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8" r:id="rId3"/>
    <p:sldId id="331" r:id="rId4"/>
    <p:sldId id="341" r:id="rId5"/>
    <p:sldId id="360" r:id="rId6"/>
    <p:sldId id="356" r:id="rId7"/>
    <p:sldId id="357" r:id="rId8"/>
    <p:sldId id="358" r:id="rId9"/>
    <p:sldId id="399" r:id="rId10"/>
    <p:sldId id="359" r:id="rId11"/>
    <p:sldId id="349" r:id="rId12"/>
    <p:sldId id="350" r:id="rId13"/>
    <p:sldId id="447" r:id="rId14"/>
    <p:sldId id="351" r:id="rId15"/>
    <p:sldId id="352" r:id="rId16"/>
    <p:sldId id="353" r:id="rId17"/>
    <p:sldId id="354" r:id="rId18"/>
    <p:sldId id="355" r:id="rId19"/>
    <p:sldId id="453" r:id="rId20"/>
    <p:sldId id="347" r:id="rId21"/>
    <p:sldId id="363" r:id="rId22"/>
    <p:sldId id="348" r:id="rId23"/>
    <p:sldId id="452" r:id="rId24"/>
    <p:sldId id="397" r:id="rId25"/>
    <p:sldId id="342" r:id="rId26"/>
    <p:sldId id="340" r:id="rId27"/>
    <p:sldId id="412" r:id="rId28"/>
    <p:sldId id="405" r:id="rId29"/>
    <p:sldId id="406" r:id="rId30"/>
    <p:sldId id="414" r:id="rId31"/>
    <p:sldId id="407" r:id="rId32"/>
    <p:sldId id="415" r:id="rId33"/>
    <p:sldId id="413" r:id="rId34"/>
    <p:sldId id="442" r:id="rId35"/>
    <p:sldId id="438" r:id="rId36"/>
    <p:sldId id="439" r:id="rId37"/>
    <p:sldId id="440" r:id="rId38"/>
    <p:sldId id="441" r:id="rId39"/>
    <p:sldId id="436" r:id="rId40"/>
    <p:sldId id="401" r:id="rId41"/>
    <p:sldId id="411" r:id="rId42"/>
    <p:sldId id="443" r:id="rId43"/>
    <p:sldId id="444" r:id="rId44"/>
    <p:sldId id="301" r:id="rId45"/>
    <p:sldId id="330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57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11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06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12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68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D090C-A9AC-194A-B8FD-E9AE67F86EBF}" type="slidenum">
              <a:rPr lang="en-US"/>
              <a:pPr/>
              <a:t>15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88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9D5D6-3764-BF43-9D08-EB4C91F7C1DA}" type="slidenum">
              <a:rPr lang="en-US"/>
              <a:pPr/>
              <a:t>16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54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6C0A-050D-9342-B018-60EB649D02E0}" type="slidenum">
              <a:rPr lang="en-US"/>
              <a:pPr/>
              <a:t>17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8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74F93-5A56-7147-8817-F25762FDC5B7}" type="slidenum">
              <a:rPr lang="en-US"/>
              <a:pPr/>
              <a:t>18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22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19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9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4:  September 14, 2022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Parallelism Overview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C303DC-4DCE-FB47-B3C7-E94B680619F4}"/>
              </a:ext>
            </a:extLst>
          </p:cNvPr>
          <p:cNvSpPr txBox="1"/>
          <p:nvPr/>
        </p:nvSpPr>
        <p:spPr>
          <a:xfrm>
            <a:off x="230246" y="5210432"/>
            <a:ext cx="37305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Masks</a:t>
            </a:r>
          </a:p>
          <a:p>
            <a:r>
              <a:rPr lang="en-US" dirty="0">
                <a:solidFill>
                  <a:schemeClr val="accent2"/>
                </a:solidFill>
              </a:rPr>
              <a:t>Board holders pickup boards</a:t>
            </a:r>
          </a:p>
          <a:p>
            <a:r>
              <a:rPr lang="en-US" dirty="0" err="1">
                <a:solidFill>
                  <a:schemeClr val="accent2"/>
                </a:solidFill>
              </a:rPr>
              <a:t>Preclass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=0;i&lt;100;i++)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y[i</a:t>
            </a:r>
            <a:r>
              <a:rPr lang="en-US" dirty="0"/>
              <a:t>]=A*</a:t>
            </a:r>
            <a:r>
              <a:rPr lang="en-US" dirty="0" err="1"/>
              <a:t>x[i</a:t>
            </a:r>
            <a:r>
              <a:rPr lang="en-US" dirty="0"/>
              <a:t>]*</a:t>
            </a:r>
            <a:r>
              <a:rPr lang="en-US" dirty="0" err="1"/>
              <a:t>x[i]+B</a:t>
            </a:r>
            <a:r>
              <a:rPr lang="en-US" dirty="0"/>
              <a:t>*</a:t>
            </a:r>
            <a:r>
              <a:rPr lang="en-US" dirty="0" err="1"/>
              <a:t>x[i]+C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Why can these operations be performed in parallel?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95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11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operations 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 (</a:t>
            </a:r>
            <a:r>
              <a:rPr lang="en-US" dirty="0"/>
              <a:t>e.g. C</a:t>
            </a:r>
            <a:r>
              <a:rPr lang="en-US" b="1" dirty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</p:spTree>
    <p:extLst>
      <p:ext uri="{BB962C8B-B14F-4D97-AF65-F5344CB8AC3E}">
        <p14:creationId xmlns:p14="http://schemas.microsoft.com/office/powerpoint/2010/main" val="310294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12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data</a:t>
            </a:r>
          </a:p>
        </p:txBody>
      </p:sp>
    </p:spTree>
    <p:extLst>
      <p:ext uri="{BB962C8B-B14F-4D97-AF65-F5344CB8AC3E}">
        <p14:creationId xmlns:p14="http://schemas.microsoft.com/office/powerpoint/2010/main" val="130676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8C1D2-88E6-A846-873D-5A9A2ADD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34188"/>
            <a:ext cx="3810000" cy="1143000"/>
          </a:xfrm>
        </p:spPr>
        <p:txBody>
          <a:bodyPr/>
          <a:lstStyle/>
          <a:p>
            <a:r>
              <a:rPr lang="en-US" dirty="0"/>
              <a:t>FIFO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64C03-0823-B743-BE13-D66C39135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49476"/>
            <a:ext cx="3810000" cy="4114800"/>
          </a:xfrm>
        </p:spPr>
        <p:txBody>
          <a:bodyPr/>
          <a:lstStyle/>
          <a:p>
            <a:r>
              <a:rPr lang="en-US" dirty="0"/>
              <a:t>Hardware Block</a:t>
            </a:r>
          </a:p>
          <a:p>
            <a:r>
              <a:rPr lang="en-US" dirty="0"/>
              <a:t>Outputs data in order received </a:t>
            </a:r>
          </a:p>
          <a:p>
            <a:pPr lvl="1"/>
            <a:r>
              <a:rPr lang="en-US" dirty="0"/>
              <a:t>First-In, First-Out</a:t>
            </a:r>
          </a:p>
          <a:p>
            <a:r>
              <a:rPr lang="en-US" dirty="0"/>
              <a:t>Tell it when you are providing data</a:t>
            </a:r>
          </a:p>
          <a:p>
            <a:pPr lvl="1"/>
            <a:r>
              <a:rPr lang="en-US" dirty="0"/>
              <a:t>Write</a:t>
            </a:r>
          </a:p>
          <a:p>
            <a:pPr lvl="1"/>
            <a:r>
              <a:rPr lang="en-US" dirty="0"/>
              <a:t>May choose not to insert on a cycle</a:t>
            </a:r>
          </a:p>
          <a:p>
            <a:pPr lvl="2"/>
            <a:r>
              <a:rPr lang="en-US" dirty="0"/>
              <a:t>Need to signal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66E7E-D08E-7549-8F66-2EC8C1667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6760" y="1783588"/>
            <a:ext cx="3810000" cy="4114800"/>
          </a:xfrm>
        </p:spPr>
        <p:txBody>
          <a:bodyPr/>
          <a:lstStyle/>
          <a:p>
            <a:r>
              <a:rPr lang="en-US" dirty="0"/>
              <a:t>Tell it when you are consuming data</a:t>
            </a:r>
          </a:p>
          <a:p>
            <a:pPr lvl="1"/>
            <a:r>
              <a:rPr lang="en-US" dirty="0"/>
              <a:t>Read</a:t>
            </a:r>
          </a:p>
          <a:p>
            <a:r>
              <a:rPr lang="en-US" dirty="0"/>
              <a:t>Tells you when it’s </a:t>
            </a:r>
            <a:r>
              <a:rPr lang="en-US" b="1" dirty="0"/>
              <a:t>empty</a:t>
            </a:r>
            <a:r>
              <a:rPr lang="en-US" dirty="0"/>
              <a:t> and has no data to provide</a:t>
            </a:r>
          </a:p>
          <a:p>
            <a:r>
              <a:rPr lang="en-US" dirty="0"/>
              <a:t>Tells you when it’s </a:t>
            </a:r>
            <a:r>
              <a:rPr lang="en-US" b="1" dirty="0"/>
              <a:t>full</a:t>
            </a:r>
            <a:r>
              <a:rPr lang="en-US" dirty="0"/>
              <a:t> and can hold nothing else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FA2D3-4274-2D4C-AF95-5482C090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F35A9-F5A6-AF46-B070-22B08246C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482E0-3B81-6C4A-B580-0463A022B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592" y="488188"/>
            <a:ext cx="4915408" cy="1041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8FCD70-675B-514E-BA10-9D278B091028}"/>
              </a:ext>
            </a:extLst>
          </p:cNvPr>
          <p:cNvSpPr txBox="1"/>
          <p:nvPr/>
        </p:nvSpPr>
        <p:spPr>
          <a:xfrm>
            <a:off x="2463800" y="6096000"/>
            <a:ext cx="5748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are data presence indicators here?</a:t>
            </a:r>
          </a:p>
        </p:txBody>
      </p:sp>
    </p:spTree>
    <p:extLst>
      <p:ext uri="{BB962C8B-B14F-4D97-AF65-F5344CB8AC3E}">
        <p14:creationId xmlns:p14="http://schemas.microsoft.com/office/powerpoint/2010/main" val="39383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 Examples?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serial link know character present?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How signal miss in processor data cache and processor needs to wait for data?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8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AB75-A143-3E43-8F0C-E98D61A26EB8}" type="slidenum">
              <a:rPr lang="en-US"/>
              <a:pPr/>
              <a:t>15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in one or more inputs</a:t>
            </a:r>
          </a:p>
          <a:p>
            <a:r>
              <a:rPr lang="en-US" dirty="0"/>
              <a:t>Computes on the inputs</a:t>
            </a:r>
          </a:p>
          <a:p>
            <a:r>
              <a:rPr lang="en-US" dirty="0"/>
              <a:t>Produces results</a:t>
            </a:r>
          </a:p>
          <a:p>
            <a:endParaRPr lang="en-US" dirty="0"/>
          </a:p>
          <a:p>
            <a:r>
              <a:rPr lang="en-US" dirty="0"/>
              <a:t>Logically </a:t>
            </a:r>
            <a:r>
              <a:rPr lang="en-US" b="1" dirty="0"/>
              <a:t>self-timed</a:t>
            </a:r>
          </a:p>
          <a:p>
            <a:pPr lvl="1"/>
            <a:r>
              <a:rPr lang="en-US" dirty="0"/>
              <a:t>“Fires” only when input set present</a:t>
            </a:r>
          </a:p>
          <a:p>
            <a:pPr lvl="1"/>
            <a:r>
              <a:rPr lang="en-US" dirty="0"/>
              <a:t>Signals availability of output</a:t>
            </a:r>
          </a:p>
        </p:txBody>
      </p:sp>
      <p:pic>
        <p:nvPicPr>
          <p:cNvPr id="357380" name="Picture 4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425" y="1600200"/>
            <a:ext cx="2568575" cy="2867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178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E4C-4A22-314E-9FD3-4959734C2F93}" type="slidenum">
              <a:rPr lang="en-US"/>
              <a:pPr/>
              <a:t>16</a:t>
            </a:fld>
            <a:endParaRPr lang="en-US"/>
          </a:p>
        </p:txBody>
      </p:sp>
      <p:pic>
        <p:nvPicPr>
          <p:cNvPr id="359426" name="Picture 2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381375"/>
            <a:ext cx="3114675" cy="3476625"/>
          </a:xfrm>
          <a:prstGeom prst="rect">
            <a:avLst/>
          </a:prstGeom>
          <a:noFill/>
        </p:spPr>
      </p:pic>
      <p:pic>
        <p:nvPicPr>
          <p:cNvPr id="359427" name="Picture 3" descr="df_add_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352800"/>
            <a:ext cx="3043238" cy="4067175"/>
          </a:xfrm>
          <a:prstGeom prst="rect">
            <a:avLst/>
          </a:prstGeom>
          <a:noFill/>
        </p:spPr>
      </p:pic>
      <p:pic>
        <p:nvPicPr>
          <p:cNvPr id="359429" name="Picture 5" descr="df_add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-304800"/>
            <a:ext cx="2847975" cy="4067175"/>
          </a:xfrm>
          <a:prstGeom prst="rect">
            <a:avLst/>
          </a:prstGeom>
          <a:noFill/>
        </p:spPr>
      </p:pic>
      <p:pic>
        <p:nvPicPr>
          <p:cNvPr id="359430" name="Picture 6" descr="df_add_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81000"/>
            <a:ext cx="3046413" cy="3400425"/>
          </a:xfrm>
          <a:prstGeom prst="rect">
            <a:avLst/>
          </a:prstGeom>
          <a:noFill/>
        </p:spPr>
      </p:pic>
      <p:pic>
        <p:nvPicPr>
          <p:cNvPr id="359431" name="Picture 7" descr="df_ad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2841625" cy="3171825"/>
          </a:xfrm>
          <a:prstGeom prst="rect">
            <a:avLst/>
          </a:prstGeom>
          <a:noFill/>
        </p:spPr>
      </p:pic>
      <p:pic>
        <p:nvPicPr>
          <p:cNvPr id="359428" name="Picture 4" descr="df_add_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4572"/>
            <a:ext cx="2968625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721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002-C4E8-CC41-B606-05394EBFB5C7}" type="slidenum">
              <a:rPr lang="en-US"/>
              <a:pPr/>
              <a:t>17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/>
              <a:t>Represents </a:t>
            </a:r>
          </a:p>
          <a:p>
            <a:pPr lvl="1"/>
            <a:r>
              <a:rPr lang="en-US"/>
              <a:t>computation sub-blocks</a:t>
            </a:r>
          </a:p>
          <a:p>
            <a:pPr lvl="1"/>
            <a:r>
              <a:rPr lang="en-US"/>
              <a:t>linkage</a:t>
            </a:r>
          </a:p>
          <a:p>
            <a:r>
              <a:rPr lang="en-US"/>
              <a:t>Abstractly</a:t>
            </a:r>
          </a:p>
          <a:p>
            <a:pPr lvl="1"/>
            <a:r>
              <a:rPr lang="en-US"/>
              <a:t>controlled by data presence</a:t>
            </a:r>
          </a:p>
        </p:txBody>
      </p:sp>
      <p:pic>
        <p:nvPicPr>
          <p:cNvPr id="361476" name="Picture 4" descr="df_bl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724400"/>
            <a:ext cx="3867150" cy="1933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463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1C0-FAF8-1547-9E14-55D018BB5E55}" type="slidenum">
              <a:rPr lang="en-US"/>
              <a:pPr/>
              <a:t>18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 Example</a:t>
            </a:r>
          </a:p>
        </p:txBody>
      </p:sp>
      <p:pic>
        <p:nvPicPr>
          <p:cNvPr id="363523" name="Picture 3" descr="df_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6858000" cy="472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229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19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operations 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 (</a:t>
            </a:r>
            <a:r>
              <a:rPr lang="en-US" dirty="0"/>
              <a:t>e.g. C</a:t>
            </a:r>
            <a:r>
              <a:rPr lang="en-US" b="1" dirty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</p:spTree>
    <p:extLst>
      <p:ext uri="{BB962C8B-B14F-4D97-AF65-F5344CB8AC3E}">
        <p14:creationId xmlns:p14="http://schemas.microsoft.com/office/powerpoint/2010/main" val="195604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Compute Models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do we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express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and reason about parallel execution freedom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Types of Parallelism (Part 2)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can we slice up and think about parallelism?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exploit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parallelism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1676400"/>
            <a:ext cx="7772400" cy="4114800"/>
          </a:xfrm>
        </p:spPr>
        <p:txBody>
          <a:bodyPr/>
          <a:lstStyle/>
          <a:p>
            <a:r>
              <a:rPr lang="en-US" dirty="0"/>
              <a:t>Computation is a collection of sequential/control-flow “threads”</a:t>
            </a:r>
          </a:p>
          <a:p>
            <a:r>
              <a:rPr lang="en-US" dirty="0"/>
              <a:t>Threads may communicate</a:t>
            </a:r>
          </a:p>
          <a:p>
            <a:pPr lvl="1"/>
            <a:r>
              <a:rPr lang="en-US" dirty="0"/>
              <a:t>Through dataflow I/O</a:t>
            </a:r>
          </a:p>
          <a:p>
            <a:pPr lvl="1"/>
            <a:r>
              <a:rPr lang="en-US" dirty="0"/>
              <a:t>(Through shared variables)</a:t>
            </a:r>
          </a:p>
          <a:p>
            <a:r>
              <a:rPr lang="en-US" dirty="0"/>
              <a:t>View as hybrid or generalization</a:t>
            </a:r>
          </a:p>
          <a:p>
            <a:pPr lvl="1"/>
            <a:r>
              <a:rPr lang="en-US" dirty="0"/>
              <a:t>Of control flow and dataflow</a:t>
            </a:r>
          </a:p>
          <a:p>
            <a:r>
              <a:rPr lang="en-US" dirty="0"/>
              <a:t>CSP – Communicating Sequential Processes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canonical model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4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Decode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09600" y="2438400"/>
            <a:ext cx="8001000" cy="2590800"/>
            <a:chOff x="609600" y="3352800"/>
            <a:chExt cx="8001000" cy="2590800"/>
          </a:xfrm>
        </p:grpSpPr>
        <p:sp>
          <p:nvSpPr>
            <p:cNvPr id="6" name="Oval 5"/>
            <p:cNvSpPr/>
            <p:nvPr/>
          </p:nvSpPr>
          <p:spPr bwMode="auto">
            <a:xfrm>
              <a:off x="1219200" y="4114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Parse</a:t>
              </a: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581400" y="3352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Audio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867400" y="3962400"/>
              <a:ext cx="1676400" cy="1295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Sync to HDMI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581400" y="50292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Video</a:t>
              </a:r>
            </a:p>
          </p:txBody>
        </p:sp>
        <p:cxnSp>
          <p:nvCxnSpPr>
            <p:cNvPr id="12" name="Straight Arrow Connector 11"/>
            <p:cNvCxnSpPr>
              <a:stCxn id="6" idx="5"/>
              <a:endCxn id="9" idx="2"/>
            </p:cNvCxnSpPr>
            <p:nvPr/>
          </p:nvCxnSpPr>
          <p:spPr bwMode="auto">
            <a:xfrm rot="16200000" flipH="1">
              <a:off x="2722632" y="4627631"/>
              <a:ext cx="5911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6" idx="7"/>
              <a:endCxn id="7" idx="2"/>
            </p:cNvCxnSpPr>
            <p:nvPr/>
          </p:nvCxnSpPr>
          <p:spPr bwMode="auto">
            <a:xfrm rot="5400000" flipH="1" flipV="1">
              <a:off x="2798832" y="3466144"/>
              <a:ext cx="4387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5029200" y="3810000"/>
              <a:ext cx="1083703" cy="342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6"/>
              <a:endCxn id="8" idx="3"/>
            </p:cNvCxnSpPr>
            <p:nvPr/>
          </p:nvCxnSpPr>
          <p:spPr bwMode="auto">
            <a:xfrm flipV="1">
              <a:off x="5029200" y="5068093"/>
              <a:ext cx="1083703" cy="4183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8" idx="6"/>
            </p:cNvCxnSpPr>
            <p:nvPr/>
          </p:nvCxnSpPr>
          <p:spPr bwMode="auto">
            <a:xfrm flipV="1">
              <a:off x="7543800" y="4572000"/>
              <a:ext cx="10668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6" idx="2"/>
            </p:cNvCxnSpPr>
            <p:nvPr/>
          </p:nvCxnSpPr>
          <p:spPr bwMode="auto">
            <a:xfrm>
              <a:off x="609600" y="45720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might need to synchronize to send to HDMI?</a:t>
            </a:r>
          </a:p>
        </p:txBody>
      </p:sp>
    </p:spTree>
    <p:extLst>
      <p:ext uri="{BB962C8B-B14F-4D97-AF65-F5344CB8AC3E}">
        <p14:creationId xmlns:p14="http://schemas.microsoft.com/office/powerpoint/2010/main" val="39335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897199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04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91B1-EC47-3E4A-A63F-51DE629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75999-6693-964C-BB5D-F022DF667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of these things get used in modern CPUs and SoCs</a:t>
            </a:r>
          </a:p>
          <a:p>
            <a:pPr lvl="1"/>
            <a:r>
              <a:rPr lang="en-US" dirty="0"/>
              <a:t>Sequential control flow</a:t>
            </a:r>
          </a:p>
          <a:p>
            <a:pPr lvl="1"/>
            <a:r>
              <a:rPr lang="en-US" dirty="0"/>
              <a:t>Operation parallelism</a:t>
            </a:r>
          </a:p>
          <a:p>
            <a:pPr lvl="1"/>
            <a:r>
              <a:rPr lang="en-US" dirty="0"/>
              <a:t>Data presence and data-driven flow</a:t>
            </a:r>
          </a:p>
          <a:p>
            <a:pPr lvl="1"/>
            <a:r>
              <a:rPr lang="en-US" dirty="0"/>
              <a:t>Multiple threads</a:t>
            </a:r>
          </a:p>
          <a:p>
            <a:pPr lvl="1"/>
            <a:r>
              <a:rPr lang="en-US" dirty="0"/>
              <a:t>Data Parallel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F801E-1142-684C-A239-7D5388875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08C43-C869-AC45-AE5B-66BF980EC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18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324600" cy="1143000"/>
          </a:xfrm>
        </p:spPr>
        <p:txBody>
          <a:bodyPr/>
          <a:lstStyle/>
          <a:p>
            <a:r>
              <a:rPr lang="en-US" dirty="0"/>
              <a:t>Value of Multiple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have a big enough</a:t>
            </a:r>
            <a:br>
              <a:rPr lang="en-US" dirty="0"/>
            </a:br>
            <a:r>
              <a:rPr lang="en-US" dirty="0"/>
              <a:t>hammer, everything looks like</a:t>
            </a:r>
            <a:br>
              <a:rPr lang="en-US" dirty="0"/>
            </a:br>
            <a:r>
              <a:rPr lang="en-US" dirty="0"/>
              <a:t>a nail.</a:t>
            </a:r>
          </a:p>
          <a:p>
            <a:r>
              <a:rPr lang="en-US" dirty="0"/>
              <a:t>Many stuck on single model</a:t>
            </a:r>
          </a:p>
          <a:p>
            <a:pPr lvl="1"/>
            <a:r>
              <a:rPr lang="en-US" dirty="0"/>
              <a:t>Try to make all problems look like their nail</a:t>
            </a:r>
          </a:p>
          <a:p>
            <a:r>
              <a:rPr lang="en-US" dirty="0"/>
              <a:t>Value to diversity / heterogeneity </a:t>
            </a:r>
          </a:p>
          <a:p>
            <a:pPr lvl="1"/>
            <a:r>
              <a:rPr lang="en-US" dirty="0"/>
              <a:t>One size does not fit 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 descr="j0302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6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Sequential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43100"/>
            <a:ext cx="7772400" cy="4114800"/>
          </a:xfrm>
        </p:spPr>
        <p:txBody>
          <a:bodyPr/>
          <a:lstStyle/>
          <a:p>
            <a:r>
              <a:rPr lang="en-US" dirty="0"/>
              <a:t>Single person build 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324" y="1905000"/>
            <a:ext cx="2265027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Everyone in class build own 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Ideal speedup?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100 Es, 12 people</a:t>
            </a:r>
          </a:p>
          <a:p>
            <a:r>
              <a:rPr lang="en-US" dirty="0">
                <a:solidFill>
                  <a:srgbClr val="FF6600"/>
                </a:solidFill>
              </a:rPr>
              <a:t>When useful?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514600"/>
            <a:ext cx="2265027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useful models for parallelism</a:t>
            </a:r>
          </a:p>
          <a:p>
            <a:pPr lvl="1"/>
            <a:r>
              <a:rPr lang="en-US" dirty="0"/>
              <a:t>Help conceptualize</a:t>
            </a:r>
          </a:p>
          <a:p>
            <a:r>
              <a:rPr lang="en-US" dirty="0"/>
              <a:t>One-size does not fill all</a:t>
            </a:r>
          </a:p>
          <a:p>
            <a:pPr lvl="1"/>
            <a:r>
              <a:rPr lang="en-US" dirty="0"/>
              <a:t>Match to problem</a:t>
            </a:r>
          </a:p>
          <a:p>
            <a:pPr lvl="1"/>
            <a:r>
              <a:rPr lang="en-US" dirty="0"/>
              <a:t>Will want to exploit all of them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endParaRPr lang="en-US" dirty="0"/>
          </a:p>
          <a:p>
            <a:r>
              <a:rPr lang="en-US" dirty="0"/>
              <a:t>Resource Bound: </a:t>
            </a:r>
            <a:r>
              <a:rPr lang="en-US" dirty="0" err="1"/>
              <a:t>T</a:t>
            </a:r>
            <a:r>
              <a:rPr lang="en-US" baseline="-25000" dirty="0" err="1"/>
              <a:t>dp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/>
              <a:t>(with enough independent problems, match our resource bound computation)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22" y="220362"/>
            <a:ext cx="7772400" cy="1143000"/>
          </a:xfrm>
        </p:spPr>
        <p:txBody>
          <a:bodyPr/>
          <a:lstStyle/>
          <a:p>
            <a:r>
              <a:rPr lang="en-US" dirty="0"/>
              <a:t>Thread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979" y="1371600"/>
            <a:ext cx="7772400" cy="4114800"/>
          </a:xfrm>
        </p:spPr>
        <p:txBody>
          <a:bodyPr/>
          <a:lstStyle/>
          <a:p>
            <a:r>
              <a:rPr lang="en-US" dirty="0"/>
              <a:t>Each person build distinct letter or number (e.g. E, S, 5, 3, 2, 0)</a:t>
            </a:r>
          </a:p>
          <a:p>
            <a:r>
              <a:rPr lang="en-US" dirty="0">
                <a:solidFill>
                  <a:srgbClr val="FF6600"/>
                </a:solidFill>
              </a:rPr>
              <a:t>Latency? (assume each has &lt;=9 bricks)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Build 6 distinct letters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Using whole class (&gt;=6 people)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(distinct letters/time-unit)</a:t>
            </a:r>
          </a:p>
          <a:p>
            <a:r>
              <a:rPr lang="en-US" dirty="0">
                <a:solidFill>
                  <a:srgbClr val="FF6600"/>
                </a:solidFill>
              </a:rPr>
              <a:t>Speedup over sequential build of 6 letters?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Thread-Level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dirty="0"/>
              <a:t>Resource Bound: </a:t>
            </a:r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=max(T</a:t>
            </a:r>
            <a:r>
              <a:rPr lang="en-US" baseline="-25000" dirty="0"/>
              <a:t>t1</a:t>
            </a:r>
            <a:r>
              <a:rPr lang="en-US" dirty="0"/>
              <a:t>,T</a:t>
            </a:r>
            <a:r>
              <a:rPr lang="en-US" baseline="-25000" dirty="0"/>
              <a:t>t2</a:t>
            </a:r>
            <a:r>
              <a:rPr lang="en-US" dirty="0"/>
              <a:t>,T</a:t>
            </a:r>
            <a:r>
              <a:rPr lang="en-US" baseline="-25000" dirty="0"/>
              <a:t>t3</a:t>
            </a:r>
            <a:r>
              <a:rPr lang="en-US" dirty="0"/>
              <a:t>,…)</a:t>
            </a:r>
          </a:p>
          <a:p>
            <a:pPr lvl="1"/>
            <a:r>
              <a:rPr lang="en-US" dirty="0"/>
              <a:t>Less speedup than ideal if not balanced</a:t>
            </a:r>
          </a:p>
          <a:p>
            <a:r>
              <a:rPr lang="en-US" dirty="0"/>
              <a:t>Can produce a diversity of calculations</a:t>
            </a:r>
          </a:p>
          <a:p>
            <a:pPr lvl="1"/>
            <a:r>
              <a:rPr lang="en-US" dirty="0"/>
              <a:t>Useful if have limited need for the </a:t>
            </a:r>
            <a:r>
              <a:rPr lang="en-US" b="1" dirty="0"/>
              <a:t>same</a:t>
            </a:r>
            <a:r>
              <a:rPr lang="en-US" dirty="0"/>
              <a:t> calculation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single letter in lock step</a:t>
            </a:r>
          </a:p>
          <a:p>
            <a:r>
              <a:rPr lang="en-US" dirty="0"/>
              <a:t>Group of 3</a:t>
            </a:r>
          </a:p>
          <a:p>
            <a:pPr lvl="1"/>
            <a:r>
              <a:rPr lang="en-US" dirty="0"/>
              <a:t>[2 volunteers; steps up front]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 for 3 people building 9-brick letter?</a:t>
            </a:r>
          </a:p>
          <a:p>
            <a:r>
              <a:rPr lang="en-US" dirty="0"/>
              <a:t>Announce steps from slide	</a:t>
            </a:r>
          </a:p>
          <a:p>
            <a:pPr lvl="1"/>
            <a:r>
              <a:rPr lang="en-US" dirty="0"/>
              <a:t>Stay in step with slides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Communication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Groups of 3</a:t>
            </a:r>
          </a:p>
          <a:p>
            <a:r>
              <a:rPr lang="en-US" dirty="0"/>
              <a:t>Note who was person 1 task</a:t>
            </a:r>
          </a:p>
          <a:p>
            <a:r>
              <a:rPr lang="en-US" dirty="0"/>
              <a:t>2, 3 will need to pass completed substructures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828800"/>
            <a:ext cx="3697608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484187"/>
            <a:ext cx="7772400" cy="1470025"/>
          </a:xfrm>
        </p:spPr>
        <p:txBody>
          <a:bodyPr/>
          <a:lstStyle/>
          <a:p>
            <a:r>
              <a:rPr lang="en-US" dirty="0"/>
              <a:t>Step 0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4E888E-13CA-6947-8F6C-51D25EF21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198" y="2362200"/>
            <a:ext cx="3697608" cy="44958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DC8D1D0-0021-CA44-9472-E2C0E143E73B}"/>
              </a:ext>
            </a:extLst>
          </p:cNvPr>
          <p:cNvSpPr/>
          <p:nvPr/>
        </p:nvSpPr>
        <p:spPr bwMode="auto">
          <a:xfrm>
            <a:off x="2971800" y="3276600"/>
            <a:ext cx="3886200" cy="3581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0487" y="370807"/>
            <a:ext cx="7772400" cy="1470025"/>
          </a:xfrm>
        </p:spPr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8D08DC-8DD5-2D43-AF1B-C5873AE3D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430" y="1752600"/>
            <a:ext cx="3697608" cy="44958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5D4D324-ED4B-BD41-98E9-85654831B519}"/>
              </a:ext>
            </a:extLst>
          </p:cNvPr>
          <p:cNvSpPr/>
          <p:nvPr/>
        </p:nvSpPr>
        <p:spPr bwMode="auto">
          <a:xfrm>
            <a:off x="2679032" y="3416968"/>
            <a:ext cx="3886200" cy="28314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8C0A52-FD17-0F4A-BCCE-36D701659E04}"/>
              </a:ext>
            </a:extLst>
          </p:cNvPr>
          <p:cNvSpPr/>
          <p:nvPr/>
        </p:nvSpPr>
        <p:spPr bwMode="auto">
          <a:xfrm>
            <a:off x="2849530" y="2121568"/>
            <a:ext cx="3543300" cy="5574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53716" y="381000"/>
            <a:ext cx="7772400" cy="1470025"/>
          </a:xfrm>
        </p:spPr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1E4558-57B3-A740-924D-A2D5DCA10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430" y="1771704"/>
            <a:ext cx="3697608" cy="447669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D6BDEAD-A14F-4E4B-9EC2-A499BA83136A}"/>
              </a:ext>
            </a:extLst>
          </p:cNvPr>
          <p:cNvSpPr/>
          <p:nvPr/>
        </p:nvSpPr>
        <p:spPr bwMode="auto">
          <a:xfrm>
            <a:off x="2679032" y="4572000"/>
            <a:ext cx="3886200" cy="1676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3CBC77-BA61-4940-8840-5EBE28C707C5}"/>
              </a:ext>
            </a:extLst>
          </p:cNvPr>
          <p:cNvSpPr/>
          <p:nvPr/>
        </p:nvSpPr>
        <p:spPr bwMode="auto">
          <a:xfrm>
            <a:off x="2849530" y="2123936"/>
            <a:ext cx="3543300" cy="13050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AD71E2-9D8F-4444-A3D6-B891E28BC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430" y="1771704"/>
            <a:ext cx="3697608" cy="447669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CED73A3-BBBD-654C-BABE-013DE8C8BEC5}"/>
              </a:ext>
            </a:extLst>
          </p:cNvPr>
          <p:cNvSpPr/>
          <p:nvPr/>
        </p:nvSpPr>
        <p:spPr bwMode="auto">
          <a:xfrm>
            <a:off x="2849530" y="2123936"/>
            <a:ext cx="3543300" cy="2448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 (ILP)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 reduce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single letter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Resource Bound: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seqlatency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/P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Remember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critical path bound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applies; dependencies may limit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EB4DD1-AB0E-104D-A74D-876049EF7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137939"/>
            <a:ext cx="2133600" cy="2594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Parallel Compute Models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Control Flow, Dataflow</a:t>
            </a:r>
          </a:p>
          <a:p>
            <a:r>
              <a:rPr lang="en-US" dirty="0"/>
              <a:t>Combining</a:t>
            </a:r>
          </a:p>
          <a:p>
            <a:r>
              <a:rPr lang="en-US" dirty="0"/>
              <a:t>Explicit, Implicit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124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457200"/>
            <a:ext cx="7772400" cy="1143000"/>
          </a:xfrm>
        </p:spPr>
        <p:txBody>
          <a:bodyPr/>
          <a:lstStyle/>
          <a:p>
            <a:r>
              <a:rPr lang="en-US" dirty="0"/>
              <a:t>Instruction-Level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adds one brick to build</a:t>
            </a:r>
          </a:p>
          <a:p>
            <a:r>
              <a:rPr lang="en-US" dirty="0">
                <a:solidFill>
                  <a:srgbClr val="FF6600"/>
                </a:solidFill>
              </a:rPr>
              <a:t>Resources? (people in pipeline?)</a:t>
            </a:r>
          </a:p>
          <a:p>
            <a:r>
              <a:rPr lang="en-US" i="1" dirty="0"/>
              <a:t>Run pipeline once alone</a:t>
            </a:r>
          </a:p>
          <a:p>
            <a:r>
              <a:rPr lang="en-US" dirty="0">
                <a:solidFill>
                  <a:srgbClr val="FF6600"/>
                </a:solidFill>
              </a:rPr>
              <a:t>Latency? (brick-adds to build letter)</a:t>
            </a:r>
          </a:p>
          <a:p>
            <a:r>
              <a:rPr lang="en-US" i="1" dirty="0"/>
              <a:t>Then run pipeline with 10 inputs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 (letters/brick-add-time)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would we build with task level parallelism?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Tasks?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Dependencies?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8" name="Picture 7" descr="legoESE53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3505200"/>
            <a:ext cx="8255000" cy="273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93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parallel compute models</a:t>
            </a:r>
          </a:p>
          <a:p>
            <a:pPr lvl="1"/>
            <a:r>
              <a:rPr lang="en-US" dirty="0"/>
              <a:t>Sequential, Dataflow, CSP</a:t>
            </a:r>
          </a:p>
          <a:p>
            <a:r>
              <a:rPr lang="en-US" dirty="0"/>
              <a:t>Find natural parallelism in problem</a:t>
            </a:r>
          </a:p>
          <a:p>
            <a:r>
              <a:rPr lang="en-US" dirty="0"/>
              <a:t>Mix-and-match</a:t>
            </a:r>
          </a:p>
          <a:p>
            <a:r>
              <a:rPr lang="en-US" dirty="0"/>
              <a:t>Likely to need all of them at some point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/>
              <a:t>Board Holder: Board pickup if didn’t get before lecture</a:t>
            </a:r>
          </a:p>
          <a:p>
            <a:r>
              <a:rPr lang="en-US" dirty="0"/>
              <a:t>Reading Day 5 on web</a:t>
            </a:r>
          </a:p>
          <a:p>
            <a:r>
              <a:rPr lang="en-US" dirty="0"/>
              <a:t>HW2 due Friday</a:t>
            </a:r>
          </a:p>
          <a:p>
            <a:r>
              <a:rPr lang="en-US" dirty="0"/>
              <a:t>HW3 out</a:t>
            </a:r>
          </a:p>
          <a:p>
            <a:pPr lvl="1"/>
            <a:r>
              <a:rPr lang="en-US" dirty="0"/>
              <a:t>Including partner assignments on canvas</a:t>
            </a:r>
          </a:p>
          <a:p>
            <a:pPr lvl="1"/>
            <a:r>
              <a:rPr lang="en-US" dirty="0"/>
              <a:t>Board Holder reach out to partner ASAP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Term: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Operation</a:t>
            </a:r>
            <a:r>
              <a:rPr lang="en-US" dirty="0"/>
              <a:t> – logic computation to be performed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02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6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Sequential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 (memory)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40386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Model of correctness is sequential execution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Examples</a:t>
            </a:r>
          </a:p>
          <a:p>
            <a:pPr>
              <a:lnSpc>
                <a:spcPct val="90000"/>
              </a:lnSpc>
            </a:pPr>
            <a:r>
              <a:rPr lang="en-US" dirty="0"/>
              <a:t>C (Java, …)</a:t>
            </a:r>
          </a:p>
          <a:p>
            <a:pPr>
              <a:lnSpc>
                <a:spcPct val="90000"/>
              </a:lnSpc>
            </a:pPr>
            <a:r>
              <a:rPr lang="en-US" dirty="0"/>
              <a:t>Finite-State Machine (FSM) </a:t>
            </a:r>
          </a:p>
          <a:p>
            <a:pPr>
              <a:lnSpc>
                <a:spcPct val="90000"/>
              </a:lnSpc>
            </a:pPr>
            <a:r>
              <a:rPr lang="en-US" dirty="0"/>
              <a:t>Finite Automata (FA)</a:t>
            </a:r>
          </a:p>
          <a:p>
            <a:pPr>
              <a:lnSpc>
                <a:spcPct val="90000"/>
              </a:lnSpc>
            </a:pPr>
            <a:r>
              <a:rPr lang="en-US" dirty="0"/>
              <a:t>assembly code (ISA)</a:t>
            </a:r>
          </a:p>
        </p:txBody>
      </p:sp>
    </p:spTree>
    <p:extLst>
      <p:ext uri="{BB962C8B-B14F-4D97-AF65-F5344CB8AC3E}">
        <p14:creationId xmlns:p14="http://schemas.microsoft.com/office/powerpoint/2010/main" val="30248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explicit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State which operations occur on a cycle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Multiply, add for quadratic equation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5334000" y="3276600"/>
          <a:ext cx="381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88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T1=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T2=A*T1</a:t>
            </a:r>
          </a:p>
          <a:p>
            <a:pPr>
              <a:buNone/>
            </a:pPr>
            <a:r>
              <a:rPr lang="en-US" dirty="0"/>
              <a:t>T3=B*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T4=T2+T3</a:t>
            </a:r>
          </a:p>
          <a:p>
            <a:pPr>
              <a:buNone/>
            </a:pPr>
            <a:r>
              <a:rPr lang="en-US" dirty="0"/>
              <a:t>Y=C+T4</a:t>
            </a:r>
          </a:p>
          <a:p>
            <a:endParaRPr lang="en-US" dirty="0"/>
          </a:p>
          <a:p>
            <a:r>
              <a:rPr lang="en-US" dirty="0"/>
              <a:t>Or</a:t>
            </a:r>
          </a:p>
          <a:p>
            <a:pPr>
              <a:buNone/>
            </a:pPr>
            <a:r>
              <a:rPr lang="en-US" dirty="0"/>
              <a:t>Y=A*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307633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3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d=(x1-x2)*(x1-x2) + (y1-y2)*(y1-y2)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parallelism exists here?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0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46761</TotalTime>
  <Words>1599</Words>
  <Application>Microsoft Macintosh PowerPoint</Application>
  <PresentationFormat>On-screen Show (4:3)</PresentationFormat>
  <Paragraphs>362</Paragraphs>
  <Slides>45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Arial</vt:lpstr>
      <vt:lpstr>Times New Roman</vt:lpstr>
      <vt:lpstr>Blank Presentation</vt:lpstr>
      <vt:lpstr>ESE5320: System-on-a-Chip Architecture</vt:lpstr>
      <vt:lpstr>Today</vt:lpstr>
      <vt:lpstr>Message</vt:lpstr>
      <vt:lpstr>Parallel Compute Models</vt:lpstr>
      <vt:lpstr>Term: Operation</vt:lpstr>
      <vt:lpstr>Sequential Control Flow</vt:lpstr>
      <vt:lpstr>Parallelism can be explicit</vt:lpstr>
      <vt:lpstr>Parallelism can be implicit</vt:lpstr>
      <vt:lpstr>Implicit Parallelism</vt:lpstr>
      <vt:lpstr>Parallelism can be implicit</vt:lpstr>
      <vt:lpstr>Dataflow / Control Flow</vt:lpstr>
      <vt:lpstr>Token</vt:lpstr>
      <vt:lpstr>FIFO</vt:lpstr>
      <vt:lpstr>Token Examples?</vt:lpstr>
      <vt:lpstr>Operation</vt:lpstr>
      <vt:lpstr>PowerPoint Presentation</vt:lpstr>
      <vt:lpstr>Dataflow Graph</vt:lpstr>
      <vt:lpstr>Dataflow Graph Example</vt:lpstr>
      <vt:lpstr>Dataflow / Control Flow</vt:lpstr>
      <vt:lpstr>Communicating Threads</vt:lpstr>
      <vt:lpstr>Video Decode</vt:lpstr>
      <vt:lpstr>Compute Models</vt:lpstr>
      <vt:lpstr>All Used</vt:lpstr>
      <vt:lpstr>Value of Multiple Models</vt:lpstr>
      <vt:lpstr>Types of Parallelism</vt:lpstr>
      <vt:lpstr>Types of Parallelism</vt:lpstr>
      <vt:lpstr>Pipeline Parallelism</vt:lpstr>
      <vt:lpstr>Sequential</vt:lpstr>
      <vt:lpstr>Data Parallel</vt:lpstr>
      <vt:lpstr>Data-Level Parallelism</vt:lpstr>
      <vt:lpstr>Thread Parallel</vt:lpstr>
      <vt:lpstr>Thread-Level Parallelism</vt:lpstr>
      <vt:lpstr>Instruction-Level Parallelism</vt:lpstr>
      <vt:lpstr>Group Communication</vt:lpstr>
      <vt:lpstr>Step 0</vt:lpstr>
      <vt:lpstr>Step 1</vt:lpstr>
      <vt:lpstr>Step 2</vt:lpstr>
      <vt:lpstr>Step 3</vt:lpstr>
      <vt:lpstr>Instruction-Level Parallelism (ILP)</vt:lpstr>
      <vt:lpstr>Instruction-Level Pipeline</vt:lpstr>
      <vt:lpstr>Thread Graph</vt:lpstr>
      <vt:lpstr>Types of Parallelism</vt:lpstr>
      <vt:lpstr>Pipeline Parallelism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196</cp:revision>
  <cp:lastPrinted>2022-09-13T20:56:58Z</cp:lastPrinted>
  <dcterms:created xsi:type="dcterms:W3CDTF">2018-09-11T14:50:22Z</dcterms:created>
  <dcterms:modified xsi:type="dcterms:W3CDTF">2022-09-13T20:57:01Z</dcterms:modified>
</cp:coreProperties>
</file>