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341" r:id="rId10"/>
    <p:sldId id="343" r:id="rId11"/>
    <p:sldId id="344" r:id="rId12"/>
    <p:sldId id="346" r:id="rId13"/>
    <p:sldId id="415" r:id="rId14"/>
    <p:sldId id="412" r:id="rId15"/>
    <p:sldId id="413" r:id="rId16"/>
    <p:sldId id="414" r:id="rId17"/>
    <p:sldId id="416" r:id="rId18"/>
    <p:sldId id="347" r:id="rId19"/>
    <p:sldId id="348" r:id="rId20"/>
    <p:sldId id="428" r:id="rId21"/>
    <p:sldId id="350" r:id="rId22"/>
    <p:sldId id="434" r:id="rId23"/>
    <p:sldId id="433" r:id="rId24"/>
    <p:sldId id="351" r:id="rId25"/>
    <p:sldId id="352" r:id="rId26"/>
    <p:sldId id="353" r:id="rId27"/>
    <p:sldId id="445" r:id="rId28"/>
    <p:sldId id="390" r:id="rId29"/>
    <p:sldId id="383" r:id="rId30"/>
    <p:sldId id="435" r:id="rId31"/>
    <p:sldId id="452" r:id="rId32"/>
    <p:sldId id="345" r:id="rId33"/>
    <p:sldId id="447" r:id="rId34"/>
    <p:sldId id="417" r:id="rId35"/>
    <p:sldId id="419" r:id="rId36"/>
    <p:sldId id="363" r:id="rId37"/>
    <p:sldId id="437" r:id="rId38"/>
    <p:sldId id="444" r:id="rId39"/>
    <p:sldId id="420" r:id="rId40"/>
    <p:sldId id="354" r:id="rId41"/>
    <p:sldId id="357" r:id="rId42"/>
    <p:sldId id="355" r:id="rId43"/>
    <p:sldId id="407" r:id="rId44"/>
    <p:sldId id="358" r:id="rId45"/>
    <p:sldId id="360" r:id="rId46"/>
    <p:sldId id="361" r:id="rId47"/>
    <p:sldId id="394" r:id="rId48"/>
    <p:sldId id="376" r:id="rId49"/>
    <p:sldId id="377" r:id="rId50"/>
    <p:sldId id="381" r:id="rId51"/>
    <p:sldId id="356" r:id="rId52"/>
    <p:sldId id="392" r:id="rId53"/>
    <p:sldId id="378" r:id="rId54"/>
    <p:sldId id="379" r:id="rId55"/>
    <p:sldId id="380" r:id="rId56"/>
    <p:sldId id="422" r:id="rId57"/>
    <p:sldId id="340" r:id="rId58"/>
    <p:sldId id="330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793"/>
  </p:normalViewPr>
  <p:slideViewPr>
    <p:cSldViewPr>
      <p:cViewPr varScale="1">
        <p:scale>
          <a:sx n="104" d="100"/>
          <a:sy n="104" d="100"/>
        </p:scale>
        <p:origin x="164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21,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26F2E-B2D8-2A4A-AE81-BEFC7E467BFB}"/>
              </a:ext>
            </a:extLst>
          </p:cNvPr>
          <p:cNvSpPr txBox="1"/>
          <p:nvPr/>
        </p:nvSpPr>
        <p:spPr>
          <a:xfrm>
            <a:off x="381000" y="5181600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Masks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13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Here – 1D array of numbers that we operate upon with SIMD operations</a:t>
            </a:r>
          </a:p>
          <a:p>
            <a:pPr lvl="1"/>
            <a:r>
              <a:rPr lang="en-US" dirty="0"/>
              <a:t>Perform the same operations on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 </a:t>
            </a:r>
          </a:p>
          <a:p>
            <a:pPr lvl="1"/>
            <a:r>
              <a:rPr lang="en-US" dirty="0"/>
              <a:t>Length of vector hardware natively supports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65959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644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4302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pPr lvl="1"/>
            <a:r>
              <a:rPr lang="en-US" dirty="0"/>
              <a:t>When things are data parallel, exploiting for parallelism relatively easy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62DFE8-B415-394C-AAB6-5E258CC1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D7DD2F-6E4D-184F-A178-B36EA077F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Area of </a:t>
            </a:r>
            <a:r>
              <a:rPr lang="en-US" dirty="0" err="1"/>
              <a:t>datapath</a:t>
            </a:r>
            <a:endParaRPr lang="en-US" dirty="0"/>
          </a:p>
          <a:p>
            <a:r>
              <a:rPr lang="en-US" dirty="0"/>
              <a:t>Imagine filling a die with copies(instances) of </a:t>
            </a:r>
            <a:r>
              <a:rPr lang="en-US" dirty="0" err="1"/>
              <a:t>datapath</a:t>
            </a:r>
            <a:endParaRPr lang="en-US" dirty="0"/>
          </a:p>
          <a:p>
            <a:pPr lvl="1"/>
            <a:r>
              <a:rPr lang="en-US" dirty="0"/>
              <a:t>If </a:t>
            </a:r>
            <a:r>
              <a:rPr lang="en-US" dirty="0" err="1"/>
              <a:t>datapath</a:t>
            </a:r>
            <a:r>
              <a:rPr lang="en-US" dirty="0"/>
              <a:t> smaller, can fit more of them into fixed die area</a:t>
            </a:r>
          </a:p>
          <a:p>
            <a:r>
              <a:rPr lang="en-US" dirty="0"/>
              <a:t>Look at computation this provides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BDADF-EF16-4949-B09A-F19CC50F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1C942-E6A8-5E49-B74A-FBA5D1AD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7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1692"/>
              </p:ext>
            </p:extLst>
          </p:nvPr>
        </p:nvGraphicFramePr>
        <p:xfrm>
          <a:off x="457200" y="1645916"/>
          <a:ext cx="8458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19713476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A69094-DD1F-C643-B796-2374B47861B6}"/>
              </a:ext>
            </a:extLst>
          </p:cNvPr>
          <p:cNvSpPr txBox="1"/>
          <p:nvPr/>
        </p:nvSpPr>
        <p:spPr>
          <a:xfrm>
            <a:off x="3293130" y="387502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Complete:  64, 256</a:t>
            </a:r>
          </a:p>
        </p:txBody>
      </p:sp>
    </p:spTree>
    <p:extLst>
      <p:ext uri="{BB962C8B-B14F-4D97-AF65-F5344CB8AC3E}">
        <p14:creationId xmlns:p14="http://schemas.microsoft.com/office/powerpoint/2010/main" val="16671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How support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Efficiency (utilization)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 (13, 8)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04" y="3048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r>
              <a:rPr lang="en-US" dirty="0"/>
              <a:t>500 news articles</a:t>
            </a:r>
          </a:p>
          <a:p>
            <a:pPr lvl="1"/>
            <a:r>
              <a:rPr lang="en-US" dirty="0"/>
              <a:t>3000 words each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don’t exploit parallelism within article?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 exploit parallelism within article?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(register file)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1999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64b wide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</a:t>
            </a:r>
          </a:p>
          <a:p>
            <a:pPr lvl="1"/>
            <a:r>
              <a:rPr lang="en-US" dirty="0"/>
              <a:t>Including partner assignments</a:t>
            </a:r>
          </a:p>
          <a:p>
            <a:pPr lvl="2"/>
            <a:r>
              <a:rPr lang="en-US" dirty="0"/>
              <a:t>Board holders – contact partner soon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/>
                          <m:t>data</m:t>
                        </m:r>
                        <m:r>
                          <m:rPr>
                            <m:nor/>
                          </m:rPr>
                          <a:rPr lang="en-US" dirty="0"/>
                          <m:t> / </m:t>
                        </m:r>
                        <m:r>
                          <m:rPr>
                            <m:nor/>
                          </m:rPr>
                          <a:rPr lang="en-US" dirty="0"/>
                          <m:t>P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53943</TotalTime>
  <Words>2013</Words>
  <Application>Microsoft Macintosh PowerPoint</Application>
  <PresentationFormat>On-screen Show (4:3)</PresentationFormat>
  <Paragraphs>428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Cambria Math</vt:lpstr>
      <vt:lpstr>Courier</vt:lpstr>
      <vt:lpstr>Courier New</vt:lpstr>
      <vt:lpstr>Times New Roman</vt:lpstr>
      <vt:lpstr>Blank Presentation</vt:lpstr>
      <vt:lpstr>ESE5320: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Vector</vt:lpstr>
      <vt:lpstr>Terminology: Vector Lane</vt:lpstr>
      <vt:lpstr>Register File</vt:lpstr>
      <vt:lpstr>SIMD Datapath</vt:lpstr>
      <vt:lpstr>Preclass 5</vt:lpstr>
      <vt:lpstr>Preclass 5</vt:lpstr>
      <vt:lpstr>Preclass 5</vt:lpstr>
      <vt:lpstr>To Scale Comparison</vt:lpstr>
      <vt:lpstr>To Scale W=1024</vt:lpstr>
      <vt:lpstr>Preclass 6: Vector Length</vt:lpstr>
      <vt:lpstr>Preclass 6: Vector Length</vt:lpstr>
      <vt:lpstr>Preclass 6: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229</cp:revision>
  <cp:lastPrinted>2022-09-20T14:57:05Z</cp:lastPrinted>
  <dcterms:created xsi:type="dcterms:W3CDTF">2018-09-18T19:14:37Z</dcterms:created>
  <dcterms:modified xsi:type="dcterms:W3CDTF">2022-09-20T14:57:08Z</dcterms:modified>
</cp:coreProperties>
</file>