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8" r:id="rId3"/>
    <p:sldId id="516" r:id="rId4"/>
    <p:sldId id="523" r:id="rId5"/>
    <p:sldId id="500" r:id="rId6"/>
    <p:sldId id="511" r:id="rId7"/>
    <p:sldId id="335" r:id="rId8"/>
    <p:sldId id="407" r:id="rId9"/>
    <p:sldId id="342" r:id="rId10"/>
    <p:sldId id="499" r:id="rId11"/>
    <p:sldId id="423" r:id="rId12"/>
    <p:sldId id="341" r:id="rId13"/>
    <p:sldId id="343" r:id="rId14"/>
    <p:sldId id="388" r:id="rId15"/>
    <p:sldId id="361" r:id="rId16"/>
    <p:sldId id="492" r:id="rId17"/>
    <p:sldId id="497" r:id="rId18"/>
    <p:sldId id="389" r:id="rId19"/>
    <p:sldId id="362" r:id="rId20"/>
    <p:sldId id="346" r:id="rId21"/>
    <p:sldId id="347" r:id="rId22"/>
    <p:sldId id="348" r:id="rId23"/>
    <p:sldId id="392" r:id="rId24"/>
    <p:sldId id="391" r:id="rId25"/>
    <p:sldId id="349" r:id="rId26"/>
    <p:sldId id="350" r:id="rId27"/>
    <p:sldId id="351" r:id="rId28"/>
    <p:sldId id="352" r:id="rId29"/>
    <p:sldId id="353" r:id="rId30"/>
    <p:sldId id="517" r:id="rId31"/>
    <p:sldId id="356" r:id="rId32"/>
    <p:sldId id="339" r:id="rId33"/>
    <p:sldId id="503" r:id="rId34"/>
    <p:sldId id="409" r:id="rId35"/>
    <p:sldId id="359" r:id="rId36"/>
    <p:sldId id="363" r:id="rId37"/>
    <p:sldId id="504" r:id="rId38"/>
    <p:sldId id="364" r:id="rId39"/>
    <p:sldId id="365" r:id="rId40"/>
    <p:sldId id="402" r:id="rId41"/>
    <p:sldId id="403" r:id="rId42"/>
    <p:sldId id="366" r:id="rId43"/>
    <p:sldId id="374" r:id="rId44"/>
    <p:sldId id="405" r:id="rId45"/>
    <p:sldId id="367" r:id="rId46"/>
    <p:sldId id="375" r:id="rId47"/>
    <p:sldId id="394" r:id="rId48"/>
    <p:sldId id="368" r:id="rId49"/>
    <p:sldId id="370" r:id="rId50"/>
    <p:sldId id="376" r:id="rId51"/>
    <p:sldId id="377" r:id="rId52"/>
    <p:sldId id="406" r:id="rId53"/>
    <p:sldId id="378" r:id="rId54"/>
    <p:sldId id="379" r:id="rId55"/>
    <p:sldId id="371" r:id="rId56"/>
    <p:sldId id="382" r:id="rId57"/>
    <p:sldId id="373" r:id="rId58"/>
    <p:sldId id="381" r:id="rId59"/>
    <p:sldId id="383" r:id="rId60"/>
    <p:sldId id="380" r:id="rId61"/>
    <p:sldId id="384" r:id="rId62"/>
    <p:sldId id="316" r:id="rId63"/>
    <p:sldId id="306" r:id="rId64"/>
    <p:sldId id="385" r:id="rId65"/>
    <p:sldId id="386" r:id="rId66"/>
    <p:sldId id="360" r:id="rId67"/>
    <p:sldId id="387" r:id="rId68"/>
    <p:sldId id="408" r:id="rId69"/>
    <p:sldId id="515" r:id="rId70"/>
    <p:sldId id="323" r:id="rId71"/>
    <p:sldId id="510" r:id="rId72"/>
    <p:sldId id="502" r:id="rId73"/>
    <p:sldId id="308" r:id="rId74"/>
    <p:sldId id="357" r:id="rId75"/>
    <p:sldId id="330" r:id="rId76"/>
    <p:sldId id="301" r:id="rId77"/>
    <p:sldId id="501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FDEE0"/>
    <a:srgbClr val="FF7BE0"/>
    <a:srgbClr val="D9B3E0"/>
    <a:srgbClr val="00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43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46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7B75C-4A9A-504C-9ACB-5CACE48605B8}" type="slidenum">
              <a:rPr lang="en-US">
                <a:latin typeface="Times New Roman" pitchFamily="-107" charset="0"/>
              </a:rPr>
              <a:pPr/>
              <a:t>47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8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August 30, 2023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(lecture start target 10:20am)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58" y="4590278"/>
            <a:ext cx="7559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Note: slides linked to web 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www.seas.upenn.edu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/~ese5320/fall2022/fall2022.html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err="1">
                <a:latin typeface="+mn-lt"/>
              </a:rPr>
              <a:t>Preclass</a:t>
            </a:r>
            <a:r>
              <a:rPr lang="en-US" dirty="0">
                <a:latin typeface="+mn-lt"/>
              </a:rPr>
              <a:t> (work now)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form (turn in end of lecture)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949E-9F27-9849-ADC4-AAABCA8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2232"/>
            <a:ext cx="8080248" cy="1143000"/>
          </a:xfrm>
        </p:spPr>
        <p:txBody>
          <a:bodyPr/>
          <a:lstStyle/>
          <a:p>
            <a:r>
              <a:rPr lang="en-US" dirty="0"/>
              <a:t>End of  microprocessor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66C-5D0D-D94D-8FFF-8F7D226E6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708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</a:t>
            </a:r>
          </a:p>
          <a:p>
            <a:r>
              <a:rPr lang="en-US" dirty="0"/>
              <a:t>Moore’s Law scaling delivered faster transistors</a:t>
            </a:r>
          </a:p>
          <a:p>
            <a:r>
              <a:rPr lang="en-US" dirty="0"/>
              <a:t>Processors rode Moore’s Law</a:t>
            </a:r>
          </a:p>
          <a:p>
            <a:pPr lvl="1"/>
            <a:r>
              <a:rPr lang="en-US" dirty="0"/>
              <a:t>Turning transistors into performance</a:t>
            </a:r>
          </a:p>
          <a:p>
            <a:r>
              <a:rPr lang="en-US" dirty="0"/>
              <a:t>Could wait and ride technology curve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AEA6-C51F-2048-8561-B682E8A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5855" y="1770888"/>
            <a:ext cx="442112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</a:t>
            </a:r>
          </a:p>
          <a:p>
            <a:r>
              <a:rPr lang="en-US" dirty="0"/>
              <a:t>Dennard’s Law kicked in</a:t>
            </a:r>
          </a:p>
          <a:p>
            <a:pPr lvl="1"/>
            <a:r>
              <a:rPr lang="en-US" dirty="0"/>
              <a:t>How need to scale voltage with size</a:t>
            </a:r>
          </a:p>
          <a:p>
            <a:r>
              <a:rPr lang="en-US" dirty="0"/>
              <a:t>microprocessors were burning more power</a:t>
            </a:r>
          </a:p>
          <a:p>
            <a:r>
              <a:rPr lang="en-US" dirty="0"/>
              <a:t>Lost ability to scale down voltage</a:t>
            </a:r>
          </a:p>
          <a:p>
            <a:r>
              <a:rPr lang="en-US" dirty="0"/>
              <a:t>Processor performance 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EA0F6-049D-9540-906F-1FB8338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3E0B-67E7-8A43-AD70-4E502EAC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7443E-5BDF-0743-AE27-BC35DF22077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40-years-processor-tre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68"/>
            <a:ext cx="9144000" cy="58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800" dirty="0"/>
              <a:t>Wanted programmability</a:t>
            </a:r>
          </a:p>
          <a:p>
            <a:pPr lvl="1"/>
            <a:r>
              <a:rPr lang="en-US" sz="2400" dirty="0"/>
              <a:t>used a processor</a:t>
            </a:r>
          </a:p>
          <a:p>
            <a:r>
              <a:rPr lang="en-US" sz="2800" dirty="0"/>
              <a:t>Wanted it a little faster</a:t>
            </a:r>
          </a:p>
          <a:p>
            <a:pPr lvl="1"/>
            <a:r>
              <a:rPr lang="en-US" sz="2400" dirty="0"/>
              <a:t>Next year’s processor would run faster…</a:t>
            </a:r>
          </a:p>
          <a:p>
            <a:r>
              <a:rPr lang="en-US" sz="2800" dirty="0"/>
              <a:t>Wanted high-throughput</a:t>
            </a:r>
          </a:p>
          <a:p>
            <a:pPr lvl="1"/>
            <a:r>
              <a:rPr lang="en-US" sz="2400" dirty="0"/>
              <a:t>used a custom IC</a:t>
            </a:r>
          </a:p>
          <a:p>
            <a:r>
              <a:rPr lang="en-US" sz="2800" dirty="0"/>
              <a:t>Wanted product differentiation</a:t>
            </a:r>
          </a:p>
          <a:p>
            <a:pPr lvl="1"/>
            <a:r>
              <a:rPr lang="en-US" sz="2400" dirty="0"/>
              <a:t>Got it at the board level</a:t>
            </a:r>
          </a:p>
          <a:p>
            <a:pPr lvl="1"/>
            <a:r>
              <a:rPr lang="en-US" sz="2400" dirty="0"/>
              <a:t>Select which ICs and how wired</a:t>
            </a:r>
          </a:p>
          <a:p>
            <a:r>
              <a:rPr lang="en-US" sz="2800" dirty="0"/>
              <a:t>Build a custom IC</a:t>
            </a:r>
          </a:p>
          <a:p>
            <a:pPr lvl="1"/>
            <a:r>
              <a:rPr lang="en-US" sz="2400" dirty="0"/>
              <a:t>It was about gates and logic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28" y="7620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Single core processor scaling has ended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000" y="54102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203200" progId="Equation.3">
                  <p:embed/>
                </p:oleObj>
              </mc:Choice>
              <mc:Fallback>
                <p:oleObj name="Equation" r:id="rId3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0DDC-6BA2-D04C-93E1-885DFC95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265"/>
            <a:ext cx="7772400" cy="1143000"/>
          </a:xfrm>
        </p:spPr>
        <p:txBody>
          <a:bodyPr/>
          <a:lstStyle/>
          <a:p>
            <a:r>
              <a:rPr lang="en-US" dirty="0"/>
              <a:t>Bonus: Chip Design Costs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33F5E-D5BF-9E41-877D-B9BB9738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3177-B785-E74F-93F2-FB173E76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D593-8ACC-044C-B494-230EE3891E5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162E64C-F0E0-324A-8DBB-BCF43B86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886"/>
            <a:ext cx="9144000" cy="481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FF2A5-4646-1B4E-9495-CDBD6774904F}"/>
              </a:ext>
            </a:extLst>
          </p:cNvPr>
          <p:cNvSpPr txBox="1"/>
          <p:nvPr/>
        </p:nvSpPr>
        <p:spPr>
          <a:xfrm>
            <a:off x="827224" y="6015335"/>
            <a:ext cx="748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https://</a:t>
            </a:r>
            <a:r>
              <a:rPr lang="en-US" dirty="0" err="1">
                <a:latin typeface="+mn-lt"/>
              </a:rPr>
              <a:t>wccftech.com</a:t>
            </a:r>
            <a:r>
              <a:rPr lang="en-US" dirty="0">
                <a:latin typeface="+mn-lt"/>
              </a:rPr>
              <a:t>/apple-5nm-3nm-cost-transistors/</a:t>
            </a:r>
          </a:p>
        </p:txBody>
      </p:sp>
    </p:spTree>
    <p:extLst>
      <p:ext uri="{BB962C8B-B14F-4D97-AF65-F5344CB8AC3E}">
        <p14:creationId xmlns:p14="http://schemas.microsoft.com/office/powerpoint/2010/main" val="42083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203200" progId="Equation.3">
                  <p:embed/>
                </p:oleObj>
              </mc:Choice>
              <mc:Fallback>
                <p:oleObj name="Equation" r:id="rId3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400" imgH="419100" progId="Equation.3">
                  <p:embed/>
                </p:oleObj>
              </mc:Choice>
              <mc:Fallback>
                <p:oleObj name="Equation" r:id="rId5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Case for Programmable SoC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Course Goals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Outcomes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Risks, Tools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Sample Optimization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This course 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(including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62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400" dirty="0"/>
              <a:t>Programmability?</a:t>
            </a:r>
          </a:p>
          <a:p>
            <a:pPr lvl="1"/>
            <a:r>
              <a:rPr lang="en-US" sz="2000" dirty="0"/>
              <a:t>use a processor</a:t>
            </a:r>
          </a:p>
          <a:p>
            <a:r>
              <a:rPr lang="en-US" sz="2400" dirty="0"/>
              <a:t>Faster</a:t>
            </a:r>
          </a:p>
          <a:p>
            <a:pPr lvl="1"/>
            <a:r>
              <a:rPr lang="en-US" sz="2000" dirty="0"/>
              <a:t>Processors scaled</a:t>
            </a:r>
          </a:p>
          <a:p>
            <a:r>
              <a:rPr lang="en-US" sz="2400" dirty="0"/>
              <a:t>High-throughput</a:t>
            </a:r>
          </a:p>
          <a:p>
            <a:pPr lvl="1"/>
            <a:r>
              <a:rPr lang="en-US" sz="2000" dirty="0"/>
              <a:t>used a custom IC</a:t>
            </a:r>
          </a:p>
          <a:p>
            <a:r>
              <a:rPr lang="en-US" sz="2400" dirty="0"/>
              <a:t>Wanted product differentiation</a:t>
            </a:r>
          </a:p>
          <a:p>
            <a:pPr lvl="1"/>
            <a:r>
              <a:rPr lang="en-US" sz="2000" dirty="0"/>
              <a:t>board level</a:t>
            </a:r>
          </a:p>
          <a:p>
            <a:pPr lvl="1"/>
            <a:r>
              <a:rPr lang="en-US" sz="2000" dirty="0"/>
              <a:t>Select &amp; wired IC</a:t>
            </a:r>
          </a:p>
          <a:p>
            <a:r>
              <a:rPr lang="en-US" sz="2400" dirty="0"/>
              <a:t>Build a custom IC</a:t>
            </a:r>
          </a:p>
          <a:p>
            <a:pPr lvl="1"/>
            <a:r>
              <a:rPr lang="en-US" sz="2000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6196" y="880872"/>
            <a:ext cx="3994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Faster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ＭＳ Ｐゴシック" charset="-128"/>
                <a:cs typeface="ＭＳ Ｐゴシック" charset="-128"/>
              </a:rPr>
              <a:t>Can’t get with single core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2: </a:t>
            </a:r>
            <a:br>
              <a:rPr lang="en-US" dirty="0"/>
            </a:br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6096"/>
            <a:ext cx="77724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" y="8382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Computer engineers understand computation</a:t>
            </a:r>
          </a:p>
          <a:p>
            <a:pPr lvl="2"/>
            <a:r>
              <a:rPr lang="en-US" dirty="0"/>
              <a:t>HW and SW are just tools and design options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chip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Lab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226"/>
            <a:ext cx="7772400" cy="1143000"/>
          </a:xfrm>
        </p:spPr>
        <p:txBody>
          <a:bodyPr/>
          <a:lstStyle/>
          <a:p>
            <a:r>
              <a:rPr lang="en-US" dirty="0"/>
              <a:t>Apple A16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9" y="1205484"/>
            <a:ext cx="3924300" cy="4114800"/>
          </a:xfrm>
        </p:spPr>
        <p:txBody>
          <a:bodyPr/>
          <a:lstStyle/>
          <a:p>
            <a:r>
              <a:rPr lang="en-US" dirty="0"/>
              <a:t>? 110+mm</a:t>
            </a:r>
            <a:r>
              <a:rPr lang="en-US" baseline="30000" dirty="0"/>
              <a:t>2</a:t>
            </a:r>
            <a:r>
              <a:rPr lang="en-US" dirty="0"/>
              <a:t>, 4nm </a:t>
            </a:r>
          </a:p>
          <a:p>
            <a:r>
              <a:rPr lang="en-US" dirty="0"/>
              <a:t>16 Billion Tr.</a:t>
            </a:r>
          </a:p>
          <a:p>
            <a:r>
              <a:rPr lang="en-US" dirty="0"/>
              <a:t>iPhone 14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(3.5GHz)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(1.4GHz)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17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1178234" y="6248400"/>
            <a:ext cx="24000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/wiki/Apple_A16</a:t>
            </a:r>
          </a:p>
        </p:txBody>
      </p:sp>
      <p:pic>
        <p:nvPicPr>
          <p:cNvPr id="8" name="Picture 7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79593405-22E0-43BE-D1CC-411F6518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91" y="914400"/>
            <a:ext cx="7772400" cy="58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5BA2-AAC8-9A47-9D50-91A40A0D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546A4-B2EE-6C4D-B556-9352AE6B9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everything in C </a:t>
            </a:r>
          </a:p>
          <a:p>
            <a:pPr lvl="1"/>
            <a:r>
              <a:rPr lang="en-US" dirty="0"/>
              <a:t>including for hardware (FPGA, spatial) operators</a:t>
            </a:r>
          </a:p>
          <a:p>
            <a:r>
              <a:rPr lang="en-US" dirty="0"/>
              <a:t>Avoid learning separate language</a:t>
            </a:r>
          </a:p>
          <a:p>
            <a:r>
              <a:rPr lang="en-US" dirty="0"/>
              <a:t>Do focus on how tailor writing C for hardware</a:t>
            </a:r>
          </a:p>
          <a:p>
            <a:pPr lvl="1"/>
            <a:r>
              <a:rPr lang="en-US" dirty="0"/>
              <a:t>Focus on what’s unique about specifying and guiding hardware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B3297-4C0D-A749-AFEB-6E1ED926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1035F-11A0-9E42-9AF8-F6A7889E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6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811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CIS2400, 4710, 5710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ESE5320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20876"/>
            <a:ext cx="4040188" cy="639762"/>
          </a:xfrm>
        </p:spPr>
        <p:txBody>
          <a:bodyPr/>
          <a:lstStyle/>
          <a:p>
            <a:r>
              <a:rPr lang="en-US" dirty="0"/>
              <a:t>ESE5390: </a:t>
            </a:r>
            <a:r>
              <a:rPr lang="en-US" b="0" dirty="0"/>
              <a:t>Hardware/Software Co-Design for Machine 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1019" y="2560638"/>
            <a:ext cx="4040188" cy="2334832"/>
          </a:xfrm>
        </p:spPr>
        <p:txBody>
          <a:bodyPr/>
          <a:lstStyle/>
          <a:p>
            <a:r>
              <a:rPr lang="en-US" dirty="0"/>
              <a:t>Deep on Application (ML)</a:t>
            </a:r>
          </a:p>
          <a:p>
            <a:r>
              <a:rPr lang="en-US" dirty="0"/>
              <a:t>More accessible to CS </a:t>
            </a:r>
          </a:p>
          <a:p>
            <a:pPr lvl="1"/>
            <a:r>
              <a:rPr lang="en-US" dirty="0"/>
              <a:t>Less previous experience with circuits and architecture</a:t>
            </a:r>
          </a:p>
          <a:p>
            <a:r>
              <a:rPr lang="en-US" dirty="0"/>
              <a:t>Won’t be as deep on understanding HW and optimization </a:t>
            </a:r>
          </a:p>
          <a:p>
            <a:r>
              <a:rPr lang="en-US" dirty="0"/>
              <a:t>Program in </a:t>
            </a:r>
            <a:r>
              <a:rPr lang="en-US" dirty="0" err="1"/>
              <a:t>Pytorch</a:t>
            </a:r>
            <a:r>
              <a:rPr lang="en-US" dirty="0"/>
              <a:t>, OpenCL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164940"/>
            <a:ext cx="4041775" cy="639762"/>
          </a:xfrm>
        </p:spPr>
        <p:txBody>
          <a:bodyPr/>
          <a:lstStyle/>
          <a:p>
            <a:r>
              <a:rPr lang="en-US" dirty="0"/>
              <a:t>ESE5320: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1910048"/>
            <a:ext cx="4041775" cy="3951288"/>
          </a:xfrm>
        </p:spPr>
        <p:txBody>
          <a:bodyPr/>
          <a:lstStyle/>
          <a:p>
            <a:r>
              <a:rPr lang="en-US" dirty="0"/>
              <a:t>Deep computer engineering</a:t>
            </a:r>
          </a:p>
          <a:p>
            <a:r>
              <a:rPr lang="en-US" dirty="0"/>
              <a:t>Broad application</a:t>
            </a:r>
          </a:p>
          <a:p>
            <a:r>
              <a:rPr lang="en-US" dirty="0"/>
              <a:t>Program in C</a:t>
            </a:r>
          </a:p>
          <a:p>
            <a:r>
              <a:rPr lang="en-US" dirty="0"/>
              <a:t>Suitable </a:t>
            </a:r>
            <a:r>
              <a:rPr lang="en-US" dirty="0" err="1"/>
              <a:t>followup</a:t>
            </a:r>
            <a:r>
              <a:rPr lang="en-US" dirty="0"/>
              <a:t> if want to dig deeper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66D914-5E29-EF45-8E70-E4E9B52D6865}"/>
              </a:ext>
            </a:extLst>
          </p:cNvPr>
          <p:cNvSpPr/>
          <p:nvPr/>
        </p:nvSpPr>
        <p:spPr bwMode="auto">
          <a:xfrm>
            <a:off x="1448890" y="1101606"/>
            <a:ext cx="1396000" cy="1305285"/>
          </a:xfrm>
          <a:prstGeom prst="rect">
            <a:avLst/>
          </a:prstGeom>
          <a:solidFill>
            <a:srgbClr val="FFDEE0"/>
          </a:solidFill>
          <a:ln w="9525" cap="flat" cmpd="sng" algn="ctr">
            <a:solidFill>
              <a:srgbClr val="D9B3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ESE5390 HW/SW ML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(ESE2180)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ESE3700/5700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4710/5710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5680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15270" y="4201545"/>
            <a:ext cx="4584327" cy="838200"/>
            <a:chOff x="4724026" y="5120163"/>
            <a:chExt cx="4584327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24026" y="5120163"/>
              <a:ext cx="2133600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ESE4190/5720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ESE3500/5190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3: </a:t>
            </a:r>
            <a:br>
              <a:rPr lang="en-US" dirty="0"/>
            </a:br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4D87-639A-A845-9EFA-F83F1054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6357"/>
            <a:ext cx="7772400" cy="1143000"/>
          </a:xfrm>
        </p:spPr>
        <p:txBody>
          <a:bodyPr/>
          <a:lstStyle/>
          <a:p>
            <a:r>
              <a:rPr lang="en-US" dirty="0"/>
              <a:t>Example SPICE Circuit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4FD9-6B31-F54E-98E2-8A7BB7AC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77" y="1574462"/>
            <a:ext cx="7772400" cy="4114800"/>
          </a:xfrm>
        </p:spPr>
        <p:txBody>
          <a:bodyPr/>
          <a:lstStyle/>
          <a:p>
            <a:r>
              <a:rPr lang="en-US" dirty="0"/>
              <a:t>SPICE – Simulate and </a:t>
            </a:r>
            <a:br>
              <a:rPr lang="en-US" dirty="0"/>
            </a:br>
            <a:r>
              <a:rPr lang="en-US" dirty="0"/>
              <a:t>validate chip performance</a:t>
            </a:r>
            <a:br>
              <a:rPr lang="en-US" dirty="0"/>
            </a:br>
            <a:r>
              <a:rPr lang="en-US" dirty="0"/>
              <a:t>at transistor level</a:t>
            </a:r>
          </a:p>
          <a:p>
            <a:pPr lvl="1"/>
            <a:r>
              <a:rPr lang="en-US" dirty="0"/>
              <a:t>Specialized Differential </a:t>
            </a:r>
            <a:br>
              <a:rPr lang="en-US" dirty="0"/>
            </a:br>
            <a:r>
              <a:rPr lang="en-US" dirty="0"/>
              <a:t>Equation simulator for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A831-C9AB-5F4D-A5F6-7B24043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F69B-85FC-5A48-BAEB-B7EBB2A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0EFE-EA2E-3340-AE0A-7B31A8CB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27" y="4036458"/>
            <a:ext cx="2775370" cy="169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6D413-5A53-504D-AE34-69F7F4A2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523" y="1002106"/>
            <a:ext cx="3417488" cy="239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61F92-A866-554D-8E53-54F4C6C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417" y="4281572"/>
            <a:ext cx="3277406" cy="229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F94C-26CF-E640-AFD7-7DDA2498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6640" y="5321496"/>
            <a:ext cx="3924300" cy="10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86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2400"/>
            <a:ext cx="8839200" cy="1143000"/>
          </a:xfrm>
        </p:spPr>
        <p:txBody>
          <a:bodyPr/>
          <a:lstStyle/>
          <a:p>
            <a:r>
              <a:rPr lang="en-US" dirty="0"/>
              <a:t>Example: 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811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x</a:t>
            </a:r>
          </a:p>
          <a:p>
            <a:r>
              <a:rPr lang="en-US" dirty="0">
                <a:latin typeface="+mn-lt"/>
              </a:rPr>
              <a:t>= KCL, KVL *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EF89-8221-D544-8D5B-AD54F0F479E5}"/>
              </a:ext>
            </a:extLst>
          </p:cNvPr>
          <p:cNvSpPr txBox="1"/>
          <p:nvPr/>
        </p:nvSpPr>
        <p:spPr>
          <a:xfrm>
            <a:off x="3276600" y="6364784"/>
            <a:ext cx="483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* Kirchhoff {</a:t>
            </a:r>
            <a:r>
              <a:rPr lang="en-US" dirty="0" err="1">
                <a:latin typeface="+mn-lt"/>
              </a:rPr>
              <a:t>Current,Voltage</a:t>
            </a:r>
            <a:r>
              <a:rPr lang="en-US" dirty="0">
                <a:latin typeface="+mn-lt"/>
              </a:rPr>
              <a:t>}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A15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108mm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15 Billion Tr.</a:t>
            </a:r>
          </a:p>
          <a:p>
            <a:r>
              <a:rPr lang="en-US" dirty="0"/>
              <a:t>iPhone 13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(3.2GHz)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567334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semianalysis.com</a:t>
            </a:r>
            <a:r>
              <a:rPr lang="en-US" sz="1050" dirty="0"/>
              <a:t>/apple-a15-die-shot-and-annotation-ip-block-area-analysis/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www.anandtech.com</a:t>
            </a:r>
            <a:r>
              <a:rPr lang="en-US" sz="1050" dirty="0"/>
              <a:t>/show/16983/the-apple-a15-soc-performance-review-faster-more-efficient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4B3C5-7C68-734D-9909-75168200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96" y="1002598"/>
            <a:ext cx="3362323" cy="4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94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43100" imgH="685800" progId="Equation.3">
                  <p:embed/>
                </p:oleObj>
              </mc:Choice>
              <mc:Fallback>
                <p:oleObj name="Equation" r:id="rId3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5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Spatial, Pipelined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46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 (2010)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3F5DD4-1B65-4D4C-BD06-C6E4D599F85D}" type="slidenum">
              <a:rPr lang="en-US" smtClean="0">
                <a:latin typeface="Times New Roman" pitchFamily="-107" charset="0"/>
              </a:rPr>
              <a:pPr/>
              <a:t>47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VLIW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Very Long Instruction Word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</a:rPr>
              <a:t>Supports Instruction-Level Parallelism</a:t>
            </a:r>
            <a:endParaRPr lang="en-US" sz="1600" dirty="0"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Perform many primitive operations in parallel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Can parameterize and customize set of operations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Using “long” instructions</a:t>
            </a:r>
          </a:p>
          <a:p>
            <a:pPr>
              <a:lnSpc>
                <a:spcPct val="80000"/>
              </a:lnSpc>
            </a:pPr>
            <a:endParaRPr lang="en-US" sz="28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2" name="Group 117"/>
          <p:cNvGrpSpPr/>
          <p:nvPr/>
        </p:nvGrpSpPr>
        <p:grpSpPr>
          <a:xfrm>
            <a:off x="304800" y="3581400"/>
            <a:ext cx="7391400" cy="2971800"/>
            <a:chOff x="0" y="1828800"/>
            <a:chExt cx="8534400" cy="4267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010400" y="4953000"/>
              <a:ext cx="914400" cy="533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rPr>
                <a:t>+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6934200" y="3200400"/>
              <a:ext cx="457200" cy="1524000"/>
              <a:chOff x="3360" y="2160"/>
              <a:chExt cx="288" cy="960"/>
            </a:xfrm>
          </p:grpSpPr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7467600" y="3200400"/>
              <a:ext cx="457200" cy="1524000"/>
              <a:chOff x="3360" y="2160"/>
              <a:chExt cx="288" cy="960"/>
            </a:xfrm>
          </p:grpSpPr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29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30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>
              <a:off x="71628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76962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6781800" y="2743200"/>
              <a:ext cx="609600" cy="457200"/>
              <a:chOff x="3312" y="1872"/>
              <a:chExt cx="384" cy="288"/>
            </a:xfrm>
          </p:grpSpPr>
          <p:sp>
            <p:nvSpPr>
              <p:cNvPr id="22" name="AutoShape 42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315200" y="2743200"/>
              <a:ext cx="609600" cy="457200"/>
              <a:chOff x="3312" y="1872"/>
              <a:chExt cx="384" cy="288"/>
            </a:xfrm>
          </p:grpSpPr>
          <p:sp>
            <p:nvSpPr>
              <p:cNvPr id="25" name="AutoShape 45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55"/>
            <p:cNvGrpSpPr>
              <a:grpSpLocks/>
            </p:cNvGrpSpPr>
            <p:nvPr/>
          </p:nvGrpSpPr>
          <p:grpSpPr bwMode="auto">
            <a:xfrm>
              <a:off x="6934200" y="1828800"/>
              <a:ext cx="304800" cy="914400"/>
              <a:chOff x="3408" y="1296"/>
              <a:chExt cx="192" cy="576"/>
            </a:xfrm>
          </p:grpSpPr>
          <p:sp>
            <p:nvSpPr>
              <p:cNvPr id="28" name="Line 56"/>
              <p:cNvSpPr>
                <a:spLocks noChangeShapeType="1"/>
              </p:cNvSpPr>
              <p:nvPr/>
            </p:nvSpPr>
            <p:spPr bwMode="auto">
              <a:xfrm>
                <a:off x="3408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57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58"/>
              <p:cNvSpPr>
                <a:spLocks noChangeShapeType="1"/>
              </p:cNvSpPr>
              <p:nvPr/>
            </p:nvSpPr>
            <p:spPr bwMode="auto">
              <a:xfrm>
                <a:off x="350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59"/>
            <p:cNvGrpSpPr>
              <a:grpSpLocks/>
            </p:cNvGrpSpPr>
            <p:nvPr/>
          </p:nvGrpSpPr>
          <p:grpSpPr bwMode="auto">
            <a:xfrm>
              <a:off x="7467600" y="1828800"/>
              <a:ext cx="304800" cy="914400"/>
              <a:chOff x="3408" y="1296"/>
              <a:chExt cx="192" cy="576"/>
            </a:xfrm>
          </p:grpSpPr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3408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61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62"/>
              <p:cNvSpPr>
                <a:spLocks noChangeShapeType="1"/>
              </p:cNvSpPr>
              <p:nvPr/>
            </p:nvSpPr>
            <p:spPr bwMode="auto">
              <a:xfrm>
                <a:off x="350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63"/>
            <p:cNvSpPr>
              <a:spLocks noChangeShapeType="1"/>
            </p:cNvSpPr>
            <p:nvPr/>
          </p:nvSpPr>
          <p:spPr bwMode="auto">
            <a:xfrm>
              <a:off x="6096000" y="2514600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4"/>
            <p:cNvSpPr>
              <a:spLocks noChangeShapeType="1"/>
            </p:cNvSpPr>
            <p:nvPr/>
          </p:nvSpPr>
          <p:spPr bwMode="auto">
            <a:xfrm>
              <a:off x="5943600" y="236220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5"/>
            <p:cNvSpPr>
              <a:spLocks noChangeShapeType="1"/>
            </p:cNvSpPr>
            <p:nvPr/>
          </p:nvSpPr>
          <p:spPr bwMode="auto">
            <a:xfrm>
              <a:off x="5791200" y="1828800"/>
              <a:ext cx="167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8153400" y="2514600"/>
              <a:ext cx="0" cy="3200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68"/>
            <p:cNvSpPr>
              <a:spLocks noChangeShapeType="1"/>
            </p:cNvSpPr>
            <p:nvPr/>
          </p:nvSpPr>
          <p:spPr bwMode="auto">
            <a:xfrm flipH="1">
              <a:off x="7467600" y="57150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9"/>
            <p:cNvSpPr>
              <a:spLocks noChangeShapeType="1"/>
            </p:cNvSpPr>
            <p:nvPr/>
          </p:nvSpPr>
          <p:spPr bwMode="auto">
            <a:xfrm flipH="1" flipV="1">
              <a:off x="7467600" y="5486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74"/>
            <p:cNvGrpSpPr>
              <a:grpSpLocks/>
            </p:cNvGrpSpPr>
            <p:nvPr/>
          </p:nvGrpSpPr>
          <p:grpSpPr bwMode="auto">
            <a:xfrm>
              <a:off x="5638800" y="1828800"/>
              <a:ext cx="1219200" cy="4267200"/>
              <a:chOff x="3552" y="1152"/>
              <a:chExt cx="768" cy="2688"/>
            </a:xfrm>
          </p:grpSpPr>
          <p:sp>
            <p:nvSpPr>
              <p:cNvPr id="42" name="Rectangle 5"/>
              <p:cNvSpPr>
                <a:spLocks noChangeArrowheads="1"/>
              </p:cNvSpPr>
              <p:nvPr/>
            </p:nvSpPr>
            <p:spPr bwMode="auto">
              <a:xfrm>
                <a:off x="3600" y="3120"/>
                <a:ext cx="576" cy="52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4000">
                    <a:solidFill>
                      <a:schemeClr val="bg1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X</a:t>
                </a:r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00" y="2016"/>
                <a:ext cx="288" cy="960"/>
                <a:chOff x="3360" y="2160"/>
                <a:chExt cx="288" cy="960"/>
              </a:xfrm>
            </p:grpSpPr>
            <p:sp>
              <p:nvSpPr>
                <p:cNvPr id="65" name="Rectangle 8"/>
                <p:cNvSpPr>
                  <a:spLocks noChangeArrowheads="1"/>
                </p:cNvSpPr>
                <p:nvPr/>
              </p:nvSpPr>
              <p:spPr bwMode="auto">
                <a:xfrm>
                  <a:off x="3360" y="2160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9"/>
                <p:cNvSpPr>
                  <a:spLocks noChangeArrowheads="1"/>
                </p:cNvSpPr>
                <p:nvPr/>
              </p:nvSpPr>
              <p:spPr bwMode="auto">
                <a:xfrm>
                  <a:off x="3360" y="2352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aseline="30000"/>
                </a:p>
              </p:txBody>
            </p:sp>
            <p:sp>
              <p:nvSpPr>
                <p:cNvPr id="67" name="Rectangle 10"/>
                <p:cNvSpPr>
                  <a:spLocks noChangeArrowheads="1"/>
                </p:cNvSpPr>
                <p:nvPr/>
              </p:nvSpPr>
              <p:spPr bwMode="auto">
                <a:xfrm>
                  <a:off x="3360" y="2544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11"/>
                <p:cNvSpPr>
                  <a:spLocks noChangeArrowheads="1"/>
                </p:cNvSpPr>
                <p:nvPr/>
              </p:nvSpPr>
              <p:spPr bwMode="auto">
                <a:xfrm>
                  <a:off x="3360" y="2736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12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728" name="Group 13"/>
              <p:cNvGrpSpPr>
                <a:grpSpLocks/>
              </p:cNvGrpSpPr>
              <p:nvPr/>
            </p:nvGrpSpPr>
            <p:grpSpPr bwMode="auto">
              <a:xfrm>
                <a:off x="3936" y="2016"/>
                <a:ext cx="288" cy="960"/>
                <a:chOff x="3360" y="2160"/>
                <a:chExt cx="288" cy="960"/>
              </a:xfrm>
            </p:grpSpPr>
            <p:sp>
              <p:nvSpPr>
                <p:cNvPr id="60" name="Rectangle 14"/>
                <p:cNvSpPr>
                  <a:spLocks noChangeArrowheads="1"/>
                </p:cNvSpPr>
                <p:nvPr/>
              </p:nvSpPr>
              <p:spPr bwMode="auto">
                <a:xfrm>
                  <a:off x="3360" y="2160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15"/>
                <p:cNvSpPr>
                  <a:spLocks noChangeArrowheads="1"/>
                </p:cNvSpPr>
                <p:nvPr/>
              </p:nvSpPr>
              <p:spPr bwMode="auto">
                <a:xfrm>
                  <a:off x="3360" y="2352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16"/>
                <p:cNvSpPr>
                  <a:spLocks noChangeArrowheads="1"/>
                </p:cNvSpPr>
                <p:nvPr/>
              </p:nvSpPr>
              <p:spPr bwMode="auto">
                <a:xfrm>
                  <a:off x="3360" y="2544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17"/>
                <p:cNvSpPr>
                  <a:spLocks noChangeArrowheads="1"/>
                </p:cNvSpPr>
                <p:nvPr/>
              </p:nvSpPr>
              <p:spPr bwMode="auto">
                <a:xfrm>
                  <a:off x="3360" y="2736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18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5" name="Line 31"/>
              <p:cNvSpPr>
                <a:spLocks noChangeShapeType="1"/>
              </p:cNvSpPr>
              <p:nvPr/>
            </p:nvSpPr>
            <p:spPr bwMode="auto">
              <a:xfrm>
                <a:off x="3744" y="29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2"/>
              <p:cNvSpPr>
                <a:spLocks noChangeShapeType="1"/>
              </p:cNvSpPr>
              <p:nvPr/>
            </p:nvSpPr>
            <p:spPr bwMode="auto">
              <a:xfrm>
                <a:off x="4080" y="29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3729" name="Group 35"/>
              <p:cNvGrpSpPr>
                <a:grpSpLocks/>
              </p:cNvGrpSpPr>
              <p:nvPr/>
            </p:nvGrpSpPr>
            <p:grpSpPr bwMode="auto">
              <a:xfrm>
                <a:off x="3552" y="1728"/>
                <a:ext cx="384" cy="288"/>
                <a:chOff x="3312" y="1872"/>
                <a:chExt cx="384" cy="288"/>
              </a:xfrm>
            </p:grpSpPr>
            <p:sp>
              <p:nvSpPr>
                <p:cNvPr id="58" name="AutoShape 36"/>
                <p:cNvSpPr>
                  <a:spLocks noChangeArrowheads="1"/>
                </p:cNvSpPr>
                <p:nvPr/>
              </p:nvSpPr>
              <p:spPr bwMode="auto">
                <a:xfrm>
                  <a:off x="3312" y="1872"/>
                  <a:ext cx="384" cy="144"/>
                </a:xfrm>
                <a:custGeom>
                  <a:avLst/>
                  <a:gdLst>
                    <a:gd name="T0" fmla="*/ 6 w 21600"/>
                    <a:gd name="T1" fmla="*/ 0 h 21600"/>
                    <a:gd name="T2" fmla="*/ 3 w 21600"/>
                    <a:gd name="T3" fmla="*/ 1 h 21600"/>
                    <a:gd name="T4" fmla="*/ 1 w 21600"/>
                    <a:gd name="T5" fmla="*/ 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99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3504" y="201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730" name="Group 38"/>
              <p:cNvGrpSpPr>
                <a:grpSpLocks/>
              </p:cNvGrpSpPr>
              <p:nvPr/>
            </p:nvGrpSpPr>
            <p:grpSpPr bwMode="auto">
              <a:xfrm>
                <a:off x="3936" y="1728"/>
                <a:ext cx="384" cy="288"/>
                <a:chOff x="3312" y="1872"/>
                <a:chExt cx="384" cy="288"/>
              </a:xfrm>
            </p:grpSpPr>
            <p:sp>
              <p:nvSpPr>
                <p:cNvPr id="56" name="AutoShape 39"/>
                <p:cNvSpPr>
                  <a:spLocks noChangeArrowheads="1"/>
                </p:cNvSpPr>
                <p:nvPr/>
              </p:nvSpPr>
              <p:spPr bwMode="auto">
                <a:xfrm>
                  <a:off x="3312" y="1872"/>
                  <a:ext cx="384" cy="144"/>
                </a:xfrm>
                <a:custGeom>
                  <a:avLst/>
                  <a:gdLst>
                    <a:gd name="T0" fmla="*/ 6 w 21600"/>
                    <a:gd name="T1" fmla="*/ 0 h 21600"/>
                    <a:gd name="T2" fmla="*/ 3 w 21600"/>
                    <a:gd name="T3" fmla="*/ 1 h 21600"/>
                    <a:gd name="T4" fmla="*/ 1 w 21600"/>
                    <a:gd name="T5" fmla="*/ 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99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40"/>
                <p:cNvSpPr>
                  <a:spLocks noChangeShapeType="1"/>
                </p:cNvSpPr>
                <p:nvPr/>
              </p:nvSpPr>
              <p:spPr bwMode="auto">
                <a:xfrm>
                  <a:off x="3504" y="201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" name="Line 48"/>
              <p:cNvSpPr>
                <a:spLocks noChangeShapeType="1"/>
              </p:cNvSpPr>
              <p:nvPr/>
            </p:nvSpPr>
            <p:spPr bwMode="auto">
              <a:xfrm>
                <a:off x="3648" y="1152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3840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3744" y="14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>
                <a:off x="4032" y="1152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53"/>
              <p:cNvSpPr>
                <a:spLocks noChangeShapeType="1"/>
              </p:cNvSpPr>
              <p:nvPr/>
            </p:nvSpPr>
            <p:spPr bwMode="auto">
              <a:xfrm>
                <a:off x="4224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54"/>
              <p:cNvSpPr>
                <a:spLocks noChangeShapeType="1"/>
              </p:cNvSpPr>
              <p:nvPr/>
            </p:nvSpPr>
            <p:spPr bwMode="auto">
              <a:xfrm>
                <a:off x="4128" y="14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70"/>
              <p:cNvSpPr>
                <a:spLocks noChangeShapeType="1"/>
              </p:cNvSpPr>
              <p:nvPr/>
            </p:nvSpPr>
            <p:spPr bwMode="auto">
              <a:xfrm>
                <a:off x="3888" y="364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>
              <a:off x="6172200" y="60960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72"/>
            <p:cNvSpPr>
              <a:spLocks noChangeShapeType="1"/>
            </p:cNvSpPr>
            <p:nvPr/>
          </p:nvSpPr>
          <p:spPr bwMode="auto">
            <a:xfrm flipH="1" flipV="1">
              <a:off x="8534400" y="2362200"/>
              <a:ext cx="0" cy="373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6"/>
            <p:cNvSpPr>
              <a:spLocks noChangeArrowheads="1"/>
            </p:cNvSpPr>
            <p:nvPr/>
          </p:nvSpPr>
          <p:spPr bwMode="auto">
            <a:xfrm>
              <a:off x="4419600" y="4953000"/>
              <a:ext cx="914400" cy="838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rPr>
                <a:t>X</a:t>
              </a:r>
            </a:p>
          </p:txBody>
        </p:sp>
        <p:grpSp>
          <p:nvGrpSpPr>
            <p:cNvPr id="73733" name="Group 77"/>
            <p:cNvGrpSpPr>
              <a:grpSpLocks/>
            </p:cNvGrpSpPr>
            <p:nvPr/>
          </p:nvGrpSpPr>
          <p:grpSpPr bwMode="auto">
            <a:xfrm>
              <a:off x="4419600" y="3200400"/>
              <a:ext cx="457200" cy="1524000"/>
              <a:chOff x="3360" y="2160"/>
              <a:chExt cx="288" cy="960"/>
            </a:xfrm>
          </p:grpSpPr>
          <p:sp>
            <p:nvSpPr>
              <p:cNvPr id="74" name="Rectangle 78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9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76" name="Rectangle 80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81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82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734" name="Group 83"/>
            <p:cNvGrpSpPr>
              <a:grpSpLocks/>
            </p:cNvGrpSpPr>
            <p:nvPr/>
          </p:nvGrpSpPr>
          <p:grpSpPr bwMode="auto">
            <a:xfrm>
              <a:off x="4953000" y="3200400"/>
              <a:ext cx="457200" cy="1524000"/>
              <a:chOff x="3360" y="2160"/>
              <a:chExt cx="288" cy="960"/>
            </a:xfrm>
          </p:grpSpPr>
          <p:sp>
            <p:nvSpPr>
              <p:cNvPr id="80" name="Rectangle 84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5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6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7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88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5" name="Line 89"/>
            <p:cNvSpPr>
              <a:spLocks noChangeShapeType="1"/>
            </p:cNvSpPr>
            <p:nvPr/>
          </p:nvSpPr>
          <p:spPr bwMode="auto">
            <a:xfrm>
              <a:off x="46482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90"/>
            <p:cNvSpPr>
              <a:spLocks noChangeShapeType="1"/>
            </p:cNvSpPr>
            <p:nvPr/>
          </p:nvSpPr>
          <p:spPr bwMode="auto">
            <a:xfrm>
              <a:off x="51816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3735" name="Group 91"/>
            <p:cNvGrpSpPr>
              <a:grpSpLocks/>
            </p:cNvGrpSpPr>
            <p:nvPr/>
          </p:nvGrpSpPr>
          <p:grpSpPr bwMode="auto">
            <a:xfrm>
              <a:off x="4343400" y="2743200"/>
              <a:ext cx="609600" cy="457200"/>
              <a:chOff x="3312" y="1872"/>
              <a:chExt cx="384" cy="288"/>
            </a:xfrm>
          </p:grpSpPr>
          <p:sp>
            <p:nvSpPr>
              <p:cNvPr id="88" name="AutoShape 92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93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736" name="Group 94"/>
            <p:cNvGrpSpPr>
              <a:grpSpLocks/>
            </p:cNvGrpSpPr>
            <p:nvPr/>
          </p:nvGrpSpPr>
          <p:grpSpPr bwMode="auto">
            <a:xfrm>
              <a:off x="4953000" y="2743200"/>
              <a:ext cx="609600" cy="457200"/>
              <a:chOff x="3312" y="1872"/>
              <a:chExt cx="384" cy="288"/>
            </a:xfrm>
          </p:grpSpPr>
          <p:sp>
            <p:nvSpPr>
              <p:cNvPr id="91" name="AutoShape 95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96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3" name="Line 97"/>
            <p:cNvSpPr>
              <a:spLocks noChangeShapeType="1"/>
            </p:cNvSpPr>
            <p:nvPr/>
          </p:nvSpPr>
          <p:spPr bwMode="auto">
            <a:xfrm>
              <a:off x="4495800" y="18288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8"/>
            <p:cNvSpPr>
              <a:spLocks noChangeShapeType="1"/>
            </p:cNvSpPr>
            <p:nvPr/>
          </p:nvSpPr>
          <p:spPr bwMode="auto">
            <a:xfrm>
              <a:off x="4800600" y="2514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9"/>
            <p:cNvSpPr>
              <a:spLocks noChangeShapeType="1"/>
            </p:cNvSpPr>
            <p:nvPr/>
          </p:nvSpPr>
          <p:spPr bwMode="auto">
            <a:xfrm>
              <a:off x="4648200" y="2362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00"/>
            <p:cNvSpPr>
              <a:spLocks noChangeShapeType="1"/>
            </p:cNvSpPr>
            <p:nvPr/>
          </p:nvSpPr>
          <p:spPr bwMode="auto">
            <a:xfrm>
              <a:off x="5105400" y="18288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101"/>
            <p:cNvSpPr>
              <a:spLocks noChangeShapeType="1"/>
            </p:cNvSpPr>
            <p:nvPr/>
          </p:nvSpPr>
          <p:spPr bwMode="auto">
            <a:xfrm>
              <a:off x="5410200" y="2514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02"/>
            <p:cNvSpPr>
              <a:spLocks noChangeShapeType="1"/>
            </p:cNvSpPr>
            <p:nvPr/>
          </p:nvSpPr>
          <p:spPr bwMode="auto">
            <a:xfrm>
              <a:off x="5257800" y="2362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 flipH="1">
              <a:off x="4114800" y="1828800"/>
              <a:ext cx="175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07"/>
            <p:cNvSpPr>
              <a:spLocks noChangeShapeType="1"/>
            </p:cNvSpPr>
            <p:nvPr/>
          </p:nvSpPr>
          <p:spPr bwMode="auto">
            <a:xfrm flipH="1">
              <a:off x="4648200" y="23622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08"/>
            <p:cNvSpPr>
              <a:spLocks noChangeShapeType="1"/>
            </p:cNvSpPr>
            <p:nvPr/>
          </p:nvSpPr>
          <p:spPr bwMode="auto">
            <a:xfrm flipH="1">
              <a:off x="4800600" y="25146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12"/>
            <p:cNvSpPr>
              <a:spLocks noChangeShapeType="1"/>
            </p:cNvSpPr>
            <p:nvPr/>
          </p:nvSpPr>
          <p:spPr bwMode="auto">
            <a:xfrm>
              <a:off x="609600" y="42672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0" y="3581400"/>
              <a:ext cx="1303338" cy="574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07" charset="0"/>
                  <a:ea typeface="Arial" pitchFamily="-107" charset="0"/>
                  <a:cs typeface="Arial" pitchFamily="-107" charset="0"/>
                </a:rPr>
                <a:t>Address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>
              <a:off x="533400" y="3810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>
              <a:off x="3048000" y="28194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>
              <a:off x="3124200" y="289560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11"/>
            <p:cNvSpPr>
              <a:spLocks noChangeArrowheads="1"/>
            </p:cNvSpPr>
            <p:nvPr/>
          </p:nvSpPr>
          <p:spPr bwMode="auto">
            <a:xfrm>
              <a:off x="1524000" y="2667000"/>
              <a:ext cx="1600200" cy="3124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Arial" pitchFamily="-107" charset="0"/>
                  <a:ea typeface="Arial" pitchFamily="-107" charset="0"/>
                  <a:cs typeface="Arial" pitchFamily="-107" charset="0"/>
                </a:rPr>
                <a:t>Instruction</a:t>
              </a:r>
            </a:p>
            <a:p>
              <a:pPr algn="ctr"/>
              <a:r>
                <a:rPr lang="en-US">
                  <a:latin typeface="Arial" pitchFamily="-107" charset="0"/>
                  <a:ea typeface="Arial" pitchFamily="-107" charset="0"/>
                  <a:cs typeface="Arial" pitchFamily="-107" charset="0"/>
                </a:rPr>
                <a:t>Memory</a:t>
              </a:r>
            </a:p>
          </p:txBody>
        </p:sp>
        <p:sp>
          <p:nvSpPr>
            <p:cNvPr id="108" name="Line 117"/>
            <p:cNvSpPr>
              <a:spLocks noChangeShapeType="1"/>
            </p:cNvSpPr>
            <p:nvPr/>
          </p:nvSpPr>
          <p:spPr bwMode="auto">
            <a:xfrm>
              <a:off x="3124200" y="2971800"/>
              <a:ext cx="434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18"/>
            <p:cNvSpPr>
              <a:spLocks noChangeShapeType="1"/>
            </p:cNvSpPr>
            <p:nvPr/>
          </p:nvSpPr>
          <p:spPr bwMode="auto">
            <a:xfrm>
              <a:off x="3124200" y="34290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19"/>
            <p:cNvSpPr>
              <a:spLocks noChangeShapeType="1"/>
            </p:cNvSpPr>
            <p:nvPr/>
          </p:nvSpPr>
          <p:spPr bwMode="auto">
            <a:xfrm>
              <a:off x="3124200" y="36576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20"/>
            <p:cNvSpPr>
              <a:spLocks noChangeShapeType="1"/>
            </p:cNvSpPr>
            <p:nvPr/>
          </p:nvSpPr>
          <p:spPr bwMode="auto">
            <a:xfrm>
              <a:off x="3124200" y="396240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21"/>
            <p:cNvSpPr>
              <a:spLocks noChangeShapeType="1"/>
            </p:cNvSpPr>
            <p:nvPr/>
          </p:nvSpPr>
          <p:spPr bwMode="auto">
            <a:xfrm>
              <a:off x="3124200" y="4191000"/>
              <a:ext cx="312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22"/>
            <p:cNvSpPr>
              <a:spLocks noChangeShapeType="1"/>
            </p:cNvSpPr>
            <p:nvPr/>
          </p:nvSpPr>
          <p:spPr bwMode="auto">
            <a:xfrm>
              <a:off x="3124200" y="4343400"/>
              <a:ext cx="381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>
              <a:off x="3124200" y="4572000"/>
              <a:ext cx="434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18"/>
            <p:cNvSpPr>
              <a:spLocks noChangeArrowheads="1"/>
            </p:cNvSpPr>
            <p:nvPr/>
          </p:nvSpPr>
          <p:spPr bwMode="auto">
            <a:xfrm>
              <a:off x="4572000" y="5943600"/>
              <a:ext cx="457200" cy="460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9"/>
            <p:cNvSpPr>
              <a:spLocks noChangeArrowheads="1"/>
            </p:cNvSpPr>
            <p:nvPr/>
          </p:nvSpPr>
          <p:spPr bwMode="auto">
            <a:xfrm>
              <a:off x="5943600" y="5943600"/>
              <a:ext cx="457200" cy="460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20"/>
            <p:cNvSpPr>
              <a:spLocks noChangeArrowheads="1"/>
            </p:cNvSpPr>
            <p:nvPr/>
          </p:nvSpPr>
          <p:spPr bwMode="auto">
            <a:xfrm>
              <a:off x="7237413" y="5588000"/>
              <a:ext cx="457200" cy="444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A14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11.8 Billion Tr.</a:t>
            </a:r>
          </a:p>
          <a:p>
            <a:r>
              <a:rPr lang="en-US" dirty="0"/>
              <a:t>iPhone 12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(2.9--3GHz)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92FB5-C314-FA4C-81E5-5F1AD5DB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55410"/>
            <a:ext cx="3848100" cy="462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7007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www.extremetech.com</a:t>
            </a:r>
            <a:r>
              <a:rPr lang="en-US" sz="1050" dirty="0"/>
              <a:t>/computing/318715-comparison-of-apple-m1-a14-shows-differences-in-soc-design</a:t>
            </a:r>
          </a:p>
          <a:p>
            <a:r>
              <a:rPr lang="en-US" sz="1050" dirty="0"/>
              <a:t>       details: https://</a:t>
            </a:r>
            <a:r>
              <a:rPr lang="en-US" sz="1050" dirty="0" err="1"/>
              <a:t>www.tomshardware.com</a:t>
            </a:r>
            <a:r>
              <a:rPr lang="en-US" sz="1050" dirty="0"/>
              <a:t>/news/apple-a14-bionic-revealed</a:t>
            </a:r>
          </a:p>
          <a:p>
            <a:r>
              <a:rPr lang="en-US" sz="1050" dirty="0"/>
              <a:t>       https://</a:t>
            </a:r>
            <a:r>
              <a:rPr lang="en-US" sz="1050" dirty="0" err="1"/>
              <a:t>www.anandtech.com</a:t>
            </a:r>
            <a:r>
              <a:rPr lang="en-US" sz="1050" dirty="0"/>
              <a:t>/show/16226/apple-silicon-m1-a14-deep-dive/2</a:t>
            </a:r>
          </a:p>
        </p:txBody>
      </p:sp>
    </p:spTree>
    <p:extLst>
      <p:ext uri="{BB962C8B-B14F-4D97-AF65-F5344CB8AC3E}">
        <p14:creationId xmlns:p14="http://schemas.microsoft.com/office/powerpoint/2010/main" val="3292545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54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21E37-C558-FD4C-A220-70241A5200C9}"/>
              </a:ext>
            </a:extLst>
          </p:cNvPr>
          <p:cNvSpPr txBox="1"/>
          <p:nvPr/>
        </p:nvSpPr>
        <p:spPr>
          <a:xfrm>
            <a:off x="2377101" y="5984732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[1 Slice = 4 LUTs]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3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60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61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62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63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In-person (not hybrid, don’t expect recordings)</a:t>
            </a:r>
          </a:p>
          <a:p>
            <a:pPr lvl="1"/>
            <a:r>
              <a:rPr lang="en-US" sz="2400" dirty="0"/>
              <a:t>Slides on web before class  (print if you want)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encourage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In class; Questions (“warm” calls)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Daily Quiz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</a:t>
            </a:r>
          </a:p>
          <a:p>
            <a:pPr lvl="1"/>
            <a:r>
              <a:rPr lang="en-US" sz="2400" dirty="0"/>
              <a:t>(1 per week due F5pm Eastern)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  <a:p>
            <a:r>
              <a:rPr lang="en-US" dirty="0"/>
              <a:t>Spatial, C-to-gates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961388"/>
            <a:ext cx="3810000" cy="41148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589"/>
            <a:ext cx="7772400" cy="1143000"/>
          </a:xfrm>
        </p:spPr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232" y="1524000"/>
            <a:ext cx="3810000" cy="4953000"/>
          </a:xfrm>
        </p:spPr>
        <p:txBody>
          <a:bodyPr/>
          <a:lstStyle/>
          <a:p>
            <a:r>
              <a:rPr lang="en-US" dirty="0"/>
              <a:t>Memory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VLIW</a:t>
            </a:r>
          </a:p>
          <a:p>
            <a:r>
              <a:rPr lang="en-US" dirty="0"/>
              <a:t>Reduce</a:t>
            </a:r>
          </a:p>
          <a:p>
            <a:r>
              <a:rPr lang="en-US" dirty="0">
                <a:solidFill>
                  <a:schemeClr val="bg2"/>
                </a:solidFill>
              </a:rPr>
              <a:t>Energy</a:t>
            </a:r>
          </a:p>
          <a:p>
            <a:r>
              <a:rPr lang="en-US" dirty="0">
                <a:solidFill>
                  <a:schemeClr val="bg2"/>
                </a:solidFill>
              </a:rPr>
              <a:t>Chip Cost</a:t>
            </a:r>
          </a:p>
          <a:p>
            <a:r>
              <a:rPr lang="en-US" dirty="0">
                <a:solidFill>
                  <a:schemeClr val="bg2"/>
                </a:solidFill>
              </a:rPr>
              <a:t>Real-time</a:t>
            </a:r>
          </a:p>
          <a:p>
            <a:r>
              <a:rPr lang="en-US" dirty="0">
                <a:solidFill>
                  <a:schemeClr val="bg2"/>
                </a:solidFill>
              </a:rPr>
              <a:t>Reactive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HomeWorks (HW) in Groups of 2 (after 0, 1)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 team of 3,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/>
              <a:t>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Andre: M 4:00pm—5:00pm </a:t>
            </a:r>
          </a:p>
          <a:p>
            <a:pPr lvl="1"/>
            <a:r>
              <a:rPr lang="en-US" dirty="0"/>
              <a:t>Levine 270, Zoom</a:t>
            </a:r>
          </a:p>
          <a:p>
            <a:pPr lvl="1"/>
            <a:r>
              <a:rPr lang="en-US" dirty="0"/>
              <a:t>See canvas</a:t>
            </a:r>
          </a:p>
          <a:p>
            <a:r>
              <a:rPr lang="en-US" dirty="0"/>
              <a:t>TAs – </a:t>
            </a:r>
            <a:r>
              <a:rPr lang="en-US" dirty="0" err="1"/>
              <a:t>Ketterer</a:t>
            </a:r>
            <a:endParaRPr lang="en-US" dirty="0"/>
          </a:p>
          <a:p>
            <a:pPr lvl="1"/>
            <a:r>
              <a:rPr lang="en-US" dirty="0"/>
              <a:t>Tuesday 6 pm</a:t>
            </a:r>
          </a:p>
          <a:p>
            <a:pPr lvl="1"/>
            <a:r>
              <a:rPr lang="en-US" dirty="0"/>
              <a:t>Wednesday 7 pm  (not today)</a:t>
            </a:r>
          </a:p>
          <a:p>
            <a:pPr lvl="1"/>
            <a:r>
              <a:rPr lang="en-US" dirty="0"/>
              <a:t>Thursday 8:15pm-9:15pm (unclear if tomorrow)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Diagnostic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56756"/>
            <a:ext cx="7772400" cy="5120244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If you cannot read/write code in C, </a:t>
            </a:r>
            <a:br>
              <a:rPr lang="en-US" dirty="0"/>
            </a:br>
            <a:r>
              <a:rPr lang="en-US" dirty="0"/>
              <a:t>this course will be a challenge</a:t>
            </a:r>
          </a:p>
          <a:p>
            <a:r>
              <a:rPr lang="en-US" dirty="0"/>
              <a:t>Diagnostic Assessment intended as a quick indication if you aren’t ready</a:t>
            </a:r>
          </a:p>
          <a:p>
            <a:pPr lvl="1"/>
            <a:r>
              <a:rPr lang="en-US" dirty="0"/>
              <a:t>Should be able to complete quickly</a:t>
            </a:r>
          </a:p>
          <a:p>
            <a:pPr lvl="1"/>
            <a:r>
              <a:rPr lang="en-US" dirty="0"/>
              <a:t>Better to find out now than after you’re stuck in the course</a:t>
            </a:r>
          </a:p>
          <a:p>
            <a:pPr lvl="1"/>
            <a:r>
              <a:rPr lang="en-US" dirty="0"/>
              <a:t>Due next Wednesday (9/6)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TA will hold C review</a:t>
            </a:r>
          </a:p>
          <a:p>
            <a:pPr lvl="1"/>
            <a:r>
              <a:rPr lang="en-US" dirty="0"/>
              <a:t>on Sept. 5</a:t>
            </a:r>
            <a:r>
              <a:rPr lang="en-US" baseline="30000" dirty="0"/>
              <a:t>th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TBD</a:t>
            </a:r>
          </a:p>
          <a:p>
            <a:pPr lvl="1"/>
            <a:r>
              <a:rPr lang="en-US" dirty="0"/>
              <a:t>(before our next class meeting since Monday 9/4 is Labor day)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5FCC03E8-D109-AB11-651C-A9A25E32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58" y="3663967"/>
            <a:ext cx="4191000" cy="3173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Available before lecture (11:10am)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Should work before lecture starts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Won’t be available later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bring/use calculator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70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C575-3B52-F64C-A3C3-55F18E21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787F-7245-F54F-ABC0-AF068DC0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for Engagement Points</a:t>
            </a:r>
          </a:p>
          <a:p>
            <a:r>
              <a:rPr lang="en-US" dirty="0"/>
              <a:t>Only available until next lecture</a:t>
            </a:r>
          </a:p>
          <a:p>
            <a:r>
              <a:rPr lang="en-US" dirty="0"/>
              <a:t>Incentive to keep up with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3B15-47FB-3346-A72C-F5447E79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F2E70-E205-A64E-AFFC-66627A52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4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AE11-4ADB-174D-ADCD-2F2AB8AA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79AA-0C57-3642-ABF4-B679F9BE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available before class</a:t>
            </a:r>
          </a:p>
          <a:p>
            <a:pPr lvl="1"/>
            <a:r>
              <a:rPr lang="en-US" dirty="0"/>
              <a:t>In class hardcopy circa 10:10am</a:t>
            </a:r>
          </a:p>
          <a:p>
            <a:r>
              <a:rPr lang="en-US" dirty="0"/>
              <a:t>Start lecture at 10:20am</a:t>
            </a:r>
          </a:p>
          <a:p>
            <a:r>
              <a:rPr lang="en-US" dirty="0"/>
              <a:t>Lecture until 11:40am</a:t>
            </a:r>
          </a:p>
          <a:p>
            <a:r>
              <a:rPr lang="en-US" dirty="0"/>
              <a:t>(most days) stay for remaining questions</a:t>
            </a:r>
          </a:p>
          <a:p>
            <a:pPr lvl="1"/>
            <a:r>
              <a:rPr lang="en-US" dirty="0"/>
              <a:t>Pending course after 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3827-2E9A-3345-BB46-CD45989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F636-3939-FF45-89F9-FED866F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4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73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464" y="1752600"/>
            <a:ext cx="7772400" cy="495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have anonymous feedback for each lecture</a:t>
            </a:r>
          </a:p>
          <a:p>
            <a:pPr lvl="1"/>
            <a:r>
              <a:rPr lang="en-US" dirty="0"/>
              <a:t>Clarity?</a:t>
            </a:r>
          </a:p>
          <a:p>
            <a:pPr lvl="1"/>
            <a:r>
              <a:rPr lang="en-US" dirty="0"/>
              <a:t>Speed?</a:t>
            </a:r>
          </a:p>
          <a:p>
            <a:pPr lvl="1"/>
            <a:r>
              <a:rPr lang="en-US" dirty="0"/>
              <a:t>Vocabulary?</a:t>
            </a:r>
          </a:p>
          <a:p>
            <a:pPr lvl="1"/>
            <a:r>
              <a:rPr lang="en-US" dirty="0"/>
              <a:t>General comments</a:t>
            </a:r>
          </a:p>
          <a:p>
            <a:pPr lvl="2"/>
            <a:r>
              <a:rPr lang="en-US" dirty="0"/>
              <a:t>Specificity most helpful</a:t>
            </a:r>
          </a:p>
          <a:p>
            <a:pPr lvl="3"/>
            <a:r>
              <a:rPr lang="en-US" dirty="0"/>
              <a:t>X was unclear because of Y</a:t>
            </a:r>
          </a:p>
          <a:p>
            <a:pPr lvl="3"/>
            <a:r>
              <a:rPr lang="en-US" dirty="0"/>
              <a:t>Subtopic Z went too fast</a:t>
            </a:r>
          </a:p>
          <a:p>
            <a:pPr lvl="3"/>
            <a:r>
              <a:rPr lang="en-US" dirty="0"/>
              <a:t>Need an example for Q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Feedback sheet for today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diagnostic assessment,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Ed Discussion group for course</a:t>
            </a:r>
          </a:p>
          <a:p>
            <a:pPr lvl="1"/>
            <a:r>
              <a:rPr lang="en-US" dirty="0"/>
              <a:t>Signup for </a:t>
            </a:r>
            <a:r>
              <a:rPr lang="en-US" dirty="0" err="1"/>
              <a:t>detkin</a:t>
            </a:r>
            <a:r>
              <a:rPr lang="en-US" dirty="0"/>
              <a:t>/</a:t>
            </a:r>
            <a:r>
              <a:rPr lang="en-US" dirty="0" err="1"/>
              <a:t>ketterer</a:t>
            </a:r>
            <a:r>
              <a:rPr lang="en-US" dirty="0"/>
              <a:t> access</a:t>
            </a:r>
          </a:p>
          <a:p>
            <a:pPr lvl="1"/>
            <a:r>
              <a:rPr lang="en-US" dirty="0"/>
              <a:t>Complete/submit diagnostic assessment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76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 (Time-to-Market),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4EDA-122D-C446-98B5-A80A522C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A440-F00C-C443-B865-746BCAA1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3143-027B-D544-8B44-BFA697BC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41D9F-87EE-304B-B2A2-27A625D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9176" y="2128897"/>
            <a:ext cx="43947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K-LUT (typical k=4 or 6)</a:t>
            </a:r>
          </a:p>
          <a:p>
            <a:r>
              <a:rPr lang="en-US" sz="3200" dirty="0"/>
              <a:t>  Compute block</a:t>
            </a:r>
          </a:p>
          <a:p>
            <a:r>
              <a:rPr lang="en-US" sz="3200" dirty="0"/>
              <a:t>      w/ optional </a:t>
            </a:r>
          </a:p>
          <a:p>
            <a:r>
              <a:rPr lang="en-US" sz="3200" dirty="0"/>
              <a:t> output Flip-Flop</a:t>
            </a:r>
            <a:endParaRPr lang="en-US" dirty="0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29402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 ESE1500, CIS5710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28513</TotalTime>
  <Words>3090</Words>
  <Application>Microsoft Macintosh PowerPoint</Application>
  <PresentationFormat>On-screen Show (4:3)</PresentationFormat>
  <Paragraphs>794</Paragraphs>
  <Slides>77</Slides>
  <Notes>61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Times New Roman</vt:lpstr>
      <vt:lpstr>Verdana</vt:lpstr>
      <vt:lpstr>Wingdings</vt:lpstr>
      <vt:lpstr>Blank Presentation</vt:lpstr>
      <vt:lpstr>Equation</vt:lpstr>
      <vt:lpstr>ESE5320: System-on-a-Chip Architecture</vt:lpstr>
      <vt:lpstr>Today</vt:lpstr>
      <vt:lpstr>Apple A16 Bionic</vt:lpstr>
      <vt:lpstr>Apple A15 Bionic</vt:lpstr>
      <vt:lpstr>Apple A14 Bionic</vt:lpstr>
      <vt:lpstr>Apple A13 Bionic</vt:lpstr>
      <vt:lpstr>Questions</vt:lpstr>
      <vt:lpstr>FPGA Field-Programmable Gate Array</vt:lpstr>
      <vt:lpstr>Case for Programmable SoC</vt:lpstr>
      <vt:lpstr>End of  microprocessor Scaling</vt:lpstr>
      <vt:lpstr>PowerPoint Presentation</vt:lpstr>
      <vt:lpstr>The Way things Were</vt:lpstr>
      <vt:lpstr>Today</vt:lpstr>
      <vt:lpstr>Non-Recurring Engineering (NRE) Costs</vt:lpstr>
      <vt:lpstr>NRE Costs</vt:lpstr>
      <vt:lpstr>NRE Cost (continued)</vt:lpstr>
      <vt:lpstr>Bonus: Chip Design Costs</vt:lpstr>
      <vt:lpstr>Amortize NRE with Volume</vt:lpstr>
      <vt:lpstr>Economics</vt:lpstr>
      <vt:lpstr>Large ICs</vt:lpstr>
      <vt:lpstr>Given Demand for Programmable</vt:lpstr>
      <vt:lpstr>Programmable SoC</vt:lpstr>
      <vt:lpstr>Programmable SoC</vt:lpstr>
      <vt:lpstr>Then and Now</vt:lpstr>
      <vt:lpstr>Part 2:  Course Goals, Outcomes</vt:lpstr>
      <vt:lpstr>Goals</vt:lpstr>
      <vt:lpstr>Roles</vt:lpstr>
      <vt:lpstr>Outcomes</vt:lpstr>
      <vt:lpstr>Outcomes</vt:lpstr>
      <vt:lpstr>Course Programming</vt:lpstr>
      <vt:lpstr>Tools</vt:lpstr>
      <vt:lpstr>Distinction</vt:lpstr>
      <vt:lpstr>Distinction</vt:lpstr>
      <vt:lpstr>Abstraction Stack</vt:lpstr>
      <vt:lpstr>Part 3:  Approach -- Example</vt:lpstr>
      <vt:lpstr>Abstract Approach</vt:lpstr>
      <vt:lpstr>Example SPICE Circuit Simulator</vt:lpstr>
      <vt:lpstr>Example: SPICE Circuit Simulator</vt:lpstr>
      <vt:lpstr>Analyze</vt:lpstr>
      <vt:lpstr>Analyze</vt:lpstr>
      <vt:lpstr>Speedup</vt:lpstr>
      <vt:lpstr>Analyze</vt:lpstr>
      <vt:lpstr>Model Evaluation: Trivial Hardware Implementation</vt:lpstr>
      <vt:lpstr>Spatial, Pipelined Parallelism</vt:lpstr>
      <vt:lpstr>Parallelism: Model Evaluation Data Parallel</vt:lpstr>
      <vt:lpstr>Spatial Too Big?</vt:lpstr>
      <vt:lpstr>VLIW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Part 4: Class Components</vt:lpstr>
      <vt:lpstr>Class Components</vt:lpstr>
      <vt:lpstr>First Half</vt:lpstr>
      <vt:lpstr>Second Half</vt:lpstr>
      <vt:lpstr>Teaming</vt:lpstr>
      <vt:lpstr>Office &amp; Lab Hours</vt:lpstr>
      <vt:lpstr>Diagnostic Assessment</vt:lpstr>
      <vt:lpstr>C Review</vt:lpstr>
      <vt:lpstr>Preclass Exercise</vt:lpstr>
      <vt:lpstr>Daily Quiz</vt:lpstr>
      <vt:lpstr>Lecture Timeline</vt:lpstr>
      <vt:lpstr>Feedback</vt:lpstr>
      <vt:lpstr>Policies</vt:lpstr>
      <vt:lpstr>Admin</vt:lpstr>
      <vt:lpstr>Big Ideas</vt:lpstr>
      <vt:lpstr>Questions?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207</cp:revision>
  <cp:lastPrinted>2023-08-29T16:50:21Z</cp:lastPrinted>
  <dcterms:created xsi:type="dcterms:W3CDTF">2018-08-29T01:58:49Z</dcterms:created>
  <dcterms:modified xsi:type="dcterms:W3CDTF">2023-08-29T16:50:23Z</dcterms:modified>
</cp:coreProperties>
</file>