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6" r:id="rId2"/>
    <p:sldId id="390" r:id="rId3"/>
    <p:sldId id="457" r:id="rId4"/>
    <p:sldId id="391" r:id="rId5"/>
    <p:sldId id="389" r:id="rId6"/>
    <p:sldId id="388" r:id="rId7"/>
    <p:sldId id="387" r:id="rId8"/>
    <p:sldId id="258" r:id="rId9"/>
    <p:sldId id="339" r:id="rId10"/>
    <p:sldId id="398" r:id="rId11"/>
    <p:sldId id="464" r:id="rId12"/>
    <p:sldId id="399" r:id="rId13"/>
    <p:sldId id="350" r:id="rId14"/>
    <p:sldId id="354" r:id="rId15"/>
    <p:sldId id="352" r:id="rId16"/>
    <p:sldId id="353" r:id="rId17"/>
    <p:sldId id="355" r:id="rId18"/>
    <p:sldId id="356" r:id="rId19"/>
    <p:sldId id="453" r:id="rId20"/>
    <p:sldId id="454" r:id="rId21"/>
    <p:sldId id="382" r:id="rId22"/>
    <p:sldId id="357" r:id="rId23"/>
    <p:sldId id="377" r:id="rId24"/>
    <p:sldId id="358" r:id="rId25"/>
    <p:sldId id="467" r:id="rId26"/>
    <p:sldId id="359" r:id="rId27"/>
    <p:sldId id="360" r:id="rId28"/>
    <p:sldId id="378" r:id="rId29"/>
    <p:sldId id="379" r:id="rId30"/>
    <p:sldId id="458" r:id="rId31"/>
    <p:sldId id="459" r:id="rId32"/>
    <p:sldId id="363" r:id="rId33"/>
    <p:sldId id="473" r:id="rId34"/>
    <p:sldId id="362" r:id="rId35"/>
    <p:sldId id="364" r:id="rId36"/>
    <p:sldId id="347" r:id="rId37"/>
    <p:sldId id="348" r:id="rId38"/>
    <p:sldId id="468" r:id="rId39"/>
    <p:sldId id="469" r:id="rId40"/>
    <p:sldId id="393" r:id="rId41"/>
    <p:sldId id="349" r:id="rId42"/>
    <p:sldId id="465" r:id="rId43"/>
    <p:sldId id="384" r:id="rId44"/>
    <p:sldId id="367" r:id="rId45"/>
    <p:sldId id="341" r:id="rId46"/>
    <p:sldId id="342" r:id="rId47"/>
    <p:sldId id="344" r:id="rId48"/>
    <p:sldId id="345" r:id="rId49"/>
    <p:sldId id="346" r:id="rId50"/>
    <p:sldId id="369" r:id="rId51"/>
    <p:sldId id="455" r:id="rId52"/>
    <p:sldId id="477" r:id="rId53"/>
    <p:sldId id="478" r:id="rId54"/>
    <p:sldId id="479" r:id="rId55"/>
    <p:sldId id="476" r:id="rId56"/>
    <p:sldId id="481" r:id="rId57"/>
    <p:sldId id="482" r:id="rId58"/>
    <p:sldId id="370" r:id="rId59"/>
    <p:sldId id="371" r:id="rId60"/>
    <p:sldId id="372" r:id="rId61"/>
    <p:sldId id="460" r:id="rId62"/>
    <p:sldId id="373" r:id="rId63"/>
    <p:sldId id="383" r:id="rId64"/>
    <p:sldId id="374" r:id="rId65"/>
    <p:sldId id="375" r:id="rId66"/>
    <p:sldId id="466" r:id="rId67"/>
    <p:sldId id="380" r:id="rId68"/>
    <p:sldId id="392" r:id="rId69"/>
    <p:sldId id="474" r:id="rId70"/>
    <p:sldId id="471" r:id="rId71"/>
    <p:sldId id="470" r:id="rId72"/>
    <p:sldId id="472" r:id="rId73"/>
    <p:sldId id="456" r:id="rId74"/>
    <p:sldId id="381" r:id="rId75"/>
    <p:sldId id="330" r:id="rId7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6600"/>
    <a:srgbClr val="FF0000"/>
    <a:srgbClr val="FECC99"/>
    <a:srgbClr val="9A95F2"/>
    <a:srgbClr val="F7A4AD"/>
    <a:srgbClr val="75EAED"/>
    <a:srgbClr val="F69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5"/>
    <p:restoredTop sz="94793"/>
  </p:normalViewPr>
  <p:slideViewPr>
    <p:cSldViewPr>
      <p:cViewPr varScale="1">
        <p:scale>
          <a:sx n="107" d="100"/>
          <a:sy n="107" d="100"/>
        </p:scale>
        <p:origin x="152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02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13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9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47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2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ESE5320: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11:  October 9, 2023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 Movement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(Interconnect, DMA)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091B4-8CA7-A64B-A231-B84C598D2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Term: Peripheral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8AFD6-6DF1-2645-9844-F3CD486C2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“On the edge (or </a:t>
            </a:r>
            <a:r>
              <a:rPr lang="en-US" dirty="0" err="1"/>
              <a:t>perhiphery</a:t>
            </a:r>
            <a:r>
              <a:rPr lang="en-US" dirty="0"/>
              <a:t>) of something”</a:t>
            </a:r>
          </a:p>
          <a:p>
            <a:r>
              <a:rPr lang="en-US" dirty="0"/>
              <a:t>Peripheral device – device used to put information onto or get information off of a computer</a:t>
            </a:r>
          </a:p>
          <a:p>
            <a:pPr lvl="1"/>
            <a:r>
              <a:rPr lang="en-US" dirty="0"/>
              <a:t>E.g.</a:t>
            </a:r>
          </a:p>
          <a:p>
            <a:pPr lvl="2"/>
            <a:r>
              <a:rPr lang="en-US" dirty="0"/>
              <a:t>Keyboard, mouse, modem, USB flash drive,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8C225-871D-3546-BF8D-C673D197D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446E5-B121-6A41-9B4D-93B5D4C6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602480-909F-E340-9B81-FBB2E9610E25}"/>
              </a:ext>
            </a:extLst>
          </p:cNvPr>
          <p:cNvSpPr/>
          <p:nvPr/>
        </p:nvSpPr>
        <p:spPr bwMode="auto">
          <a:xfrm>
            <a:off x="1219200" y="3733800"/>
            <a:ext cx="1828800" cy="2895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3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Memory </a:t>
            </a:r>
            <a:r>
              <a:rPr lang="en-US" dirty="0">
                <a:solidFill>
                  <a:schemeClr val="tx1"/>
                </a:solidFill>
              </a:rPr>
              <a:t>and I/O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772400" cy="4572000"/>
          </a:xfrm>
        </p:spPr>
        <p:txBody>
          <a:bodyPr/>
          <a:lstStyle/>
          <a:p>
            <a:r>
              <a:rPr lang="en-US" dirty="0"/>
              <a:t>Architecture contains</a:t>
            </a:r>
          </a:p>
          <a:p>
            <a:pPr lvl="1"/>
            <a:r>
              <a:rPr lang="en-US" dirty="0"/>
              <a:t>Large memories</a:t>
            </a:r>
          </a:p>
          <a:p>
            <a:pPr lvl="2"/>
            <a:r>
              <a:rPr lang="en-US" dirty="0"/>
              <a:t>For density, necessary sharing</a:t>
            </a:r>
          </a:p>
          <a:p>
            <a:pPr lvl="1"/>
            <a:r>
              <a:rPr lang="en-US" dirty="0"/>
              <a:t>Small memories local to compute</a:t>
            </a:r>
          </a:p>
          <a:p>
            <a:pPr lvl="2"/>
            <a:r>
              <a:rPr lang="en-US" dirty="0"/>
              <a:t>For high bandwidth, low latency, low energy</a:t>
            </a:r>
          </a:p>
          <a:p>
            <a:pPr lvl="1"/>
            <a:r>
              <a:rPr lang="en-US" b="1" dirty="0">
                <a:solidFill>
                  <a:srgbClr val="000000"/>
                </a:solidFill>
              </a:rPr>
              <a:t>Peripherals</a:t>
            </a:r>
            <a:r>
              <a:rPr lang="en-US" dirty="0">
                <a:solidFill>
                  <a:srgbClr val="000000"/>
                </a:solidFill>
              </a:rPr>
              <a:t> for I/O</a:t>
            </a:r>
          </a:p>
          <a:p>
            <a:r>
              <a:rPr lang="en-US" dirty="0">
                <a:solidFill>
                  <a:srgbClr val="000000"/>
                </a:solidFill>
              </a:rPr>
              <a:t>Need to move data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Among memories and I/O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Large to small and back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Among small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From Inputs, To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5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move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Abstractly, using stream links.</a:t>
            </a:r>
          </a:p>
          <a:p>
            <a:r>
              <a:rPr lang="en-US" dirty="0"/>
              <a:t>Connect stream between producer and consumer.</a:t>
            </a:r>
          </a:p>
          <a:p>
            <a:endParaRPr lang="en-US" dirty="0"/>
          </a:p>
          <a:p>
            <a:r>
              <a:rPr lang="en-US" dirty="0"/>
              <a:t>Ideally: dedicated wires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Dedicated Wires?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might prevent us from having dedicated wires between all communicating units?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Making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001000" cy="4114800"/>
          </a:xfrm>
        </p:spPr>
        <p:txBody>
          <a:bodyPr/>
          <a:lstStyle/>
          <a:p>
            <a:r>
              <a:rPr lang="en-US" dirty="0"/>
              <a:t>Cannot always be dedicated wires</a:t>
            </a:r>
          </a:p>
          <a:p>
            <a:pPr lvl="1"/>
            <a:r>
              <a:rPr lang="en-US" dirty="0"/>
              <a:t>Programmable</a:t>
            </a:r>
          </a:p>
          <a:p>
            <a:pPr lvl="1"/>
            <a:r>
              <a:rPr lang="en-US" dirty="0"/>
              <a:t>Wires take up area</a:t>
            </a:r>
          </a:p>
          <a:p>
            <a:pPr lvl="1"/>
            <a:r>
              <a:rPr lang="en-US" dirty="0"/>
              <a:t>Don’t always have enough traffic to consume the bandwidth of point-to-point wire</a:t>
            </a:r>
          </a:p>
          <a:p>
            <a:pPr lvl="1"/>
            <a:r>
              <a:rPr lang="en-US" dirty="0"/>
              <a:t>May need to serialize use of resource</a:t>
            </a:r>
          </a:p>
          <a:p>
            <a:pPr lvl="2"/>
            <a:r>
              <a:rPr lang="en-US" dirty="0"/>
              <a:t>E.g. one memory read per cycle</a:t>
            </a:r>
          </a:p>
          <a:p>
            <a:pPr lvl="1"/>
            <a:r>
              <a:rPr lang="en-US" dirty="0"/>
              <a:t>Source or destination may be </a:t>
            </a:r>
            <a:r>
              <a:rPr lang="en-US" dirty="0" err="1"/>
              <a:t>sequentialized</a:t>
            </a:r>
            <a:r>
              <a:rPr lang="en-US" dirty="0"/>
              <a:t> on hardware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114800"/>
          </a:xfrm>
        </p:spPr>
        <p:txBody>
          <a:bodyPr/>
          <a:lstStyle/>
          <a:p>
            <a:r>
              <a:rPr lang="en-US" dirty="0"/>
              <a:t>Programmable, possibly shared interconnect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590800"/>
            <a:ext cx="3462760" cy="398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Simple Realization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Shared Bus</a:t>
            </a:r>
          </a:p>
          <a:p>
            <a:r>
              <a:rPr lang="en-US" dirty="0"/>
              <a:t>Write to bus with </a:t>
            </a:r>
            <a:br>
              <a:rPr lang="en-US" dirty="0"/>
            </a:br>
            <a:r>
              <a:rPr lang="en-US" dirty="0"/>
              <a:t>address of destination</a:t>
            </a:r>
          </a:p>
          <a:p>
            <a:r>
              <a:rPr lang="en-US" dirty="0"/>
              <a:t>When address match, </a:t>
            </a:r>
            <a:br>
              <a:rPr lang="en-US" dirty="0"/>
            </a:br>
            <a:r>
              <a:rPr lang="en-US" dirty="0"/>
              <a:t>take value off bus</a:t>
            </a:r>
          </a:p>
          <a:p>
            <a:r>
              <a:rPr lang="en-US" dirty="0">
                <a:solidFill>
                  <a:srgbClr val="FF6600"/>
                </a:solidFill>
              </a:rPr>
              <a:t>Pros?</a:t>
            </a:r>
          </a:p>
          <a:p>
            <a:r>
              <a:rPr lang="en-US" dirty="0">
                <a:solidFill>
                  <a:srgbClr val="FF6600"/>
                </a:solidFill>
              </a:rPr>
              <a:t>Cons?     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409700"/>
            <a:ext cx="3086517" cy="544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Alternate: 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Provide programmable connection between all sources and destinations</a:t>
            </a:r>
          </a:p>
          <a:p>
            <a:r>
              <a:rPr lang="en-US" dirty="0"/>
              <a:t>Any destination can be connected to any single source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581400"/>
            <a:ext cx="2639871" cy="293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dirty="0"/>
              <a:t>Every LUT input has a </a:t>
            </a:r>
            <a:r>
              <a:rPr lang="en-US" dirty="0" err="1"/>
              <a:t>mux</a:t>
            </a:r>
            <a:endParaRPr lang="en-US" dirty="0"/>
          </a:p>
          <a:p>
            <a:r>
              <a:rPr lang="en-US" dirty="0"/>
              <a:t>Every such </a:t>
            </a:r>
            <a:r>
              <a:rPr lang="en-US" dirty="0" err="1"/>
              <a:t>mux</a:t>
            </a:r>
            <a:r>
              <a:rPr lang="en-US" dirty="0"/>
              <a:t> has </a:t>
            </a:r>
            <a:r>
              <a:rPr lang="en-US" dirty="0" err="1"/>
              <a:t>m</a:t>
            </a:r>
            <a:r>
              <a:rPr lang="en-US" dirty="0"/>
              <a:t>=(N+I) inputs</a:t>
            </a:r>
          </a:p>
          <a:p>
            <a:pPr lvl="1"/>
            <a:r>
              <a:rPr lang="en-US" dirty="0"/>
              <a:t>An input for each LUT output  (N 2-LUTs)</a:t>
            </a:r>
          </a:p>
          <a:p>
            <a:pPr lvl="1"/>
            <a:r>
              <a:rPr lang="en-US" dirty="0"/>
              <a:t>An input for each Circuit Input (I Circuit inputs)</a:t>
            </a:r>
          </a:p>
          <a:p>
            <a:r>
              <a:rPr lang="en-US" dirty="0"/>
              <a:t>Each Circuit Output has an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6769100" cy="23098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B4611-E105-8F47-9218-3016E71771F6}"/>
              </a:ext>
            </a:extLst>
          </p:cNvPr>
          <p:cNvSpPr txBox="1"/>
          <p:nvPr/>
        </p:nvSpPr>
        <p:spPr>
          <a:xfrm>
            <a:off x="8063141" y="28937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Day 8</a:t>
            </a:r>
          </a:p>
        </p:txBody>
      </p:sp>
    </p:spTree>
    <p:extLst>
      <p:ext uri="{BB962C8B-B14F-4D97-AF65-F5344CB8AC3E}">
        <p14:creationId xmlns:p14="http://schemas.microsoft.com/office/powerpoint/2010/main" val="3396804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 processors</a:t>
            </a:r>
          </a:p>
          <a:p>
            <a:r>
              <a:rPr lang="en-US" dirty="0"/>
              <a:t>Each: 1 read, 10 cycle compute, 1 write</a:t>
            </a:r>
          </a:p>
          <a:p>
            <a:r>
              <a:rPr lang="en-US" dirty="0"/>
              <a:t>Memory: 1 read or write per cycle</a:t>
            </a:r>
          </a:p>
          <a:p>
            <a:r>
              <a:rPr lang="en-US" dirty="0">
                <a:solidFill>
                  <a:srgbClr val="FF6600"/>
                </a:solidFill>
              </a:rPr>
              <a:t>How many processors can support before saturate memory capacity?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42038"/>
            <a:ext cx="8229600" cy="133016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Alternate: 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Provide programmable connection between all sources and destinations</a:t>
            </a:r>
          </a:p>
          <a:p>
            <a:r>
              <a:rPr lang="en-US" dirty="0"/>
              <a:t>Any destination can be connected to any single source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581400"/>
            <a:ext cx="2639871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51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00200"/>
            <a:ext cx="3657600" cy="406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00200"/>
            <a:ext cx="3735231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K-input, O-output Crossbar</a:t>
            </a:r>
          </a:p>
          <a:p>
            <a:r>
              <a:rPr lang="en-US" dirty="0">
                <a:solidFill>
                  <a:srgbClr val="FF6600"/>
                </a:solidFill>
              </a:rPr>
              <a:t>How many 2-input </a:t>
            </a:r>
            <a:r>
              <a:rPr lang="en-US" dirty="0" err="1">
                <a:solidFill>
                  <a:srgbClr val="FF6600"/>
                </a:solidFill>
              </a:rPr>
              <a:t>muxes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162300"/>
            <a:ext cx="3418089" cy="36957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7772400" cy="4114800"/>
          </a:xfrm>
        </p:spPr>
        <p:txBody>
          <a:bodyPr/>
          <a:lstStyle/>
          <a:p>
            <a:r>
              <a:rPr lang="en-US" dirty="0"/>
              <a:t>Provides high bandwidth</a:t>
            </a:r>
          </a:p>
          <a:p>
            <a:pPr lvl="1"/>
            <a:r>
              <a:rPr lang="en-US" dirty="0"/>
              <a:t>Minimal blocking</a:t>
            </a:r>
          </a:p>
          <a:p>
            <a:r>
              <a:rPr lang="en-US" dirty="0"/>
              <a:t>Costs large amounts of area</a:t>
            </a:r>
          </a:p>
          <a:p>
            <a:pPr lvl="1"/>
            <a:r>
              <a:rPr lang="en-US" dirty="0"/>
              <a:t>Grows fast with inputs,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124200"/>
            <a:ext cx="2593841" cy="2882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Generally, want to be able to parameterize designs </a:t>
            </a:r>
          </a:p>
          <a:p>
            <a:r>
              <a:rPr lang="en-US" dirty="0"/>
              <a:t>Here: tune area-bandwidth</a:t>
            </a:r>
          </a:p>
          <a:p>
            <a:pPr lvl="1"/>
            <a:r>
              <a:rPr lang="en-US" dirty="0"/>
              <a:t>Control how much bandwidth provide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Mux-based Bus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41" y="1255776"/>
            <a:ext cx="3086517" cy="54483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17D24D-27A0-E54D-ACA7-289DB0092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88C164-E645-B848-8072-0B296E52C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586" y="2068539"/>
            <a:ext cx="4072786" cy="4523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831613-7E61-A94E-8BA8-7300D5979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586" y="925539"/>
            <a:ext cx="4560414" cy="73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7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Multiple Busses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7772400" cy="4114800"/>
          </a:xfrm>
        </p:spPr>
        <p:txBody>
          <a:bodyPr/>
          <a:lstStyle/>
          <a:p>
            <a:r>
              <a:rPr lang="en-US" dirty="0"/>
              <a:t>Think of crossbar as one bus per output</a:t>
            </a:r>
          </a:p>
          <a:p>
            <a:r>
              <a:rPr lang="en-US" dirty="0"/>
              <a:t>Simple bus is one bus total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D63C9B-0AEF-9342-8247-ED1131280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426" y="2759618"/>
            <a:ext cx="3438142" cy="3717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9DFAC0-0D76-BB40-A814-B3CA2158B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65" y="2759618"/>
            <a:ext cx="3306020" cy="3671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might get design points between bus and crossbar?</a:t>
            </a:r>
          </a:p>
          <a:p>
            <a:r>
              <a:rPr lang="en-US" dirty="0">
                <a:solidFill>
                  <a:srgbClr val="FF6600"/>
                </a:solidFill>
              </a:rPr>
              <a:t>How could reduce number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Inputs to crossbar?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Outputs from crossbar?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936C6-2D66-9441-92E8-A82ECCCEF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388" y="4817136"/>
            <a:ext cx="1535179" cy="165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9E59BD-4937-604C-A23C-7C11DB91F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399" y="4791830"/>
            <a:ext cx="1476185" cy="163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65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Share Crossbar Outputs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r>
              <a:rPr lang="en-US" dirty="0"/>
              <a:t>Group set of outputs together on a bus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3EE772-2A0B-5C42-A79C-C904EC37A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549" y="2566162"/>
            <a:ext cx="3692906" cy="410133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Share Crossbar Inputs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7772400" cy="41148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dirty="0"/>
              <a:t>Group number of inputs together on an input port to crossbar</a:t>
            </a:r>
          </a:p>
          <a:p>
            <a:pPr marL="342900" lvl="1" indent="-342900">
              <a:buFontTx/>
              <a:buChar char="•"/>
            </a:pPr>
            <a:endParaRPr lang="en-US" dirty="0"/>
          </a:p>
          <a:p>
            <a:pPr marL="342900" lvl="1" indent="-342900">
              <a:buFontTx/>
              <a:buChar char="•"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8695D-DCB2-C64D-AB5D-50730B12D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583646"/>
            <a:ext cx="3771900" cy="396955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A14E4-A574-ED48-A45A-6B9CA280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Memory 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1811E-B24D-F848-AF20-D9531A73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BFD7C-D91D-D54E-9CE9-DBA6B4265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0D4C713-0964-F046-97FC-C20BEF3362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024140"/>
              </p:ext>
            </p:extLst>
          </p:nvPr>
        </p:nvGraphicFramePr>
        <p:xfrm>
          <a:off x="685800" y="1981200"/>
          <a:ext cx="800100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27125171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88791192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2062168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99095057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13587819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62671063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93426406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50819507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84363756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54558223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94962006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16763725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9711497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4264741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18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P1.1 write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P1.2 read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P2.1 write</a:t>
                      </a:r>
                    </a:p>
                  </a:txBody>
                  <a:tcPr>
                    <a:solidFill>
                      <a:srgbClr val="FE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P2.2 read</a:t>
                      </a:r>
                    </a:p>
                  </a:txBody>
                  <a:tcPr>
                    <a:solidFill>
                      <a:srgbClr val="FE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P3.1 write</a:t>
                      </a:r>
                    </a:p>
                  </a:txBody>
                  <a:tcPr>
                    <a:solidFill>
                      <a:srgbClr val="F69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P3.2 read</a:t>
                      </a:r>
                    </a:p>
                  </a:txBody>
                  <a:tcPr>
                    <a:solidFill>
                      <a:srgbClr val="F69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P4.1 write</a:t>
                      </a:r>
                    </a:p>
                  </a:txBody>
                  <a:tcPr>
                    <a:solidFill>
                      <a:srgbClr val="75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P4.2 read</a:t>
                      </a:r>
                    </a:p>
                  </a:txBody>
                  <a:tcPr>
                    <a:solidFill>
                      <a:srgbClr val="75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P5.1 write</a:t>
                      </a:r>
                    </a:p>
                  </a:txBody>
                  <a:tcPr>
                    <a:solidFill>
                      <a:srgbClr val="F7A4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P5.2 read</a:t>
                      </a:r>
                    </a:p>
                  </a:txBody>
                  <a:tcPr>
                    <a:solidFill>
                      <a:srgbClr val="F7A4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P6.1 write</a:t>
                      </a:r>
                    </a:p>
                  </a:txBody>
                  <a:tcPr>
                    <a:solidFill>
                      <a:srgbClr val="9A95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P6.2 read</a:t>
                      </a:r>
                    </a:p>
                  </a:txBody>
                  <a:tcPr>
                    <a:solidFill>
                      <a:srgbClr val="9A95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P1.2 write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P1.3 read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678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r>
                        <a:rPr lang="en-US" dirty="0"/>
                        <a:t>P1 compute f on 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iteration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94522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FE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r>
                        <a:rPr lang="en-US" sz="1800" dirty="0"/>
                        <a:t>P2 compute f on 2</a:t>
                      </a:r>
                      <a:r>
                        <a:rPr lang="en-US" sz="1800" baseline="30000" dirty="0"/>
                        <a:t>nd</a:t>
                      </a:r>
                      <a:r>
                        <a:rPr lang="en-US" sz="1800" dirty="0"/>
                        <a:t> iteration</a:t>
                      </a:r>
                    </a:p>
                  </a:txBody>
                  <a:tcPr>
                    <a:solidFill>
                      <a:srgbClr val="FE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0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268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17D3-BF2D-D243-997C-AE75ED8C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492"/>
            <a:ext cx="7772400" cy="1143000"/>
          </a:xfrm>
        </p:spPr>
        <p:txBody>
          <a:bodyPr/>
          <a:lstStyle/>
          <a:p>
            <a:r>
              <a:rPr lang="en-US" dirty="0"/>
              <a:t>Delay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D2AEA-2C51-8F46-80CA-8644EDA8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420" y="1390710"/>
            <a:ext cx="6172200" cy="4114800"/>
          </a:xfrm>
        </p:spPr>
        <p:txBody>
          <a:bodyPr/>
          <a:lstStyle/>
          <a:p>
            <a:r>
              <a:rPr lang="en-US" dirty="0"/>
              <a:t>Delay proportional to distance</a:t>
            </a:r>
          </a:p>
          <a:p>
            <a:r>
              <a:rPr lang="en-US" dirty="0"/>
              <a:t>Pipeline bus to keep cycle time down</a:t>
            </a:r>
          </a:p>
          <a:p>
            <a:pPr lvl="1"/>
            <a:r>
              <a:rPr lang="en-US" dirty="0"/>
              <a:t>Take many cycles to travel long distance</a:t>
            </a:r>
          </a:p>
          <a:p>
            <a:pPr lvl="1"/>
            <a:r>
              <a:rPr lang="en-US" dirty="0"/>
              <a:t>…but fewer cycles when distance small</a:t>
            </a:r>
          </a:p>
          <a:p>
            <a:pPr lvl="1"/>
            <a:endParaRPr lang="en-US" dirty="0"/>
          </a:p>
          <a:p>
            <a:r>
              <a:rPr lang="en-US" dirty="0"/>
              <a:t>Sometimes call this a ``Ring’’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E3829-D2D4-8442-B50F-2E9568A0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4F0EE-DEDC-E046-AFBA-1CCEF7F2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117E71-AFD8-E749-9C06-F271E9846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244" y="1390710"/>
            <a:ext cx="2627056" cy="46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17D3-BF2D-D243-997C-AE75ED8C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492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Local Interconnect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D2AEA-2C51-8F46-80CA-8644EDA8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90891"/>
            <a:ext cx="7772400" cy="4114800"/>
          </a:xfrm>
        </p:spPr>
        <p:txBody>
          <a:bodyPr/>
          <a:lstStyle/>
          <a:p>
            <a:r>
              <a:rPr lang="en-US" dirty="0"/>
              <a:t>How many cycles from: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PE3 to PE2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PE3 to PE1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PE3 to PE4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E3829-D2D4-8442-B50F-2E9568A0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4F0EE-DEDC-E046-AFBA-1CCEF7F2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6BF6F-AECA-2D42-8FE6-F64C85F81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133601"/>
            <a:ext cx="8737600" cy="2190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C4DD9-F0EB-EF43-9B9E-21543BB8D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58496"/>
            <a:ext cx="1936938" cy="34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28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34467"/>
            <a:ext cx="7772400" cy="1143000"/>
          </a:xfrm>
        </p:spPr>
        <p:txBody>
          <a:bodyPr/>
          <a:lstStyle/>
          <a:p>
            <a:r>
              <a:rPr lang="en-US" dirty="0"/>
              <a:t>Mesh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F711218-A180-DB4F-A0EB-FF6EA2D05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47" y="5022038"/>
            <a:ext cx="6057900" cy="143703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95399"/>
            <a:ext cx="3505200" cy="3187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F78CF-6E0F-6D40-958B-5D14D4661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158496"/>
            <a:ext cx="1936938" cy="3422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18A9CD-229B-7342-BF0D-5B460F853EC0}"/>
              </a:ext>
            </a:extLst>
          </p:cNvPr>
          <p:cNvSpPr txBox="1"/>
          <p:nvPr/>
        </p:nvSpPr>
        <p:spPr>
          <a:xfrm>
            <a:off x="6639285" y="3987305"/>
            <a:ext cx="23743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Mesh is a set</a:t>
            </a:r>
          </a:p>
          <a:p>
            <a:r>
              <a:rPr lang="en-US" dirty="0">
                <a:latin typeface="+mn-lt"/>
              </a:rPr>
              <a:t>Of Horizontal</a:t>
            </a:r>
          </a:p>
          <a:p>
            <a:r>
              <a:rPr lang="en-US" dirty="0">
                <a:latin typeface="+mn-lt"/>
              </a:rPr>
              <a:t>And Vertical</a:t>
            </a:r>
          </a:p>
          <a:p>
            <a:r>
              <a:rPr lang="en-US" dirty="0">
                <a:latin typeface="+mn-lt"/>
              </a:rPr>
              <a:t>Rings with </a:t>
            </a:r>
          </a:p>
          <a:p>
            <a:r>
              <a:rPr lang="en-US" dirty="0">
                <a:latin typeface="+mn-lt"/>
              </a:rPr>
              <a:t>Option to switch</a:t>
            </a:r>
          </a:p>
          <a:p>
            <a:r>
              <a:rPr lang="en-US" dirty="0">
                <a:latin typeface="+mn-lt"/>
              </a:rPr>
              <a:t>H to V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34467"/>
            <a:ext cx="7772400" cy="1143000"/>
          </a:xfrm>
        </p:spPr>
        <p:txBody>
          <a:bodyPr/>
          <a:lstStyle/>
          <a:p>
            <a:r>
              <a:rPr lang="en-US" dirty="0"/>
              <a:t>Mesh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4145"/>
            <a:ext cx="4685915" cy="42617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529FD-5034-7942-AB7A-0445D2E5C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5765326"/>
            <a:ext cx="7772400" cy="719017"/>
          </a:xfrm>
        </p:spPr>
        <p:txBody>
          <a:bodyPr/>
          <a:lstStyle/>
          <a:p>
            <a:r>
              <a:rPr lang="en-US" dirty="0"/>
              <a:t>Delay Proportional to distance in 2D</a:t>
            </a:r>
          </a:p>
        </p:txBody>
      </p:sp>
    </p:spTree>
    <p:extLst>
      <p:ext uri="{BB962C8B-B14F-4D97-AF65-F5344CB8AC3E}">
        <p14:creationId xmlns:p14="http://schemas.microsoft.com/office/powerpoint/2010/main" val="4034831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Hierarchical Busses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600200"/>
            <a:ext cx="4000799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772400" cy="4114800"/>
          </a:xfrm>
        </p:spPr>
        <p:txBody>
          <a:bodyPr/>
          <a:lstStyle/>
          <a:p>
            <a:r>
              <a:rPr lang="en-US" dirty="0"/>
              <a:t>Will need an infrastructure for programmable connections</a:t>
            </a:r>
          </a:p>
          <a:p>
            <a:r>
              <a:rPr lang="en-US" dirty="0"/>
              <a:t>Rich design space to tune </a:t>
            </a:r>
            <a:br>
              <a:rPr lang="en-US" dirty="0"/>
            </a:br>
            <a:r>
              <a:rPr lang="en-US" dirty="0"/>
              <a:t>area-bandwidth-locality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352800"/>
            <a:ext cx="2801086" cy="322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Peripherals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and Output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 err="1"/>
              <a:t>SoC</a:t>
            </a:r>
            <a:r>
              <a:rPr lang="en-US" dirty="0"/>
              <a:t> has I/O with external world</a:t>
            </a:r>
          </a:p>
          <a:p>
            <a:pPr lvl="1"/>
            <a:r>
              <a:rPr lang="en-US" dirty="0"/>
              <a:t>Sensors</a:t>
            </a:r>
          </a:p>
          <a:p>
            <a:pPr lvl="1"/>
            <a:r>
              <a:rPr lang="en-US" dirty="0"/>
              <a:t>Actuators</a:t>
            </a:r>
          </a:p>
          <a:p>
            <a:pPr lvl="1"/>
            <a:r>
              <a:rPr lang="en-US" dirty="0"/>
              <a:t>Keyboard/mouse, display</a:t>
            </a:r>
          </a:p>
          <a:p>
            <a:pPr lvl="1"/>
            <a:r>
              <a:rPr lang="en-US" dirty="0"/>
              <a:t>Communications</a:t>
            </a:r>
          </a:p>
          <a:p>
            <a:r>
              <a:rPr lang="en-US" dirty="0"/>
              <a:t>Also accessible from interconnect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99" y="1828800"/>
            <a:ext cx="2950753" cy="461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62D286-981C-5549-BD1D-7E4BD89EF02E}"/>
              </a:ext>
            </a:extLst>
          </p:cNvPr>
          <p:cNvSpPr/>
          <p:nvPr/>
        </p:nvSpPr>
        <p:spPr bwMode="auto">
          <a:xfrm>
            <a:off x="1219200" y="3733800"/>
            <a:ext cx="1828800" cy="2895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0C9CD-B938-DD46-8180-D1FC0F2369E1}"/>
              </a:ext>
            </a:extLst>
          </p:cNvPr>
          <p:cNvSpPr/>
          <p:nvPr/>
        </p:nvSpPr>
        <p:spPr bwMode="auto">
          <a:xfrm>
            <a:off x="5562599" y="1219200"/>
            <a:ext cx="1371601" cy="228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37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B4788-656C-2244-9C92-3832D268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" y="152400"/>
            <a:ext cx="7772400" cy="762000"/>
          </a:xfrm>
        </p:spPr>
        <p:txBody>
          <a:bodyPr/>
          <a:lstStyle/>
          <a:p>
            <a:r>
              <a:rPr lang="en-US" dirty="0"/>
              <a:t>High Speed I/O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96069-B952-8341-8593-55F3BFE7D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92233-ED10-6740-B909-55550F9C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42D09-547C-F942-B0F0-D2A683EA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4258D8-CF9D-A14C-9AD6-764BE680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684" y="923544"/>
            <a:ext cx="4851400" cy="579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197C27-A755-894C-A321-FAC9B883996F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3616162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Bottleneck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access to a common memory can become the bottleneck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48200"/>
            <a:ext cx="8229600" cy="133016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Masters and Slaves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kinds of entities on interconnect</a:t>
            </a:r>
          </a:p>
          <a:p>
            <a:r>
              <a:rPr lang="en-US" dirty="0"/>
              <a:t>Master – can initiate requests</a:t>
            </a:r>
          </a:p>
          <a:p>
            <a:pPr lvl="1"/>
            <a:r>
              <a:rPr lang="en-US" dirty="0"/>
              <a:t>E.g. </a:t>
            </a:r>
            <a:r>
              <a:rPr lang="en-US" b="1" dirty="0"/>
              <a:t>processor</a:t>
            </a:r>
            <a:r>
              <a:rPr lang="en-US" dirty="0"/>
              <a:t> that can perform a read or write</a:t>
            </a:r>
          </a:p>
          <a:p>
            <a:r>
              <a:rPr lang="en-US" dirty="0"/>
              <a:t>Slaves – can only respond to requests</a:t>
            </a:r>
          </a:p>
          <a:p>
            <a:pPr lvl="1"/>
            <a:r>
              <a:rPr lang="en-US" dirty="0"/>
              <a:t>E.g. </a:t>
            </a:r>
            <a:r>
              <a:rPr lang="en-US" b="1" dirty="0"/>
              <a:t>memory</a:t>
            </a:r>
            <a:r>
              <a:rPr lang="en-US" dirty="0"/>
              <a:t> that can return the read data from a read request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Simple Peripheral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3810000" cy="4114800"/>
          </a:xfrm>
        </p:spPr>
        <p:txBody>
          <a:bodyPr/>
          <a:lstStyle/>
          <a:p>
            <a:r>
              <a:rPr lang="en-US" dirty="0"/>
              <a:t>Peripherals are slave devices</a:t>
            </a:r>
          </a:p>
          <a:p>
            <a:pPr lvl="1"/>
            <a:r>
              <a:rPr lang="en-US" dirty="0"/>
              <a:t>Masters can read input data</a:t>
            </a:r>
          </a:p>
          <a:p>
            <a:pPr lvl="1"/>
            <a:r>
              <a:rPr lang="en-US" dirty="0"/>
              <a:t>Masters can write output data</a:t>
            </a:r>
          </a:p>
          <a:p>
            <a:pPr lvl="1"/>
            <a:r>
              <a:rPr lang="en-US" dirty="0"/>
              <a:t>To move data, master (e.g. processor) initiates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53" y="1333500"/>
            <a:ext cx="4755047" cy="5524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Simple Peripheral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336" y="1219200"/>
            <a:ext cx="3810000" cy="4114800"/>
          </a:xfrm>
        </p:spPr>
        <p:txBody>
          <a:bodyPr/>
          <a:lstStyle/>
          <a:p>
            <a:r>
              <a:rPr lang="en-US" dirty="0"/>
              <a:t>Peripherals are slave devices</a:t>
            </a:r>
          </a:p>
          <a:p>
            <a:pPr lvl="1"/>
            <a:r>
              <a:rPr lang="en-US" sz="2000" dirty="0"/>
              <a:t>Masters can read input data</a:t>
            </a:r>
          </a:p>
          <a:p>
            <a:pPr lvl="1"/>
            <a:r>
              <a:rPr lang="en-US" sz="2000" dirty="0"/>
              <a:t>Masters can write output data</a:t>
            </a:r>
          </a:p>
          <a:p>
            <a:pPr lvl="1"/>
            <a:r>
              <a:rPr lang="en-US" sz="2000" dirty="0"/>
              <a:t>To move data, master (e.g. processor) initiates</a:t>
            </a:r>
          </a:p>
          <a:p>
            <a:r>
              <a:rPr lang="en-US" dirty="0"/>
              <a:t>Demanding processor touch every data item has some negative consequences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53" y="1333500"/>
            <a:ext cx="4755047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86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/>
              <a:t>Timing Demands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84148"/>
            <a:ext cx="8839200" cy="5064252"/>
          </a:xfrm>
        </p:spPr>
        <p:txBody>
          <a:bodyPr/>
          <a:lstStyle/>
          <a:p>
            <a:r>
              <a:rPr lang="en-US" dirty="0"/>
              <a:t>Must read each input before overwritten</a:t>
            </a:r>
          </a:p>
          <a:p>
            <a:r>
              <a:rPr lang="en-US" dirty="0"/>
              <a:t>Must write each output within real-time window</a:t>
            </a:r>
          </a:p>
          <a:p>
            <a:r>
              <a:rPr lang="en-US" dirty="0"/>
              <a:t>Must guarantee processor scheduled to service each I/O at appropriate frequency</a:t>
            </a:r>
          </a:p>
          <a:p>
            <a:r>
              <a:rPr lang="en-US" dirty="0">
                <a:solidFill>
                  <a:srgbClr val="FF6600"/>
                </a:solidFill>
              </a:rPr>
              <a:t>How many cycles between 32b input words for 1Gb/s network and 32b, 1GHz processor?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Consider input data shifted into register 1b per ns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Must read out 32b register before overwritten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4267200" cy="4114800"/>
          </a:xfrm>
        </p:spPr>
        <p:txBody>
          <a:bodyPr/>
          <a:lstStyle/>
          <a:p>
            <a:r>
              <a:rPr lang="en-US" dirty="0"/>
              <a:t>Give each peripheral local FIFO</a:t>
            </a:r>
          </a:p>
          <a:p>
            <a:r>
              <a:rPr lang="en-US" dirty="0"/>
              <a:t>Processor must still move data</a:t>
            </a:r>
          </a:p>
          <a:p>
            <a:r>
              <a:rPr lang="en-US" dirty="0">
                <a:solidFill>
                  <a:srgbClr val="FF6600"/>
                </a:solidFill>
              </a:rPr>
              <a:t>For same input data rate, how does this change requirements and impact?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How many cycles can processor run between servicing inputs?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204" y="1687781"/>
            <a:ext cx="4443796" cy="438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Long Latency Memory Operations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25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memories are slow</a:t>
            </a:r>
          </a:p>
          <a:p>
            <a:pPr lvl="1"/>
            <a:r>
              <a:rPr lang="en-US" dirty="0"/>
              <a:t>Latency increases with memory size</a:t>
            </a:r>
          </a:p>
          <a:p>
            <a:r>
              <a:rPr lang="en-US" dirty="0"/>
              <a:t>Distant memories are high latency</a:t>
            </a:r>
          </a:p>
          <a:p>
            <a:pPr lvl="1"/>
            <a:r>
              <a:rPr lang="en-US" dirty="0"/>
              <a:t>Multiple clock-cycles to cross chip</a:t>
            </a:r>
          </a:p>
          <a:p>
            <a:pPr lvl="1"/>
            <a:r>
              <a:rPr lang="en-US" dirty="0"/>
              <a:t>Off-chip memories even higher latency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8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Day 3, </a:t>
            </a:r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/>
              <a:t>10 cycle latency to memory</a:t>
            </a:r>
            <a:endParaRPr lang="en-US" dirty="0">
              <a:solidFill>
                <a:srgbClr val="FF6600"/>
              </a:solidFill>
            </a:endParaRPr>
          </a:p>
          <a:p>
            <a:r>
              <a:rPr lang="en-US" dirty="0"/>
              <a:t>If must wait for data return, latency can degrade throughput</a:t>
            </a:r>
          </a:p>
          <a:p>
            <a:r>
              <a:rPr lang="en-US" dirty="0"/>
              <a:t>10 cycle latency + 10 op + (assorted)</a:t>
            </a:r>
          </a:p>
          <a:p>
            <a:pPr lvl="1"/>
            <a:r>
              <a:rPr lang="en-US" dirty="0"/>
              <a:t>More than 20 cycles / result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343400"/>
            <a:ext cx="6280150" cy="22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495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Throughput using 3 threads on 3 processors: P1, P2, P3?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Throughput of each?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Throughput of collection?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4559"/>
            <a:ext cx="9137650" cy="119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250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Fetch (Write) Threads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/>
              <a:t>Potentially useful to move data in separate thread</a:t>
            </a:r>
          </a:p>
          <a:p>
            <a:pPr lvl="1"/>
            <a:r>
              <a:rPr lang="en-US" dirty="0"/>
              <a:t>(loop that compiler implements as a thread)</a:t>
            </a:r>
          </a:p>
          <a:p>
            <a:r>
              <a:rPr lang="en-US" dirty="0"/>
              <a:t>Especially when</a:t>
            </a:r>
          </a:p>
          <a:p>
            <a:pPr lvl="1"/>
            <a:r>
              <a:rPr lang="en-US" dirty="0"/>
              <a:t>Long (potentially variable) latency to data source (memory)</a:t>
            </a:r>
          </a:p>
          <a:p>
            <a:r>
              <a:rPr lang="en-US" dirty="0"/>
              <a:t>Useful to split request/response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Want data in small memories</a:t>
            </a:r>
          </a:p>
          <a:p>
            <a:pPr lvl="1"/>
            <a:r>
              <a:rPr lang="en-US" dirty="0"/>
              <a:t>Low latency, high bandwidth</a:t>
            </a:r>
          </a:p>
          <a:p>
            <a:r>
              <a:rPr lang="en-US" dirty="0"/>
              <a:t>FPGA has many memories all over fabric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DMA</a:t>
            </a:r>
            <a:br>
              <a:rPr lang="en-US" dirty="0"/>
            </a:br>
            <a:r>
              <a:rPr lang="en-US" dirty="0"/>
              <a:t>Part 4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Direct Memory Access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667000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092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468" y="2724737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25D227-8470-4249-9809-2E107F801F06}"/>
              </a:ext>
            </a:extLst>
          </p:cNvPr>
          <p:cNvSpPr txBox="1"/>
          <p:nvPr/>
        </p:nvSpPr>
        <p:spPr>
          <a:xfrm>
            <a:off x="685800" y="2236992"/>
            <a:ext cx="7990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What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NewAdder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[24] provide for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WriteAstart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, Write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Astop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597850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468" y="2724737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B8F4F-FB2C-AD4D-9879-E27039FA4A35}"/>
              </a:ext>
            </a:extLst>
          </p:cNvPr>
          <p:cNvSpPr txBox="1"/>
          <p:nvPr/>
        </p:nvSpPr>
        <p:spPr>
          <a:xfrm>
            <a:off x="6553200" y="2234751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p++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25D227-8470-4249-9809-2E107F801F06}"/>
              </a:ext>
            </a:extLst>
          </p:cNvPr>
          <p:cNvSpPr txBox="1"/>
          <p:nvPr/>
        </p:nvSpPr>
        <p:spPr>
          <a:xfrm>
            <a:off x="206993" y="2218462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p&lt;&amp;(a[MAX)]</a:t>
            </a:r>
          </a:p>
        </p:txBody>
      </p:sp>
    </p:spTree>
    <p:extLst>
      <p:ext uri="{BB962C8B-B14F-4D97-AF65-F5344CB8AC3E}">
        <p14:creationId xmlns:p14="http://schemas.microsoft.com/office/powerpoint/2010/main" val="228982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468" y="2724737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B8F4F-FB2C-AD4D-9879-E27039FA4A35}"/>
              </a:ext>
            </a:extLst>
          </p:cNvPr>
          <p:cNvSpPr txBox="1"/>
          <p:nvPr/>
        </p:nvSpPr>
        <p:spPr>
          <a:xfrm>
            <a:off x="3304991" y="2208662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6600"/>
                </a:solidFill>
                <a:latin typeface="+mn-lt"/>
              </a:rPr>
              <a:t>Astream.write</a:t>
            </a:r>
            <a:endParaRPr lang="en-US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25D227-8470-4249-9809-2E107F801F06}"/>
              </a:ext>
            </a:extLst>
          </p:cNvPr>
          <p:cNvSpPr txBox="1"/>
          <p:nvPr/>
        </p:nvSpPr>
        <p:spPr>
          <a:xfrm>
            <a:off x="1447800" y="2206430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Read *p</a:t>
            </a:r>
          </a:p>
        </p:txBody>
      </p:sp>
    </p:spTree>
    <p:extLst>
      <p:ext uri="{BB962C8B-B14F-4D97-AF65-F5344CB8AC3E}">
        <p14:creationId xmlns:p14="http://schemas.microsoft.com/office/powerpoint/2010/main" val="66498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468" y="2724737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B8F4F-FB2C-AD4D-9879-E27039FA4A35}"/>
              </a:ext>
            </a:extLst>
          </p:cNvPr>
          <p:cNvSpPr txBox="1"/>
          <p:nvPr/>
        </p:nvSpPr>
        <p:spPr>
          <a:xfrm>
            <a:off x="3831340" y="3386434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p++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AAF145-B0B1-F64C-AE1B-C7EDF3C6AC46}"/>
              </a:ext>
            </a:extLst>
          </p:cNvPr>
          <p:cNvSpPr txBox="1"/>
          <p:nvPr/>
        </p:nvSpPr>
        <p:spPr>
          <a:xfrm>
            <a:off x="1154767" y="2893393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p=&amp;(a[</a:t>
            </a:r>
            <a:r>
              <a:rPr lang="en-US" dirty="0" err="1">
                <a:solidFill>
                  <a:schemeClr val="accent2"/>
                </a:solidFill>
                <a:latin typeface="+mn-lt"/>
              </a:rPr>
              <a:t>i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])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E605FF-4BB1-B34E-8292-A3FBB8A037AA}"/>
              </a:ext>
            </a:extLst>
          </p:cNvPr>
          <p:cNvSpPr txBox="1"/>
          <p:nvPr/>
        </p:nvSpPr>
        <p:spPr>
          <a:xfrm>
            <a:off x="296904" y="4129784"/>
            <a:ext cx="106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*p=a[</a:t>
            </a:r>
            <a:r>
              <a:rPr lang="en-US" dirty="0" err="1">
                <a:solidFill>
                  <a:schemeClr val="accent2"/>
                </a:solidFill>
                <a:latin typeface="+mn-lt"/>
              </a:rPr>
              <a:t>i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D372DD-2E28-5B40-A56E-2197F223A2A1}"/>
              </a:ext>
            </a:extLst>
          </p:cNvPr>
          <p:cNvSpPr txBox="1"/>
          <p:nvPr/>
        </p:nvSpPr>
        <p:spPr>
          <a:xfrm>
            <a:off x="7723628" y="3898952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Astream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4BA3AF-40D5-9642-9A67-BF18172C82E2}"/>
              </a:ext>
            </a:extLst>
          </p:cNvPr>
          <p:cNvSpPr txBox="1"/>
          <p:nvPr/>
        </p:nvSpPr>
        <p:spPr>
          <a:xfrm>
            <a:off x="2971800" y="2312778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&amp;a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25D227-8470-4249-9809-2E107F801F06}"/>
              </a:ext>
            </a:extLst>
          </p:cNvPr>
          <p:cNvSpPr txBox="1"/>
          <p:nvPr/>
        </p:nvSpPr>
        <p:spPr>
          <a:xfrm>
            <a:off x="5486400" y="2296493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&amp;(a[MAX])</a:t>
            </a:r>
          </a:p>
        </p:txBody>
      </p:sp>
    </p:spTree>
    <p:extLst>
      <p:ext uri="{BB962C8B-B14F-4D97-AF65-F5344CB8AC3E}">
        <p14:creationId xmlns:p14="http://schemas.microsoft.com/office/powerpoint/2010/main" val="17307111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75552-552A-324B-BDCF-A72327E59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Control</a:t>
            </a:r>
            <a:br>
              <a:rPr lang="en-US" dirty="0"/>
            </a:br>
            <a:r>
              <a:rPr lang="en-US" dirty="0"/>
              <a:t>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F0B32-6563-A543-A8AF-CC8CDDF6F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276600"/>
            <a:ext cx="7772400" cy="2819400"/>
          </a:xfrm>
        </p:spPr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FIFO_Write</a:t>
            </a:r>
            <a:r>
              <a:rPr lang="en-US" dirty="0">
                <a:solidFill>
                  <a:srgbClr val="FF6600"/>
                </a:solidFill>
              </a:rPr>
              <a:t> =</a:t>
            </a:r>
          </a:p>
          <a:p>
            <a:r>
              <a:rPr lang="en-US" dirty="0" err="1">
                <a:solidFill>
                  <a:srgbClr val="FF6600"/>
                </a:solidFill>
              </a:rPr>
              <a:t>ReadRequest</a:t>
            </a:r>
            <a:r>
              <a:rPr lang="en-US" dirty="0">
                <a:solidFill>
                  <a:srgbClr val="FF6600"/>
                </a:solidFill>
              </a:rPr>
              <a:t> =</a:t>
            </a:r>
          </a:p>
          <a:p>
            <a:r>
              <a:rPr lang="en-US" dirty="0" err="1">
                <a:solidFill>
                  <a:srgbClr val="FF6600"/>
                </a:solidFill>
              </a:rPr>
              <a:t>Incr_cnt</a:t>
            </a:r>
            <a:r>
              <a:rPr lang="en-US" dirty="0">
                <a:solidFill>
                  <a:srgbClr val="FF6600"/>
                </a:solidFill>
              </a:rPr>
              <a:t> =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92DF5-7BDB-F643-AD3F-2B56DE271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CACD4-3777-1C42-8E94-EF71EA7B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7F581DF-4ED2-E857-160F-BD34322F8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343400" y="160318"/>
            <a:ext cx="4617960" cy="165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82383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75552-552A-324B-BDCF-A72327E59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Control</a:t>
            </a:r>
            <a:br>
              <a:rPr lang="en-US" dirty="0"/>
            </a:br>
            <a:r>
              <a:rPr lang="en-US" dirty="0"/>
              <a:t>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F0B32-6563-A543-A8AF-CC8CDDF6F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276600"/>
            <a:ext cx="8275560" cy="2819400"/>
          </a:xfrm>
        </p:spPr>
        <p:txBody>
          <a:bodyPr/>
          <a:lstStyle/>
          <a:p>
            <a:r>
              <a:rPr lang="en-US" sz="2800" dirty="0" err="1"/>
              <a:t>FIFO_Write</a:t>
            </a:r>
            <a:r>
              <a:rPr lang="en-US" sz="2800" dirty="0"/>
              <a:t> = </a:t>
            </a:r>
            <a:r>
              <a:rPr lang="en-US" sz="2800" dirty="0" err="1"/>
              <a:t>DataPresent</a:t>
            </a:r>
            <a:r>
              <a:rPr lang="en-US" sz="2800" dirty="0"/>
              <a:t> &amp; </a:t>
            </a:r>
            <a:r>
              <a:rPr lang="en-US" sz="2800" dirty="0" err="1"/>
              <a:t>FIFO_Has_Space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ReadRequest</a:t>
            </a:r>
            <a:r>
              <a:rPr lang="en-US" sz="2800" dirty="0"/>
              <a:t> = not-done </a:t>
            </a:r>
          </a:p>
          <a:p>
            <a:r>
              <a:rPr lang="en-US" sz="2800" dirty="0" err="1"/>
              <a:t>Incr_cnt</a:t>
            </a:r>
            <a:r>
              <a:rPr lang="en-US" sz="2800" dirty="0"/>
              <a:t> = not-done </a:t>
            </a:r>
          </a:p>
          <a:p>
            <a:r>
              <a:rPr lang="en-US" sz="2800" dirty="0"/>
              <a:t>(</a:t>
            </a:r>
            <a:r>
              <a:rPr lang="en-US" sz="2800" dirty="0" err="1"/>
              <a:t>AckDataPresent</a:t>
            </a:r>
            <a:r>
              <a:rPr lang="en-US" sz="2800" dirty="0"/>
              <a:t> = </a:t>
            </a:r>
            <a:r>
              <a:rPr lang="en-US" sz="2800" dirty="0" err="1"/>
              <a:t>FIFO_Write</a:t>
            </a:r>
            <a:r>
              <a:rPr lang="en-US" sz="2800" dirty="0"/>
              <a:t>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92DF5-7BDB-F643-AD3F-2B56DE271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CACD4-3777-1C42-8E94-EF71EA7B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7F581DF-4ED2-E857-160F-BD34322F8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343400" y="160318"/>
            <a:ext cx="4617960" cy="165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987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How much hardware?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Counter bits?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Registers?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Comparators?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Control Logic gates? (4cd)</a:t>
            </a:r>
          </a:p>
          <a:p>
            <a:r>
              <a:rPr lang="en-US" dirty="0"/>
              <a:t>Compare to </a:t>
            </a:r>
            <a:r>
              <a:rPr lang="en-US" dirty="0" err="1"/>
              <a:t>MicroBlaze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small RISC Processor optimized for Xilinx </a:t>
            </a:r>
          </a:p>
          <a:p>
            <a:pPr lvl="1"/>
            <a:r>
              <a:rPr lang="en-US" dirty="0"/>
              <a:t>minimum config 630 6-LUTs </a:t>
            </a:r>
          </a:p>
          <a:p>
            <a:pPr lvl="1"/>
            <a:r>
              <a:rPr lang="en-US" dirty="0"/>
              <a:t>Would take several cycles per word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21F05962-A846-A64D-933F-5DADBADD2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45260" y="2057400"/>
            <a:ext cx="5134429" cy="183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Modest hardware can serve as data movement thread</a:t>
            </a:r>
          </a:p>
          <a:p>
            <a:pPr lvl="1"/>
            <a:r>
              <a:rPr lang="en-US" dirty="0"/>
              <a:t>Much less hardware than a processor</a:t>
            </a:r>
          </a:p>
          <a:p>
            <a:pPr lvl="1"/>
            <a:r>
              <a:rPr lang="en-US" dirty="0"/>
              <a:t>Higher throughput than a processor</a:t>
            </a:r>
          </a:p>
          <a:p>
            <a:pPr lvl="1"/>
            <a:r>
              <a:rPr lang="en-US" dirty="0"/>
              <a:t>Offload work from processors</a:t>
            </a:r>
          </a:p>
          <a:p>
            <a:endParaRPr lang="en-US" dirty="0"/>
          </a:p>
          <a:p>
            <a:r>
              <a:rPr lang="en-US" dirty="0"/>
              <a:t>Small hardware allow peripherals to be </a:t>
            </a:r>
            <a:r>
              <a:rPr lang="en-US" b="1" dirty="0"/>
              <a:t>master</a:t>
            </a:r>
            <a:r>
              <a:rPr lang="en-US" dirty="0"/>
              <a:t> devices on interconnect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/>
              <a:t>Embedded Memory in FPGA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4478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1141-706A-D742-9CE7-16C1F66AF0D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1159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Logic</a:t>
            </a:r>
          </a:p>
          <a:p>
            <a:r>
              <a:rPr lang="en-US" dirty="0">
                <a:latin typeface="+mn-lt"/>
              </a:rPr>
              <a:t>Cluster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762000"/>
            <a:ext cx="129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Bank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 rot="5400000">
            <a:off x="2263536" y="1844061"/>
            <a:ext cx="845403" cy="343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2"/>
          </p:cNvCxnSpPr>
          <p:nvPr/>
        </p:nvCxnSpPr>
        <p:spPr bwMode="auto">
          <a:xfrm rot="16200000" flipH="1">
            <a:off x="667284" y="1734083"/>
            <a:ext cx="388203" cy="1060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800600" y="1752600"/>
            <a:ext cx="1600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800600" y="838200"/>
            <a:ext cx="1638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Frequency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5791200"/>
            <a:ext cx="56092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ZU3EG (Ultra96) has 216 36Kb BRAMs</a:t>
            </a:r>
          </a:p>
          <a:p>
            <a:r>
              <a:rPr lang="en-US" dirty="0">
                <a:latin typeface="+mn-lt"/>
              </a:rPr>
              <a:t>    VU9P (Amazon F1) has 2,160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DMA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0919" y="1524000"/>
            <a:ext cx="3810000" cy="4572000"/>
          </a:xfrm>
        </p:spPr>
        <p:txBody>
          <a:bodyPr/>
          <a:lstStyle/>
          <a:p>
            <a:r>
              <a:rPr lang="en-US" dirty="0"/>
              <a:t>Direct Memory Access (DMA)</a:t>
            </a:r>
          </a:p>
          <a:p>
            <a:r>
              <a:rPr lang="en-US" dirty="0"/>
              <a:t>“Direct” – inputs (and outputs) don’t have to be indirectly handled by the processor between memory and I/O</a:t>
            </a:r>
          </a:p>
          <a:p>
            <a:r>
              <a:rPr lang="en-US" dirty="0"/>
              <a:t>I/O unit directly reads/write memory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95400"/>
            <a:ext cx="4295939" cy="499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DMA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0919" y="1524000"/>
            <a:ext cx="3810000" cy="4114800"/>
          </a:xfrm>
        </p:spPr>
        <p:txBody>
          <a:bodyPr/>
          <a:lstStyle/>
          <a:p>
            <a:r>
              <a:rPr lang="en-US" dirty="0"/>
              <a:t>Direct Memory Access (DMA)</a:t>
            </a:r>
          </a:p>
          <a:p>
            <a:r>
              <a:rPr lang="en-US" dirty="0"/>
              <a:t>Peripheral as Master</a:t>
            </a:r>
          </a:p>
          <a:p>
            <a:pPr lvl="1"/>
            <a:r>
              <a:rPr lang="en-US" dirty="0"/>
              <a:t>Can write </a:t>
            </a:r>
            <a:r>
              <a:rPr lang="en-US" b="1" dirty="0"/>
              <a:t>directly</a:t>
            </a:r>
            <a:r>
              <a:rPr lang="en-US" dirty="0"/>
              <a:t> into (read from) memory</a:t>
            </a:r>
          </a:p>
          <a:p>
            <a:pPr lvl="1"/>
            <a:r>
              <a:rPr lang="en-US" dirty="0"/>
              <a:t>Saves processor from copying</a:t>
            </a:r>
          </a:p>
          <a:p>
            <a:pPr lvl="1"/>
            <a:r>
              <a:rPr lang="en-US" dirty="0"/>
              <a:t>Reduces demand to schedule processor</a:t>
            </a:r>
            <a:br>
              <a:rPr lang="en-US" dirty="0"/>
            </a:br>
            <a:r>
              <a:rPr lang="en-US" dirty="0"/>
              <a:t>to service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95400"/>
            <a:ext cx="4295939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3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Data Movement Thread</a:t>
            </a:r>
          </a:p>
          <a:p>
            <a:pPr lvl="1"/>
            <a:r>
              <a:rPr lang="en-US" dirty="0"/>
              <a:t>Specialized Processor that moves data</a:t>
            </a:r>
          </a:p>
          <a:p>
            <a:pPr lvl="1"/>
            <a:r>
              <a:rPr lang="en-US" dirty="0"/>
              <a:t>Another heterogeneous processing engine</a:t>
            </a:r>
          </a:p>
          <a:p>
            <a:r>
              <a:rPr lang="en-US" dirty="0"/>
              <a:t>Act independently (hence thread)</a:t>
            </a:r>
          </a:p>
          <a:p>
            <a:r>
              <a:rPr lang="en-US" dirty="0"/>
              <a:t>Implement data movement</a:t>
            </a:r>
          </a:p>
          <a:p>
            <a:r>
              <a:rPr lang="en-US" dirty="0"/>
              <a:t>Can build to move data between memories (Slave devices)</a:t>
            </a:r>
          </a:p>
          <a:p>
            <a:r>
              <a:rPr lang="en-US" dirty="0"/>
              <a:t>E.g., Implement P1, P3 in </a:t>
            </a:r>
            <a:r>
              <a:rPr lang="en-US" dirty="0" err="1"/>
              <a:t>Preclass</a:t>
            </a:r>
            <a:r>
              <a:rPr lang="en-US" dirty="0"/>
              <a:t>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/>
              <a:t>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524000"/>
            <a:ext cx="4393751" cy="50546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Programmable 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copy from?</a:t>
            </a:r>
          </a:p>
          <a:p>
            <a:r>
              <a:rPr lang="en-US" dirty="0"/>
              <a:t>How much?</a:t>
            </a:r>
          </a:p>
          <a:p>
            <a:r>
              <a:rPr lang="en-US" dirty="0"/>
              <a:t>Where copy to?</a:t>
            </a:r>
          </a:p>
          <a:p>
            <a:r>
              <a:rPr lang="en-US" dirty="0"/>
              <a:t>Stride?</a:t>
            </a:r>
          </a:p>
          <a:p>
            <a:r>
              <a:rPr lang="en-US" dirty="0"/>
              <a:t>What size data?</a:t>
            </a:r>
          </a:p>
          <a:p>
            <a:r>
              <a:rPr lang="en-US" dirty="0"/>
              <a:t>Loop?</a:t>
            </a:r>
          </a:p>
          <a:p>
            <a:r>
              <a:rPr lang="en-US" dirty="0"/>
              <a:t>Transfer Rate?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Multithreaded 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70926"/>
            <a:ext cx="7772400" cy="4706073"/>
          </a:xfrm>
        </p:spPr>
        <p:txBody>
          <a:bodyPr/>
          <a:lstStyle/>
          <a:p>
            <a:r>
              <a:rPr lang="en-US" dirty="0"/>
              <a:t>One copy task not necessarily saturate bandwidth of DMA Engine</a:t>
            </a:r>
          </a:p>
          <a:p>
            <a:r>
              <a:rPr lang="en-US" dirty="0"/>
              <a:t>Can share engine performing many transfers (channels)</a:t>
            </a:r>
          </a:p>
          <a:p>
            <a:r>
              <a:rPr lang="en-US" dirty="0"/>
              <a:t>Separate transfer state for each </a:t>
            </a:r>
          </a:p>
          <a:p>
            <a:pPr lvl="1"/>
            <a:r>
              <a:rPr lang="en-US" dirty="0"/>
              <a:t>Hence thread (or channel)</a:t>
            </a:r>
          </a:p>
          <a:p>
            <a:r>
              <a:rPr lang="en-US" dirty="0"/>
              <a:t>Swap among threads</a:t>
            </a:r>
          </a:p>
          <a:p>
            <a:pPr lvl="1"/>
            <a:r>
              <a:rPr lang="en-US" dirty="0"/>
              <a:t>Simplest: round-robin: </a:t>
            </a:r>
          </a:p>
          <a:p>
            <a:pPr lvl="2"/>
            <a:r>
              <a:rPr lang="en-US" dirty="0"/>
              <a:t>1, 2, 3, .. K, 1, 2, 3, .. K, 1, ….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29C2D3-6FAB-3744-AA9B-0AE9427D7F84}"/>
              </a:ext>
            </a:extLst>
          </p:cNvPr>
          <p:cNvSpPr/>
          <p:nvPr/>
        </p:nvSpPr>
        <p:spPr bwMode="auto">
          <a:xfrm>
            <a:off x="6360199" y="2824014"/>
            <a:ext cx="386002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2A573-D6E8-A749-823A-AFD39FDCDC21}"/>
              </a:ext>
            </a:extLst>
          </p:cNvPr>
          <p:cNvSpPr/>
          <p:nvPr/>
        </p:nvSpPr>
        <p:spPr bwMode="auto">
          <a:xfrm>
            <a:off x="1645803" y="3733800"/>
            <a:ext cx="833198" cy="7620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224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9939"/>
            <a:ext cx="7772400" cy="1143000"/>
          </a:xfrm>
        </p:spPr>
        <p:txBody>
          <a:bodyPr/>
          <a:lstStyle/>
          <a:p>
            <a:r>
              <a:rPr lang="en-US" dirty="0"/>
              <a:t>Hardwired and Programmable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/>
              <a:t>Zynq has hardwired DMA engine</a:t>
            </a:r>
          </a:p>
          <a:p>
            <a:pPr lvl="1"/>
            <a:r>
              <a:rPr lang="en-US" dirty="0"/>
              <a:t>8 channels</a:t>
            </a:r>
          </a:p>
          <a:p>
            <a:r>
              <a:rPr lang="en-US" dirty="0"/>
              <a:t>Also build data movement engines (Data Movers) in FPGA fabric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16E9EA-04B8-4C49-81C2-A6479B606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50" y="3682335"/>
            <a:ext cx="3771900" cy="3157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D08E9-C194-6941-95B1-9CA4A7AA56B0}"/>
              </a:ext>
            </a:extLst>
          </p:cNvPr>
          <p:cNvSpPr txBox="1"/>
          <p:nvPr/>
        </p:nvSpPr>
        <p:spPr>
          <a:xfrm>
            <a:off x="930666" y="3682335"/>
            <a:ext cx="160653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Ch. 10</a:t>
            </a:r>
          </a:p>
          <a:p>
            <a:r>
              <a:rPr lang="en-US" dirty="0">
                <a:latin typeface="+mn-lt"/>
              </a:rPr>
              <a:t>(p519)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60832"/>
            <a:ext cx="7772400" cy="11430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3228"/>
            <a:ext cx="9144000" cy="4114800"/>
          </a:xfrm>
        </p:spPr>
        <p:txBody>
          <a:bodyPr/>
          <a:lstStyle/>
          <a:p>
            <a:r>
              <a:rPr lang="en-US" dirty="0"/>
              <a:t>Networking Application: inline packet encrypt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Header on processor</a:t>
            </a:r>
          </a:p>
          <a:p>
            <a:r>
              <a:rPr lang="en-US" dirty="0"/>
              <a:t>Payload (encrypt, checksum) on FPGA</a:t>
            </a:r>
          </a:p>
          <a:p>
            <a:r>
              <a:rPr lang="en-US" dirty="0"/>
              <a:t>DMA from </a:t>
            </a:r>
            <a:r>
              <a:rPr lang="en-US" dirty="0" err="1"/>
              <a:t>ethernet</a:t>
            </a:r>
            <a:r>
              <a:rPr lang="en-US" dirty="0" err="1">
                <a:sym typeface="Wingdings"/>
              </a:rPr>
              <a:t>main</a:t>
            </a:r>
            <a:r>
              <a:rPr lang="en-US" dirty="0">
                <a:sym typeface="Wingdings"/>
              </a:rPr>
              <a:t> memory</a:t>
            </a:r>
          </a:p>
          <a:p>
            <a:r>
              <a:rPr lang="en-US" dirty="0">
                <a:sym typeface="Wingdings"/>
              </a:rPr>
              <a:t>DMA main </a:t>
            </a:r>
            <a:r>
              <a:rPr lang="en-US" dirty="0" err="1">
                <a:sym typeface="Wingdings"/>
              </a:rPr>
              <a:t>memoryBRAM</a:t>
            </a:r>
            <a:r>
              <a:rPr lang="en-US" dirty="0">
                <a:sym typeface="Wingdings"/>
              </a:rPr>
              <a:t> </a:t>
            </a:r>
          </a:p>
          <a:p>
            <a:r>
              <a:rPr lang="en-US" dirty="0">
                <a:sym typeface="Wingdings"/>
              </a:rPr>
              <a:t>Stream between payload components</a:t>
            </a:r>
          </a:p>
          <a:p>
            <a:r>
              <a:rPr lang="en-US" dirty="0">
                <a:sym typeface="Wingdings"/>
              </a:rPr>
              <a:t>DMA from encrypted packet and </a:t>
            </a:r>
            <a:r>
              <a:rPr lang="en-US" dirty="0" err="1">
                <a:sym typeface="Wingdings"/>
              </a:rPr>
              <a:t>chksum</a:t>
            </a:r>
            <a:r>
              <a:rPr lang="en-US" dirty="0">
                <a:sym typeface="Wingdings"/>
              </a:rPr>
              <a:t> to ethernet out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685800" y="2133600"/>
            <a:ext cx="8077200" cy="914400"/>
            <a:chOff x="838200" y="2819400"/>
            <a:chExt cx="8077200" cy="914400"/>
          </a:xfrm>
        </p:grpSpPr>
        <p:sp>
          <p:nvSpPr>
            <p:cNvPr id="6" name="Oval 5"/>
            <p:cNvSpPr/>
            <p:nvPr/>
          </p:nvSpPr>
          <p:spPr bwMode="auto">
            <a:xfrm>
              <a:off x="2362200" y="2819400"/>
              <a:ext cx="1447800" cy="914400"/>
            </a:xfrm>
            <a:prstGeom prst="ellipse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header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962400" y="2819400"/>
              <a:ext cx="1676400" cy="9144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Payload 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encrypt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867400" y="2819400"/>
              <a:ext cx="1600200" cy="9144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chksum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838200" y="3048000"/>
              <a:ext cx="1219200" cy="457200"/>
            </a:xfrm>
            <a:prstGeom prst="rect">
              <a:avLst/>
            </a:prstGeom>
            <a:solidFill>
              <a:srgbClr val="FECC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err="1">
                  <a:latin typeface="Times New Roman" charset="0"/>
                </a:rPr>
                <a:t>ethernet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696200" y="3048000"/>
              <a:ext cx="1219200" cy="457200"/>
            </a:xfrm>
            <a:prstGeom prst="rect">
              <a:avLst/>
            </a:prstGeom>
            <a:solidFill>
              <a:srgbClr val="FECC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ethernet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12" name="Straight Arrow Connector 11"/>
            <p:cNvCxnSpPr>
              <a:stCxn id="9" idx="3"/>
              <a:endCxn id="6" idx="2"/>
            </p:cNvCxnSpPr>
            <p:nvPr/>
          </p:nvCxnSpPr>
          <p:spPr bwMode="auto">
            <a:xfrm>
              <a:off x="2057400" y="3276600"/>
              <a:ext cx="3048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>
              <a:stCxn id="6" idx="6"/>
              <a:endCxn id="7" idx="2"/>
            </p:cNvCxnSpPr>
            <p:nvPr/>
          </p:nvCxnSpPr>
          <p:spPr bwMode="auto">
            <a:xfrm>
              <a:off x="3810000" y="3276600"/>
              <a:ext cx="1524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7" idx="6"/>
              <a:endCxn id="8" idx="2"/>
            </p:cNvCxnSpPr>
            <p:nvPr/>
          </p:nvCxnSpPr>
          <p:spPr bwMode="auto">
            <a:xfrm>
              <a:off x="5638800" y="3276600"/>
              <a:ext cx="228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8" idx="6"/>
              <a:endCxn id="10" idx="1"/>
            </p:cNvCxnSpPr>
            <p:nvPr/>
          </p:nvCxnSpPr>
          <p:spPr bwMode="auto">
            <a:xfrm>
              <a:off x="7467600" y="3276600"/>
              <a:ext cx="228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63021-C6E4-884A-9246-6EE476233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AXI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16901-986F-1442-93A6-E7EB6859B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4114800"/>
          </a:xfrm>
        </p:spPr>
        <p:txBody>
          <a:bodyPr/>
          <a:lstStyle/>
          <a:p>
            <a:r>
              <a:rPr lang="en-US" dirty="0"/>
              <a:t>Advanced </a:t>
            </a:r>
            <a:r>
              <a:rPr lang="en-US" dirty="0" err="1"/>
              <a:t>eXtensible</a:t>
            </a:r>
            <a:r>
              <a:rPr lang="en-US" dirty="0"/>
              <a:t> Interface</a:t>
            </a:r>
          </a:p>
          <a:p>
            <a:pPr lvl="1"/>
            <a:r>
              <a:rPr lang="en-US" dirty="0"/>
              <a:t>Originally developed by ARM</a:t>
            </a:r>
          </a:p>
          <a:p>
            <a:pPr lvl="1"/>
            <a:r>
              <a:rPr lang="en-US" dirty="0"/>
              <a:t>On-chip communication bus standard</a:t>
            </a:r>
          </a:p>
          <a:p>
            <a:pPr lvl="1"/>
            <a:r>
              <a:rPr lang="en-US" dirty="0"/>
              <a:t>Particular communication protocol</a:t>
            </a:r>
          </a:p>
          <a:p>
            <a:r>
              <a:rPr lang="en-US" dirty="0"/>
              <a:t>Full AXI</a:t>
            </a:r>
          </a:p>
          <a:p>
            <a:pPr lvl="1"/>
            <a:r>
              <a:rPr lang="en-US" dirty="0"/>
              <a:t>Read/write operations with bursts </a:t>
            </a:r>
          </a:p>
          <a:p>
            <a:pPr lvl="2"/>
            <a:r>
              <a:rPr lang="en-US" dirty="0"/>
              <a:t>Burst = single address + length</a:t>
            </a:r>
          </a:p>
          <a:p>
            <a:pPr lvl="3"/>
            <a:r>
              <a:rPr lang="en-US" dirty="0"/>
              <a:t>Large, contiguous block of memory</a:t>
            </a:r>
          </a:p>
          <a:p>
            <a:pPr lvl="1"/>
            <a:r>
              <a:rPr lang="en-US" dirty="0"/>
              <a:t>Separate send/receive data channels</a:t>
            </a:r>
          </a:p>
          <a:p>
            <a:r>
              <a:rPr lang="en-US" dirty="0"/>
              <a:t>AXI-S – for streaming connections </a:t>
            </a:r>
          </a:p>
          <a:p>
            <a:r>
              <a:rPr lang="en-US" dirty="0"/>
              <a:t>AXI-lite – simpler, not burst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3A101-924A-F947-923B-1A1105AAC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66D53-030B-9B4A-AC44-00135226C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69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Want data in small memories</a:t>
            </a:r>
          </a:p>
          <a:p>
            <a:pPr lvl="1"/>
            <a:r>
              <a:rPr lang="en-US" dirty="0"/>
              <a:t>Low latency, high bandwidth</a:t>
            </a:r>
          </a:p>
          <a:p>
            <a:r>
              <a:rPr lang="en-US" dirty="0"/>
              <a:t>FPGA has many memories all over fabric</a:t>
            </a:r>
          </a:p>
          <a:p>
            <a:r>
              <a:rPr lang="en-US" dirty="0"/>
              <a:t>Want C arrays in small memories</a:t>
            </a:r>
          </a:p>
          <a:p>
            <a:pPr lvl="1"/>
            <a:r>
              <a:rPr lang="en-US" dirty="0"/>
              <a:t>Partitioned so can perform enough reads (writes) in a cycle to avoid memory bottleneck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63510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2A573-D6E8-A749-823A-AFD39FDCDC21}"/>
              </a:ext>
            </a:extLst>
          </p:cNvPr>
          <p:cNvSpPr/>
          <p:nvPr/>
        </p:nvSpPr>
        <p:spPr bwMode="auto">
          <a:xfrm>
            <a:off x="4343400" y="762000"/>
            <a:ext cx="3200400" cy="228599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2639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88029-C219-7341-BA03-8D0D7A0D1158}"/>
              </a:ext>
            </a:extLst>
          </p:cNvPr>
          <p:cNvSpPr txBox="1"/>
          <p:nvPr/>
        </p:nvSpPr>
        <p:spPr>
          <a:xfrm>
            <a:off x="7309231" y="3761589"/>
            <a:ext cx="151996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Separate</a:t>
            </a:r>
          </a:p>
          <a:p>
            <a:r>
              <a:rPr lang="en-US" dirty="0">
                <a:latin typeface="+mn-lt"/>
              </a:rPr>
              <a:t>Data in</a:t>
            </a:r>
          </a:p>
          <a:p>
            <a:r>
              <a:rPr lang="en-US" dirty="0">
                <a:latin typeface="+mn-lt"/>
              </a:rPr>
              <a:t>Data out </a:t>
            </a:r>
          </a:p>
          <a:p>
            <a:r>
              <a:rPr lang="en-US" dirty="0">
                <a:latin typeface="+mn-lt"/>
              </a:rPr>
              <a:t>Paths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5.3GB/s</a:t>
            </a:r>
          </a:p>
          <a:p>
            <a:r>
              <a:rPr lang="en-US" dirty="0">
                <a:latin typeface="+mn-lt"/>
              </a:rPr>
              <a:t>Each way</a:t>
            </a:r>
          </a:p>
        </p:txBody>
      </p:sp>
    </p:spTree>
    <p:extLst>
      <p:ext uri="{BB962C8B-B14F-4D97-AF65-F5344CB8AC3E}">
        <p14:creationId xmlns:p14="http://schemas.microsoft.com/office/powerpoint/2010/main" val="10052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  <a:p>
            <a:r>
              <a:rPr lang="en-US" dirty="0">
                <a:latin typeface="+mn-lt"/>
              </a:rPr>
              <a:t>Per direction</a:t>
            </a:r>
          </a:p>
          <a:p>
            <a:r>
              <a:rPr lang="en-US" dirty="0">
                <a:latin typeface="+mn-lt"/>
              </a:rPr>
              <a:t>Per channel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88029-C219-7341-BA03-8D0D7A0D1158}"/>
              </a:ext>
            </a:extLst>
          </p:cNvPr>
          <p:cNvSpPr txBox="1"/>
          <p:nvPr/>
        </p:nvSpPr>
        <p:spPr>
          <a:xfrm>
            <a:off x="7181572" y="3811012"/>
            <a:ext cx="20313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S_ act as</a:t>
            </a:r>
          </a:p>
          <a:p>
            <a:r>
              <a:rPr lang="en-US" dirty="0">
                <a:latin typeface="+mn-lt"/>
              </a:rPr>
              <a:t>master for PL</a:t>
            </a:r>
          </a:p>
          <a:p>
            <a:r>
              <a:rPr lang="en-US" dirty="0">
                <a:latin typeface="+mn-lt"/>
              </a:rPr>
              <a:t>(connects to</a:t>
            </a:r>
          </a:p>
          <a:p>
            <a:r>
              <a:rPr lang="en-US" dirty="0">
                <a:latin typeface="+mn-lt"/>
              </a:rPr>
              <a:t>  slave ports</a:t>
            </a:r>
          </a:p>
          <a:p>
            <a:r>
              <a:rPr lang="en-US" dirty="0">
                <a:latin typeface="+mn-lt"/>
              </a:rPr>
              <a:t>  in PS)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M_ as slave</a:t>
            </a:r>
          </a:p>
          <a:p>
            <a:r>
              <a:rPr lang="en-US" dirty="0">
                <a:latin typeface="+mn-lt"/>
              </a:rPr>
              <a:t>  for PL</a:t>
            </a:r>
          </a:p>
        </p:txBody>
      </p:sp>
    </p:spTree>
    <p:extLst>
      <p:ext uri="{BB962C8B-B14F-4D97-AF65-F5344CB8AC3E}">
        <p14:creationId xmlns:p14="http://schemas.microsoft.com/office/powerpoint/2010/main" val="281362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E6294-18C4-B944-952E-BFE5EF2F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81" y="191946"/>
            <a:ext cx="7772400" cy="1143000"/>
          </a:xfrm>
        </p:spPr>
        <p:txBody>
          <a:bodyPr/>
          <a:lstStyle/>
          <a:p>
            <a:r>
              <a:rPr lang="en-US" dirty="0"/>
              <a:t>DMA in </a:t>
            </a:r>
            <a:r>
              <a:rPr lang="en-US" dirty="0" err="1"/>
              <a:t>Vitis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97552-3F09-3D44-8C3C-BCAB7724F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20646"/>
            <a:ext cx="7772400" cy="4913454"/>
          </a:xfrm>
        </p:spPr>
        <p:txBody>
          <a:bodyPr/>
          <a:lstStyle/>
          <a:p>
            <a:r>
              <a:rPr lang="en-US" dirty="0" err="1"/>
              <a:t>Vitis</a:t>
            </a:r>
            <a:r>
              <a:rPr lang="en-US" dirty="0"/>
              <a:t>/OpenCL demands that we write code to perform DMA of data to and from accelerators in FPGA fabric</a:t>
            </a:r>
          </a:p>
          <a:p>
            <a:r>
              <a:rPr lang="en-US" dirty="0"/>
              <a:t>We will see specifics on Monday</a:t>
            </a:r>
          </a:p>
          <a:p>
            <a:r>
              <a:rPr lang="en-US" dirty="0"/>
              <a:t>Have some options to control </a:t>
            </a:r>
          </a:p>
          <a:p>
            <a:pPr lvl="1"/>
            <a:r>
              <a:rPr lang="en-US" dirty="0"/>
              <a:t>With pragmas</a:t>
            </a:r>
          </a:p>
          <a:p>
            <a:pPr lvl="1"/>
            <a:r>
              <a:rPr lang="en-US" dirty="0"/>
              <a:t>With choice of data and burst sizes</a:t>
            </a:r>
          </a:p>
          <a:p>
            <a:pPr lvl="1"/>
            <a:r>
              <a:rPr lang="en-US" dirty="0"/>
              <a:t>Explore HW6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6B820-C779-9447-A627-ACAEC515D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F3D3C-EAEE-F94D-B5D9-F779BA9E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4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114800"/>
          </a:xfrm>
        </p:spPr>
        <p:txBody>
          <a:bodyPr/>
          <a:lstStyle/>
          <a:p>
            <a:r>
              <a:rPr lang="en-US" dirty="0"/>
              <a:t>Need to move data</a:t>
            </a:r>
          </a:p>
          <a:p>
            <a:r>
              <a:rPr lang="en-US" dirty="0"/>
              <a:t>Shared Interconnect to make physical connections – can tune area/</a:t>
            </a:r>
            <a:r>
              <a:rPr lang="en-US" dirty="0" err="1"/>
              <a:t>bw</a:t>
            </a:r>
            <a:r>
              <a:rPr lang="en-US" dirty="0"/>
              <a:t>/locality</a:t>
            </a:r>
          </a:p>
          <a:p>
            <a:r>
              <a:rPr lang="en-US" dirty="0"/>
              <a:t>Useful to </a:t>
            </a:r>
          </a:p>
          <a:p>
            <a:pPr lvl="1"/>
            <a:r>
              <a:rPr lang="en-US" dirty="0"/>
              <a:t>move data as separate thread of control</a:t>
            </a:r>
          </a:p>
          <a:p>
            <a:pPr lvl="1"/>
            <a:r>
              <a:rPr lang="en-US" dirty="0"/>
              <a:t>Have dedicated data-movement hardware: DMA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153400" cy="5029200"/>
          </a:xfrm>
        </p:spPr>
        <p:txBody>
          <a:bodyPr/>
          <a:lstStyle/>
          <a:p>
            <a:r>
              <a:rPr lang="en-US" dirty="0"/>
              <a:t>Feedback including lab</a:t>
            </a:r>
          </a:p>
          <a:p>
            <a:r>
              <a:rPr lang="en-US" dirty="0"/>
              <a:t>Midterm on Wednesday</a:t>
            </a:r>
          </a:p>
          <a:p>
            <a:pPr lvl="1"/>
            <a:r>
              <a:rPr lang="en-US" dirty="0"/>
              <a:t>Here, </a:t>
            </a:r>
            <a:r>
              <a:rPr lang="en-US" dirty="0" err="1"/>
              <a:t>classtime</a:t>
            </a:r>
            <a:endParaRPr lang="en-US" dirty="0"/>
          </a:p>
          <a:p>
            <a:r>
              <a:rPr lang="en-US" dirty="0"/>
              <a:t>HW6 coming soon</a:t>
            </a:r>
          </a:p>
          <a:p>
            <a:r>
              <a:rPr lang="en-US" dirty="0"/>
              <a:t>Fall Break on Friday</a:t>
            </a:r>
          </a:p>
          <a:p>
            <a:pPr lvl="1"/>
            <a:r>
              <a:rPr lang="en-US" dirty="0"/>
              <a:t>No homework do this week</a:t>
            </a:r>
          </a:p>
          <a:p>
            <a:r>
              <a:rPr lang="en-US"/>
              <a:t>Next lecture on Monday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8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Interconnect Infrastructure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Peripherals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 Movement Threads (Part 3)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DMA -- Direct Memory Access (Part 4)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/>
              <a:t>Need to move data</a:t>
            </a:r>
          </a:p>
          <a:p>
            <a:r>
              <a:rPr lang="en-US" dirty="0"/>
              <a:t>Often use shared interconnect to make physical connections</a:t>
            </a:r>
          </a:p>
          <a:p>
            <a:r>
              <a:rPr lang="en-US" dirty="0"/>
              <a:t>Useful to move data as separate thread of control</a:t>
            </a:r>
          </a:p>
          <a:p>
            <a:pPr lvl="1"/>
            <a:r>
              <a:rPr lang="en-US" dirty="0"/>
              <a:t>Dedicating a processor is inefficient</a:t>
            </a:r>
          </a:p>
          <a:p>
            <a:pPr lvl="1"/>
            <a:r>
              <a:rPr lang="en-US" dirty="0"/>
              <a:t>Useful to have dedicated data-movement hardware: Direct Memory Access (DMA)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63258</TotalTime>
  <Words>2439</Words>
  <Application>Microsoft Macintosh PowerPoint</Application>
  <PresentationFormat>On-screen Show (4:3)</PresentationFormat>
  <Paragraphs>594</Paragraphs>
  <Slides>75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8" baseType="lpstr">
      <vt:lpstr>Arial</vt:lpstr>
      <vt:lpstr>Times New Roman</vt:lpstr>
      <vt:lpstr>Blank Presentation</vt:lpstr>
      <vt:lpstr>ESE5320: System-on-a-Chip Architecture</vt:lpstr>
      <vt:lpstr>Preclass 1</vt:lpstr>
      <vt:lpstr>Schedule Memory Port</vt:lpstr>
      <vt:lpstr>Bottleneck</vt:lpstr>
      <vt:lpstr>Previously</vt:lpstr>
      <vt:lpstr>Embedded Memory in FPGA</vt:lpstr>
      <vt:lpstr>Previously</vt:lpstr>
      <vt:lpstr>Today</vt:lpstr>
      <vt:lpstr>Message</vt:lpstr>
      <vt:lpstr>Term: Peripheral</vt:lpstr>
      <vt:lpstr>Programmable SoC</vt:lpstr>
      <vt:lpstr>Memory and I/O Organization</vt:lpstr>
      <vt:lpstr>How move data?</vt:lpstr>
      <vt:lpstr>Dedicated Wires?</vt:lpstr>
      <vt:lpstr>Making Connections</vt:lpstr>
      <vt:lpstr>Model</vt:lpstr>
      <vt:lpstr>Simple Realization</vt:lpstr>
      <vt:lpstr>Alternate: Crossbar</vt:lpstr>
      <vt:lpstr>Simplistic FPGA (illustrate possibility)</vt:lpstr>
      <vt:lpstr>Alternate: Crossbar</vt:lpstr>
      <vt:lpstr>Crossbar</vt:lpstr>
      <vt:lpstr>Preclass 2</vt:lpstr>
      <vt:lpstr>Crossbar</vt:lpstr>
      <vt:lpstr>General Interconnect</vt:lpstr>
      <vt:lpstr>Mux-based Bus</vt:lpstr>
      <vt:lpstr>Multiple Busses</vt:lpstr>
      <vt:lpstr>Interconnect</vt:lpstr>
      <vt:lpstr>Share Crossbar Outputs</vt:lpstr>
      <vt:lpstr>Share Crossbar Inputs</vt:lpstr>
      <vt:lpstr>Delay</vt:lpstr>
      <vt:lpstr>Local Interconnect</vt:lpstr>
      <vt:lpstr>Mesh</vt:lpstr>
      <vt:lpstr>Mesh</vt:lpstr>
      <vt:lpstr>Hierarchical Busses</vt:lpstr>
      <vt:lpstr>Interconnect</vt:lpstr>
      <vt:lpstr>Peripherals</vt:lpstr>
      <vt:lpstr>Input and Output</vt:lpstr>
      <vt:lpstr>Programmable SoC</vt:lpstr>
      <vt:lpstr>High Speed I/O</vt:lpstr>
      <vt:lpstr>Masters and Slaves</vt:lpstr>
      <vt:lpstr>Simple Peripheral Model</vt:lpstr>
      <vt:lpstr>Simple Peripheral Model</vt:lpstr>
      <vt:lpstr>Timing Demands</vt:lpstr>
      <vt:lpstr>Refine Model</vt:lpstr>
      <vt:lpstr>Long Latency Memory Operations</vt:lpstr>
      <vt:lpstr>Day 3</vt:lpstr>
      <vt:lpstr>Day 3, Preclass 2</vt:lpstr>
      <vt:lpstr>Preclass 3</vt:lpstr>
      <vt:lpstr>Fetch (Write) Threads</vt:lpstr>
      <vt:lpstr>DMA Part 4</vt:lpstr>
      <vt:lpstr>Preclass 4a</vt:lpstr>
      <vt:lpstr>Preclass 4a</vt:lpstr>
      <vt:lpstr>Preclass 4a</vt:lpstr>
      <vt:lpstr>Preclass 4a</vt:lpstr>
      <vt:lpstr>Preclass 4a</vt:lpstr>
      <vt:lpstr>Control Logic</vt:lpstr>
      <vt:lpstr>Control Logic</vt:lpstr>
      <vt:lpstr>Preclass 4</vt:lpstr>
      <vt:lpstr>Observe</vt:lpstr>
      <vt:lpstr>DMA</vt:lpstr>
      <vt:lpstr>DMA</vt:lpstr>
      <vt:lpstr>DMA Engine</vt:lpstr>
      <vt:lpstr>DMA Engine</vt:lpstr>
      <vt:lpstr>Programmable DMA Engine</vt:lpstr>
      <vt:lpstr>Multithreaded DMA Engine</vt:lpstr>
      <vt:lpstr>Programmable SoC</vt:lpstr>
      <vt:lpstr>Hardwired and Programmable</vt:lpstr>
      <vt:lpstr>Example</vt:lpstr>
      <vt:lpstr>AXI</vt:lpstr>
      <vt:lpstr>Programmable SoC</vt:lpstr>
      <vt:lpstr>Programmable SoC</vt:lpstr>
      <vt:lpstr>Programmable SoC</vt:lpstr>
      <vt:lpstr>DMA in Vitis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269</cp:revision>
  <cp:lastPrinted>2023-10-08T18:30:13Z</cp:lastPrinted>
  <dcterms:created xsi:type="dcterms:W3CDTF">2017-10-07T20:03:06Z</dcterms:created>
  <dcterms:modified xsi:type="dcterms:W3CDTF">2023-10-09T13:51:34Z</dcterms:modified>
</cp:coreProperties>
</file>