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6"/>
  </p:notesMasterIdLst>
  <p:handoutMasterIdLst>
    <p:handoutMasterId r:id="rId77"/>
  </p:handoutMasterIdLst>
  <p:sldIdLst>
    <p:sldId id="381" r:id="rId2"/>
    <p:sldId id="382" r:id="rId3"/>
    <p:sldId id="383" r:id="rId4"/>
    <p:sldId id="459" r:id="rId5"/>
    <p:sldId id="384" r:id="rId6"/>
    <p:sldId id="385" r:id="rId7"/>
    <p:sldId id="386" r:id="rId8"/>
    <p:sldId id="387" r:id="rId9"/>
    <p:sldId id="460" r:id="rId10"/>
    <p:sldId id="392" r:id="rId11"/>
    <p:sldId id="393" r:id="rId12"/>
    <p:sldId id="394" r:id="rId13"/>
    <p:sldId id="395" r:id="rId14"/>
    <p:sldId id="396" r:id="rId15"/>
    <p:sldId id="397" r:id="rId16"/>
    <p:sldId id="427" r:id="rId17"/>
    <p:sldId id="423" r:id="rId18"/>
    <p:sldId id="424" r:id="rId19"/>
    <p:sldId id="425" r:id="rId20"/>
    <p:sldId id="449" r:id="rId21"/>
    <p:sldId id="447" r:id="rId22"/>
    <p:sldId id="450" r:id="rId23"/>
    <p:sldId id="448" r:id="rId24"/>
    <p:sldId id="445" r:id="rId25"/>
    <p:sldId id="388" r:id="rId26"/>
    <p:sldId id="399" r:id="rId27"/>
    <p:sldId id="400" r:id="rId28"/>
    <p:sldId id="442" r:id="rId29"/>
    <p:sldId id="437" r:id="rId30"/>
    <p:sldId id="438" r:id="rId31"/>
    <p:sldId id="403" r:id="rId32"/>
    <p:sldId id="401" r:id="rId33"/>
    <p:sldId id="458" r:id="rId34"/>
    <p:sldId id="402" r:id="rId35"/>
    <p:sldId id="428" r:id="rId36"/>
    <p:sldId id="429" r:id="rId37"/>
    <p:sldId id="430" r:id="rId38"/>
    <p:sldId id="410" r:id="rId39"/>
    <p:sldId id="404" r:id="rId40"/>
    <p:sldId id="405" r:id="rId41"/>
    <p:sldId id="431" r:id="rId42"/>
    <p:sldId id="432" r:id="rId43"/>
    <p:sldId id="407" r:id="rId44"/>
    <p:sldId id="408" r:id="rId45"/>
    <p:sldId id="409" r:id="rId46"/>
    <p:sldId id="390" r:id="rId47"/>
    <p:sldId id="411" r:id="rId48"/>
    <p:sldId id="389" r:id="rId49"/>
    <p:sldId id="444" r:id="rId50"/>
    <p:sldId id="433" r:id="rId51"/>
    <p:sldId id="412" r:id="rId52"/>
    <p:sldId id="434" r:id="rId53"/>
    <p:sldId id="435" r:id="rId54"/>
    <p:sldId id="446" r:id="rId55"/>
    <p:sldId id="451" r:id="rId56"/>
    <p:sldId id="413" r:id="rId57"/>
    <p:sldId id="414" r:id="rId58"/>
    <p:sldId id="439" r:id="rId59"/>
    <p:sldId id="452" r:id="rId60"/>
    <p:sldId id="453" r:id="rId61"/>
    <p:sldId id="454" r:id="rId62"/>
    <p:sldId id="455" r:id="rId63"/>
    <p:sldId id="456" r:id="rId64"/>
    <p:sldId id="440" r:id="rId65"/>
    <p:sldId id="441" r:id="rId66"/>
    <p:sldId id="416" r:id="rId67"/>
    <p:sldId id="417" r:id="rId68"/>
    <p:sldId id="418" r:id="rId69"/>
    <p:sldId id="391" r:id="rId70"/>
    <p:sldId id="419" r:id="rId71"/>
    <p:sldId id="420" r:id="rId72"/>
    <p:sldId id="421" r:id="rId73"/>
    <p:sldId id="299" r:id="rId74"/>
    <p:sldId id="300" r:id="rId7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hiddenSlides="1" frameSlides="1"/>
  <p:clrMru>
    <a:srgbClr val="FF0000"/>
    <a:srgbClr val="FF6600"/>
    <a:srgbClr val="FFFF00"/>
    <a:srgbClr val="FFCC66"/>
    <a:srgbClr val="99FF99"/>
    <a:srgbClr val="CC0099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0" autoAdjust="0"/>
    <p:restoredTop sz="94793" autoAdjust="0"/>
  </p:normalViewPr>
  <p:slideViewPr>
    <p:cSldViewPr>
      <p:cViewPr varScale="1">
        <p:scale>
          <a:sx n="107" d="100"/>
          <a:sy n="107" d="100"/>
        </p:scale>
        <p:origin x="1768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73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74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ESE5320 Fall 2023 --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ipedia.org/wiki/Benutzer_Diskussion:Andreas_-horn-_Hornig/Bildwerkstatt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ipedia.org/wiki/Benutzer_Diskussion:Andreas_-horn-_Hornig/Bildwerkstatt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ipedia.org/wiki/Benutzer_Diskussion:Andreas_-horn-_Hornig/Bildwerkstatt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2023 --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ESE5320: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15:  October 23, 2023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Development by 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Incremental Refinement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47CE-4F68-1D4D-82DB-07C7271F4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Benefits: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6C304-51AA-B947-A8BD-B126AB684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Agree on interfaces up front</a:t>
            </a:r>
          </a:p>
          <a:p>
            <a:r>
              <a:rPr lang="en-US" dirty="0"/>
              <a:t>Supports parallel development, testing, debugging</a:t>
            </a:r>
          </a:p>
          <a:p>
            <a:r>
              <a:rPr lang="en-US" dirty="0"/>
              <a:t>Confidence-boosting win of having something that works</a:t>
            </a:r>
          </a:p>
          <a:p>
            <a:r>
              <a:rPr lang="en-US" dirty="0"/>
              <a:t>Digest problem -- supports work in small bursts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B8D58-04BE-2141-90AF-FCBC3CD94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8DD79E-673A-1645-97D3-AC204D5EB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630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2442B-92A7-B748-9AA7-362CFB2CA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176A5-8F27-364A-B74D-6ABA4AE74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Agree on interfaces up front</a:t>
            </a:r>
          </a:p>
          <a:p>
            <a:r>
              <a:rPr lang="en-US" dirty="0"/>
              <a:t>Each component knows interface</a:t>
            </a:r>
          </a:p>
          <a:p>
            <a:r>
              <a:rPr lang="en-US" dirty="0"/>
              <a:t>Can replace each component independently </a:t>
            </a:r>
          </a:p>
          <a:p>
            <a:r>
              <a:rPr lang="en-US" dirty="0"/>
              <a:t>Simple baseline provides scaffolding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13EB32-A67F-AD47-9444-ABE981967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BA11E8-FBCC-6F4B-B370-3D8DAE634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399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D0383-6A56-AE4B-9F5A-EB6E1CCD1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560" y="419100"/>
            <a:ext cx="7772400" cy="1143000"/>
          </a:xfrm>
        </p:spPr>
        <p:txBody>
          <a:bodyPr/>
          <a:lstStyle/>
          <a:p>
            <a:r>
              <a:rPr lang="en-US" dirty="0"/>
              <a:t>Parallel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CB582-3CA7-E94C-A674-FBC998A53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560" y="1752600"/>
            <a:ext cx="7772400" cy="4114800"/>
          </a:xfrm>
        </p:spPr>
        <p:txBody>
          <a:bodyPr/>
          <a:lstStyle/>
          <a:p>
            <a:r>
              <a:rPr lang="en-US" dirty="0"/>
              <a:t>With interfaces defined…</a:t>
            </a:r>
          </a:p>
          <a:p>
            <a:r>
              <a:rPr lang="en-US" dirty="0"/>
              <a:t>Each component can be (mostly) independently developed and refined</a:t>
            </a:r>
          </a:p>
          <a:p>
            <a:r>
              <a:rPr lang="en-US" dirty="0"/>
              <a:t>Simple baseline provides scaffolding</a:t>
            </a:r>
          </a:p>
          <a:p>
            <a:pPr lvl="1"/>
            <a:r>
              <a:rPr lang="en-US" dirty="0"/>
              <a:t>Framework to test each component independently as develop and refine</a:t>
            </a:r>
          </a:p>
          <a:p>
            <a:r>
              <a:rPr lang="en-US" dirty="0"/>
              <a:t>Particularly important for team</a:t>
            </a:r>
          </a:p>
          <a:p>
            <a:pPr lvl="1"/>
            <a:r>
              <a:rPr lang="en-US" dirty="0"/>
              <a:t>…helpful for individual, too</a:t>
            </a:r>
          </a:p>
          <a:p>
            <a:pPr lvl="2"/>
            <a:r>
              <a:rPr lang="en-US" dirty="0"/>
              <a:t>Contains what need to think about at a time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720BD-3874-7B46-A8A0-C6FBC0F16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82D179-124E-AA4B-ABAA-09F1C2810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583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D4030-0078-394D-AC57-CCCEB2638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Confidence Boost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22B9D-DC9A-174B-9B61-5543BE123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to see it working</a:t>
            </a:r>
          </a:p>
          <a:p>
            <a:r>
              <a:rPr lang="en-US" dirty="0"/>
              <a:t>Know you have something</a:t>
            </a:r>
          </a:p>
          <a:p>
            <a:pPr lvl="1"/>
            <a:r>
              <a:rPr lang="en-US" dirty="0"/>
              <a:t>Just a question of how sophisticated can you make it?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B3582-80AE-BA47-B333-5555979B0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5FBCB7-0E9C-F846-9453-D1D24716D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940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E23D3-42D1-ED4C-87CC-0D714F87D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Digested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9C38E-FFFB-064B-9E90-C6DAC91FC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Easier to concentrate on what need to do for this piece</a:t>
            </a:r>
          </a:p>
          <a:p>
            <a:r>
              <a:rPr lang="en-US" dirty="0"/>
              <a:t>Can make tangible process in short bursts</a:t>
            </a:r>
          </a:p>
          <a:p>
            <a:pPr lvl="1"/>
            <a:r>
              <a:rPr lang="en-US" dirty="0"/>
              <a:t>…time can find between lectures…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14A1B1-ECAD-144E-B84F-EB01FAC65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20C059-CC63-1C43-90E5-051BC4003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1594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5A58C-D98E-A848-922C-257EF6767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59D92-A722-CB42-8E05-52995323B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Pieces always fit into interface scaffold</a:t>
            </a:r>
          </a:p>
          <a:p>
            <a:r>
              <a:rPr lang="en-US" dirty="0"/>
              <a:t>Add pieces, functionality as available</a:t>
            </a:r>
          </a:p>
          <a:p>
            <a:r>
              <a:rPr lang="en-US" dirty="0"/>
              <a:t>See improvement</a:t>
            </a:r>
          </a:p>
          <a:p>
            <a:r>
              <a:rPr lang="en-US" dirty="0"/>
              <a:t>Identify interface problems early</a:t>
            </a:r>
          </a:p>
          <a:p>
            <a:pPr lvl="1"/>
            <a:r>
              <a:rPr lang="en-US" dirty="0"/>
              <a:t>…and refine them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D2072-010C-DE4E-99C2-2FD2C73AC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52F2ED-2DAD-1147-81CF-53CAFE4E2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6604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5B0ED-E2C6-8F40-9ED3-4B8B84183D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Part 2: Example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F814D0-7E9D-8D4F-B04A-172E40A061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Rendering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0213AB-A0C6-7742-BB82-6CF81ECA2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291866-9BEC-CB4F-AE92-5587ACE6C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4852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55E17-1E12-AD4C-BBCF-101CD48F9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Rendering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BEB94-9772-A24E-BFD0-148BFAB30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2D (video) image of a 3D object (set of objects)</a:t>
            </a:r>
          </a:p>
          <a:p>
            <a:r>
              <a:rPr lang="en-US" dirty="0"/>
              <a:t>For: computer-generated graphics</a:t>
            </a:r>
          </a:p>
          <a:p>
            <a:pPr lvl="1"/>
            <a:r>
              <a:rPr lang="en-US" dirty="0"/>
              <a:t>Movies</a:t>
            </a:r>
          </a:p>
          <a:p>
            <a:pPr lvl="1"/>
            <a:r>
              <a:rPr lang="en-US" dirty="0"/>
              <a:t>Video games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4883C-A583-2747-9C63-0424A91A7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3A0513-94D1-E04F-B896-7D26BF179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1804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5275E-40C0-864F-9B16-E606D53E6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F2383-EF01-E940-983F-77059BAED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Input: </a:t>
            </a:r>
          </a:p>
          <a:p>
            <a:pPr lvl="1"/>
            <a:r>
              <a:rPr lang="en-US" dirty="0"/>
              <a:t>collection of triangles (with color)</a:t>
            </a:r>
          </a:p>
          <a:p>
            <a:pPr lvl="2"/>
            <a:r>
              <a:rPr lang="en-US" dirty="0"/>
              <a:t>Each 3 (</a:t>
            </a:r>
            <a:r>
              <a:rPr lang="en-US" dirty="0" err="1"/>
              <a:t>x,y,z</a:t>
            </a:r>
            <a:r>
              <a:rPr lang="en-US" dirty="0"/>
              <a:t>) positions</a:t>
            </a:r>
          </a:p>
          <a:p>
            <a:pPr lvl="1"/>
            <a:r>
              <a:rPr lang="en-US" dirty="0"/>
              <a:t>Viewpoint </a:t>
            </a:r>
          </a:p>
          <a:p>
            <a:pPr lvl="2"/>
            <a:r>
              <a:rPr lang="en-US" dirty="0"/>
              <a:t>Another (</a:t>
            </a:r>
            <a:r>
              <a:rPr lang="en-US" dirty="0" err="1"/>
              <a:t>x,y,z</a:t>
            </a:r>
            <a:r>
              <a:rPr lang="en-US" dirty="0"/>
              <a:t>) point</a:t>
            </a:r>
          </a:p>
          <a:p>
            <a:r>
              <a:rPr lang="en-US" dirty="0"/>
              <a:t>Output</a:t>
            </a:r>
          </a:p>
          <a:p>
            <a:pPr lvl="1"/>
            <a:r>
              <a:rPr lang="en-US" dirty="0"/>
              <a:t>2D raster image (what you see on screen)</a:t>
            </a:r>
          </a:p>
          <a:p>
            <a:pPr lvl="2"/>
            <a:r>
              <a:rPr lang="en-US" dirty="0"/>
              <a:t>Showings what’s visible</a:t>
            </a:r>
          </a:p>
          <a:p>
            <a:pPr lvl="3"/>
            <a:r>
              <a:rPr lang="en-US" dirty="0"/>
              <a:t>Some things will be hidden behind others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8E3159-69FE-F04D-9E83-08F20C30B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42F59-214E-0A45-A6A6-45AC9A6A3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1471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map&#13;&#10;&#13;&#10;Description automatically generated">
            <a:extLst>
              <a:ext uri="{FF2B5EF4-FFF2-40B4-BE49-F238E27FC236}">
                <a16:creationId xmlns:a16="http://schemas.microsoft.com/office/drawing/2014/main" id="{3CDAC2BA-0E58-9E49-B3B3-01C4B56AF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7065" y="740363"/>
            <a:ext cx="4386670" cy="20105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A2B89B-E3E7-1147-A68B-771BEEF7D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871" y="-31403"/>
            <a:ext cx="7772400" cy="1143000"/>
          </a:xfrm>
        </p:spPr>
        <p:txBody>
          <a:bodyPr/>
          <a:lstStyle/>
          <a:p>
            <a:r>
              <a:rPr lang="en-US" dirty="0"/>
              <a:t>Rendering Decomposed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25C00-D737-7A4A-BF72-E9FFB52AC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65286"/>
            <a:ext cx="7162800" cy="4114800"/>
          </a:xfrm>
        </p:spPr>
        <p:txBody>
          <a:bodyPr/>
          <a:lstStyle/>
          <a:p>
            <a:r>
              <a:rPr lang="en-US" dirty="0"/>
              <a:t>Pipeline of</a:t>
            </a:r>
          </a:p>
          <a:p>
            <a:pPr lvl="1"/>
            <a:r>
              <a:rPr lang="en-US" dirty="0"/>
              <a:t>Projection</a:t>
            </a:r>
          </a:p>
          <a:p>
            <a:pPr lvl="2"/>
            <a:r>
              <a:rPr lang="en-US" dirty="0"/>
              <a:t>Where do the points of </a:t>
            </a:r>
            <a:br>
              <a:rPr lang="en-US" dirty="0"/>
            </a:br>
            <a:r>
              <a:rPr lang="en-US" dirty="0"/>
              <a:t>this triangle end up in the viewed image?</a:t>
            </a:r>
          </a:p>
          <a:p>
            <a:pPr lvl="2"/>
            <a:r>
              <a:rPr lang="en-US" dirty="0"/>
              <a:t>Matrix-multiplication to translate points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5D2CF-308D-1B49-95F5-651BBC2D3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ECEFC9-2694-774C-AE15-9CD1C5BC3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0CC1C1-8885-9049-952D-F5C8A2645C55}"/>
              </a:ext>
            </a:extLst>
          </p:cNvPr>
          <p:cNvSpPr txBox="1"/>
          <p:nvPr/>
        </p:nvSpPr>
        <p:spPr>
          <a:xfrm>
            <a:off x="5943600" y="4561717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n-lt"/>
              </a:rPr>
              <a:t>https://</a:t>
            </a:r>
            <a:r>
              <a:rPr lang="en-US" sz="1600" dirty="0" err="1">
                <a:latin typeface="+mn-lt"/>
              </a:rPr>
              <a:t>commons.wikimedia.org</a:t>
            </a:r>
            <a:r>
              <a:rPr lang="en-US" sz="1600" dirty="0">
                <a:latin typeface="+mn-lt"/>
              </a:rPr>
              <a:t>/wiki/</a:t>
            </a:r>
            <a:r>
              <a:rPr lang="en-US" sz="1600" dirty="0" err="1">
                <a:latin typeface="+mn-lt"/>
              </a:rPr>
              <a:t>File:Perspective_Projection_Principle.jpg</a:t>
            </a:r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90678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2023 --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Incremental Refinement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Demand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Benefits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Simplifications (Part 2)</a:t>
            </a:r>
          </a:p>
          <a:p>
            <a:pPr lvl="2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Example: render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Interfaces (Part 3)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Defensive Programming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Source Code Repositories</a:t>
            </a:r>
          </a:p>
          <a:p>
            <a:pPr lvl="1"/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map&#13;&#10;&#13;&#10;Description automatically generated">
            <a:extLst>
              <a:ext uri="{FF2B5EF4-FFF2-40B4-BE49-F238E27FC236}">
                <a16:creationId xmlns:a16="http://schemas.microsoft.com/office/drawing/2014/main" id="{3CDAC2BA-0E58-9E49-B3B3-01C4B56AF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7065" y="740363"/>
            <a:ext cx="4386670" cy="20105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A2B89B-E3E7-1147-A68B-771BEEF7D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871" y="-31403"/>
            <a:ext cx="7772400" cy="1143000"/>
          </a:xfrm>
        </p:spPr>
        <p:txBody>
          <a:bodyPr/>
          <a:lstStyle/>
          <a:p>
            <a:r>
              <a:rPr lang="en-US" dirty="0"/>
              <a:t>Rendering Decomposed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25C00-D737-7A4A-BF72-E9FFB52AC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65286"/>
            <a:ext cx="7162800" cy="4114800"/>
          </a:xfrm>
        </p:spPr>
        <p:txBody>
          <a:bodyPr/>
          <a:lstStyle/>
          <a:p>
            <a:r>
              <a:rPr lang="en-US" dirty="0"/>
              <a:t>Pipeline of</a:t>
            </a:r>
          </a:p>
          <a:p>
            <a:pPr lvl="1"/>
            <a:r>
              <a:rPr lang="en-US" dirty="0"/>
              <a:t>Projection</a:t>
            </a:r>
          </a:p>
          <a:p>
            <a:pPr lvl="2"/>
            <a:r>
              <a:rPr lang="en-US" dirty="0"/>
              <a:t>Where do the points of </a:t>
            </a:r>
            <a:br>
              <a:rPr lang="en-US" dirty="0"/>
            </a:br>
            <a:r>
              <a:rPr lang="en-US" dirty="0"/>
              <a:t>this triangle end up in the viewed image?</a:t>
            </a:r>
          </a:p>
          <a:p>
            <a:pPr lvl="2"/>
            <a:r>
              <a:rPr lang="en-US" dirty="0"/>
              <a:t>Matrix-multiplication to translate points</a:t>
            </a:r>
          </a:p>
          <a:p>
            <a:pPr lvl="1"/>
            <a:r>
              <a:rPr lang="en-US" dirty="0"/>
              <a:t>Rasterization</a:t>
            </a:r>
          </a:p>
          <a:p>
            <a:pPr lvl="2"/>
            <a:r>
              <a:rPr lang="en-US" dirty="0"/>
              <a:t>Turn into pixels</a:t>
            </a:r>
          </a:p>
          <a:p>
            <a:pPr lvl="2"/>
            <a:r>
              <a:rPr lang="en-US" dirty="0"/>
              <a:t>Fill pixels for triangle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5D2CF-308D-1B49-95F5-651BBC2D3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ECEFC9-2694-774C-AE15-9CD1C5BC3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0CC1C1-8885-9049-952D-F5C8A2645C55}"/>
              </a:ext>
            </a:extLst>
          </p:cNvPr>
          <p:cNvSpPr txBox="1"/>
          <p:nvPr/>
        </p:nvSpPr>
        <p:spPr>
          <a:xfrm>
            <a:off x="7022592" y="2503494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n-lt"/>
              </a:rPr>
              <a:t>https://</a:t>
            </a:r>
            <a:r>
              <a:rPr lang="en-US" sz="1600" dirty="0" err="1">
                <a:latin typeface="+mn-lt"/>
              </a:rPr>
              <a:t>commons.wikimedia.org</a:t>
            </a:r>
            <a:r>
              <a:rPr lang="en-US" sz="1600" dirty="0">
                <a:latin typeface="+mn-lt"/>
              </a:rPr>
              <a:t>/wiki/</a:t>
            </a:r>
            <a:r>
              <a:rPr lang="en-US" sz="1600" dirty="0" err="1">
                <a:latin typeface="+mn-lt"/>
              </a:rPr>
              <a:t>File:Perspective_Projection_Principle.jpg</a:t>
            </a:r>
            <a:endParaRPr lang="en-US" sz="1600" dirty="0">
              <a:latin typeface="+mn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04037E-152F-A141-A645-136A57C0A010}"/>
              </a:ext>
            </a:extLst>
          </p:cNvPr>
          <p:cNvSpPr txBox="1"/>
          <p:nvPr/>
        </p:nvSpPr>
        <p:spPr>
          <a:xfrm>
            <a:off x="4036151" y="5817229"/>
            <a:ext cx="45165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+mn-lt"/>
                <a:hlinkClick r:id="rId3" tooltip="de:Benutzer Diskussion:Andreas -horn- Hornig/Bildwerkstatt"/>
              </a:rPr>
              <a:t>https://commons.wikimedia.org/wiki/File:Raster_graphic_fish_20x23squares_sdtv-example.png </a:t>
            </a:r>
          </a:p>
          <a:p>
            <a:r>
              <a:rPr lang="en-US" sz="1400" dirty="0">
                <a:latin typeface="+mn-lt"/>
                <a:hlinkClick r:id="rId3" tooltip="de:Benutzer Diskussion:Andreas -horn- Hornig/Bildwerkstatt"/>
              </a:rPr>
              <a:t>de:Benutzer Diskussion:Andreas -horn- Hornig/Bildwerkstatt</a:t>
            </a:r>
            <a:endParaRPr lang="en-US" sz="1400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5A5D143-F0D8-BE47-8003-90562E663B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2201" y="3782489"/>
            <a:ext cx="2019300" cy="1797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9623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77C97-0D32-A94A-AC89-C961F2752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Rasterization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7BCB1CC2-C252-3543-9F7F-C95F92BC92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5828" y="2057400"/>
            <a:ext cx="5346700" cy="3467100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10B792-1433-C646-B778-CD4BBB0F3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3FD5BD-651F-624E-8115-7548C5A62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8DDBD0-9A6B-DF47-8136-B3EF3B766EFF}"/>
              </a:ext>
            </a:extLst>
          </p:cNvPr>
          <p:cNvSpPr txBox="1"/>
          <p:nvPr/>
        </p:nvSpPr>
        <p:spPr>
          <a:xfrm>
            <a:off x="609600" y="6019800"/>
            <a:ext cx="82937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By </a:t>
            </a:r>
            <a:r>
              <a:rPr lang="en-US" sz="1600" dirty="0" err="1"/>
              <a:t>Drummyfish</a:t>
            </a:r>
            <a:r>
              <a:rPr lang="en-US" sz="1600" dirty="0"/>
              <a:t> - Own work, CC0, https://</a:t>
            </a:r>
            <a:r>
              <a:rPr lang="en-US" sz="1600" dirty="0" err="1"/>
              <a:t>commons.wikimedia.org</a:t>
            </a:r>
            <a:r>
              <a:rPr lang="en-US" sz="1600" dirty="0"/>
              <a:t>/w/</a:t>
            </a:r>
            <a:r>
              <a:rPr lang="en-US" sz="1600" dirty="0" err="1"/>
              <a:t>index.php?curid</a:t>
            </a:r>
            <a:r>
              <a:rPr lang="en-US" sz="1600" dirty="0"/>
              <a:t>=80204437</a:t>
            </a:r>
          </a:p>
        </p:txBody>
      </p:sp>
    </p:spTree>
    <p:extLst>
      <p:ext uri="{BB962C8B-B14F-4D97-AF65-F5344CB8AC3E}">
        <p14:creationId xmlns:p14="http://schemas.microsoft.com/office/powerpoint/2010/main" val="33535375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map&#13;&#10;&#13;&#10;Description automatically generated">
            <a:extLst>
              <a:ext uri="{FF2B5EF4-FFF2-40B4-BE49-F238E27FC236}">
                <a16:creationId xmlns:a16="http://schemas.microsoft.com/office/drawing/2014/main" id="{3CDAC2BA-0E58-9E49-B3B3-01C4B56AF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7065" y="740363"/>
            <a:ext cx="4386670" cy="20105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A2B89B-E3E7-1147-A68B-771BEEF7D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871" y="-31403"/>
            <a:ext cx="7772400" cy="1143000"/>
          </a:xfrm>
        </p:spPr>
        <p:txBody>
          <a:bodyPr/>
          <a:lstStyle/>
          <a:p>
            <a:r>
              <a:rPr lang="en-US" dirty="0"/>
              <a:t>Rendering Decomposed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25C00-D737-7A4A-BF72-E9FFB52AC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65286"/>
            <a:ext cx="7162800" cy="4114800"/>
          </a:xfrm>
        </p:spPr>
        <p:txBody>
          <a:bodyPr/>
          <a:lstStyle/>
          <a:p>
            <a:r>
              <a:rPr lang="en-US" dirty="0"/>
              <a:t>Pipeline of</a:t>
            </a:r>
          </a:p>
          <a:p>
            <a:pPr lvl="1"/>
            <a:r>
              <a:rPr lang="en-US" dirty="0"/>
              <a:t>Projection</a:t>
            </a:r>
          </a:p>
          <a:p>
            <a:pPr lvl="2"/>
            <a:r>
              <a:rPr lang="en-US" dirty="0"/>
              <a:t>Where do the points of </a:t>
            </a:r>
            <a:br>
              <a:rPr lang="en-US" dirty="0"/>
            </a:br>
            <a:r>
              <a:rPr lang="en-US" dirty="0"/>
              <a:t>this triangle end up in the viewed image?</a:t>
            </a:r>
          </a:p>
          <a:p>
            <a:pPr lvl="2"/>
            <a:r>
              <a:rPr lang="en-US" dirty="0"/>
              <a:t>Matrix-multiplication to translate points</a:t>
            </a:r>
          </a:p>
          <a:p>
            <a:pPr lvl="1"/>
            <a:r>
              <a:rPr lang="en-US" dirty="0"/>
              <a:t>Rasterization</a:t>
            </a:r>
          </a:p>
          <a:p>
            <a:pPr lvl="2"/>
            <a:r>
              <a:rPr lang="en-US" dirty="0"/>
              <a:t>Turn into pixels</a:t>
            </a:r>
          </a:p>
          <a:p>
            <a:pPr lvl="2"/>
            <a:r>
              <a:rPr lang="en-US" dirty="0"/>
              <a:t>Fill pixels for triangle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5D2CF-308D-1B49-95F5-651BBC2D3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ECEFC9-2694-774C-AE15-9CD1C5BC3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0CC1C1-8885-9049-952D-F5C8A2645C55}"/>
              </a:ext>
            </a:extLst>
          </p:cNvPr>
          <p:cNvSpPr txBox="1"/>
          <p:nvPr/>
        </p:nvSpPr>
        <p:spPr>
          <a:xfrm>
            <a:off x="7022592" y="2503494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n-lt"/>
              </a:rPr>
              <a:t>https://</a:t>
            </a:r>
            <a:r>
              <a:rPr lang="en-US" sz="1600" dirty="0" err="1">
                <a:latin typeface="+mn-lt"/>
              </a:rPr>
              <a:t>commons.wikimedia.org</a:t>
            </a:r>
            <a:r>
              <a:rPr lang="en-US" sz="1600" dirty="0">
                <a:latin typeface="+mn-lt"/>
              </a:rPr>
              <a:t>/wiki/</a:t>
            </a:r>
            <a:r>
              <a:rPr lang="en-US" sz="1600" dirty="0" err="1">
                <a:latin typeface="+mn-lt"/>
              </a:rPr>
              <a:t>File:Perspective_Projection_Principle.jpg</a:t>
            </a:r>
            <a:endParaRPr lang="en-US" sz="1600" dirty="0">
              <a:latin typeface="+mn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04037E-152F-A141-A645-136A57C0A010}"/>
              </a:ext>
            </a:extLst>
          </p:cNvPr>
          <p:cNvSpPr txBox="1"/>
          <p:nvPr/>
        </p:nvSpPr>
        <p:spPr>
          <a:xfrm>
            <a:off x="4036151" y="5817229"/>
            <a:ext cx="45165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+mn-lt"/>
                <a:hlinkClick r:id="rId3" tooltip="de:Benutzer Diskussion:Andreas -horn- Hornig/Bildwerkstatt"/>
              </a:rPr>
              <a:t>https://commons.wikimedia.org/wiki/File:Raster_graphic_fish_20x23squares_sdtv-example.png </a:t>
            </a:r>
          </a:p>
          <a:p>
            <a:r>
              <a:rPr lang="en-US" sz="1400" dirty="0">
                <a:latin typeface="+mn-lt"/>
                <a:hlinkClick r:id="rId3" tooltip="de:Benutzer Diskussion:Andreas -horn- Hornig/Bildwerkstatt"/>
              </a:rPr>
              <a:t>de:Benutzer Diskussion:Andreas -horn- Hornig/Bildwerkstatt</a:t>
            </a:r>
            <a:endParaRPr lang="en-US" sz="1400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5A5D143-F0D8-BE47-8003-90562E663B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2201" y="3782489"/>
            <a:ext cx="2019300" cy="1797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0181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map&#13;&#10;&#13;&#10;Description automatically generated">
            <a:extLst>
              <a:ext uri="{FF2B5EF4-FFF2-40B4-BE49-F238E27FC236}">
                <a16:creationId xmlns:a16="http://schemas.microsoft.com/office/drawing/2014/main" id="{3CDAC2BA-0E58-9E49-B3B3-01C4B56AF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7065" y="740363"/>
            <a:ext cx="4386670" cy="20105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A2B89B-E3E7-1147-A68B-771BEEF7D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871" y="-31403"/>
            <a:ext cx="7772400" cy="1143000"/>
          </a:xfrm>
        </p:spPr>
        <p:txBody>
          <a:bodyPr/>
          <a:lstStyle/>
          <a:p>
            <a:r>
              <a:rPr lang="en-US" dirty="0"/>
              <a:t>Rendering Decomposed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25C00-D737-7A4A-BF72-E9FFB52AC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65286"/>
            <a:ext cx="7162800" cy="4114800"/>
          </a:xfrm>
        </p:spPr>
        <p:txBody>
          <a:bodyPr/>
          <a:lstStyle/>
          <a:p>
            <a:r>
              <a:rPr lang="en-US" dirty="0"/>
              <a:t>Pipeline of</a:t>
            </a:r>
          </a:p>
          <a:p>
            <a:pPr lvl="1"/>
            <a:r>
              <a:rPr lang="en-US" dirty="0"/>
              <a:t>Projection</a:t>
            </a:r>
          </a:p>
          <a:p>
            <a:pPr lvl="2"/>
            <a:r>
              <a:rPr lang="en-US" dirty="0"/>
              <a:t>Where do the points of </a:t>
            </a:r>
            <a:br>
              <a:rPr lang="en-US" dirty="0"/>
            </a:br>
            <a:r>
              <a:rPr lang="en-US" dirty="0"/>
              <a:t>this triangle end up in the viewed image?</a:t>
            </a:r>
          </a:p>
          <a:p>
            <a:pPr lvl="2"/>
            <a:r>
              <a:rPr lang="en-US" dirty="0"/>
              <a:t>Matrix-multiplication to translate points</a:t>
            </a:r>
          </a:p>
          <a:p>
            <a:pPr lvl="1"/>
            <a:r>
              <a:rPr lang="en-US" dirty="0"/>
              <a:t>Rasterization</a:t>
            </a:r>
          </a:p>
          <a:p>
            <a:pPr lvl="2"/>
            <a:r>
              <a:rPr lang="en-US" dirty="0"/>
              <a:t>Turn into pixels</a:t>
            </a:r>
          </a:p>
          <a:p>
            <a:pPr lvl="2"/>
            <a:r>
              <a:rPr lang="en-US" dirty="0"/>
              <a:t>Fill pixels for triangle</a:t>
            </a:r>
          </a:p>
          <a:p>
            <a:pPr lvl="1"/>
            <a:r>
              <a:rPr lang="en-US" dirty="0"/>
              <a:t>Z-buffer</a:t>
            </a:r>
          </a:p>
          <a:p>
            <a:pPr lvl="2"/>
            <a:r>
              <a:rPr lang="en-US" dirty="0"/>
              <a:t>Keep only the ones on top (not hidden)</a:t>
            </a:r>
          </a:p>
          <a:p>
            <a:pPr lvl="3"/>
            <a:r>
              <a:rPr lang="en-US" dirty="0"/>
              <a:t>2D image + Z-depth – keep smallest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5D2CF-308D-1B49-95F5-651BBC2D3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ECEFC9-2694-774C-AE15-9CD1C5BC3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0CC1C1-8885-9049-952D-F5C8A2645C55}"/>
              </a:ext>
            </a:extLst>
          </p:cNvPr>
          <p:cNvSpPr txBox="1"/>
          <p:nvPr/>
        </p:nvSpPr>
        <p:spPr>
          <a:xfrm>
            <a:off x="7022592" y="2503494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n-lt"/>
              </a:rPr>
              <a:t>https://</a:t>
            </a:r>
            <a:r>
              <a:rPr lang="en-US" sz="1600" dirty="0" err="1">
                <a:latin typeface="+mn-lt"/>
              </a:rPr>
              <a:t>commons.wikimedia.org</a:t>
            </a:r>
            <a:r>
              <a:rPr lang="en-US" sz="1600" dirty="0">
                <a:latin typeface="+mn-lt"/>
              </a:rPr>
              <a:t>/wiki/</a:t>
            </a:r>
            <a:r>
              <a:rPr lang="en-US" sz="1600" dirty="0" err="1">
                <a:latin typeface="+mn-lt"/>
              </a:rPr>
              <a:t>File:Perspective_Projection_Principle.jpg</a:t>
            </a:r>
            <a:endParaRPr lang="en-US" sz="1600" dirty="0">
              <a:latin typeface="+mn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04037E-152F-A141-A645-136A57C0A010}"/>
              </a:ext>
            </a:extLst>
          </p:cNvPr>
          <p:cNvSpPr txBox="1"/>
          <p:nvPr/>
        </p:nvSpPr>
        <p:spPr>
          <a:xfrm>
            <a:off x="4246463" y="4743932"/>
            <a:ext cx="45165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+mn-lt"/>
                <a:hlinkClick r:id="rId3" tooltip="de:Benutzer Diskussion:Andreas -horn- Hornig/Bildwerkstatt"/>
              </a:rPr>
              <a:t>https://commons.wikimedia.org/wiki/File:Raster_graphic_fish_20x23squares_sdtv-example.png </a:t>
            </a:r>
          </a:p>
          <a:p>
            <a:r>
              <a:rPr lang="en-US" sz="1400" dirty="0">
                <a:latin typeface="+mn-lt"/>
                <a:hlinkClick r:id="rId3" tooltip="de:Benutzer Diskussion:Andreas -horn- Hornig/Bildwerkstatt"/>
              </a:rPr>
              <a:t>de:Benutzer Diskussion:Andreas -horn- Hornig/Bildwerkstatt</a:t>
            </a:r>
            <a:endParaRPr lang="en-US" sz="1400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5A5D143-F0D8-BE47-8003-90562E663B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7153" y="3420935"/>
            <a:ext cx="1438647" cy="1280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6116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BEE56-A4D6-D644-B6EC-6728CF6C4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Hard (</a:t>
            </a:r>
            <a:r>
              <a:rPr lang="en-US" dirty="0" err="1"/>
              <a:t>Preclass</a:t>
            </a:r>
            <a:r>
              <a:rPr lang="en-US" dirty="0"/>
              <a:t>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EF464-6E15-E543-B5A0-C64AAD9A9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What’s hard about each part?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Projection?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Rasterization?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Z-Buffering?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22FC95-FF8A-A943-B8FB-3DBFB0964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0BC9F8-ADAB-9045-BA6E-7BE462A9C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1774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4A3EC-231E-7144-B7BF-E81F409C99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Simplifications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483F76-0463-7249-A36B-68BB7318AA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0A84C-42C8-7C4D-8BDD-EE3834428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C28BF9-5592-0A43-8979-823C81CC7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3015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A7DF5-6805-CD4C-AE00-5CB5700E5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Simplification: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733D9-589D-1F43-9426-7876A804E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Solve simpler problem</a:t>
            </a:r>
          </a:p>
          <a:p>
            <a:r>
              <a:rPr lang="en-US" dirty="0"/>
              <a:t>Handle special subset of cases</a:t>
            </a:r>
          </a:p>
          <a:p>
            <a:pPr lvl="1"/>
            <a:r>
              <a:rPr lang="en-US" dirty="0"/>
              <a:t>Avoid hard corner cases</a:t>
            </a:r>
          </a:p>
          <a:p>
            <a:r>
              <a:rPr lang="en-US" dirty="0"/>
              <a:t>Don’t worry about performance</a:t>
            </a:r>
          </a:p>
          <a:p>
            <a:r>
              <a:rPr lang="en-US" dirty="0"/>
              <a:t>Placeholder – stand in for real task</a:t>
            </a:r>
          </a:p>
          <a:p>
            <a:pPr lvl="1"/>
            <a:r>
              <a:rPr lang="en-US" dirty="0"/>
              <a:t>Do minimal thing</a:t>
            </a:r>
          </a:p>
          <a:p>
            <a:pPr lvl="1"/>
            <a:r>
              <a:rPr lang="en-US" dirty="0"/>
              <a:t>Use existing code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BB294-97D4-4147-8A61-10D72AA61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317BE9-6F44-734E-BFE7-50CAD83EF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8736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3D35A-BE93-184C-8D56-FCDDC6340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Placeholder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46A7F-24AF-E946-8B39-FBFB43103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Identity function work?</a:t>
            </a:r>
          </a:p>
          <a:p>
            <a:pPr lvl="1"/>
            <a:r>
              <a:rPr lang="en-US" dirty="0"/>
              <a:t>Pass input to output</a:t>
            </a:r>
          </a:p>
          <a:p>
            <a:r>
              <a:rPr lang="en-US" dirty="0"/>
              <a:t>Get form right in simple way?</a:t>
            </a:r>
          </a:p>
          <a:p>
            <a:pPr lvl="1"/>
            <a:r>
              <a:rPr lang="en-US" dirty="0"/>
              <a:t>E.g. compression</a:t>
            </a:r>
          </a:p>
          <a:p>
            <a:pPr lvl="2"/>
            <a:r>
              <a:rPr lang="en-US" dirty="0"/>
              <a:t>Drop samples/images/pixels to get down?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B3B961-4831-E94E-BDFC-629553D21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60BA5F-EBB9-AE46-94A9-1DCD0A1EB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671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9D920-F47F-DB4C-8E91-D9C34B5FC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Simplify (</a:t>
            </a:r>
            <a:r>
              <a:rPr lang="en-US" dirty="0" err="1"/>
              <a:t>Preclass</a:t>
            </a:r>
            <a:r>
              <a:rPr lang="en-US" dirty="0"/>
              <a:t> 3)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E55D8-B5D2-864E-B417-BC7DBADD1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could we simplify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Projection?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Rasterization?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Z-Buffering?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586E8B-6E84-964E-941C-B9123826B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F2DF52-0633-E549-B63A-FB85FCA7F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3721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D5BE0-6B99-534E-9B4A-30AB853FC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Simplified Projection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C6420-58DA-3F41-9745-5B5933D5F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Projection as identity function?</a:t>
            </a:r>
          </a:p>
          <a:p>
            <a:pPr lvl="1"/>
            <a:r>
              <a:rPr lang="en-US" dirty="0"/>
              <a:t>Will definitely give wrong image</a:t>
            </a:r>
          </a:p>
          <a:p>
            <a:pPr lvl="2"/>
            <a:r>
              <a:rPr lang="en-US" dirty="0"/>
              <a:t>Except when viewpoint 0,0,0…. </a:t>
            </a:r>
            <a:br>
              <a:rPr lang="en-US" dirty="0"/>
            </a:br>
            <a:r>
              <a:rPr lang="en-US" dirty="0"/>
              <a:t>And all triangles at same depth…</a:t>
            </a:r>
          </a:p>
          <a:p>
            <a:pPr lvl="1"/>
            <a:r>
              <a:rPr lang="en-US" dirty="0"/>
              <a:t>But the output of projection is triangles</a:t>
            </a:r>
          </a:p>
          <a:p>
            <a:pPr lvl="2"/>
            <a:r>
              <a:rPr lang="en-US" dirty="0"/>
              <a:t>…so has right form for communication</a:t>
            </a:r>
          </a:p>
          <a:p>
            <a:pPr lvl="2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3A741E-D474-DE4B-B471-EE476F92B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44A5DD-4701-134D-8558-348A1D3F8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246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r>
              <a:rPr lang="en-US" dirty="0"/>
              <a:t>Focus on interfaces early</a:t>
            </a:r>
          </a:p>
          <a:p>
            <a:pPr lvl="1"/>
            <a:r>
              <a:rPr lang="en-US" dirty="0"/>
              <a:t>Integrate first</a:t>
            </a:r>
          </a:p>
          <a:p>
            <a:r>
              <a:rPr lang="en-US" dirty="0"/>
              <a:t>Start with something simple that works end-to-end and incrementally refine</a:t>
            </a:r>
          </a:p>
          <a:p>
            <a:pPr lvl="1"/>
            <a:r>
              <a:rPr lang="en-US" dirty="0"/>
              <a:t>May lack features</a:t>
            </a:r>
          </a:p>
          <a:p>
            <a:pPr lvl="1"/>
            <a:r>
              <a:rPr lang="en-US" dirty="0"/>
              <a:t>May perform poorly</a:t>
            </a:r>
          </a:p>
          <a:p>
            <a:pPr lvl="1"/>
            <a:r>
              <a:rPr lang="en-US" dirty="0"/>
              <a:t>…but it lets you resolve interfaces early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2023 --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BB812-04CB-1C4D-AA53-461AB8D0E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Simplified Rasterization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827D5-5BDC-1443-8BB8-A466A6501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Maybe:	Just put output pixels for triangle corners?</a:t>
            </a:r>
          </a:p>
          <a:p>
            <a:pPr lvl="1"/>
            <a:r>
              <a:rPr lang="en-US" dirty="0"/>
              <a:t>Definitely wrong</a:t>
            </a:r>
          </a:p>
          <a:p>
            <a:pPr lvl="1"/>
            <a:r>
              <a:rPr lang="en-US" dirty="0"/>
              <a:t>Has right form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7896EC-84EB-CB4C-84F0-E87BEFBDF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B0ECA7-334F-F94F-94B4-BF7B4756F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3549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5A67E-7806-1E49-B3EF-ADC3407D4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704" y="132488"/>
            <a:ext cx="7772400" cy="1143000"/>
          </a:xfrm>
        </p:spPr>
        <p:txBody>
          <a:bodyPr/>
          <a:lstStyle/>
          <a:p>
            <a:r>
              <a:rPr lang="en-US" dirty="0"/>
              <a:t>Simplified Z-Buffer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C28D8-18C0-0A4D-9871-FAF2F83B7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704" y="1447800"/>
            <a:ext cx="7772400" cy="4114800"/>
          </a:xfrm>
        </p:spPr>
        <p:txBody>
          <a:bodyPr/>
          <a:lstStyle/>
          <a:p>
            <a:r>
              <a:rPr lang="en-US" dirty="0"/>
              <a:t>Intended</a:t>
            </a:r>
          </a:p>
          <a:p>
            <a:pPr lvl="1"/>
            <a:r>
              <a:rPr lang="en-US" dirty="0"/>
              <a:t>Z-buffer</a:t>
            </a:r>
          </a:p>
          <a:p>
            <a:pPr lvl="2"/>
            <a:r>
              <a:rPr lang="en-US" dirty="0"/>
              <a:t>Keep only the ones on top (not hidden)</a:t>
            </a:r>
          </a:p>
          <a:p>
            <a:pPr lvl="3"/>
            <a:r>
              <a:rPr lang="en-US" dirty="0"/>
              <a:t>2D image + Z-depth – keep smallest</a:t>
            </a:r>
          </a:p>
          <a:p>
            <a:r>
              <a:rPr lang="en-US" dirty="0"/>
              <a:t>Simplified</a:t>
            </a:r>
          </a:p>
          <a:p>
            <a:pPr lvl="1"/>
            <a:r>
              <a:rPr lang="en-US" dirty="0"/>
              <a:t>Just keep last value given</a:t>
            </a:r>
          </a:p>
          <a:p>
            <a:pPr lvl="1"/>
            <a:r>
              <a:rPr lang="en-US" dirty="0"/>
              <a:t>If nothing overlaps </a:t>
            </a:r>
            <a:r>
              <a:rPr lang="en-US" dirty="0">
                <a:sym typeface="Wingdings" pitchFamily="2" charset="2"/>
              </a:rPr>
              <a:t> correct	</a:t>
            </a:r>
          </a:p>
          <a:p>
            <a:pPr lvl="2"/>
            <a:r>
              <a:rPr lang="en-US" dirty="0">
                <a:sym typeface="Wingdings" pitchFamily="2" charset="2"/>
              </a:rPr>
              <a:t>test with non-overlapping objects</a:t>
            </a:r>
          </a:p>
          <a:p>
            <a:pPr lvl="1"/>
            <a:r>
              <a:rPr lang="en-US" dirty="0">
                <a:sym typeface="Wingdings" pitchFamily="2" charset="2"/>
              </a:rPr>
              <a:t>Even if overlap</a:t>
            </a:r>
          </a:p>
          <a:p>
            <a:pPr lvl="2"/>
            <a:r>
              <a:rPr lang="en-US" dirty="0">
                <a:sym typeface="Wingdings" pitchFamily="2" charset="2"/>
              </a:rPr>
              <a:t>Looks wrong, but data has correct output form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D571A-0B40-4A43-A889-A74A41487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FCC76F-256B-1C41-B545-3CFF78588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96E767E-EEBB-044D-894F-27E6CDB7A5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2000" y="4343400"/>
            <a:ext cx="1079500" cy="863600"/>
          </a:xfrm>
          <a:prstGeom prst="rect">
            <a:avLst/>
          </a:prstGeom>
        </p:spPr>
      </p:pic>
      <p:pic>
        <p:nvPicPr>
          <p:cNvPr id="8" name="Picture 7" descr="A close up of a map&#13;&#10;&#13;&#10;Description automatically generated">
            <a:extLst>
              <a:ext uri="{FF2B5EF4-FFF2-40B4-BE49-F238E27FC236}">
                <a16:creationId xmlns:a16="http://schemas.microsoft.com/office/drawing/2014/main" id="{8462D52F-761F-E241-8A65-B71D6D51DB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8319" y="1135280"/>
            <a:ext cx="3175681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254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B1133-761C-A142-84D9-24B290F70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Solve Subset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2021A-1C26-2D44-AD65-BC825C5E5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there cases that are easier and cases that are harder?</a:t>
            </a:r>
          </a:p>
          <a:p>
            <a:pPr lvl="1"/>
            <a:r>
              <a:rPr lang="en-US" dirty="0"/>
              <a:t>Can arrange input/tests to only include easier cases first</a:t>
            </a:r>
          </a:p>
          <a:p>
            <a:r>
              <a:rPr lang="en-US" dirty="0"/>
              <a:t>Solve the simple cases first</a:t>
            </a:r>
          </a:p>
          <a:p>
            <a:pPr lvl="1"/>
            <a:r>
              <a:rPr lang="en-US" dirty="0"/>
              <a:t>E.g. non-overlapping objects in Z-buffer</a:t>
            </a:r>
          </a:p>
          <a:p>
            <a:r>
              <a:rPr lang="en-US" dirty="0"/>
              <a:t>Add support for harder cases later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F2296-3D4C-4945-8AC5-5454EA8A4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18DB1C-1C3F-B34C-A356-29A505D5F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7264A9B-C3CF-054D-BF96-230EEE875B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3800" y="3810000"/>
            <a:ext cx="10795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784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58783-A6CC-0645-BE06-8A066A01D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Parallel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69690-44AF-CC43-928B-31424983FE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51628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exploit data parallelism in projection?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Among triangles?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Within a triangle?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7F34A-C72B-B14F-90DB-59D95D51C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355398-23BC-9F43-90CF-DF854CBDD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6" name="Picture 5" descr="A close up of a map&#13;&#10;&#13;&#10;Description automatically generated">
            <a:extLst>
              <a:ext uri="{FF2B5EF4-FFF2-40B4-BE49-F238E27FC236}">
                <a16:creationId xmlns:a16="http://schemas.microsoft.com/office/drawing/2014/main" id="{8F69D687-8157-1140-B229-FD8E1502DA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8372" y="3200400"/>
            <a:ext cx="3175681" cy="145552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CB0DCE2-3414-454F-99E2-FF02697FB3CD}"/>
              </a:ext>
            </a:extLst>
          </p:cNvPr>
          <p:cNvSpPr txBox="1"/>
          <p:nvPr/>
        </p:nvSpPr>
        <p:spPr>
          <a:xfrm>
            <a:off x="228600" y="465592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4561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3521C-6CE2-7240-B667-1D16FCB34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Rendering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621F3-0E04-0F4D-8BBF-28F68166F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Exploit data parallelism in rasterization</a:t>
            </a:r>
          </a:p>
          <a:p>
            <a:pPr lvl="1"/>
            <a:r>
              <a:rPr lang="en-US" dirty="0"/>
              <a:t>Cut image into pieces </a:t>
            </a:r>
          </a:p>
          <a:p>
            <a:pPr lvl="2"/>
            <a:r>
              <a:rPr lang="en-US" dirty="0"/>
              <a:t>Simplest: top half, bottom half</a:t>
            </a:r>
          </a:p>
          <a:p>
            <a:pPr lvl="1"/>
            <a:r>
              <a:rPr lang="en-US" dirty="0"/>
              <a:t>Separate threads to rasterize each piece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40F3B-1868-1A45-A222-2D1786482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2A9B1F-3297-4943-A704-8B8693F61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5CD367C-7643-B741-ACC5-8C617A845E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4424680"/>
            <a:ext cx="2413000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8212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E627C-E053-2642-ACDC-2E97470FD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Rendering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6ADE9-88D9-CB4B-8973-57A05F144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Maybe ideal: rasterization sends triangle to appropriate rasterization thread</a:t>
            </a:r>
          </a:p>
          <a:p>
            <a:pPr lvl="1"/>
            <a:r>
              <a:rPr lang="en-US" dirty="0"/>
              <a:t>If in top half </a:t>
            </a:r>
            <a:endParaRPr lang="en-US" dirty="0">
              <a:sym typeface="Wingdings" pitchFamily="2" charset="2"/>
            </a:endParaRPr>
          </a:p>
          <a:p>
            <a:pPr lvl="2"/>
            <a:r>
              <a:rPr lang="en-US" dirty="0">
                <a:sym typeface="Wingdings" pitchFamily="2" charset="2"/>
              </a:rPr>
              <a:t> send to top</a:t>
            </a:r>
          </a:p>
          <a:p>
            <a:pPr lvl="1"/>
            <a:r>
              <a:rPr lang="en-US" dirty="0">
                <a:sym typeface="Wingdings" pitchFamily="2" charset="2"/>
              </a:rPr>
              <a:t>Else</a:t>
            </a:r>
          </a:p>
          <a:p>
            <a:pPr lvl="2"/>
            <a:r>
              <a:rPr lang="en-US" dirty="0">
                <a:sym typeface="Wingdings" pitchFamily="2" charset="2"/>
              </a:rPr>
              <a:t>Send to bottom</a:t>
            </a:r>
          </a:p>
          <a:p>
            <a:r>
              <a:rPr lang="en-US" dirty="0">
                <a:solidFill>
                  <a:srgbClr val="FF6600"/>
                </a:solidFill>
                <a:sym typeface="Wingdings" pitchFamily="2" charset="2"/>
              </a:rPr>
              <a:t>What could make hard?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585B35-C15A-8649-B297-036017F9A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0CD513-5A6B-A74D-8BD2-83348E642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C9DF91-EBD3-6744-A523-176B3A9B0B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0" y="3429000"/>
            <a:ext cx="2413000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163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C6C8-B86B-7342-9F5C-EEB81D90E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Rasterization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03B2F-C425-6444-BFAB-7D9397193C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382000" cy="4114800"/>
          </a:xfrm>
        </p:spPr>
        <p:txBody>
          <a:bodyPr/>
          <a:lstStyle/>
          <a:p>
            <a:r>
              <a:rPr lang="en-US" dirty="0"/>
              <a:t>Simple</a:t>
            </a:r>
          </a:p>
          <a:p>
            <a:pPr lvl="1"/>
            <a:r>
              <a:rPr lang="en-US" dirty="0"/>
              <a:t>Triangles exclusively in one region </a:t>
            </a:r>
          </a:p>
          <a:p>
            <a:pPr lvl="2"/>
            <a:r>
              <a:rPr lang="en-US" dirty="0"/>
              <a:t>One half</a:t>
            </a:r>
          </a:p>
          <a:p>
            <a:pPr lvl="1"/>
            <a:r>
              <a:rPr lang="en-US" dirty="0"/>
              <a:t>Send to appropriate half</a:t>
            </a:r>
          </a:p>
          <a:p>
            <a:r>
              <a:rPr lang="en-US" dirty="0"/>
              <a:t>Hard</a:t>
            </a:r>
          </a:p>
          <a:p>
            <a:pPr lvl="1"/>
            <a:r>
              <a:rPr lang="en-US" dirty="0"/>
              <a:t>Triangle in both halves</a:t>
            </a:r>
          </a:p>
          <a:p>
            <a:pPr lvl="2"/>
            <a:r>
              <a:rPr lang="en-US" dirty="0"/>
              <a:t>Send to all (both)</a:t>
            </a:r>
          </a:p>
          <a:p>
            <a:pPr lvl="2"/>
            <a:r>
              <a:rPr lang="en-US" dirty="0"/>
              <a:t>Or compute what goes in each and send triangles to each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243942-B952-A34F-88E1-C520E44FD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F4C8FD-1439-F648-920C-78326117F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1EDBA77-932A-0045-A729-5CEF861871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0" y="3124200"/>
            <a:ext cx="2767330" cy="2213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755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5137D-AC06-F547-BC0E-F1DED9FC2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Rasterization Refinement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9DAAA-03BE-0045-98B6-3305326EF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simple</a:t>
            </a:r>
          </a:p>
          <a:p>
            <a:pPr lvl="1"/>
            <a:r>
              <a:rPr lang="en-US" dirty="0"/>
              <a:t>Assume only in one half, and only send there</a:t>
            </a:r>
          </a:p>
          <a:p>
            <a:pPr lvl="1"/>
            <a:r>
              <a:rPr lang="en-US" dirty="0"/>
              <a:t>Use test cases split by halves</a:t>
            </a:r>
          </a:p>
          <a:p>
            <a:r>
              <a:rPr lang="en-US" dirty="0"/>
              <a:t>Incrementally get more sophisticated</a:t>
            </a:r>
          </a:p>
          <a:p>
            <a:pPr lvl="1"/>
            <a:r>
              <a:rPr lang="en-US" dirty="0"/>
              <a:t>Sometimes send to both</a:t>
            </a:r>
          </a:p>
          <a:p>
            <a:r>
              <a:rPr lang="en-US" dirty="0"/>
              <a:t>Incrementally more</a:t>
            </a:r>
          </a:p>
          <a:p>
            <a:pPr lvl="1"/>
            <a:r>
              <a:rPr lang="en-US" dirty="0"/>
              <a:t>Compute triangles for each region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B3A39-EFD6-8E44-AA5E-22825C597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EC89B1-5CEB-1B46-8144-C8A9E2D3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6446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32074-4A22-C341-8A1A-344495253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makes hard?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4D853-5B94-DF41-95C0-ADDFDB8D9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avoid that on initial pass?</a:t>
            </a:r>
          </a:p>
          <a:p>
            <a:pPr lvl="1"/>
            <a:r>
              <a:rPr lang="en-US" dirty="0"/>
              <a:t>E.g. – avoid computing what part of triangle is in each region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0C06F9-A569-9548-B30E-0345850FA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6AE4F1-20B9-1A41-80E6-A3AC96BE0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6BB3107-D26E-164D-8D1F-5D0761B83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4116" y="3962400"/>
            <a:ext cx="2413000" cy="1930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67F8683-A705-7E48-AD36-B32B3E52C8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555" y="3666744"/>
            <a:ext cx="2767330" cy="2213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9339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35988-8766-4F43-ACF6-ED9383E67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Solve Small Instances?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E226D-A29D-1548-84A4-2338BD86A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challenge is scale (handling large problems)</a:t>
            </a:r>
          </a:p>
          <a:p>
            <a:pPr lvl="1"/>
            <a:r>
              <a:rPr lang="en-US" dirty="0"/>
              <a:t>Solve small problems first</a:t>
            </a:r>
          </a:p>
          <a:p>
            <a:pPr lvl="1"/>
            <a:r>
              <a:rPr lang="en-US" dirty="0"/>
              <a:t>E.g. work on 64x64 image</a:t>
            </a:r>
          </a:p>
          <a:p>
            <a:pPr lvl="2"/>
            <a:r>
              <a:rPr lang="en-US" dirty="0"/>
              <a:t>If trying to hit real time, easier with small image</a:t>
            </a:r>
          </a:p>
          <a:p>
            <a:pPr lvl="2"/>
            <a:r>
              <a:rPr lang="en-US" dirty="0"/>
              <a:t>Small image may fit in BRAM (on-chip memory)</a:t>
            </a:r>
          </a:p>
          <a:p>
            <a:pPr lvl="3"/>
            <a:r>
              <a:rPr lang="en-US" dirty="0"/>
              <a:t>Avoid complexities of data movement </a:t>
            </a:r>
            <a:r>
              <a:rPr lang="en-US" dirty="0" err="1"/>
              <a:t>initally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F9F78-3E5F-A647-A80D-4C1FBD907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596857-94C4-9543-A3EB-AB6EC996F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309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DCB5B-43D1-3048-A94F-AF06A2C7D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F91067-076D-7C4D-AB6B-DCF1CDF44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is more likely to happen to the part of a project you leave to the end?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r>
              <a:rPr lang="en-US" dirty="0">
                <a:solidFill>
                  <a:srgbClr val="FF6600"/>
                </a:solidFill>
              </a:rPr>
              <a:t>Why might it seem natural to leave integration of components to the end of a project?  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After fully developing components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2D03D-9067-4D4E-98D8-BBC4C7D8F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D6A448-F661-4246-8951-96569366A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99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51E31-3E5E-7A4F-88DA-FBD5D4F5B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116" y="304800"/>
            <a:ext cx="8001000" cy="1143000"/>
          </a:xfrm>
        </p:spPr>
        <p:txBody>
          <a:bodyPr/>
          <a:lstStyle/>
          <a:p>
            <a:r>
              <a:rPr lang="en-US" dirty="0"/>
              <a:t>Non-Optimized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EA206-F0E9-9A4F-82A6-A8E2F33BD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548" y="1447800"/>
            <a:ext cx="8340852" cy="4114800"/>
          </a:xfrm>
        </p:spPr>
        <p:txBody>
          <a:bodyPr/>
          <a:lstStyle/>
          <a:p>
            <a:r>
              <a:rPr lang="en-US" dirty="0"/>
              <a:t>Often complexity comes from optimized implementation</a:t>
            </a:r>
          </a:p>
          <a:p>
            <a:pPr lvl="1"/>
            <a:r>
              <a:rPr lang="en-US" dirty="0"/>
              <a:t>Start with simplest, non-optimized version as placeholder</a:t>
            </a:r>
          </a:p>
          <a:p>
            <a:pPr lvl="1"/>
            <a:r>
              <a:rPr lang="en-US" dirty="0"/>
              <a:t>E.g. </a:t>
            </a:r>
          </a:p>
          <a:p>
            <a:pPr lvl="2"/>
            <a:r>
              <a:rPr lang="en-US" dirty="0"/>
              <a:t>Brute force solution instead of clever algorithm</a:t>
            </a:r>
          </a:p>
          <a:p>
            <a:pPr lvl="3"/>
            <a:r>
              <a:rPr lang="en-US" dirty="0">
                <a:solidFill>
                  <a:srgbClr val="FF0000"/>
                </a:solidFill>
              </a:rPr>
              <a:t>Perhaps my most common mistake</a:t>
            </a:r>
          </a:p>
          <a:p>
            <a:pPr lvl="2"/>
            <a:r>
              <a:rPr lang="en-US" dirty="0"/>
              <a:t>Large, inefficient data structure	</a:t>
            </a:r>
          </a:p>
          <a:p>
            <a:pPr lvl="3"/>
            <a:r>
              <a:rPr lang="en-US" dirty="0"/>
              <a:t>Instead of a more complicated, compact one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0CA089-8E37-7D4F-AEA3-897A3F36D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4B8C29-A5AE-1841-9BDD-B17EDF994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3803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4371"/>
            <a:ext cx="7772400" cy="4114800"/>
          </a:xfrm>
        </p:spPr>
        <p:txBody>
          <a:bodyPr/>
          <a:lstStyle/>
          <a:p>
            <a:r>
              <a:rPr lang="en-US" dirty="0"/>
              <a:t>Compute based on neighbors</a:t>
            </a:r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   o[y][x]=F(d[y-1][x-1],d[y-1][x],d[y-1][x+1],</a:t>
            </a:r>
            <a:br>
              <a:rPr lang="en-US" dirty="0"/>
            </a:br>
            <a:r>
              <a:rPr lang="en-US" dirty="0"/>
              <a:t>               d[y][x-1],d[y][x],d[y][x+1],</a:t>
            </a:r>
            <a:br>
              <a:rPr lang="en-US" dirty="0"/>
            </a:br>
            <a:r>
              <a:rPr lang="en-US" dirty="0"/>
              <a:t>               d[y+1][x-1],d[y+1][x],d[y+1][x+1]);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2023 --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A98581-959D-A940-B5D8-E0B8205510AB}"/>
              </a:ext>
            </a:extLst>
          </p:cNvPr>
          <p:cNvSpPr txBox="1"/>
          <p:nvPr/>
        </p:nvSpPr>
        <p:spPr>
          <a:xfrm>
            <a:off x="7543800" y="457200"/>
            <a:ext cx="1160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+mn-lt"/>
              </a:rPr>
              <a:t>Day 14</a:t>
            </a:r>
          </a:p>
        </p:txBody>
      </p:sp>
    </p:spTree>
    <p:extLst>
      <p:ext uri="{BB962C8B-B14F-4D97-AF65-F5344CB8AC3E}">
        <p14:creationId xmlns:p14="http://schemas.microsoft.com/office/powerpoint/2010/main" val="37609862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9144000" cy="4419600"/>
          </a:xfrm>
        </p:spPr>
        <p:txBody>
          <a:bodyPr/>
          <a:lstStyle/>
          <a:p>
            <a:r>
              <a:rPr lang="en-US" dirty="0"/>
              <a:t>Single read and write from </a:t>
            </a:r>
            <a:r>
              <a:rPr lang="en-US" dirty="0" err="1"/>
              <a:t>dym</a:t>
            </a:r>
            <a:r>
              <a:rPr lang="en-US" dirty="0"/>
              <a:t>, </a:t>
            </a:r>
            <a:r>
              <a:rPr lang="en-US" dirty="0" err="1"/>
              <a:t>dy</a:t>
            </a:r>
            <a:endParaRPr lang="en-US" dirty="0"/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 {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dypxm</a:t>
            </a:r>
            <a:r>
              <a:rPr lang="en-US" dirty="0"/>
              <a:t>=</a:t>
            </a:r>
            <a:r>
              <a:rPr lang="en-US" dirty="0" err="1"/>
              <a:t>dypx</a:t>
            </a:r>
            <a:r>
              <a:rPr lang="en-US" dirty="0"/>
              <a:t>; </a:t>
            </a:r>
            <a:r>
              <a:rPr lang="en-US" dirty="0" err="1"/>
              <a:t>dypx</a:t>
            </a:r>
            <a:r>
              <a:rPr lang="en-US" dirty="0"/>
              <a:t>=</a:t>
            </a:r>
            <a:r>
              <a:rPr lang="en-US" dirty="0" err="1"/>
              <a:t>dnew</a:t>
            </a:r>
            <a:r>
              <a:rPr lang="en-US" dirty="0"/>
              <a:t>; </a:t>
            </a:r>
            <a:r>
              <a:rPr lang="en-US" dirty="0" err="1"/>
              <a:t>dnew</a:t>
            </a:r>
            <a:r>
              <a:rPr lang="en-US" dirty="0"/>
              <a:t>=d[y+1][x+1];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dyxm</a:t>
            </a:r>
            <a:r>
              <a:rPr lang="en-US" dirty="0"/>
              <a:t>=</a:t>
            </a:r>
            <a:r>
              <a:rPr lang="en-US" dirty="0" err="1"/>
              <a:t>dyx</a:t>
            </a:r>
            <a:r>
              <a:rPr lang="en-US" dirty="0"/>
              <a:t>; </a:t>
            </a:r>
            <a:r>
              <a:rPr lang="en-US" dirty="0" err="1"/>
              <a:t>dyx</a:t>
            </a:r>
            <a:r>
              <a:rPr lang="en-US" dirty="0"/>
              <a:t>=</a:t>
            </a:r>
            <a:r>
              <a:rPr lang="en-US" dirty="0" err="1"/>
              <a:t>dyxp</a:t>
            </a:r>
            <a:r>
              <a:rPr lang="en-US" dirty="0"/>
              <a:t>; </a:t>
            </a:r>
            <a:r>
              <a:rPr lang="en-US" dirty="0" err="1"/>
              <a:t>dyxp</a:t>
            </a:r>
            <a:r>
              <a:rPr lang="en-US" dirty="0"/>
              <a:t>=dy[x+1];  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dymxm</a:t>
            </a:r>
            <a:r>
              <a:rPr lang="en-US" dirty="0"/>
              <a:t>=</a:t>
            </a:r>
            <a:r>
              <a:rPr lang="en-US" dirty="0" err="1"/>
              <a:t>dymx</a:t>
            </a:r>
            <a:r>
              <a:rPr lang="en-US" dirty="0"/>
              <a:t>; </a:t>
            </a:r>
            <a:r>
              <a:rPr lang="en-US" dirty="0" err="1"/>
              <a:t>dymx</a:t>
            </a:r>
            <a:r>
              <a:rPr lang="en-US" dirty="0"/>
              <a:t>=</a:t>
            </a:r>
            <a:r>
              <a:rPr lang="en-US" dirty="0" err="1"/>
              <a:t>dymxp</a:t>
            </a:r>
            <a:r>
              <a:rPr lang="en-US" dirty="0"/>
              <a:t>; </a:t>
            </a:r>
            <a:r>
              <a:rPr lang="en-US" dirty="0" err="1"/>
              <a:t>dymxp</a:t>
            </a:r>
            <a:r>
              <a:rPr lang="en-US" dirty="0"/>
              <a:t>=dym[x+1];  </a:t>
            </a:r>
          </a:p>
          <a:p>
            <a:pPr lvl="1">
              <a:buNone/>
            </a:pPr>
            <a:r>
              <a:rPr lang="en-US" dirty="0"/>
              <a:t>      </a:t>
            </a:r>
            <a:r>
              <a:rPr lang="en-US" dirty="0" err="1"/>
              <a:t>o[y][x</a:t>
            </a:r>
            <a:r>
              <a:rPr lang="en-US" dirty="0"/>
              <a:t>]=</a:t>
            </a:r>
            <a:r>
              <a:rPr lang="en-US" dirty="0" err="1"/>
              <a:t>F(dymxm,dymx,dymxp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dyxm,dyx,dyxp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dypxm,dypx,dnew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      dym[x-1]=dyxm;dy[x-1]=</a:t>
            </a:r>
            <a:r>
              <a:rPr lang="en-US" dirty="0" err="1"/>
              <a:t>dypxm</a:t>
            </a:r>
            <a:r>
              <a:rPr lang="en-US" dirty="0"/>
              <a:t>; }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2023 --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C6B316-C78A-4A47-9EE4-ADF987F1106A}"/>
              </a:ext>
            </a:extLst>
          </p:cNvPr>
          <p:cNvSpPr txBox="1"/>
          <p:nvPr/>
        </p:nvSpPr>
        <p:spPr>
          <a:xfrm>
            <a:off x="7543800" y="457200"/>
            <a:ext cx="1160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+mn-lt"/>
              </a:rPr>
              <a:t>Day 14</a:t>
            </a:r>
          </a:p>
        </p:txBody>
      </p:sp>
    </p:spTree>
    <p:extLst>
      <p:ext uri="{BB962C8B-B14F-4D97-AF65-F5344CB8AC3E}">
        <p14:creationId xmlns:p14="http://schemas.microsoft.com/office/powerpoint/2010/main" val="261815657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C6067-74C8-B34A-91A3-289D41122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6F814-475E-0B4D-B049-C920FFA51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Functional placeholder in software first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211A4-BFF5-7E4B-A927-92E209252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A17453-6E61-A645-AA97-03DA87D66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62101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38D71-9A28-8240-8D7B-EBE37761B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Leverage Existing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FF7AF-07A2-FF43-9201-F9D2691E8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 some existing package, library to get the right answer</a:t>
            </a:r>
          </a:p>
          <a:p>
            <a:pPr lvl="1"/>
            <a:r>
              <a:rPr lang="en-US" dirty="0"/>
              <a:t>E.g. </a:t>
            </a:r>
          </a:p>
          <a:p>
            <a:pPr lvl="2"/>
            <a:r>
              <a:rPr lang="en-US" dirty="0"/>
              <a:t>call MATLAB to solve a matrix</a:t>
            </a:r>
          </a:p>
          <a:p>
            <a:pPr lvl="2"/>
            <a:r>
              <a:rPr lang="en-US" dirty="0"/>
              <a:t>Invoke </a:t>
            </a:r>
            <a:r>
              <a:rPr lang="en-US" dirty="0" err="1"/>
              <a:t>unix</a:t>
            </a:r>
            <a:r>
              <a:rPr lang="en-US" dirty="0"/>
              <a:t> sort routine to get sorted data</a:t>
            </a:r>
          </a:p>
          <a:p>
            <a:pPr lvl="2"/>
            <a:r>
              <a:rPr lang="en-US" dirty="0"/>
              <a:t>Invoke stand-alone image compressor or renderer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1528E8-6319-3042-B6E3-CB0288685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25F825-1819-C54F-9784-5E06F4600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45678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BAEFD-B415-0C40-B47D-666E11BB6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76200"/>
            <a:ext cx="8458200" cy="1143000"/>
          </a:xfrm>
        </p:spPr>
        <p:txBody>
          <a:bodyPr/>
          <a:lstStyle/>
          <a:p>
            <a:r>
              <a:rPr lang="en-US" dirty="0"/>
              <a:t>What components depend upon?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CA4C3-BC34-B148-BE37-9F39AF6BF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219200"/>
            <a:ext cx="8077200" cy="4114800"/>
          </a:xfrm>
        </p:spPr>
        <p:txBody>
          <a:bodyPr/>
          <a:lstStyle/>
          <a:p>
            <a:r>
              <a:rPr lang="en-US" dirty="0"/>
              <a:t>Can a component output any data  (random data?) and be adequate to exercise components interacts with?</a:t>
            </a:r>
          </a:p>
          <a:p>
            <a:pPr lvl="1"/>
            <a:r>
              <a:rPr lang="en-US" dirty="0"/>
              <a:t>E.g. if feed into an integrator/accumulator </a:t>
            </a:r>
          </a:p>
          <a:p>
            <a:r>
              <a:rPr lang="en-US" dirty="0"/>
              <a:t>Need to output data of a given size?</a:t>
            </a:r>
          </a:p>
          <a:p>
            <a:r>
              <a:rPr lang="en-US" dirty="0"/>
              <a:t>Output need to maintain some property?</a:t>
            </a:r>
          </a:p>
          <a:p>
            <a:pPr lvl="1"/>
            <a:r>
              <a:rPr lang="en-US" dirty="0"/>
              <a:t>Sorted? </a:t>
            </a:r>
          </a:p>
          <a:p>
            <a:pPr lvl="1"/>
            <a:r>
              <a:rPr lang="en-US" dirty="0"/>
              <a:t>Unique?</a:t>
            </a:r>
          </a:p>
          <a:p>
            <a:r>
              <a:rPr lang="en-US" dirty="0"/>
              <a:t>Is it ok if doesn’t do its intended job well?</a:t>
            </a:r>
          </a:p>
          <a:p>
            <a:pPr lvl="1"/>
            <a:r>
              <a:rPr lang="en-US" dirty="0"/>
              <a:t>E.g. intended to compress…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164C8-7D85-6C4F-8180-7770DFC12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51B622-544B-844B-952D-D9C14704E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647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B23E5-4BC6-5D49-8E45-EDA502214B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Interfaces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9E51E7-AB51-DA4A-AE9C-79847E428B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88BB9A-8858-224F-89DA-CCD2413CF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7FA3B1-2CDA-294E-9C30-3F936E69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87015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12401-9DE4-EB42-AFBD-F773E5169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76" y="228600"/>
            <a:ext cx="7772400" cy="1143000"/>
          </a:xfrm>
        </p:spPr>
        <p:txBody>
          <a:bodyPr/>
          <a:lstStyle/>
          <a:p>
            <a:r>
              <a:rPr lang="en-US" dirty="0"/>
              <a:t>Division of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47A10-F7F6-934E-B23F-387AFE7FF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76" y="1371600"/>
            <a:ext cx="6553200" cy="4114800"/>
          </a:xfrm>
        </p:spPr>
        <p:txBody>
          <a:bodyPr/>
          <a:lstStyle/>
          <a:p>
            <a:r>
              <a:rPr lang="en-US" dirty="0"/>
              <a:t>Who is expected to do what?</a:t>
            </a:r>
          </a:p>
          <a:p>
            <a:pPr lvl="1"/>
            <a:r>
              <a:rPr lang="en-US" dirty="0"/>
              <a:t>E.g., </a:t>
            </a:r>
          </a:p>
          <a:p>
            <a:pPr lvl="2"/>
            <a:r>
              <a:rPr lang="en-US" dirty="0"/>
              <a:t>Which piece discards duplicates?</a:t>
            </a:r>
          </a:p>
          <a:p>
            <a:pPr lvl="2"/>
            <a:r>
              <a:rPr lang="en-US" dirty="0"/>
              <a:t>Which piece removes/flags invalid input?</a:t>
            </a:r>
          </a:p>
          <a:p>
            <a:pPr lvl="1"/>
            <a:r>
              <a:rPr lang="en-US" dirty="0"/>
              <a:t>E.g. Renderer</a:t>
            </a:r>
          </a:p>
          <a:p>
            <a:pPr lvl="2"/>
            <a:r>
              <a:rPr lang="en-US" dirty="0"/>
              <a:t>Does Projection only send </a:t>
            </a:r>
            <a:br>
              <a:rPr lang="en-US" dirty="0"/>
            </a:br>
            <a:r>
              <a:rPr lang="en-US" dirty="0"/>
              <a:t>in-bound triangles to each region rasterizer?</a:t>
            </a:r>
          </a:p>
          <a:p>
            <a:pPr lvl="2"/>
            <a:r>
              <a:rPr lang="en-US" dirty="0"/>
              <a:t>Or does each region rasterizer need to deal with out-of-bounds triangle coordinates?</a:t>
            </a:r>
          </a:p>
          <a:p>
            <a:pPr lvl="2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77D3FA-05AC-1746-BDBA-EF0D9AA6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0C3368-85CF-1249-B3F0-FCDA79233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339AC67-CE88-BA44-AF3F-057534A990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0" y="3200400"/>
            <a:ext cx="2184009" cy="1975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84220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2788B-AF92-1947-9823-C4813D306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to Know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E4CA1-ACF8-774E-8C4E-E27E5F8C2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information does each component need to know?</a:t>
            </a:r>
          </a:p>
          <a:p>
            <a:r>
              <a:rPr lang="en-US" dirty="0"/>
              <a:t>How do we get that information to each component?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5A55D-23BF-6444-99E2-AA8E7784C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4003DA-BEC1-AD45-BDE8-962BF68BF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23293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E4F99-4987-A144-BA43-C766E8AA8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Rendering Interface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Preclass</a:t>
            </a:r>
            <a:r>
              <a:rPr lang="en-US" dirty="0"/>
              <a:t>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53902-C190-834F-8F1D-F8F254BF7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828800"/>
          </a:xfrm>
        </p:spPr>
        <p:txBody>
          <a:bodyPr/>
          <a:lstStyle/>
          <a:p>
            <a:r>
              <a:rPr lang="en-US" dirty="0"/>
              <a:t>What data need to communicate between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Projection </a:t>
            </a:r>
            <a:r>
              <a:rPr lang="en-US" dirty="0">
                <a:solidFill>
                  <a:srgbClr val="FF6600"/>
                </a:solidFill>
                <a:sym typeface="Wingdings" pitchFamily="2" charset="2"/>
              </a:rPr>
              <a:t> Rasterization</a:t>
            </a:r>
          </a:p>
          <a:p>
            <a:pPr lvl="2"/>
            <a:r>
              <a:rPr lang="en-US" dirty="0">
                <a:solidFill>
                  <a:srgbClr val="FF6600"/>
                </a:solidFill>
                <a:sym typeface="Wingdings" pitchFamily="2" charset="2"/>
              </a:rPr>
              <a:t>What is rasterization taking in?</a:t>
            </a:r>
          </a:p>
          <a:p>
            <a:pPr lvl="1"/>
            <a:r>
              <a:rPr lang="en-US" dirty="0">
                <a:solidFill>
                  <a:srgbClr val="FF6600"/>
                </a:solidFill>
                <a:sym typeface="Wingdings" pitchFamily="2" charset="2"/>
              </a:rPr>
              <a:t>Rasterization  Z-Buffering</a:t>
            </a:r>
          </a:p>
          <a:p>
            <a:pPr lvl="2"/>
            <a:r>
              <a:rPr lang="en-US" dirty="0">
                <a:solidFill>
                  <a:srgbClr val="FF6600"/>
                </a:solidFill>
                <a:sym typeface="Wingdings" pitchFamily="2" charset="2"/>
              </a:rPr>
              <a:t>What is Z-buffering taking in?</a:t>
            </a:r>
          </a:p>
          <a:p>
            <a:pPr lvl="2"/>
            <a:r>
              <a:rPr lang="en-US" dirty="0">
                <a:solidFill>
                  <a:srgbClr val="FF6600"/>
                </a:solidFill>
                <a:sym typeface="Wingdings" pitchFamily="2" charset="2"/>
              </a:rPr>
              <a:t>What is it putting out?</a:t>
            </a:r>
          </a:p>
          <a:p>
            <a:pPr lvl="2"/>
            <a:r>
              <a:rPr lang="en-US" dirty="0">
                <a:solidFill>
                  <a:srgbClr val="FF6600"/>
                </a:solidFill>
                <a:sym typeface="Wingdings" pitchFamily="2" charset="2"/>
              </a:rPr>
              <a:t>How does it know when to produce output?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BD818-D202-AC48-880C-05B0944A6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8D5F0B-2263-E14B-BA85-126EE8A16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809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8B8B9-0779-4948-9C6A-012E9E7D4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Mistake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AD76C-3E8F-C742-ACBF-DDD69F058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dirty="0"/>
              <a:t>Build pieces, then integrate at the end</a:t>
            </a:r>
          </a:p>
          <a:p>
            <a:r>
              <a:rPr lang="en-US" dirty="0"/>
              <a:t>Spend most of available time on components</a:t>
            </a:r>
          </a:p>
          <a:p>
            <a:pPr lvl="1"/>
            <a:r>
              <a:rPr lang="en-US" dirty="0"/>
              <a:t>Then try to integrate for first time near deadline</a:t>
            </a:r>
          </a:p>
          <a:p>
            <a:pPr lvl="1"/>
            <a:r>
              <a:rPr lang="en-US" dirty="0"/>
              <a:t>Not enough time to integrate/debug at end</a:t>
            </a:r>
          </a:p>
          <a:p>
            <a:pPr lvl="2"/>
            <a:r>
              <a:rPr lang="en-US" dirty="0"/>
              <a:t>Worst-case don’t have a working solution</a:t>
            </a:r>
          </a:p>
          <a:p>
            <a:pPr lvl="2"/>
            <a:r>
              <a:rPr lang="en-US" dirty="0"/>
              <a:t>Spend more time fixing than if had identified incompatibilities early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ED0A6-AA01-1141-941D-CE4C0929E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CEC491-1856-2D43-99EB-34E2E13A7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183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238FB-B3B6-7941-BC7C-106CCD7B5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704" y="152400"/>
            <a:ext cx="7772400" cy="1143000"/>
          </a:xfrm>
        </p:spPr>
        <p:txBody>
          <a:bodyPr/>
          <a:lstStyle/>
          <a:p>
            <a:r>
              <a:rPr lang="en-US" dirty="0"/>
              <a:t>3D Rendering: Need to Know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C28C0-398E-0D40-B41D-D7977F5EA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872" y="1066800"/>
            <a:ext cx="8991600" cy="4114800"/>
          </a:xfrm>
        </p:spPr>
        <p:txBody>
          <a:bodyPr/>
          <a:lstStyle/>
          <a:p>
            <a:r>
              <a:rPr lang="en-US" dirty="0"/>
              <a:t>Projection</a:t>
            </a:r>
          </a:p>
          <a:p>
            <a:pPr lvl="1"/>
            <a:r>
              <a:rPr lang="en-US" dirty="0"/>
              <a:t>How many triangles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Triangle points (</a:t>
            </a:r>
            <a:r>
              <a:rPr lang="en-US" dirty="0" err="1"/>
              <a:t>x,y,z</a:t>
            </a:r>
            <a:r>
              <a:rPr lang="en-US" dirty="0"/>
              <a:t>) triples (float)+ color (short)</a:t>
            </a:r>
          </a:p>
          <a:p>
            <a:pPr lvl="1"/>
            <a:r>
              <a:rPr lang="en-US" dirty="0"/>
              <a:t>Viewpoint </a:t>
            </a:r>
            <a:r>
              <a:rPr lang="en-US" dirty="0" err="1"/>
              <a:t>x,y,z</a:t>
            </a:r>
            <a:r>
              <a:rPr lang="en-US" dirty="0"/>
              <a:t> (float)</a:t>
            </a:r>
          </a:p>
          <a:p>
            <a:r>
              <a:rPr lang="en-US" dirty="0"/>
              <a:t>Rasterization</a:t>
            </a:r>
          </a:p>
          <a:p>
            <a:pPr lvl="1"/>
            <a:r>
              <a:rPr lang="en-US" dirty="0"/>
              <a:t>How many triangles for region (int)</a:t>
            </a:r>
          </a:p>
          <a:p>
            <a:pPr lvl="2"/>
            <a:r>
              <a:rPr lang="en-US" dirty="0"/>
              <a:t>Or when done</a:t>
            </a:r>
          </a:p>
          <a:p>
            <a:pPr lvl="1"/>
            <a:r>
              <a:rPr lang="en-US" dirty="0"/>
              <a:t>Triangle points (</a:t>
            </a:r>
            <a:r>
              <a:rPr lang="en-US" dirty="0" err="1"/>
              <a:t>x,y,z</a:t>
            </a:r>
            <a:r>
              <a:rPr lang="en-US" dirty="0"/>
              <a:t>) triples + color (short)</a:t>
            </a:r>
          </a:p>
          <a:p>
            <a:r>
              <a:rPr lang="en-US" dirty="0"/>
              <a:t>Z-buffer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x,y,z,color</a:t>
            </a:r>
            <a:r>
              <a:rPr lang="en-US" dirty="0"/>
              <a:t>) points (short)</a:t>
            </a:r>
          </a:p>
          <a:p>
            <a:pPr lvl="1"/>
            <a:r>
              <a:rPr lang="en-US" dirty="0"/>
              <a:t>How many (when done)?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DC390-123E-0942-8D97-63909C16D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66FC2F-198A-E34E-9976-AF74F8AFE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198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B13B4-5888-B94B-8F33-1A4EEF83A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Communicate?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331AB-CD58-454D-A2B9-8E4009A4E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Arrays</a:t>
            </a:r>
          </a:p>
          <a:p>
            <a:r>
              <a:rPr lang="en-US" dirty="0"/>
              <a:t>Streams</a:t>
            </a:r>
          </a:p>
          <a:p>
            <a:r>
              <a:rPr lang="en-US" dirty="0">
                <a:solidFill>
                  <a:schemeClr val="bg2"/>
                </a:solidFill>
              </a:rPr>
              <a:t>Shared memory locations?</a:t>
            </a:r>
          </a:p>
          <a:p>
            <a:r>
              <a:rPr lang="en-US" dirty="0"/>
              <a:t>Variable lengths?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9D71CC-C765-EC48-8B15-51F20310C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5A82E2-48C8-2946-98F0-F5B9522C5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9862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C9AA0-5D21-EE4B-B842-6BF5AAE24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0500"/>
            <a:ext cx="7772400" cy="1143000"/>
          </a:xfrm>
        </p:spPr>
        <p:txBody>
          <a:bodyPr/>
          <a:lstStyle/>
          <a:p>
            <a:r>
              <a:rPr lang="en-US" dirty="0"/>
              <a:t>3D Rendering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D14257-01AE-8A43-9908-BA8D6FEC6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/>
              <a:t>All naturally streaming</a:t>
            </a:r>
          </a:p>
          <a:p>
            <a:r>
              <a:rPr lang="en-US" dirty="0"/>
              <a:t>All potentially variable</a:t>
            </a:r>
          </a:p>
          <a:p>
            <a:pPr lvl="1"/>
            <a:r>
              <a:rPr lang="en-US" dirty="0"/>
              <a:t>Number of triangles depend on object complexity and number of objects</a:t>
            </a:r>
          </a:p>
          <a:p>
            <a:pPr lvl="1"/>
            <a:r>
              <a:rPr lang="en-US" dirty="0"/>
              <a:t>Projected triangles depend on number in each region</a:t>
            </a:r>
          </a:p>
          <a:p>
            <a:pPr lvl="2"/>
            <a:r>
              <a:rPr lang="en-US" dirty="0"/>
              <a:t>Not know in advance</a:t>
            </a:r>
          </a:p>
          <a:p>
            <a:pPr lvl="1"/>
            <a:r>
              <a:rPr lang="en-US" dirty="0"/>
              <a:t>Pixels sent depends on size of projected triangles which changes with viewpoint</a:t>
            </a:r>
          </a:p>
          <a:p>
            <a:pPr lvl="2"/>
            <a:r>
              <a:rPr lang="en-US" dirty="0"/>
              <a:t>Not know in advance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755EA-895C-7B44-B7BA-AD3300970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D01460-387C-294A-A436-685E075E8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45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0A762-D5FF-464F-B20D-FF480B82A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3D Rendering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5DB54-EBB3-0F4D-BE69-C59ECB8E1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362200"/>
          </a:xfrm>
        </p:spPr>
        <p:txBody>
          <a:bodyPr/>
          <a:lstStyle/>
          <a:p>
            <a:r>
              <a:rPr lang="en-US" dirty="0"/>
              <a:t>Triangles and pixels unknown up front</a:t>
            </a:r>
          </a:p>
          <a:p>
            <a:r>
              <a:rPr lang="en-US" dirty="0">
                <a:solidFill>
                  <a:srgbClr val="FF6600"/>
                </a:solidFill>
              </a:rPr>
              <a:t>How might we communicate number of triangles/pixels – communicate when done?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E.g. how now when last triangle? Pixel?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7C766-9F4E-CB4C-B631-FE88EC282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BE08E3-682C-1641-A4FC-00E8D6687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41036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0A762-D5FF-464F-B20D-FF480B82A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67640"/>
            <a:ext cx="7772400" cy="1143000"/>
          </a:xfrm>
        </p:spPr>
        <p:txBody>
          <a:bodyPr/>
          <a:lstStyle/>
          <a:p>
            <a:r>
              <a:rPr lang="en-US" dirty="0"/>
              <a:t>3D Rendering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5DB54-EBB3-0F4D-BE69-C59ECB8E1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dirty="0"/>
              <a:t>Triangles and pixels unknown up front</a:t>
            </a:r>
          </a:p>
          <a:p>
            <a:r>
              <a:rPr lang="en-US" dirty="0"/>
              <a:t>How communicate?</a:t>
            </a:r>
          </a:p>
          <a:p>
            <a:pPr lvl="1"/>
            <a:r>
              <a:rPr lang="en-US" dirty="0"/>
              <a:t>Send a record that means end-of-image?</a:t>
            </a:r>
          </a:p>
          <a:p>
            <a:pPr lvl="2"/>
            <a:r>
              <a:rPr lang="en-US" dirty="0"/>
              <a:t>Extra bit?</a:t>
            </a:r>
          </a:p>
          <a:p>
            <a:pPr lvl="2"/>
            <a:r>
              <a:rPr lang="en-US" dirty="0">
                <a:latin typeface="Courier" pitchFamily="2" charset="0"/>
              </a:rPr>
              <a:t>struct </a:t>
            </a:r>
            <a:r>
              <a:rPr lang="en-US" dirty="0" err="1">
                <a:latin typeface="Courier" pitchFamily="2" charset="0"/>
              </a:rPr>
              <a:t>send_triangle</a:t>
            </a:r>
            <a:r>
              <a:rPr lang="en-US" dirty="0">
                <a:latin typeface="Courier" pitchFamily="2" charset="0"/>
              </a:rPr>
              <a:t> {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         short p1x,p1y,p1z,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               p2x,p2y,p2z,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               p3x,p3y,p3z, </a:t>
            </a:r>
          </a:p>
          <a:p>
            <a:pPr marL="914400" lvl="2" indent="0">
              <a:buNone/>
            </a:pPr>
            <a:r>
              <a:rPr lang="en-US" dirty="0">
                <a:latin typeface="Courier" pitchFamily="2" charset="0"/>
              </a:rPr>
              <a:t>                   color;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         Boolean last; }</a:t>
            </a:r>
          </a:p>
          <a:p>
            <a:pPr lvl="2"/>
            <a:r>
              <a:rPr lang="en-US" dirty="0"/>
              <a:t>161b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7C766-9F4E-CB4C-B631-FE88EC282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BE08E3-682C-1641-A4FC-00E8D6687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15389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0A762-D5FF-464F-B20D-FF480B82A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r>
              <a:rPr lang="en-US" dirty="0"/>
              <a:t>3D Rendering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5DB54-EBB3-0F4D-BE69-C59ECB8E1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611124"/>
            <a:ext cx="7772400" cy="6169152"/>
          </a:xfrm>
        </p:spPr>
        <p:txBody>
          <a:bodyPr/>
          <a:lstStyle/>
          <a:p>
            <a:r>
              <a:rPr lang="en-US" dirty="0"/>
              <a:t>Triangles and pixels unknown up front</a:t>
            </a:r>
          </a:p>
          <a:p>
            <a:r>
              <a:rPr lang="en-US" dirty="0"/>
              <a:t>How communicate?</a:t>
            </a:r>
          </a:p>
          <a:p>
            <a:pPr lvl="1"/>
            <a:r>
              <a:rPr lang="en-US" dirty="0"/>
              <a:t>Send a record that means end-of-image?</a:t>
            </a:r>
          </a:p>
          <a:p>
            <a:pPr lvl="2"/>
            <a:r>
              <a:rPr lang="en-US" dirty="0"/>
              <a:t>Extra bit?</a:t>
            </a:r>
          </a:p>
          <a:p>
            <a:pPr lvl="1"/>
            <a:r>
              <a:rPr lang="en-US" dirty="0"/>
              <a:t>Send in blocks with maximum size</a:t>
            </a:r>
          </a:p>
          <a:p>
            <a:pPr lvl="2"/>
            <a:r>
              <a:rPr lang="en-US" dirty="0"/>
              <a:t>Accompany each block with a length</a:t>
            </a:r>
          </a:p>
          <a:p>
            <a:pPr lvl="2"/>
            <a:r>
              <a:rPr lang="en-US" dirty="0"/>
              <a:t>Length is a separate stream from data</a:t>
            </a:r>
          </a:p>
          <a:p>
            <a:pPr lvl="2"/>
            <a:r>
              <a:rPr lang="en-US" dirty="0"/>
              <a:t>For(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TRIANGLES;i</a:t>
            </a:r>
            <a:r>
              <a:rPr lang="en-US" dirty="0"/>
              <a:t>+=5)</a:t>
            </a:r>
          </a:p>
          <a:p>
            <a:pPr lvl="3"/>
            <a:r>
              <a:rPr lang="en-US" dirty="0" err="1"/>
              <a:t>block_size.write</a:t>
            </a:r>
            <a:r>
              <a:rPr lang="en-US" dirty="0"/>
              <a:t>(5);</a:t>
            </a:r>
          </a:p>
          <a:p>
            <a:pPr lvl="3"/>
            <a:r>
              <a:rPr lang="en-US" dirty="0"/>
              <a:t>For(j=0;j&lt;5;j++) </a:t>
            </a:r>
            <a:r>
              <a:rPr lang="en-US" dirty="0" err="1"/>
              <a:t>triangles.write</a:t>
            </a:r>
            <a:r>
              <a:rPr lang="en-US" dirty="0"/>
              <a:t>(t[</a:t>
            </a:r>
            <a:r>
              <a:rPr lang="en-US" dirty="0" err="1"/>
              <a:t>i+j</a:t>
            </a:r>
            <a:r>
              <a:rPr lang="en-US" dirty="0"/>
              <a:t>]);</a:t>
            </a:r>
          </a:p>
          <a:p>
            <a:pPr lvl="2"/>
            <a:r>
              <a:rPr lang="en-US" dirty="0"/>
              <a:t>If (</a:t>
            </a:r>
            <a:r>
              <a:rPr lang="en-US" dirty="0" err="1"/>
              <a:t>i</a:t>
            </a:r>
            <a:r>
              <a:rPr lang="en-US" dirty="0"/>
              <a:t>!=TRIANGLES) </a:t>
            </a:r>
          </a:p>
          <a:p>
            <a:pPr lvl="3"/>
            <a:r>
              <a:rPr lang="en-US" dirty="0" err="1"/>
              <a:t>block_size.write</a:t>
            </a:r>
            <a:r>
              <a:rPr lang="en-US" dirty="0"/>
              <a:t>(TRIANGLES-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pPr lvl="3"/>
            <a:r>
              <a:rPr lang="en-US" dirty="0"/>
              <a:t>for(j=0;j&lt;</a:t>
            </a:r>
            <a:r>
              <a:rPr lang="en-US" dirty="0" err="1"/>
              <a:t>TRIANGLES-I;j</a:t>
            </a:r>
            <a:r>
              <a:rPr lang="en-US" dirty="0"/>
              <a:t>++)</a:t>
            </a:r>
          </a:p>
          <a:p>
            <a:pPr lvl="4"/>
            <a:r>
              <a:rPr lang="en-US" dirty="0"/>
              <a:t>….</a:t>
            </a:r>
          </a:p>
          <a:p>
            <a:pPr lvl="3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7C766-9F4E-CB4C-B631-FE88EC282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BE08E3-682C-1641-A4FC-00E8D6687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63471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A8F64-9676-8148-A7BB-E49390521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components can assume?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CD6F2-0BD9-904E-9FFA-0070D9874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Sorted?</a:t>
            </a:r>
          </a:p>
          <a:p>
            <a:pPr lvl="1"/>
            <a:r>
              <a:rPr lang="en-US" dirty="0"/>
              <a:t>If Z-buffer could assume sorted</a:t>
            </a:r>
          </a:p>
          <a:p>
            <a:pPr lvl="2"/>
            <a:r>
              <a:rPr lang="en-US" dirty="0"/>
              <a:t>Just keep first at location (last if decreasing)</a:t>
            </a:r>
          </a:p>
          <a:p>
            <a:r>
              <a:rPr lang="en-US" dirty="0"/>
              <a:t>Non–duplicate?</a:t>
            </a:r>
          </a:p>
          <a:p>
            <a:r>
              <a:rPr lang="en-US" dirty="0"/>
              <a:t>All in-bound?</a:t>
            </a:r>
          </a:p>
          <a:p>
            <a:r>
              <a:rPr lang="en-US" dirty="0"/>
              <a:t>Bound on input size in a block?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3CE577-9482-264F-BC69-5F4A97343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861761-E273-5E43-96B5-E4EF78849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52617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77F1D-E506-0B48-9FB1-9B1C709F2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Interfaces May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85F39-B662-2744-8112-C7CB1AE74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Interface first </a:t>
            </a:r>
          </a:p>
          <a:p>
            <a:pPr lvl="1"/>
            <a:r>
              <a:rPr lang="en-US" dirty="0"/>
              <a:t>Means less surprise later</a:t>
            </a:r>
          </a:p>
          <a:p>
            <a:pPr lvl="1"/>
            <a:r>
              <a:rPr lang="en-US" dirty="0"/>
              <a:t>Doesn’t mean know everything up front</a:t>
            </a:r>
          </a:p>
          <a:p>
            <a:r>
              <a:rPr lang="en-US" dirty="0"/>
              <a:t>Experience making simple work … and refining simple</a:t>
            </a:r>
          </a:p>
          <a:p>
            <a:pPr lvl="1"/>
            <a:r>
              <a:rPr lang="en-US" dirty="0"/>
              <a:t>Often best way to understand needs of problem</a:t>
            </a:r>
          </a:p>
          <a:p>
            <a:r>
              <a:rPr lang="en-US" dirty="0"/>
              <a:t>Refine the interfaces incrementally, too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55286B-A277-0C47-85E8-36962AA60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FA7F49-8AFC-D848-98CB-44B0AB79D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00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4C881-44E3-2245-BC7A-46091488A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3D Rendering Start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FE30E-6391-3B42-8247-52FE187EE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Might start</a:t>
            </a:r>
          </a:p>
          <a:p>
            <a:pPr lvl="1"/>
            <a:r>
              <a:rPr lang="en-US" dirty="0"/>
              <a:t>Projection = identity (convert short)</a:t>
            </a:r>
          </a:p>
          <a:p>
            <a:pPr lvl="1"/>
            <a:r>
              <a:rPr lang="en-US" dirty="0"/>
              <a:t>Rasterization = triangle corners</a:t>
            </a:r>
          </a:p>
          <a:p>
            <a:pPr lvl="1"/>
            <a:r>
              <a:rPr lang="en-US" dirty="0"/>
              <a:t>Z-buffer = save last</a:t>
            </a:r>
          </a:p>
          <a:p>
            <a:pPr lvl="1"/>
            <a:r>
              <a:rPr lang="en-US" dirty="0"/>
              <a:t>Connect with streams</a:t>
            </a:r>
          </a:p>
          <a:p>
            <a:pPr lvl="2"/>
            <a:r>
              <a:rPr lang="en-US" dirty="0"/>
              <a:t>Streams data has one bit for last triangle, pixel</a:t>
            </a:r>
          </a:p>
          <a:p>
            <a:r>
              <a:rPr lang="en-US" dirty="0"/>
              <a:t>Can put together quickly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5C640E-12BA-274B-9889-DD904ED92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2132F7-DBE6-B94C-B7E8-4F3103B75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53316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FE5FC-777E-8843-9FAC-DFD15527D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752" y="228600"/>
            <a:ext cx="7772400" cy="1143000"/>
          </a:xfrm>
        </p:spPr>
        <p:txBody>
          <a:bodyPr/>
          <a:lstStyle/>
          <a:p>
            <a:r>
              <a:rPr lang="en-US" dirty="0"/>
              <a:t>Rendering Start Placeholder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5F127-8DA3-DE45-9F8A-01009C549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752" y="1143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for(</a:t>
            </a:r>
            <a:r>
              <a:rPr lang="en-US" sz="2800" dirty="0" err="1">
                <a:latin typeface="Courier" pitchFamily="2" charset="0"/>
              </a:rPr>
              <a:t>int</a:t>
            </a:r>
            <a:r>
              <a:rPr lang="en-US" sz="2800" dirty="0">
                <a:latin typeface="Courier" pitchFamily="2" charset="0"/>
              </a:rPr>
              <a:t> </a:t>
            </a:r>
            <a:r>
              <a:rPr lang="en-US" sz="2800" dirty="0" err="1">
                <a:latin typeface="Courier" pitchFamily="2" charset="0"/>
              </a:rPr>
              <a:t>i</a:t>
            </a:r>
            <a:r>
              <a:rPr lang="en-US" sz="2800" dirty="0">
                <a:latin typeface="Courier" pitchFamily="2" charset="0"/>
              </a:rPr>
              <a:t>=0;i&lt;</a:t>
            </a:r>
            <a:r>
              <a:rPr lang="en-US" sz="2800" dirty="0" err="1">
                <a:latin typeface="Courier" pitchFamily="2" charset="0"/>
              </a:rPr>
              <a:t>TRIANGLES;i</a:t>
            </a:r>
            <a:r>
              <a:rPr lang="en-US" sz="2800" dirty="0">
                <a:latin typeface="Courier" pitchFamily="2" charset="0"/>
              </a:rPr>
              <a:t>++)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	struct triangle2d t2d;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t2d.p1x=</a:t>
            </a:r>
            <a:r>
              <a:rPr lang="en-US" sz="2800" dirty="0" err="1">
                <a:latin typeface="Courier" pitchFamily="2" charset="0"/>
              </a:rPr>
              <a:t>tr</a:t>
            </a:r>
            <a:r>
              <a:rPr lang="en-US" sz="2800" dirty="0">
                <a:latin typeface="Courier" pitchFamily="2" charset="0"/>
              </a:rPr>
              <a:t>[</a:t>
            </a:r>
            <a:r>
              <a:rPr lang="en-US" sz="2800" dirty="0" err="1">
                <a:latin typeface="Courier" pitchFamily="2" charset="0"/>
              </a:rPr>
              <a:t>i</a:t>
            </a:r>
            <a:r>
              <a:rPr lang="en-US" sz="2800" dirty="0">
                <a:latin typeface="Courier" pitchFamily="2" charset="0"/>
              </a:rPr>
              <a:t>].p1x;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t2d.p1y=</a:t>
            </a:r>
            <a:r>
              <a:rPr lang="en-US" sz="2800" dirty="0" err="1">
                <a:latin typeface="Courier" pitchFamily="2" charset="0"/>
              </a:rPr>
              <a:t>tr</a:t>
            </a:r>
            <a:r>
              <a:rPr lang="en-US" sz="2800" dirty="0">
                <a:latin typeface="Courier" pitchFamily="2" charset="0"/>
              </a:rPr>
              <a:t>[</a:t>
            </a:r>
            <a:r>
              <a:rPr lang="en-US" sz="2800" dirty="0" err="1">
                <a:latin typeface="Courier" pitchFamily="2" charset="0"/>
              </a:rPr>
              <a:t>i</a:t>
            </a:r>
            <a:r>
              <a:rPr lang="en-US" sz="2800" dirty="0">
                <a:latin typeface="Courier" pitchFamily="2" charset="0"/>
              </a:rPr>
              <a:t>].p1y;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t2d.p1z=</a:t>
            </a:r>
            <a:r>
              <a:rPr lang="en-US" sz="2800" dirty="0" err="1">
                <a:latin typeface="Courier" pitchFamily="2" charset="0"/>
              </a:rPr>
              <a:t>tr</a:t>
            </a:r>
            <a:r>
              <a:rPr lang="en-US" sz="2800" dirty="0">
                <a:latin typeface="Courier" pitchFamily="2" charset="0"/>
              </a:rPr>
              <a:t>[</a:t>
            </a:r>
            <a:r>
              <a:rPr lang="en-US" sz="2800" dirty="0" err="1">
                <a:latin typeface="Courier" pitchFamily="2" charset="0"/>
              </a:rPr>
              <a:t>i</a:t>
            </a:r>
            <a:r>
              <a:rPr lang="en-US" sz="2800" dirty="0">
                <a:latin typeface="Courier" pitchFamily="2" charset="0"/>
              </a:rPr>
              <a:t>].p1z;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// same for p2, p3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t2d.color=</a:t>
            </a:r>
            <a:r>
              <a:rPr lang="en-US" sz="2800" dirty="0" err="1">
                <a:latin typeface="Courier" pitchFamily="2" charset="0"/>
              </a:rPr>
              <a:t>tr</a:t>
            </a:r>
            <a:r>
              <a:rPr lang="en-US" sz="2800" dirty="0">
                <a:latin typeface="Courier" pitchFamily="2" charset="0"/>
              </a:rPr>
              <a:t>[</a:t>
            </a:r>
            <a:r>
              <a:rPr lang="en-US" sz="2800" dirty="0" err="1">
                <a:latin typeface="Courier" pitchFamily="2" charset="0"/>
              </a:rPr>
              <a:t>i</a:t>
            </a:r>
            <a:r>
              <a:rPr lang="en-US" sz="2800" dirty="0">
                <a:latin typeface="Courier" pitchFamily="2" charset="0"/>
              </a:rPr>
              <a:t>].color;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	t2d.last=(</a:t>
            </a:r>
            <a:r>
              <a:rPr lang="en-US" sz="2800" dirty="0" err="1">
                <a:latin typeface="Courier" pitchFamily="2" charset="0"/>
              </a:rPr>
              <a:t>i</a:t>
            </a:r>
            <a:r>
              <a:rPr lang="en-US" sz="2800" dirty="0">
                <a:latin typeface="Courier" pitchFamily="2" charset="0"/>
              </a:rPr>
              <a:t>==TRIANGLES-1);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	</a:t>
            </a:r>
            <a:r>
              <a:rPr lang="en-US" sz="2800" dirty="0" err="1">
                <a:latin typeface="Courier" pitchFamily="2" charset="0"/>
              </a:rPr>
              <a:t>rasterize_in.write</a:t>
            </a:r>
            <a:r>
              <a:rPr lang="en-US" sz="2800" dirty="0">
                <a:latin typeface="Courier" pitchFamily="2" charset="0"/>
              </a:rPr>
              <a:t>(t2d);</a:t>
            </a:r>
          </a:p>
          <a:p>
            <a:pPr marL="0" indent="0">
              <a:buNone/>
            </a:pPr>
            <a:endParaRPr lang="en-US" dirty="0">
              <a:latin typeface="Courier" pitchFamily="2" charset="0"/>
            </a:endParaRPr>
          </a:p>
          <a:p>
            <a:pPr marL="0" indent="0">
              <a:buNone/>
            </a:pPr>
            <a:endParaRPr lang="en-US" dirty="0">
              <a:latin typeface="Courier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B8EA0-BDA7-3B44-A684-2653E15E8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763823-A85C-4C40-9D5C-7D9F0D680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32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7BCC7-8FFA-1B48-85CD-B6177FB99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Chip Aphorism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33296-078D-A44F-A70D-46F87EBE4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r>
              <a:rPr lang="en-US" dirty="0"/>
              <a:t>Almost all ASICs work when first fabricated</a:t>
            </a:r>
          </a:p>
          <a:p>
            <a:pPr lvl="1"/>
            <a:r>
              <a:rPr lang="en-US" dirty="0"/>
              <a:t>…until you put them on the board.</a:t>
            </a:r>
          </a:p>
          <a:p>
            <a:pPr lvl="2"/>
            <a:r>
              <a:rPr lang="en-US" dirty="0"/>
              <a:t>Then maybe 50%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[usually say “first spin” – where each “spin” is a separate manufacturing run]</a:t>
            </a:r>
          </a:p>
          <a:p>
            <a:r>
              <a:rPr lang="en-US" dirty="0"/>
              <a:t>ASIC: Application Specific Integrated Circuit</a:t>
            </a:r>
          </a:p>
          <a:p>
            <a:pPr lvl="1"/>
            <a:r>
              <a:rPr lang="en-US" dirty="0"/>
              <a:t>(custom chip)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1F21FD-7149-D641-B9AF-5671CB817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281BAE-CFEF-6741-ABEC-9DD22B0C9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505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FE5FC-777E-8843-9FAC-DFD15527D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752" y="0"/>
            <a:ext cx="7772400" cy="1143000"/>
          </a:xfrm>
        </p:spPr>
        <p:txBody>
          <a:bodyPr/>
          <a:lstStyle/>
          <a:p>
            <a:r>
              <a:rPr lang="en-US" dirty="0"/>
              <a:t>Rendering Start Placeholder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5F127-8DA3-DE45-9F8A-01009C549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" y="762000"/>
            <a:ext cx="8912352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While (true)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rt2d=</a:t>
            </a:r>
            <a:r>
              <a:rPr lang="en-US" sz="2800" dirty="0" err="1">
                <a:latin typeface="Courier" pitchFamily="2" charset="0"/>
              </a:rPr>
              <a:t>rasterize_in.read</a:t>
            </a:r>
            <a:r>
              <a:rPr lang="en-US" sz="2800" dirty="0">
                <a:latin typeface="Courier" pitchFamily="2" charset="0"/>
              </a:rPr>
              <a:t>();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pt.x</a:t>
            </a:r>
            <a:r>
              <a:rPr lang="en-US" sz="2800" dirty="0">
                <a:latin typeface="Courier" pitchFamily="2" charset="0"/>
              </a:rPr>
              <a:t>=rt2d.p1x; </a:t>
            </a:r>
            <a:r>
              <a:rPr lang="en-US" sz="2800" dirty="0" err="1">
                <a:latin typeface="Courier" pitchFamily="2" charset="0"/>
              </a:rPr>
              <a:t>pt.y</a:t>
            </a:r>
            <a:r>
              <a:rPr lang="en-US" sz="2800" dirty="0">
                <a:latin typeface="Courier" pitchFamily="2" charset="0"/>
              </a:rPr>
              <a:t>=rt2d.p1y; // and z        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pt.last</a:t>
            </a:r>
            <a:r>
              <a:rPr lang="en-US" sz="2800" dirty="0">
                <a:latin typeface="Courier" pitchFamily="2" charset="0"/>
              </a:rPr>
              <a:t>=false; </a:t>
            </a:r>
            <a:r>
              <a:rPr lang="en-US" sz="2800" dirty="0" err="1">
                <a:latin typeface="Courier" pitchFamily="2" charset="0"/>
              </a:rPr>
              <a:t>pt.color</a:t>
            </a:r>
            <a:r>
              <a:rPr lang="en-US" sz="2800" dirty="0">
                <a:latin typeface="Courier" pitchFamily="2" charset="0"/>
              </a:rPr>
              <a:t>=r2d.color;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zin.write</a:t>
            </a:r>
            <a:r>
              <a:rPr lang="en-US" sz="2800" dirty="0">
                <a:latin typeface="Courier" pitchFamily="2" charset="0"/>
              </a:rPr>
              <a:t>(</a:t>
            </a:r>
            <a:r>
              <a:rPr lang="en-US" sz="2800" dirty="0" err="1">
                <a:latin typeface="Courier" pitchFamily="2" charset="0"/>
              </a:rPr>
              <a:t>pt</a:t>
            </a:r>
            <a:r>
              <a:rPr lang="en-US" sz="2800" dirty="0">
                <a:latin typeface="Courier" pitchFamily="2" charset="0"/>
              </a:rPr>
              <a:t>);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pt.x</a:t>
            </a:r>
            <a:r>
              <a:rPr lang="en-US" sz="2800" dirty="0">
                <a:latin typeface="Courier" pitchFamily="2" charset="0"/>
              </a:rPr>
              <a:t>=rt2d.p2x; </a:t>
            </a:r>
            <a:r>
              <a:rPr lang="en-US" sz="2800" dirty="0" err="1">
                <a:latin typeface="Courier" pitchFamily="2" charset="0"/>
              </a:rPr>
              <a:t>pt.y</a:t>
            </a:r>
            <a:r>
              <a:rPr lang="en-US" sz="2800" dirty="0">
                <a:latin typeface="Courier" pitchFamily="2" charset="0"/>
              </a:rPr>
              <a:t>=rt2d.p2y; // z       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pt.last</a:t>
            </a:r>
            <a:r>
              <a:rPr lang="en-US" sz="2800" dirty="0">
                <a:latin typeface="Courier" pitchFamily="2" charset="0"/>
              </a:rPr>
              <a:t>=false; </a:t>
            </a:r>
            <a:r>
              <a:rPr lang="en-US" sz="2800" dirty="0" err="1">
                <a:latin typeface="Courier" pitchFamily="2" charset="0"/>
              </a:rPr>
              <a:t>pt.color</a:t>
            </a:r>
            <a:r>
              <a:rPr lang="en-US" sz="2800" dirty="0">
                <a:latin typeface="Courier" pitchFamily="2" charset="0"/>
              </a:rPr>
              <a:t>=r2d.color;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zin.write</a:t>
            </a:r>
            <a:r>
              <a:rPr lang="en-US" sz="2800" dirty="0">
                <a:latin typeface="Courier" pitchFamily="2" charset="0"/>
              </a:rPr>
              <a:t>(</a:t>
            </a:r>
            <a:r>
              <a:rPr lang="en-US" sz="2800" dirty="0" err="1">
                <a:latin typeface="Courier" pitchFamily="2" charset="0"/>
              </a:rPr>
              <a:t>pt</a:t>
            </a:r>
            <a:r>
              <a:rPr lang="en-US" sz="2800" dirty="0">
                <a:latin typeface="Courier" pitchFamily="2" charset="0"/>
              </a:rPr>
              <a:t>);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pt.x</a:t>
            </a:r>
            <a:r>
              <a:rPr lang="en-US" sz="2800" dirty="0">
                <a:latin typeface="Courier" pitchFamily="2" charset="0"/>
              </a:rPr>
              <a:t>=rt2d.p3x; </a:t>
            </a:r>
            <a:r>
              <a:rPr lang="en-US" sz="2800" dirty="0" err="1">
                <a:latin typeface="Courier" pitchFamily="2" charset="0"/>
              </a:rPr>
              <a:t>pt.y</a:t>
            </a:r>
            <a:r>
              <a:rPr lang="en-US" sz="2800" dirty="0">
                <a:latin typeface="Courier" pitchFamily="2" charset="0"/>
              </a:rPr>
              <a:t>=rt2d.p3y; // z       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pt.last</a:t>
            </a:r>
            <a:r>
              <a:rPr lang="en-US" sz="2800" dirty="0">
                <a:latin typeface="Courier" pitchFamily="2" charset="0"/>
              </a:rPr>
              <a:t>=tr2d.last; </a:t>
            </a:r>
            <a:r>
              <a:rPr lang="en-US" sz="2800" dirty="0" err="1">
                <a:latin typeface="Courier" pitchFamily="2" charset="0"/>
              </a:rPr>
              <a:t>pt.color</a:t>
            </a:r>
            <a:r>
              <a:rPr lang="en-US" sz="2800" dirty="0">
                <a:latin typeface="Courier" pitchFamily="2" charset="0"/>
              </a:rPr>
              <a:t>=r2d.color;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zin.write</a:t>
            </a:r>
            <a:r>
              <a:rPr lang="en-US" sz="2800" dirty="0">
                <a:latin typeface="Courier" pitchFamily="2" charset="0"/>
              </a:rPr>
              <a:t>(</a:t>
            </a:r>
            <a:r>
              <a:rPr lang="en-US" sz="2800" dirty="0" err="1">
                <a:latin typeface="Courier" pitchFamily="2" charset="0"/>
              </a:rPr>
              <a:t>pt</a:t>
            </a:r>
            <a:r>
              <a:rPr lang="en-US" sz="2800" dirty="0">
                <a:latin typeface="Courier" pitchFamily="2" charset="0"/>
              </a:rPr>
              <a:t>);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if (tr2d.last) break;</a:t>
            </a:r>
          </a:p>
          <a:p>
            <a:pPr marL="0" indent="0">
              <a:buNone/>
            </a:pPr>
            <a:endParaRPr lang="en-US" sz="2800" dirty="0">
              <a:latin typeface="Courier" pitchFamily="2" charset="0"/>
            </a:endParaRPr>
          </a:p>
          <a:p>
            <a:pPr marL="0" indent="0">
              <a:buNone/>
            </a:pPr>
            <a:endParaRPr lang="en-US" sz="2800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		</a:t>
            </a:r>
            <a:endParaRPr lang="en-US" dirty="0">
              <a:latin typeface="Courier" pitchFamily="2" charset="0"/>
            </a:endParaRPr>
          </a:p>
          <a:p>
            <a:pPr marL="0" indent="0">
              <a:buNone/>
            </a:pPr>
            <a:endParaRPr lang="en-US" dirty="0">
              <a:latin typeface="Courier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B8EA0-BDA7-3B44-A684-2653E15E8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763823-A85C-4C40-9D5C-7D9F0D680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50614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FE5FC-777E-8843-9FAC-DFD15527D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752" y="228600"/>
            <a:ext cx="7772400" cy="1143000"/>
          </a:xfrm>
        </p:spPr>
        <p:txBody>
          <a:bodyPr/>
          <a:lstStyle/>
          <a:p>
            <a:r>
              <a:rPr lang="en-US" dirty="0"/>
              <a:t>Rendering Start Placeholder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5F127-8DA3-DE45-9F8A-01009C549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while (true)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zpt</a:t>
            </a:r>
            <a:r>
              <a:rPr lang="en-US" sz="2800" dirty="0">
                <a:latin typeface="Courier" pitchFamily="2" charset="0"/>
              </a:rPr>
              <a:t>=</a:t>
            </a:r>
            <a:r>
              <a:rPr lang="en-US" sz="2800" dirty="0" err="1">
                <a:latin typeface="Courier" pitchFamily="2" charset="0"/>
              </a:rPr>
              <a:t>zin.read</a:t>
            </a:r>
            <a:r>
              <a:rPr lang="en-US" sz="2800" dirty="0">
                <a:latin typeface="Courier" pitchFamily="2" charset="0"/>
              </a:rPr>
              <a:t>()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image[</a:t>
            </a:r>
            <a:r>
              <a:rPr lang="en-US" sz="2800" dirty="0" err="1">
                <a:latin typeface="Courier" pitchFamily="2" charset="0"/>
              </a:rPr>
              <a:t>zpt.y</a:t>
            </a:r>
            <a:r>
              <a:rPr lang="en-US" sz="2800" dirty="0">
                <a:latin typeface="Courier" pitchFamily="2" charset="0"/>
              </a:rPr>
              <a:t>][</a:t>
            </a:r>
            <a:r>
              <a:rPr lang="en-US" sz="2800" dirty="0" err="1">
                <a:latin typeface="Courier" pitchFamily="2" charset="0"/>
              </a:rPr>
              <a:t>zpt.x</a:t>
            </a:r>
            <a:r>
              <a:rPr lang="en-US" sz="2800" dirty="0">
                <a:latin typeface="Courier" pitchFamily="2" charset="0"/>
              </a:rPr>
              <a:t>]=</a:t>
            </a:r>
            <a:r>
              <a:rPr lang="en-US" sz="2800" dirty="0" err="1">
                <a:latin typeface="Courier" pitchFamily="2" charset="0"/>
              </a:rPr>
              <a:t>zpt.color</a:t>
            </a:r>
            <a:r>
              <a:rPr lang="en-US" sz="2800" dirty="0">
                <a:latin typeface="Courier" pitchFamily="2" charset="0"/>
              </a:rPr>
              <a:t>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if (</a:t>
            </a:r>
            <a:r>
              <a:rPr lang="en-US" sz="2800" dirty="0" err="1">
                <a:latin typeface="Courier" pitchFamily="2" charset="0"/>
              </a:rPr>
              <a:t>zpt.last</a:t>
            </a:r>
            <a:r>
              <a:rPr lang="en-US" sz="2800" dirty="0">
                <a:latin typeface="Courier" pitchFamily="2" charset="0"/>
              </a:rPr>
              <a:t>) break;</a:t>
            </a:r>
          </a:p>
          <a:p>
            <a:pPr marL="0" indent="0">
              <a:buNone/>
            </a:pPr>
            <a:endParaRPr lang="en-US" sz="2800" dirty="0">
              <a:latin typeface="Courier" pitchFamily="2" charset="0"/>
            </a:endParaRPr>
          </a:p>
          <a:p>
            <a:pPr marL="0" indent="0">
              <a:buNone/>
            </a:pPr>
            <a:endParaRPr lang="en-US" sz="2800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		</a:t>
            </a:r>
            <a:endParaRPr lang="en-US" dirty="0">
              <a:latin typeface="Courier" pitchFamily="2" charset="0"/>
            </a:endParaRPr>
          </a:p>
          <a:p>
            <a:pPr marL="0" indent="0">
              <a:buNone/>
            </a:pPr>
            <a:endParaRPr lang="en-US" dirty="0">
              <a:latin typeface="Courier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B8EA0-BDA7-3B44-A684-2653E15E8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763823-A85C-4C40-9D5C-7D9F0D680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40640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FE5FC-777E-8843-9FAC-DFD15527D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752" y="228600"/>
            <a:ext cx="7772400" cy="1143000"/>
          </a:xfrm>
        </p:spPr>
        <p:txBody>
          <a:bodyPr/>
          <a:lstStyle/>
          <a:p>
            <a:r>
              <a:rPr lang="en-US" dirty="0"/>
              <a:t>Rendering Start Refine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5F127-8DA3-DE45-9F8A-01009C549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while (true)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zpt</a:t>
            </a:r>
            <a:r>
              <a:rPr lang="en-US" sz="2800" dirty="0">
                <a:latin typeface="Courier" pitchFamily="2" charset="0"/>
              </a:rPr>
              <a:t>=</a:t>
            </a:r>
            <a:r>
              <a:rPr lang="en-US" sz="2800" dirty="0" err="1">
                <a:latin typeface="Courier" pitchFamily="2" charset="0"/>
              </a:rPr>
              <a:t>zin.read</a:t>
            </a:r>
            <a:r>
              <a:rPr lang="en-US" sz="2800" dirty="0">
                <a:latin typeface="Courier" pitchFamily="2" charset="0"/>
              </a:rPr>
              <a:t>()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if (z[</a:t>
            </a:r>
            <a:r>
              <a:rPr lang="en-US" sz="2800" dirty="0" err="1">
                <a:latin typeface="Courier" pitchFamily="2" charset="0"/>
              </a:rPr>
              <a:t>zpt.y</a:t>
            </a:r>
            <a:r>
              <a:rPr lang="en-US" sz="2800" dirty="0">
                <a:latin typeface="Courier" pitchFamily="2" charset="0"/>
              </a:rPr>
              <a:t>][</a:t>
            </a:r>
            <a:r>
              <a:rPr lang="en-US" sz="2800" dirty="0" err="1">
                <a:latin typeface="Courier" pitchFamily="2" charset="0"/>
              </a:rPr>
              <a:t>zpt.x</a:t>
            </a:r>
            <a:r>
              <a:rPr lang="en-US" sz="2800" dirty="0">
                <a:latin typeface="Courier" pitchFamily="2" charset="0"/>
              </a:rPr>
              <a:t>]&gt;</a:t>
            </a:r>
            <a:r>
              <a:rPr lang="en-US" sz="2800" dirty="0" err="1">
                <a:latin typeface="Courier" pitchFamily="2" charset="0"/>
              </a:rPr>
              <a:t>zpt.z</a:t>
            </a:r>
            <a:r>
              <a:rPr lang="en-US" sz="2800" dirty="0">
                <a:latin typeface="Courier" pitchFamily="2" charset="0"/>
              </a:rPr>
              <a:t>)  {   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 image[</a:t>
            </a:r>
            <a:r>
              <a:rPr lang="en-US" sz="2800" dirty="0" err="1">
                <a:latin typeface="Courier" pitchFamily="2" charset="0"/>
              </a:rPr>
              <a:t>zpt.y</a:t>
            </a:r>
            <a:r>
              <a:rPr lang="en-US" sz="2800" dirty="0">
                <a:latin typeface="Courier" pitchFamily="2" charset="0"/>
              </a:rPr>
              <a:t>][</a:t>
            </a:r>
            <a:r>
              <a:rPr lang="en-US" sz="2800" dirty="0" err="1">
                <a:latin typeface="Courier" pitchFamily="2" charset="0"/>
              </a:rPr>
              <a:t>zpt.x</a:t>
            </a:r>
            <a:r>
              <a:rPr lang="en-US" sz="2800" dirty="0">
                <a:latin typeface="Courier" pitchFamily="2" charset="0"/>
              </a:rPr>
              <a:t>]=</a:t>
            </a:r>
            <a:r>
              <a:rPr lang="en-US" sz="2800" dirty="0" err="1">
                <a:latin typeface="Courier" pitchFamily="2" charset="0"/>
              </a:rPr>
              <a:t>zpt.color</a:t>
            </a:r>
            <a:r>
              <a:rPr lang="en-US" sz="2800" dirty="0">
                <a:latin typeface="Courier" pitchFamily="2" charset="0"/>
              </a:rPr>
              <a:t>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 z[</a:t>
            </a:r>
            <a:r>
              <a:rPr lang="en-US" sz="2800" dirty="0" err="1">
                <a:latin typeface="Courier" pitchFamily="2" charset="0"/>
              </a:rPr>
              <a:t>zpt.y</a:t>
            </a:r>
            <a:r>
              <a:rPr lang="en-US" sz="2800" dirty="0">
                <a:latin typeface="Courier" pitchFamily="2" charset="0"/>
              </a:rPr>
              <a:t>][</a:t>
            </a:r>
            <a:r>
              <a:rPr lang="en-US" sz="2800" dirty="0" err="1">
                <a:latin typeface="Courier" pitchFamily="2" charset="0"/>
              </a:rPr>
              <a:t>zpt.x</a:t>
            </a:r>
            <a:r>
              <a:rPr lang="en-US" sz="2800" dirty="0">
                <a:latin typeface="Courier" pitchFamily="2" charset="0"/>
              </a:rPr>
              <a:t>]=</a:t>
            </a:r>
            <a:r>
              <a:rPr lang="en-US" sz="2800" dirty="0" err="1">
                <a:latin typeface="Courier" pitchFamily="2" charset="0"/>
              </a:rPr>
              <a:t>zpt.z</a:t>
            </a:r>
            <a:r>
              <a:rPr lang="en-US" sz="2800" dirty="0">
                <a:latin typeface="Courier" pitchFamily="2" charset="0"/>
              </a:rPr>
              <a:t>;    }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if (</a:t>
            </a:r>
            <a:r>
              <a:rPr lang="en-US" sz="2800" dirty="0" err="1">
                <a:latin typeface="Courier" pitchFamily="2" charset="0"/>
              </a:rPr>
              <a:t>zpt.last</a:t>
            </a:r>
            <a:r>
              <a:rPr lang="en-US" sz="2800" dirty="0">
                <a:latin typeface="Courier" pitchFamily="2" charset="0"/>
              </a:rPr>
              <a:t>) break;</a:t>
            </a:r>
          </a:p>
          <a:p>
            <a:pPr marL="0" indent="0">
              <a:buNone/>
            </a:pPr>
            <a:endParaRPr lang="en-US" sz="2800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		</a:t>
            </a:r>
            <a:endParaRPr lang="en-US" dirty="0">
              <a:latin typeface="Courier" pitchFamily="2" charset="0"/>
            </a:endParaRPr>
          </a:p>
          <a:p>
            <a:pPr marL="0" indent="0">
              <a:buNone/>
            </a:pPr>
            <a:endParaRPr lang="en-US" dirty="0">
              <a:latin typeface="Courier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B8EA0-BDA7-3B44-A684-2653E15E8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763823-A85C-4C40-9D5C-7D9F0D680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00580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FE5FC-777E-8843-9FAC-DFD15527D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752" y="228600"/>
            <a:ext cx="7772400" cy="1143000"/>
          </a:xfrm>
        </p:spPr>
        <p:txBody>
          <a:bodyPr/>
          <a:lstStyle/>
          <a:p>
            <a:r>
              <a:rPr lang="en-US" dirty="0"/>
              <a:t>Rendering Start Refine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5F127-8DA3-DE45-9F8A-01009C549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// initialize z[] to MAXVAL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while (true)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zpt</a:t>
            </a:r>
            <a:r>
              <a:rPr lang="en-US" sz="2800" dirty="0">
                <a:latin typeface="Courier" pitchFamily="2" charset="0"/>
              </a:rPr>
              <a:t>=</a:t>
            </a:r>
            <a:r>
              <a:rPr lang="en-US" sz="2800" dirty="0" err="1">
                <a:latin typeface="Courier" pitchFamily="2" charset="0"/>
              </a:rPr>
              <a:t>zin.read</a:t>
            </a:r>
            <a:r>
              <a:rPr lang="en-US" sz="2800" dirty="0">
                <a:latin typeface="Courier" pitchFamily="2" charset="0"/>
              </a:rPr>
              <a:t>()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if (z[</a:t>
            </a:r>
            <a:r>
              <a:rPr lang="en-US" sz="2800" dirty="0" err="1">
                <a:latin typeface="Courier" pitchFamily="2" charset="0"/>
              </a:rPr>
              <a:t>zpt.y</a:t>
            </a:r>
            <a:r>
              <a:rPr lang="en-US" sz="2800" dirty="0">
                <a:latin typeface="Courier" pitchFamily="2" charset="0"/>
              </a:rPr>
              <a:t>][</a:t>
            </a:r>
            <a:r>
              <a:rPr lang="en-US" sz="2800" dirty="0" err="1">
                <a:latin typeface="Courier" pitchFamily="2" charset="0"/>
              </a:rPr>
              <a:t>zpt.x</a:t>
            </a:r>
            <a:r>
              <a:rPr lang="en-US" sz="2800">
                <a:latin typeface="Courier" pitchFamily="2" charset="0"/>
              </a:rPr>
              <a:t>]&gt;zpt</a:t>
            </a:r>
            <a:r>
              <a:rPr lang="en-US" sz="2800" dirty="0" err="1">
                <a:latin typeface="Courier" pitchFamily="2" charset="0"/>
              </a:rPr>
              <a:t>.z</a:t>
            </a:r>
            <a:r>
              <a:rPr lang="en-US" sz="2800" dirty="0">
                <a:latin typeface="Courier" pitchFamily="2" charset="0"/>
              </a:rPr>
              <a:t>)  {   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 image[</a:t>
            </a:r>
            <a:r>
              <a:rPr lang="en-US" sz="2800" dirty="0" err="1">
                <a:latin typeface="Courier" pitchFamily="2" charset="0"/>
              </a:rPr>
              <a:t>zpt.y</a:t>
            </a:r>
            <a:r>
              <a:rPr lang="en-US" sz="2800" dirty="0">
                <a:latin typeface="Courier" pitchFamily="2" charset="0"/>
              </a:rPr>
              <a:t>][</a:t>
            </a:r>
            <a:r>
              <a:rPr lang="en-US" sz="2800" dirty="0" err="1">
                <a:latin typeface="Courier" pitchFamily="2" charset="0"/>
              </a:rPr>
              <a:t>zpt.x</a:t>
            </a:r>
            <a:r>
              <a:rPr lang="en-US" sz="2800" dirty="0">
                <a:latin typeface="Courier" pitchFamily="2" charset="0"/>
              </a:rPr>
              <a:t>]=</a:t>
            </a:r>
            <a:r>
              <a:rPr lang="en-US" sz="2800" dirty="0" err="1">
                <a:latin typeface="Courier" pitchFamily="2" charset="0"/>
              </a:rPr>
              <a:t>zpt.color</a:t>
            </a:r>
            <a:r>
              <a:rPr lang="en-US" sz="2800" dirty="0">
                <a:latin typeface="Courier" pitchFamily="2" charset="0"/>
              </a:rPr>
              <a:t>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 z[</a:t>
            </a:r>
            <a:r>
              <a:rPr lang="en-US" sz="2800" dirty="0" err="1">
                <a:latin typeface="Courier" pitchFamily="2" charset="0"/>
              </a:rPr>
              <a:t>zpt.y</a:t>
            </a:r>
            <a:r>
              <a:rPr lang="en-US" sz="2800" dirty="0">
                <a:latin typeface="Courier" pitchFamily="2" charset="0"/>
              </a:rPr>
              <a:t>][</a:t>
            </a:r>
            <a:r>
              <a:rPr lang="en-US" sz="2800" dirty="0" err="1">
                <a:latin typeface="Courier" pitchFamily="2" charset="0"/>
              </a:rPr>
              <a:t>zpt.x</a:t>
            </a:r>
            <a:r>
              <a:rPr lang="en-US" sz="2800" dirty="0">
                <a:latin typeface="Courier" pitchFamily="2" charset="0"/>
              </a:rPr>
              <a:t>]=</a:t>
            </a:r>
            <a:r>
              <a:rPr lang="en-US" sz="2800" dirty="0" err="1">
                <a:latin typeface="Courier" pitchFamily="2" charset="0"/>
              </a:rPr>
              <a:t>zpt.z</a:t>
            </a:r>
            <a:r>
              <a:rPr lang="en-US" sz="2800" dirty="0">
                <a:latin typeface="Courier" pitchFamily="2" charset="0"/>
              </a:rPr>
              <a:t>;    }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if (</a:t>
            </a:r>
            <a:r>
              <a:rPr lang="en-US" sz="2800" dirty="0" err="1">
                <a:latin typeface="Courier" pitchFamily="2" charset="0"/>
              </a:rPr>
              <a:t>zpt.last</a:t>
            </a:r>
            <a:r>
              <a:rPr lang="en-US" sz="2800" dirty="0">
                <a:latin typeface="Courier" pitchFamily="2" charset="0"/>
              </a:rPr>
              <a:t>) break;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// large image – may need to split?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//        … move off chip?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//        represent in clever way</a:t>
            </a:r>
          </a:p>
          <a:p>
            <a:pPr marL="0" indent="0">
              <a:buNone/>
            </a:pPr>
            <a:endParaRPr lang="en-US" sz="2800" dirty="0">
              <a:latin typeface="Courier" pitchFamily="2" charset="0"/>
            </a:endParaRPr>
          </a:p>
          <a:p>
            <a:pPr marL="0" indent="0">
              <a:buNone/>
            </a:pPr>
            <a:endParaRPr lang="en-US" sz="2800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		</a:t>
            </a:r>
            <a:endParaRPr lang="en-US" dirty="0">
              <a:latin typeface="Courier" pitchFamily="2" charset="0"/>
            </a:endParaRPr>
          </a:p>
          <a:p>
            <a:pPr marL="0" indent="0">
              <a:buNone/>
            </a:pPr>
            <a:endParaRPr lang="en-US" dirty="0">
              <a:latin typeface="Courier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B8EA0-BDA7-3B44-A684-2653E15E8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763823-A85C-4C40-9D5C-7D9F0D680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3943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9267E-C005-B340-9769-34B335D4A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3D Rendering Independent Refinement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2E217-0938-B14F-9241-9F9BA25C0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Projection – actually calculate projected coordinates</a:t>
            </a:r>
          </a:p>
          <a:p>
            <a:r>
              <a:rPr lang="en-US" dirty="0"/>
              <a:t>Rasterization – calculate pixels per triangle</a:t>
            </a:r>
          </a:p>
          <a:p>
            <a:pPr lvl="1"/>
            <a:r>
              <a:rPr lang="en-US" dirty="0"/>
              <a:t>Test just fine using identity from projection</a:t>
            </a:r>
          </a:p>
          <a:p>
            <a:r>
              <a:rPr lang="en-US" dirty="0"/>
              <a:t>Z-buffer – add in Z-ordering</a:t>
            </a:r>
          </a:p>
          <a:p>
            <a:pPr lvl="1"/>
            <a:r>
              <a:rPr lang="en-US" dirty="0"/>
              <a:t>Also testable with placeholder results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E58DA-C0D2-E449-A0D2-86EF86752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7EC5D3-C55E-F842-95A3-A87D2D788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99376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06ABE-97EA-7843-AE7F-54F50D38E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3D Rendering Refinement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FCD67-06D1-B545-AB87-788E848DF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Put them back together and work with interface defined</a:t>
            </a:r>
          </a:p>
          <a:p>
            <a:r>
              <a:rPr lang="en-US" dirty="0"/>
              <a:t>Could decide to change to communicating with blocks</a:t>
            </a:r>
          </a:p>
          <a:p>
            <a:r>
              <a:rPr lang="en-US" dirty="0"/>
              <a:t>Could refine for parallel rasterization</a:t>
            </a:r>
          </a:p>
          <a:p>
            <a:pPr lvl="1"/>
            <a:r>
              <a:rPr lang="en-US" dirty="0"/>
              <a:t>…and could do that in pieces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5E225-F723-4049-A4AF-258E39D8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DE3165-8C8F-F641-98DE-2C64FDD5A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1096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3E2DA-432F-8D41-8897-43DC550D93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Defensive Programming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F19DE3-3F5A-904E-920A-F28E082015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C3A32-855D-5B47-91D6-6BCA71EA1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B2F61B-1F67-EB47-9294-98CEFBCE1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28191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ACC4A-3F57-F64B-8A62-F75ABFBA5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512" y="190500"/>
            <a:ext cx="7772400" cy="1143000"/>
          </a:xfrm>
        </p:spPr>
        <p:txBody>
          <a:bodyPr/>
          <a:lstStyle/>
          <a:p>
            <a:r>
              <a:rPr lang="en-US" dirty="0"/>
              <a:t>Validate Assumptions/Requirements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A340E-6C31-BF4C-B76D-A23576952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114800"/>
          </a:xfrm>
        </p:spPr>
        <p:txBody>
          <a:bodyPr/>
          <a:lstStyle/>
          <a:p>
            <a:r>
              <a:rPr lang="en-US" dirty="0"/>
              <a:t>If require a property on input of a module</a:t>
            </a:r>
          </a:p>
          <a:p>
            <a:pPr lvl="1"/>
            <a:r>
              <a:rPr lang="en-US" dirty="0"/>
              <a:t>Good to have (optional) code to test for it</a:t>
            </a:r>
          </a:p>
          <a:p>
            <a:pPr lvl="1"/>
            <a:r>
              <a:rPr lang="en-US" dirty="0"/>
              <a:t>[add that code second]</a:t>
            </a:r>
          </a:p>
          <a:p>
            <a:pPr lvl="2"/>
            <a:r>
              <a:rPr lang="en-US" dirty="0"/>
              <a:t>Adds code/complexity to check</a:t>
            </a:r>
          </a:p>
          <a:p>
            <a:pPr lvl="2"/>
            <a:r>
              <a:rPr lang="en-US" dirty="0"/>
              <a:t>E.g. check actually is in-bounds if should be</a:t>
            </a:r>
          </a:p>
          <a:p>
            <a:pPr lvl="1"/>
            <a:r>
              <a:rPr lang="en-US" dirty="0"/>
              <a:t>Condition it in #ifdef so can disable for production, and re-enable for debug</a:t>
            </a:r>
          </a:p>
          <a:p>
            <a:pPr lvl="1"/>
            <a:r>
              <a:rPr lang="en-US" dirty="0"/>
              <a:t>Good to catch invalid assumptions early</a:t>
            </a:r>
          </a:p>
          <a:p>
            <a:pPr lvl="2"/>
            <a:r>
              <a:rPr lang="en-US" dirty="0"/>
              <a:t>…rather than spend time debugging to discover</a:t>
            </a:r>
          </a:p>
          <a:p>
            <a:pPr lvl="2"/>
            <a:r>
              <a:rPr lang="en-US" dirty="0"/>
              <a:t>Setup discussion about interface…which part got it wrong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758A68-31ED-6C46-A428-B3BFE5404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8A6B13-6761-D641-9536-7E31BB8A6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81859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B4B64-5C31-6049-8FB4-690EDF4E5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 Modules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B8C2D1-91F8-3649-BF35-50563B744D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it easy to swap out implementations</a:t>
            </a:r>
          </a:p>
          <a:p>
            <a:pPr lvl="1"/>
            <a:r>
              <a:rPr lang="en-US" dirty="0"/>
              <a:t>Swap between placeholders and refined implementations</a:t>
            </a:r>
          </a:p>
          <a:p>
            <a:pPr lvl="1"/>
            <a:r>
              <a:rPr lang="en-US" dirty="0"/>
              <a:t>Swap among implementation versions</a:t>
            </a:r>
          </a:p>
          <a:p>
            <a:pPr lvl="1"/>
            <a:r>
              <a:rPr lang="en-US" dirty="0"/>
              <a:t>Good to understand where problems introduced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A76FE-D2CD-EA49-A8A8-F7D826BA0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1B5D99-E80E-8547-850A-AB16C7B8F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696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5256F-83C3-524A-BF2E-5A8804875A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Source Code Repositories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A2A790-2369-4B4D-8FFF-94CE44CEC0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git, </a:t>
            </a:r>
            <a:r>
              <a:rPr lang="en-US" dirty="0" err="1"/>
              <a:t>svn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74C801-E6CA-1E4A-A70B-3E19EACD5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52BADB-D5F4-5A45-9796-181B54394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308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1256B-6162-704F-A0E7-93C3094D6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408" y="190500"/>
            <a:ext cx="7772400" cy="1143000"/>
          </a:xfrm>
        </p:spPr>
        <p:txBody>
          <a:bodyPr/>
          <a:lstStyle/>
          <a:p>
            <a:r>
              <a:rPr lang="en-US" dirty="0"/>
              <a:t>Recommended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4140B-1E06-0F44-8EE6-EDAF06402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408" y="1371600"/>
            <a:ext cx="7772400" cy="4114800"/>
          </a:xfrm>
        </p:spPr>
        <p:txBody>
          <a:bodyPr/>
          <a:lstStyle/>
          <a:p>
            <a:r>
              <a:rPr lang="en-US" dirty="0"/>
              <a:t>Decompose problem </a:t>
            </a:r>
          </a:p>
          <a:p>
            <a:r>
              <a:rPr lang="en-US" dirty="0"/>
              <a:t>Focus on how components interact</a:t>
            </a:r>
          </a:p>
          <a:p>
            <a:r>
              <a:rPr lang="en-US" dirty="0"/>
              <a:t>Figure out simplified functionality easy to assemble</a:t>
            </a:r>
          </a:p>
          <a:p>
            <a:r>
              <a:rPr lang="en-US" dirty="0"/>
              <a:t>Get minimum functionality end-to-end system running early</a:t>
            </a:r>
          </a:p>
          <a:p>
            <a:pPr lvl="1"/>
            <a:r>
              <a:rPr lang="en-US" dirty="0"/>
              <a:t>Even if means cut corners, solve simplified piece of problem</a:t>
            </a:r>
          </a:p>
          <a:p>
            <a:r>
              <a:rPr lang="en-US" dirty="0"/>
              <a:t>Chart path to refine pieces to goal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54192-7BA6-5941-8A62-5FB77D73F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17F421-7875-6C45-A7E8-BB38E99AD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19769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E2A56-033C-9A4C-BB69-2BFDB4030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Repository Message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D7736-BA61-434D-862D-D3894D6C5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working on a project, especially  with other people, want to use a source code repository</a:t>
            </a:r>
          </a:p>
          <a:p>
            <a:endParaRPr lang="en-US" dirty="0"/>
          </a:p>
          <a:p>
            <a:r>
              <a:rPr lang="en-US" dirty="0"/>
              <a:t>We’ve encouraged you to use for HWs</a:t>
            </a:r>
          </a:p>
          <a:p>
            <a:r>
              <a:rPr lang="en-US" dirty="0"/>
              <a:t>Start one for project group as soon as you create a project team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D1A13-F5C0-6F4B-B98D-D7A123A31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0FA238-C908-6D47-8263-4E27AFB5C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68199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9FC84-E453-AE4C-9000-49D50DB71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Idea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C3AC4-3817-2E4D-A5EC-379ADE63D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Central authoritative home for code</a:t>
            </a:r>
          </a:p>
          <a:p>
            <a:pPr lvl="1"/>
            <a:r>
              <a:rPr lang="en-US" dirty="0"/>
              <a:t>Everyone can access</a:t>
            </a:r>
          </a:p>
          <a:p>
            <a:pPr lvl="2"/>
            <a:r>
              <a:rPr lang="en-US" dirty="0"/>
              <a:t>Even if someone gets sick, laptop crashes</a:t>
            </a:r>
          </a:p>
          <a:p>
            <a:r>
              <a:rPr lang="en-US" dirty="0"/>
              <a:t>Keeps track of all versions</a:t>
            </a:r>
          </a:p>
          <a:p>
            <a:pPr lvl="1"/>
            <a:r>
              <a:rPr lang="en-US" dirty="0"/>
              <a:t>As iterate and refine</a:t>
            </a:r>
          </a:p>
          <a:p>
            <a:r>
              <a:rPr lang="en-US" dirty="0"/>
              <a:t>Maybe keep track of multiple, in-use versions at once </a:t>
            </a:r>
            <a:r>
              <a:rPr lang="en-US" dirty="0">
                <a:sym typeface="Wingdings" pitchFamily="2" charset="2"/>
              </a:rPr>
              <a:t> branches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26311-9486-8141-B7B6-2C93AE2A3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1D5B47-09D1-DA47-978A-3BF55C3E5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10255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FF81F-8B59-DC48-9F43-D2D2BFD7B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512" y="-38100"/>
            <a:ext cx="7772400" cy="1143000"/>
          </a:xfrm>
        </p:spPr>
        <p:txBody>
          <a:bodyPr/>
          <a:lstStyle/>
          <a:p>
            <a:r>
              <a:rPr lang="en-US" dirty="0"/>
              <a:t>Basic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EA51A-BF13-E748-93C0-5D2EE2447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512" y="838200"/>
            <a:ext cx="7772400" cy="4953000"/>
          </a:xfrm>
        </p:spPr>
        <p:txBody>
          <a:bodyPr/>
          <a:lstStyle/>
          <a:p>
            <a:r>
              <a:rPr lang="en-US" dirty="0"/>
              <a:t>Keep organized</a:t>
            </a:r>
          </a:p>
          <a:p>
            <a:pPr lvl="1"/>
            <a:r>
              <a:rPr lang="en-US" dirty="0"/>
              <a:t>Common place for everything</a:t>
            </a:r>
          </a:p>
          <a:p>
            <a:r>
              <a:rPr lang="en-US" dirty="0"/>
              <a:t>Keep track of history</a:t>
            </a:r>
          </a:p>
          <a:p>
            <a:pPr lvl="1"/>
            <a:r>
              <a:rPr lang="en-US" dirty="0"/>
              <a:t>Can go back to previous versions</a:t>
            </a:r>
          </a:p>
          <a:p>
            <a:pPr lvl="2"/>
            <a:r>
              <a:rPr lang="en-US" dirty="0"/>
              <a:t>If screw up; if thought worked before</a:t>
            </a:r>
          </a:p>
          <a:p>
            <a:pPr lvl="2"/>
            <a:r>
              <a:rPr lang="en-US" dirty="0"/>
              <a:t>Lowers chance of accidentally deleting</a:t>
            </a:r>
          </a:p>
          <a:p>
            <a:pPr lvl="2"/>
            <a:r>
              <a:rPr lang="en-US" dirty="0"/>
              <a:t>…or losing when laptop disk crashes</a:t>
            </a:r>
          </a:p>
          <a:p>
            <a:r>
              <a:rPr lang="en-US" dirty="0"/>
              <a:t>Able to work on independently</a:t>
            </a:r>
          </a:p>
          <a:p>
            <a:pPr lvl="1"/>
            <a:r>
              <a:rPr lang="en-US" dirty="0"/>
              <a:t>Share/integrate as stable</a:t>
            </a:r>
          </a:p>
          <a:p>
            <a:r>
              <a:rPr lang="en-US" dirty="0"/>
              <a:t>Branches</a:t>
            </a:r>
          </a:p>
          <a:p>
            <a:pPr lvl="1"/>
            <a:r>
              <a:rPr lang="en-US" sz="2400" dirty="0"/>
              <a:t>Experiment without breaking main version</a:t>
            </a:r>
          </a:p>
          <a:p>
            <a:pPr lvl="1"/>
            <a:r>
              <a:rPr lang="en-US" sz="2400" dirty="0"/>
              <a:t>E.g. change an interface…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EA17CC-B3FF-214E-B497-010A5BBB7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DDB2AF-E3E4-F94B-9A38-DD15F20F4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92677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73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3860" y="1676400"/>
            <a:ext cx="7772400" cy="4605528"/>
          </a:xfrm>
        </p:spPr>
        <p:txBody>
          <a:bodyPr/>
          <a:lstStyle/>
          <a:p>
            <a:r>
              <a:rPr lang="en-US" dirty="0"/>
              <a:t>Integrate first</a:t>
            </a:r>
          </a:p>
          <a:p>
            <a:pPr lvl="1"/>
            <a:r>
              <a:rPr lang="en-US" dirty="0"/>
              <a:t>Focus on interfaces early</a:t>
            </a:r>
          </a:p>
          <a:p>
            <a:r>
              <a:rPr lang="en-US" dirty="0"/>
              <a:t>Start simple </a:t>
            </a:r>
          </a:p>
          <a:p>
            <a:pPr lvl="1"/>
            <a:r>
              <a:rPr lang="en-US" dirty="0"/>
              <a:t>Something that works end-to-end </a:t>
            </a:r>
          </a:p>
          <a:p>
            <a:r>
              <a:rPr lang="en-US" dirty="0"/>
              <a:t>Improve incrementally and iteratively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74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81626"/>
            <a:ext cx="7772400" cy="4724400"/>
          </a:xfrm>
        </p:spPr>
        <p:txBody>
          <a:bodyPr/>
          <a:lstStyle/>
          <a:p>
            <a:r>
              <a:rPr lang="en-US" dirty="0"/>
              <a:t>Feedback</a:t>
            </a:r>
          </a:p>
          <a:p>
            <a:r>
              <a:rPr lang="en-US" dirty="0"/>
              <a:t>Wednesday: Project out and introduction</a:t>
            </a:r>
          </a:p>
          <a:p>
            <a:r>
              <a:rPr lang="en-US" dirty="0"/>
              <a:t>HW7 due Friday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35A34-658D-E74D-85A6-43604CF918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Benefits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962537-190C-0349-A194-1CD31EAC4E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B77CA-3477-0142-B270-B934F573B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413A45-CE97-3642-8BD3-94F75638A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37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49E8A-1E03-4949-81FB-790AAF15F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0F0B9-E0CC-044E-80E7-FFBA26E93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benefits might get from integrating early?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589EDD-8222-B848-B972-0D7EC18D0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A98D54-CB96-D142-AC03-067E68E90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9100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37846</TotalTime>
  <Words>3671</Words>
  <Application>Microsoft Macintosh PowerPoint</Application>
  <PresentationFormat>On-screen Show (4:3)</PresentationFormat>
  <Paragraphs>644</Paragraphs>
  <Slides>74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78" baseType="lpstr">
      <vt:lpstr>Arial</vt:lpstr>
      <vt:lpstr>Courier</vt:lpstr>
      <vt:lpstr>Times New Roman</vt:lpstr>
      <vt:lpstr>Blank Presentation</vt:lpstr>
      <vt:lpstr>ESE5320: System-on-a-Chip Architecture</vt:lpstr>
      <vt:lpstr>Today</vt:lpstr>
      <vt:lpstr>Message</vt:lpstr>
      <vt:lpstr>Project Planning</vt:lpstr>
      <vt:lpstr>Common Mistake</vt:lpstr>
      <vt:lpstr>Standard Chip Aphorism</vt:lpstr>
      <vt:lpstr>Recommended Approach</vt:lpstr>
      <vt:lpstr>Benefits</vt:lpstr>
      <vt:lpstr>Early Integration</vt:lpstr>
      <vt:lpstr>Benefits: Overview</vt:lpstr>
      <vt:lpstr>Interface First</vt:lpstr>
      <vt:lpstr>Parallel Development</vt:lpstr>
      <vt:lpstr>Confidence Boost</vt:lpstr>
      <vt:lpstr>Digested Problem</vt:lpstr>
      <vt:lpstr>Continuous Integration</vt:lpstr>
      <vt:lpstr>Part 2: Example</vt:lpstr>
      <vt:lpstr>Rendering Example</vt:lpstr>
      <vt:lpstr>Rendering</vt:lpstr>
      <vt:lpstr>Rendering Decomposed</vt:lpstr>
      <vt:lpstr>Rendering Decomposed</vt:lpstr>
      <vt:lpstr>Rasterization</vt:lpstr>
      <vt:lpstr>Rendering Decomposed</vt:lpstr>
      <vt:lpstr>Rendering Decomposed</vt:lpstr>
      <vt:lpstr>What’s Hard (Preclass 1)</vt:lpstr>
      <vt:lpstr>Simplifications</vt:lpstr>
      <vt:lpstr>Simplification: Overview</vt:lpstr>
      <vt:lpstr>Simple Placeholder</vt:lpstr>
      <vt:lpstr>Simplify (Preclass 3) </vt:lpstr>
      <vt:lpstr>Simplified Projection Example</vt:lpstr>
      <vt:lpstr>Simplified Rasterization</vt:lpstr>
      <vt:lpstr>Simplified Z-Buffer Example</vt:lpstr>
      <vt:lpstr>Solve Subset</vt:lpstr>
      <vt:lpstr>Data Parallel</vt:lpstr>
      <vt:lpstr>Parallel Rendering Example</vt:lpstr>
      <vt:lpstr>Parallel Rendering</vt:lpstr>
      <vt:lpstr>Parallel Rasterization</vt:lpstr>
      <vt:lpstr>Parallel Rasterization Refinement</vt:lpstr>
      <vt:lpstr>What makes hard?</vt:lpstr>
      <vt:lpstr>Solve Small Instances?</vt:lpstr>
      <vt:lpstr>Non-Optimized Implementation</vt:lpstr>
      <vt:lpstr>Window Filter</vt:lpstr>
      <vt:lpstr>Window Filter</vt:lpstr>
      <vt:lpstr>Software First</vt:lpstr>
      <vt:lpstr>Leverage Existing Solutions</vt:lpstr>
      <vt:lpstr>What components depend upon?</vt:lpstr>
      <vt:lpstr>Interfaces</vt:lpstr>
      <vt:lpstr>Division of Task</vt:lpstr>
      <vt:lpstr>Need to Know</vt:lpstr>
      <vt:lpstr>Rendering Interface  (Preclass 4)</vt:lpstr>
      <vt:lpstr>3D Rendering: Need to Know</vt:lpstr>
      <vt:lpstr>How Communicate?</vt:lpstr>
      <vt:lpstr>3D Rendering</vt:lpstr>
      <vt:lpstr>3D Rendering</vt:lpstr>
      <vt:lpstr>3D Rendering</vt:lpstr>
      <vt:lpstr>3D Rendering</vt:lpstr>
      <vt:lpstr>Properties components can assume?</vt:lpstr>
      <vt:lpstr>Interfaces May Change</vt:lpstr>
      <vt:lpstr>3D Rendering Start</vt:lpstr>
      <vt:lpstr>Rendering Start Placeholder</vt:lpstr>
      <vt:lpstr>Rendering Start Placeholder</vt:lpstr>
      <vt:lpstr>Rendering Start Placeholder</vt:lpstr>
      <vt:lpstr>Rendering Start Refine</vt:lpstr>
      <vt:lpstr>Rendering Start Refine</vt:lpstr>
      <vt:lpstr>3D Rendering Independent Refinement</vt:lpstr>
      <vt:lpstr>3D Rendering Refinement</vt:lpstr>
      <vt:lpstr>Defensive Programming</vt:lpstr>
      <vt:lpstr>Validate Assumptions/Requirements</vt:lpstr>
      <vt:lpstr>Swap Modules</vt:lpstr>
      <vt:lpstr>Source Code Repositories</vt:lpstr>
      <vt:lpstr>Repository Message</vt:lpstr>
      <vt:lpstr>Basic Idea</vt:lpstr>
      <vt:lpstr>Basic Benefits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230</cp:revision>
  <cp:lastPrinted>2023-10-22T19:43:00Z</cp:lastPrinted>
  <dcterms:created xsi:type="dcterms:W3CDTF">2018-09-30T22:49:14Z</dcterms:created>
  <dcterms:modified xsi:type="dcterms:W3CDTF">2023-10-23T13:41:11Z</dcterms:modified>
</cp:coreProperties>
</file>