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381" r:id="rId2"/>
    <p:sldId id="382" r:id="rId3"/>
    <p:sldId id="383" r:id="rId4"/>
    <p:sldId id="386" r:id="rId5"/>
    <p:sldId id="387" r:id="rId6"/>
    <p:sldId id="394" r:id="rId7"/>
    <p:sldId id="395" r:id="rId8"/>
    <p:sldId id="396" r:id="rId9"/>
    <p:sldId id="397" r:id="rId10"/>
    <p:sldId id="398" r:id="rId11"/>
    <p:sldId id="399" r:id="rId12"/>
    <p:sldId id="388" r:id="rId13"/>
    <p:sldId id="400" r:id="rId14"/>
    <p:sldId id="401" r:id="rId15"/>
    <p:sldId id="392" r:id="rId16"/>
    <p:sldId id="453" r:id="rId17"/>
    <p:sldId id="452" r:id="rId18"/>
    <p:sldId id="454" r:id="rId19"/>
    <p:sldId id="460" r:id="rId20"/>
    <p:sldId id="466" r:id="rId21"/>
    <p:sldId id="467" r:id="rId22"/>
    <p:sldId id="468" r:id="rId23"/>
    <p:sldId id="469" r:id="rId24"/>
    <p:sldId id="470" r:id="rId25"/>
    <p:sldId id="548" r:id="rId26"/>
    <p:sldId id="389" r:id="rId27"/>
    <p:sldId id="402" r:id="rId28"/>
    <p:sldId id="403" r:id="rId29"/>
    <p:sldId id="551" r:id="rId30"/>
    <p:sldId id="552" r:id="rId31"/>
    <p:sldId id="449" r:id="rId32"/>
    <p:sldId id="404" r:id="rId33"/>
    <p:sldId id="405" r:id="rId34"/>
    <p:sldId id="406" r:id="rId35"/>
    <p:sldId id="407" r:id="rId36"/>
    <p:sldId id="410" r:id="rId37"/>
    <p:sldId id="539" r:id="rId38"/>
    <p:sldId id="540" r:id="rId39"/>
    <p:sldId id="411" r:id="rId40"/>
    <p:sldId id="413" r:id="rId41"/>
    <p:sldId id="412" r:id="rId42"/>
    <p:sldId id="414" r:id="rId43"/>
    <p:sldId id="448" r:id="rId44"/>
    <p:sldId id="553" r:id="rId45"/>
    <p:sldId id="554" r:id="rId46"/>
    <p:sldId id="459" r:id="rId47"/>
    <p:sldId id="416" r:id="rId48"/>
    <p:sldId id="471" r:id="rId49"/>
    <p:sldId id="417" r:id="rId50"/>
    <p:sldId id="418" r:id="rId51"/>
    <p:sldId id="390" r:id="rId52"/>
    <p:sldId id="419" r:id="rId53"/>
    <p:sldId id="420" r:id="rId54"/>
    <p:sldId id="472" r:id="rId55"/>
    <p:sldId id="549" r:id="rId56"/>
    <p:sldId id="457" r:id="rId57"/>
    <p:sldId id="421" r:id="rId58"/>
    <p:sldId id="426" r:id="rId59"/>
    <p:sldId id="422" r:id="rId60"/>
    <p:sldId id="423" r:id="rId61"/>
    <p:sldId id="424" r:id="rId62"/>
    <p:sldId id="391" r:id="rId63"/>
    <p:sldId id="425" r:id="rId64"/>
    <p:sldId id="550" r:id="rId65"/>
    <p:sldId id="427" r:id="rId66"/>
    <p:sldId id="428" r:id="rId67"/>
    <p:sldId id="429" r:id="rId68"/>
    <p:sldId id="458" r:id="rId69"/>
    <p:sldId id="547" r:id="rId70"/>
    <p:sldId id="393" r:id="rId71"/>
    <p:sldId id="384" r:id="rId72"/>
    <p:sldId id="300" r:id="rId7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6600"/>
    <a:srgbClr val="99FF99"/>
    <a:srgbClr val="009900"/>
    <a:srgbClr val="FF0000"/>
    <a:srgbClr val="BF00FA"/>
    <a:srgbClr val="FFFF00"/>
    <a:srgbClr val="FFCC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91411" autoAdjust="0"/>
  </p:normalViewPr>
  <p:slideViewPr>
    <p:cSldViewPr>
      <p:cViewPr varScale="1">
        <p:scale>
          <a:sx n="102" d="100"/>
          <a:sy n="102" d="100"/>
        </p:scale>
        <p:origin x="81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30C01E42-ABD8-EA44-9CAE-6B80BEC7A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0D55D7D4-95B1-2C43-8C33-5CC94E2124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72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2023 --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13AE9D-CBE0-3341-962F-AA55D33A0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2023 --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DE0466-8914-AA47-9101-097FB8DA3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2023 --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E29A1-061B-3F45-9FEB-DDB3E5A56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2023 --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4D6331-A7F4-8A4C-85DD-5ED226426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2023 --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E900AE-33EB-4B44-A210-A45969751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2023 --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83F1A2-0E21-3245-8003-930CE4961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2023 -- DeHon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C097EA-9F3D-1D4C-B69A-9C7CDAAB5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2023 -- DeHon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C1D593-8ACC-044C-B494-230EE3891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2023 -- DeHon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FFC49-41D8-8A43-847F-7BD0DD710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2023 --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7FEA8B-6C58-734B-B26A-3B8F41F6B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2023 --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5DA2A5-4AC9-AE45-A09B-4CD0CE02A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latin typeface="+mn-lt"/>
              </a:defRPr>
            </a:lvl1pPr>
          </a:lstStyle>
          <a:p>
            <a:fld id="{672E3D69-622D-0143-A778-90B17198F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ESE5320: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16:  October 25, 2023</a:t>
            </a:r>
          </a:p>
          <a:p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Deduplication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 and Compression Project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/>
              <a:t>Functional Placement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181600"/>
          </a:xfrm>
        </p:spPr>
        <p:txBody>
          <a:bodyPr/>
          <a:lstStyle/>
          <a:p>
            <a:r>
              <a:rPr lang="en-US" dirty="0"/>
              <a:t>At file server or USB drive</a:t>
            </a:r>
          </a:p>
          <a:p>
            <a:pPr lvl="1"/>
            <a:r>
              <a:rPr lang="en-US" dirty="0" err="1"/>
              <a:t>Deduplicate</a:t>
            </a:r>
            <a:r>
              <a:rPr lang="en-US" dirty="0"/>
              <a:t>/compress data as stored</a:t>
            </a:r>
          </a:p>
          <a:p>
            <a:r>
              <a:rPr lang="en-US" dirty="0"/>
              <a:t>In client (laptop, phone)</a:t>
            </a:r>
          </a:p>
          <a:p>
            <a:pPr lvl="1"/>
            <a:r>
              <a:rPr lang="en-US" dirty="0" err="1"/>
              <a:t>Dedup</a:t>
            </a:r>
            <a:r>
              <a:rPr lang="en-US" dirty="0"/>
              <a:t>/compress to send to server</a:t>
            </a:r>
          </a:p>
          <a:p>
            <a:r>
              <a:rPr lang="en-US" dirty="0"/>
              <a:t>In data center network</a:t>
            </a:r>
          </a:p>
          <a:p>
            <a:pPr lvl="1"/>
            <a:r>
              <a:rPr lang="en-US" dirty="0" err="1"/>
              <a:t>Dedup</a:t>
            </a:r>
            <a:r>
              <a:rPr lang="en-US" dirty="0"/>
              <a:t>/compress data to send between server</a:t>
            </a:r>
          </a:p>
          <a:p>
            <a:r>
              <a:rPr lang="en-US" dirty="0"/>
              <a:t>Network infrastructure</a:t>
            </a:r>
          </a:p>
          <a:p>
            <a:pPr lvl="1"/>
            <a:r>
              <a:rPr lang="en-US" dirty="0" err="1"/>
              <a:t>Dedup</a:t>
            </a:r>
            <a:r>
              <a:rPr lang="en-US" dirty="0"/>
              <a:t>/compress from central to regional server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the 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Saving data (transmitted, stored)</a:t>
            </a:r>
          </a:p>
          <a:p>
            <a:r>
              <a:rPr lang="en-US" dirty="0"/>
              <a:t>By spending compute cycles</a:t>
            </a:r>
          </a:p>
          <a:p>
            <a:pPr lvl="1"/>
            <a:r>
              <a:rPr lang="en-US" dirty="0"/>
              <a:t>And storage database</a:t>
            </a:r>
          </a:p>
          <a:p>
            <a:pPr lvl="1"/>
            <a:endParaRPr lang="en-US" dirty="0"/>
          </a:p>
          <a:p>
            <a:r>
              <a:rPr lang="en-US" dirty="0"/>
              <a:t>When communication (storage) is the bottleneck</a:t>
            </a:r>
          </a:p>
          <a:p>
            <a:pPr lvl="1"/>
            <a:r>
              <a:rPr lang="en-US" dirty="0"/>
              <a:t>We’re willing to spend computation to better utilize the bottleneck resource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 deduplication/compression at network speeds (400Mb/s)</a:t>
            </a:r>
          </a:p>
          <a:p>
            <a:r>
              <a:rPr lang="en-US" dirty="0"/>
              <a:t>Use “chunks” instead of files</a:t>
            </a:r>
          </a:p>
          <a:p>
            <a:r>
              <a:rPr lang="en-US" dirty="0"/>
              <a:t>Turn a raw/uncompressed data stream into one that exploits</a:t>
            </a:r>
          </a:p>
          <a:p>
            <a:pPr lvl="1"/>
            <a:r>
              <a:rPr lang="en-US" dirty="0"/>
              <a:t>Duplicate chunks</a:t>
            </a:r>
          </a:p>
          <a:p>
            <a:pPr lvl="1"/>
            <a:r>
              <a:rPr lang="en-US" dirty="0"/>
              <a:t>Redundancies within chunks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 server input link from network</a:t>
            </a:r>
          </a:p>
          <a:p>
            <a:pPr lvl="1"/>
            <a:r>
              <a:rPr lang="en-US" dirty="0"/>
              <a:t>Compress data before sending to disk</a:t>
            </a:r>
          </a:p>
          <a:p>
            <a:pPr lvl="1"/>
            <a:r>
              <a:rPr lang="en-US" dirty="0"/>
              <a:t>(or USB link from computer, compress before store to flash)</a:t>
            </a:r>
          </a:p>
          <a:p>
            <a:endParaRPr lang="en-US" dirty="0"/>
          </a:p>
          <a:p>
            <a:r>
              <a:rPr lang="en-US" dirty="0"/>
              <a:t>Network link in data center or infrastructure</a:t>
            </a:r>
          </a:p>
          <a:p>
            <a:pPr lvl="1"/>
            <a:r>
              <a:rPr lang="en-US" dirty="0"/>
              <a:t>Compress data that goes over network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400"/>
            <a:ext cx="8890000" cy="19472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5EEB9-5D3D-524D-8B6C-949FD831F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1BFEA-E8F2-F740-9DEF-1DA571FA2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afford to simply compare every incoming file with all the files we’ve already sent?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A8603-97E3-D549-898A-AA1C4956E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25A958-7460-2242-9803-B9C20D5FC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FFA0-9CEF-3A4A-99E6-58288669B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5805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C9861-16BB-FE48-9F9A-EBCFA8382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732" y="1405861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comparisons per input byte in file?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Hint: how many total comparisons?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776EF-95B8-D940-ADBD-9930C5283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56992C-D57D-7C48-B925-0D6810201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A5A373-0412-B34A-BDEA-BDE2965DA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3205705"/>
            <a:ext cx="81534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96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6B388-D20A-2D4C-8C8B-F0DFB92D5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136" y="190500"/>
            <a:ext cx="7772400" cy="1143000"/>
          </a:xfrm>
        </p:spPr>
        <p:txBody>
          <a:bodyPr/>
          <a:lstStyle/>
          <a:p>
            <a:r>
              <a:rPr lang="en-US" dirty="0"/>
              <a:t>Requirements?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706DE-0D87-CC40-AEAE-D305F6CDD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848" y="1638300"/>
            <a:ext cx="8001000" cy="5029200"/>
          </a:xfrm>
        </p:spPr>
        <p:txBody>
          <a:bodyPr/>
          <a:lstStyle/>
          <a:p>
            <a:r>
              <a:rPr lang="en-US" dirty="0"/>
              <a:t>Can we afford to simply compare every incoming file with all the files we’ve already sent?</a:t>
            </a:r>
          </a:p>
          <a:p>
            <a:r>
              <a:rPr lang="en-US" dirty="0"/>
              <a:t>Data coming in at 400 Mb/s</a:t>
            </a:r>
          </a:p>
          <a:p>
            <a:r>
              <a:rPr lang="en-US" dirty="0"/>
              <a:t>Processor (or </a:t>
            </a:r>
            <a:r>
              <a:rPr lang="en-US" dirty="0" err="1"/>
              <a:t>datapath</a:t>
            </a:r>
            <a:r>
              <a:rPr lang="en-US" dirty="0"/>
              <a:t>) running at 1GHz</a:t>
            </a:r>
          </a:p>
          <a:p>
            <a:r>
              <a:rPr lang="en-US" dirty="0">
                <a:solidFill>
                  <a:srgbClr val="FF6600"/>
                </a:solidFill>
              </a:rPr>
              <a:t>How many comparisons needed per cycle with 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1 solution?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Hint: how many ns per input byte?  Cycles?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A3CD2-6E25-5944-91F1-23DBE4690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BC6800-B1A6-BB4E-A700-6DAADA5A9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12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223E4-BAE4-D048-8985-E17495E16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15D34-2C2A-DB4A-A0E2-7581DF312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there something we can compute on the input file that will let us </a:t>
            </a:r>
          </a:p>
          <a:p>
            <a:pPr lvl="1"/>
            <a:r>
              <a:rPr lang="en-US" dirty="0"/>
              <a:t>Know if a file is definitely not equivalent</a:t>
            </a:r>
          </a:p>
          <a:p>
            <a:pPr lvl="2"/>
            <a:r>
              <a:rPr lang="en-US" dirty="0"/>
              <a:t>So not worth checking every byte</a:t>
            </a:r>
          </a:p>
          <a:p>
            <a:pPr lvl="1"/>
            <a:r>
              <a:rPr lang="en-US" dirty="0"/>
              <a:t>Find the duplicate directly?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16F50-59B6-1B4B-8280-078C84B9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9959AF-50C1-AD48-A12A-9F21899D0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59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334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Motivation (part 1)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Project (part 2)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Content-Defined Chunking (part 3)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Hashing / Deduplication (part 4)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LZW Compression Setup (part 5)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CE559-9746-7F4B-9875-1585A3AE5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A2FDD-0E1C-2340-B5C4-A12108147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about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Look at size of file?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Look at 10 characters at fixed spots in the files?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E.g. bytes 11, 23, 113, 947, 1168, ….</a:t>
            </a:r>
          </a:p>
          <a:p>
            <a:r>
              <a:rPr lang="en-US" dirty="0"/>
              <a:t>Could do better?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Could do something where changing any single character might be detected?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5CDB3-E081-B944-BAB5-6D8AB479E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15868E-D25E-7041-BF09-868D7C244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1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DD26E-C707-7742-A1D5-DF7F4B8C1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Alternatives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446BE-C737-B645-89D9-55268937B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if we </a:t>
            </a:r>
            <a:r>
              <a:rPr lang="en-US" dirty="0" err="1">
                <a:solidFill>
                  <a:srgbClr val="FF6600"/>
                </a:solidFill>
              </a:rPr>
              <a:t>xor’ed</a:t>
            </a:r>
            <a:r>
              <a:rPr lang="en-US" dirty="0">
                <a:solidFill>
                  <a:srgbClr val="FF6600"/>
                </a:solidFill>
              </a:rPr>
              <a:t> together every byte in the file?</a:t>
            </a:r>
          </a:p>
          <a:p>
            <a:r>
              <a:rPr lang="en-US" dirty="0">
                <a:solidFill>
                  <a:srgbClr val="FF6600"/>
                </a:solidFill>
              </a:rPr>
              <a:t>What if we took sum of every word (group of 4 bytes) in the file?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9DCEE-390D-F642-9059-6E7C36D96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99942A-9117-9142-B8E1-ADC88D882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6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AC789-AB5E-8845-9980-7D615D743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r>
              <a:rPr lang="en-US" dirty="0"/>
              <a:t>Fingerprint, checksum, digest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1ABBE-624B-A54B-B263-6A7417055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184" y="1371600"/>
            <a:ext cx="7772400" cy="4114800"/>
          </a:xfrm>
        </p:spPr>
        <p:txBody>
          <a:bodyPr/>
          <a:lstStyle/>
          <a:p>
            <a:r>
              <a:rPr lang="en-US" dirty="0"/>
              <a:t>Compute a function on all the bytes in the file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b="1" dirty="0">
                <a:solidFill>
                  <a:schemeClr val="accent2"/>
                </a:solidFill>
              </a:rPr>
              <a:t>digest</a:t>
            </a:r>
          </a:p>
          <a:p>
            <a:r>
              <a:rPr lang="en-US" dirty="0"/>
              <a:t>Bins files into separate classes by the digest</a:t>
            </a:r>
          </a:p>
          <a:p>
            <a:pPr lvl="1"/>
            <a:r>
              <a:rPr lang="en-US" dirty="0"/>
              <a:t>Only need to check those</a:t>
            </a:r>
          </a:p>
          <a:p>
            <a:r>
              <a:rPr lang="en-US" dirty="0"/>
              <a:t>As increase bits in digest</a:t>
            </a:r>
          </a:p>
          <a:p>
            <a:pPr lvl="1"/>
            <a:r>
              <a:rPr lang="en-US" dirty="0"/>
              <a:t>Make likelihood of two files having same digest smaller</a:t>
            </a:r>
          </a:p>
          <a:p>
            <a:r>
              <a:rPr lang="en-US" dirty="0"/>
              <a:t>If can arrange for digests to essentially be unique – like a fingerprint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7A519-A0DB-5340-9C4C-B11AEC91F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CC429-C1FD-C945-A362-B76E60A2F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5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4B94F-A9F7-5B41-A376-7976199BA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94CA5-847F-0247-BC1D-2F7C68F1C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dirty="0"/>
              <a:t>A finite digest (fixed number of bits) computed on a potentially large collection of data (like a file)</a:t>
            </a:r>
          </a:p>
          <a:p>
            <a:r>
              <a:rPr lang="en-US" dirty="0"/>
              <a:t>Ideally uniformly random digests </a:t>
            </a:r>
          </a:p>
          <a:p>
            <a:pPr lvl="1"/>
            <a:r>
              <a:rPr lang="en-US" dirty="0"/>
              <a:t> each hash value equally likely</a:t>
            </a:r>
          </a:p>
          <a:p>
            <a:endParaRPr lang="en-US" dirty="0"/>
          </a:p>
          <a:p>
            <a:r>
              <a:rPr lang="en-US" dirty="0"/>
              <a:t>Use as building block for grouping and matching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0342C-ADE9-5A42-A57F-B410F9EBD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053763-9433-3148-978B-4DEA44FBD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1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AEC0A-5CF5-F646-8E8B-57966B44B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Refined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3C8A6-E59F-704C-AA7C-EAEB158B5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a map of hash digests to files on the system</a:t>
            </a:r>
          </a:p>
          <a:p>
            <a:r>
              <a:rPr lang="en-US" dirty="0"/>
              <a:t>On new file, </a:t>
            </a:r>
          </a:p>
          <a:p>
            <a:pPr lvl="1"/>
            <a:r>
              <a:rPr lang="en-US" dirty="0"/>
              <a:t>Compute hash digest on file</a:t>
            </a:r>
          </a:p>
          <a:p>
            <a:pPr lvl="1"/>
            <a:r>
              <a:rPr lang="en-US" dirty="0"/>
              <a:t>Only compare file contents against files with the same hash</a:t>
            </a:r>
          </a:p>
          <a:p>
            <a:r>
              <a:rPr lang="en-US" dirty="0">
                <a:solidFill>
                  <a:srgbClr val="FF6600"/>
                </a:solidFill>
              </a:rPr>
              <a:t>If hash is perfect with 20b, how does this reduce the number of files need to compare?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C65D6-C1C4-DA4D-93A1-1E905C6CF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8FC4DE-4EF8-2046-BA8A-7CCECDB3F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10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C1F6C-6815-1C4D-A4A4-856179963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Impact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F57579-A6A2-1F48-B743-A2D2495F09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With (perfectly distributed) k-bit hash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𝐴𝑣𝑔𝑆𝑒𝑎𝑟𝑐h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𝑇𝑜𝑡𝑎𝑙𝐹𝑖𝑙𝑒𝑠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F57579-A6A2-1F48-B743-A2D2495F09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31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8A885-03BB-BF4B-933C-362B4C382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858622-1081-B34C-8383-2D84B5E9B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315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779793"/>
            <a:ext cx="7772400" cy="1470025"/>
          </a:xfrm>
        </p:spPr>
        <p:txBody>
          <a:bodyPr/>
          <a:lstStyle/>
          <a:p>
            <a:r>
              <a:rPr lang="en-US" dirty="0"/>
              <a:t>Part 3:</a:t>
            </a:r>
            <a:br>
              <a:rPr lang="en-US" dirty="0"/>
            </a:br>
            <a:r>
              <a:rPr lang="en-US" dirty="0"/>
              <a:t>Content-Defined Chunking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0"/>
            <a:ext cx="7061200" cy="154663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or chunks?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Why might files be the wrong granularity for identifying duplicates?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regularly cut files into fixed-sized blocks</a:t>
            </a:r>
          </a:p>
          <a:p>
            <a:pPr lvl="1"/>
            <a:r>
              <a:rPr lang="en-US" dirty="0"/>
              <a:t>Disk sectors or blocks</a:t>
            </a:r>
          </a:p>
          <a:p>
            <a:pPr lvl="1"/>
            <a:r>
              <a:rPr lang="en-US" dirty="0" err="1"/>
              <a:t>inodes</a:t>
            </a:r>
            <a:r>
              <a:rPr lang="en-US" dirty="0"/>
              <a:t> in File systems</a:t>
            </a:r>
          </a:p>
          <a:p>
            <a:r>
              <a:rPr lang="en-US" dirty="0"/>
              <a:t>We could look for duplicates in blocks</a:t>
            </a:r>
          </a:p>
          <a:p>
            <a:r>
              <a:rPr lang="en-US" dirty="0">
                <a:solidFill>
                  <a:srgbClr val="FF6600"/>
                </a:solidFill>
              </a:rPr>
              <a:t>Why might fixed-sized blocks not be right division for </a:t>
            </a:r>
            <a:r>
              <a:rPr lang="en-US" dirty="0" err="1">
                <a:solidFill>
                  <a:srgbClr val="FF6600"/>
                </a:solidFill>
              </a:rPr>
              <a:t>deduplication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1A8A1-0238-3242-91D7-7687CE7B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2 Unique Blocks?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F9CDC-57FD-2642-8F4B-144D383CC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AB95E-6AAA-D448-868C-D07696E27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D13C30-21E3-7346-B305-6401DDCF4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D961AC-6E6D-0146-BB2F-61D8EF72B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90" y="2133600"/>
            <a:ext cx="8825419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40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r>
              <a:rPr lang="en-US" dirty="0"/>
              <a:t>Can reduce data size by identifying and reducing redundancy</a:t>
            </a:r>
          </a:p>
          <a:p>
            <a:r>
              <a:rPr lang="en-US" dirty="0"/>
              <a:t>Can </a:t>
            </a:r>
          </a:p>
          <a:p>
            <a:pPr lvl="1"/>
            <a:r>
              <a:rPr lang="en-US" dirty="0"/>
              <a:t>spend computation and data storage </a:t>
            </a:r>
          </a:p>
          <a:p>
            <a:pPr lvl="1"/>
            <a:r>
              <a:rPr lang="en-US" dirty="0"/>
              <a:t>to reduce communication traffic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1A8A1-0238-3242-91D7-7687CE7B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3 Unique Chunks?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F9CDC-57FD-2642-8F4B-144D383CC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AB95E-6AAA-D448-868C-D07696E27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D13C30-21E3-7346-B305-6401DDCF4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1DA1A6-5544-BD40-89BC-4535E989C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70" y="1981200"/>
            <a:ext cx="8858659" cy="3492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740537-B0DD-F847-91AC-0EE03569F0A1}"/>
              </a:ext>
            </a:extLst>
          </p:cNvPr>
          <p:cNvSpPr/>
          <p:nvPr/>
        </p:nvSpPr>
        <p:spPr bwMode="auto">
          <a:xfrm>
            <a:off x="2209800" y="2971800"/>
            <a:ext cx="1981200" cy="228600"/>
          </a:xfrm>
          <a:prstGeom prst="rect">
            <a:avLst/>
          </a:prstGeom>
          <a:solidFill>
            <a:srgbClr val="99FF99">
              <a:alpha val="36000"/>
            </a:srgb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DBBA25-40EA-EE41-995F-64796CFF01BC}"/>
              </a:ext>
            </a:extLst>
          </p:cNvPr>
          <p:cNvSpPr/>
          <p:nvPr/>
        </p:nvSpPr>
        <p:spPr bwMode="auto">
          <a:xfrm>
            <a:off x="2286000" y="3467100"/>
            <a:ext cx="1981200" cy="228600"/>
          </a:xfrm>
          <a:prstGeom prst="rect">
            <a:avLst/>
          </a:prstGeom>
          <a:solidFill>
            <a:srgbClr val="99FF99">
              <a:alpha val="36000"/>
            </a:srgb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0E7017-2B00-464C-BF5C-F2A9F050E8F7}"/>
              </a:ext>
            </a:extLst>
          </p:cNvPr>
          <p:cNvSpPr/>
          <p:nvPr/>
        </p:nvSpPr>
        <p:spPr bwMode="auto">
          <a:xfrm>
            <a:off x="2286000" y="4953000"/>
            <a:ext cx="1981200" cy="228600"/>
          </a:xfrm>
          <a:prstGeom prst="rect">
            <a:avLst/>
          </a:prstGeom>
          <a:solidFill>
            <a:srgbClr val="99FF99">
              <a:alpha val="36000"/>
            </a:srgb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85FE78-1FB3-C74F-95DA-1AD0C4AB12D4}"/>
              </a:ext>
            </a:extLst>
          </p:cNvPr>
          <p:cNvSpPr/>
          <p:nvPr/>
        </p:nvSpPr>
        <p:spPr bwMode="auto">
          <a:xfrm>
            <a:off x="6748565" y="2743200"/>
            <a:ext cx="1981200" cy="228600"/>
          </a:xfrm>
          <a:prstGeom prst="rect">
            <a:avLst/>
          </a:prstGeom>
          <a:solidFill>
            <a:srgbClr val="99FF99">
              <a:alpha val="36000"/>
            </a:srgb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D8BD1C-7ED4-EF49-ADAA-4106945F462C}"/>
              </a:ext>
            </a:extLst>
          </p:cNvPr>
          <p:cNvSpPr/>
          <p:nvPr/>
        </p:nvSpPr>
        <p:spPr bwMode="auto">
          <a:xfrm>
            <a:off x="6748565" y="3238500"/>
            <a:ext cx="1981200" cy="228600"/>
          </a:xfrm>
          <a:prstGeom prst="rect">
            <a:avLst/>
          </a:prstGeom>
          <a:solidFill>
            <a:srgbClr val="99FF99">
              <a:alpha val="36000"/>
            </a:srgb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46B3A7-7F9B-5D4C-9D47-99025C8D2611}"/>
              </a:ext>
            </a:extLst>
          </p:cNvPr>
          <p:cNvSpPr/>
          <p:nvPr/>
        </p:nvSpPr>
        <p:spPr bwMode="auto">
          <a:xfrm>
            <a:off x="6754661" y="4672584"/>
            <a:ext cx="1981200" cy="228600"/>
          </a:xfrm>
          <a:prstGeom prst="rect">
            <a:avLst/>
          </a:prstGeom>
          <a:solidFill>
            <a:srgbClr val="99FF99">
              <a:alpha val="36000"/>
            </a:srgb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555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 and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Why are chunks able to capture more duplicates?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File Modifications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 line of text</a:t>
            </a:r>
          </a:p>
          <a:p>
            <a:r>
              <a:rPr lang="en-US" dirty="0"/>
              <a:t>Remove a line of text</a:t>
            </a:r>
          </a:p>
          <a:p>
            <a:r>
              <a:rPr lang="en-US" dirty="0"/>
              <a:t>Fix a typo</a:t>
            </a:r>
          </a:p>
          <a:p>
            <a:r>
              <a:rPr lang="en-US" dirty="0"/>
              <a:t>Rewrite a paragraph</a:t>
            </a:r>
          </a:p>
          <a:p>
            <a:r>
              <a:rPr lang="en-US" dirty="0"/>
              <a:t>Trim or compose a video sequence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Content-Define Chunking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Would like to re-align pieces around unchanged/common sequences</a:t>
            </a:r>
          </a:p>
          <a:p>
            <a:pPr lvl="1"/>
            <a:r>
              <a:rPr lang="en-US" dirty="0"/>
              <a:t>Around the content</a:t>
            </a:r>
          </a:p>
          <a:p>
            <a:r>
              <a:rPr lang="en-US" dirty="0"/>
              <a:t>Break up larger thing (file) into pieces based on features of content</a:t>
            </a:r>
          </a:p>
          <a:p>
            <a:pPr lvl="1"/>
            <a:r>
              <a:rPr lang="en-US" dirty="0"/>
              <a:t>Hence ”content-defined”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Pieces of some larger file (data stream)</a:t>
            </a:r>
          </a:p>
          <a:p>
            <a:r>
              <a:rPr lang="en-US" dirty="0"/>
              <a:t>Variable size </a:t>
            </a:r>
          </a:p>
          <a:p>
            <a:pPr lvl="1"/>
            <a:r>
              <a:rPr lang="en-US" dirty="0"/>
              <a:t>Over a limited range</a:t>
            </a:r>
          </a:p>
          <a:p>
            <a:r>
              <a:rPr lang="en-US" dirty="0"/>
              <a:t>Discretion in how formed / divided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Chunk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identify chunks?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"/>
            <a:ext cx="7772400" cy="1143000"/>
          </a:xfrm>
        </p:spPr>
        <p:txBody>
          <a:bodyPr/>
          <a:lstStyle/>
          <a:p>
            <a:r>
              <a:rPr lang="en-US" dirty="0"/>
              <a:t>Hashes and Chunk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68450"/>
            <a:ext cx="7772400" cy="4114800"/>
          </a:xfrm>
        </p:spPr>
        <p:txBody>
          <a:bodyPr/>
          <a:lstStyle/>
          <a:p>
            <a:r>
              <a:rPr lang="en-US" dirty="0"/>
              <a:t>Compute a hash on a window of values</a:t>
            </a:r>
          </a:p>
          <a:p>
            <a:pPr lvl="1"/>
            <a:r>
              <a:rPr lang="en-US" dirty="0"/>
              <a:t>Window: sequence of W-bytes</a:t>
            </a:r>
          </a:p>
          <a:p>
            <a:pPr lvl="1"/>
            <a:r>
              <a:rPr lang="en-US" dirty="0"/>
              <a:t>Like window filter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3273C1-87FE-A748-A97B-53B84CB95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3564636"/>
            <a:ext cx="10015369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0004"/>
            <a:ext cx="7772400" cy="1143000"/>
          </a:xfrm>
        </p:spPr>
        <p:txBody>
          <a:bodyPr/>
          <a:lstStyle/>
          <a:p>
            <a:r>
              <a:rPr lang="en-US" dirty="0"/>
              <a:t>Hashes and Chunk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23758"/>
            <a:ext cx="7772400" cy="4114800"/>
          </a:xfrm>
        </p:spPr>
        <p:txBody>
          <a:bodyPr/>
          <a:lstStyle/>
          <a:p>
            <a:r>
              <a:rPr lang="en-US" dirty="0"/>
              <a:t>Compute a hash on a window of values</a:t>
            </a:r>
          </a:p>
          <a:p>
            <a:pPr lvl="1"/>
            <a:r>
              <a:rPr lang="en-US" dirty="0"/>
              <a:t>Window: sequence of W-bytes</a:t>
            </a:r>
          </a:p>
          <a:p>
            <a:pPr lvl="1"/>
            <a:r>
              <a:rPr lang="en-US" dirty="0"/>
              <a:t>Like window filter</a:t>
            </a:r>
          </a:p>
          <a:p>
            <a:r>
              <a:rPr lang="en-US" dirty="0"/>
              <a:t>Scan window over the input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5D7988-F927-6548-A6D5-D7A1677FC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5349976"/>
            <a:ext cx="9114162" cy="13175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500A40-B3B1-854C-B8CF-98E7DE204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3564636"/>
            <a:ext cx="10015369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468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0004"/>
            <a:ext cx="7772400" cy="1143000"/>
          </a:xfrm>
        </p:spPr>
        <p:txBody>
          <a:bodyPr/>
          <a:lstStyle/>
          <a:p>
            <a:r>
              <a:rPr lang="en-US" dirty="0"/>
              <a:t>Hashes and Chunk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23758"/>
            <a:ext cx="7772400" cy="4114800"/>
          </a:xfrm>
        </p:spPr>
        <p:txBody>
          <a:bodyPr/>
          <a:lstStyle/>
          <a:p>
            <a:r>
              <a:rPr lang="en-US" dirty="0"/>
              <a:t>Compute a hash on a window of values</a:t>
            </a:r>
          </a:p>
          <a:p>
            <a:pPr lvl="1"/>
            <a:r>
              <a:rPr lang="en-US" dirty="0"/>
              <a:t>Window: sequence of W-bytes</a:t>
            </a:r>
          </a:p>
          <a:p>
            <a:pPr lvl="1"/>
            <a:r>
              <a:rPr lang="en-US" dirty="0"/>
              <a:t>Like window filter</a:t>
            </a:r>
          </a:p>
          <a:p>
            <a:r>
              <a:rPr lang="en-US" dirty="0"/>
              <a:t>Scan window over the input</a:t>
            </a:r>
          </a:p>
          <a:p>
            <a:r>
              <a:rPr lang="en-US" dirty="0"/>
              <a:t>When hash has some special value </a:t>
            </a:r>
            <a:br>
              <a:rPr lang="en-US" dirty="0"/>
            </a:br>
            <a:r>
              <a:rPr lang="en-US" dirty="0"/>
              <a:t>(like 0 or 0x11)</a:t>
            </a:r>
          </a:p>
          <a:p>
            <a:pPr lvl="1"/>
            <a:r>
              <a:rPr lang="en-US" dirty="0"/>
              <a:t>Declare a chunk boundary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5D7988-F927-6548-A6D5-D7A1677FC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5349976"/>
            <a:ext cx="9114162" cy="131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717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Hashes as Chunk Cut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r>
              <a:rPr lang="en-US" dirty="0"/>
              <a:t>What does this do?</a:t>
            </a:r>
          </a:p>
          <a:p>
            <a:r>
              <a:rPr lang="en-US" dirty="0"/>
              <a:t>Guarantees that each chunk begins (or ends) at some fixed hash</a:t>
            </a:r>
          </a:p>
          <a:p>
            <a:r>
              <a:rPr lang="en-US" dirty="0"/>
              <a:t>For a particular substring that matches the target hash</a:t>
            </a:r>
          </a:p>
          <a:p>
            <a:pPr lvl="1"/>
            <a:r>
              <a:rPr lang="en-US" dirty="0"/>
              <a:t>Always occurs at beginning (or end) of chunk</a:t>
            </a:r>
          </a:p>
          <a:p>
            <a:r>
              <a:rPr lang="en-US" dirty="0"/>
              <a:t>If have a large body of repeated text</a:t>
            </a:r>
          </a:p>
          <a:p>
            <a:pPr lvl="1"/>
            <a:r>
              <a:rPr lang="en-US" dirty="0"/>
              <a:t>Will synchronize cuts at the same points based on the content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105400"/>
          </a:xfrm>
        </p:spPr>
        <p:txBody>
          <a:bodyPr/>
          <a:lstStyle/>
          <a:p>
            <a:r>
              <a:rPr lang="en-US" dirty="0"/>
              <a:t>Always want more</a:t>
            </a:r>
          </a:p>
          <a:p>
            <a:pPr lvl="1"/>
            <a:r>
              <a:rPr lang="en-US" dirty="0"/>
              <a:t>Bandwidth</a:t>
            </a:r>
          </a:p>
          <a:p>
            <a:pPr lvl="1"/>
            <a:r>
              <a:rPr lang="en-US" dirty="0"/>
              <a:t>Storage space</a:t>
            </a:r>
          </a:p>
          <a:p>
            <a:r>
              <a:rPr lang="en-US" dirty="0"/>
              <a:t>Carry data with me (phone, laptop)</a:t>
            </a:r>
          </a:p>
          <a:p>
            <a:r>
              <a:rPr lang="en-US" dirty="0"/>
              <a:t>Backup laptop, phone data</a:t>
            </a:r>
          </a:p>
          <a:p>
            <a:pPr lvl="1"/>
            <a:r>
              <a:rPr lang="en-US" dirty="0"/>
              <a:t>Maybe over limited bandwidth links</a:t>
            </a:r>
          </a:p>
          <a:p>
            <a:r>
              <a:rPr lang="en-US" dirty="0"/>
              <a:t>Never delete data</a:t>
            </a:r>
          </a:p>
          <a:p>
            <a:r>
              <a:rPr lang="en-US" dirty="0"/>
              <a:t>Download movies, books, datasets</a:t>
            </a:r>
          </a:p>
          <a:p>
            <a:r>
              <a:rPr lang="en-US" dirty="0"/>
              <a:t>Make most use of space, </a:t>
            </a:r>
            <a:r>
              <a:rPr lang="en-US" dirty="0" err="1"/>
              <a:t>bw</a:t>
            </a:r>
            <a:r>
              <a:rPr lang="en-US" dirty="0"/>
              <a:t> given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Chunk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772400" cy="5257800"/>
          </a:xfrm>
        </p:spPr>
        <p:txBody>
          <a:bodyPr/>
          <a:lstStyle/>
          <a:p>
            <a:r>
              <a:rPr lang="en-US" dirty="0"/>
              <a:t>Assume hash is uniformly random</a:t>
            </a:r>
          </a:p>
          <a:p>
            <a:r>
              <a:rPr lang="en-US" dirty="0"/>
              <a:t>The likelihood of each window having a particular value is the same</a:t>
            </a:r>
          </a:p>
          <a:p>
            <a:r>
              <a:rPr lang="en-US" dirty="0"/>
              <a:t>So, if hash has a range of N,</a:t>
            </a:r>
            <a:br>
              <a:rPr lang="en-US" dirty="0"/>
            </a:br>
            <a:r>
              <a:rPr lang="en-US" dirty="0"/>
              <a:t>the probability of a particular window having the magic “cut” value is 1/N</a:t>
            </a:r>
          </a:p>
          <a:p>
            <a:r>
              <a:rPr lang="en-US" dirty="0"/>
              <a:t>…making the average chunk size N</a:t>
            </a:r>
          </a:p>
          <a:p>
            <a:r>
              <a:rPr lang="en-US" dirty="0"/>
              <a:t>So, we engineer chunk size by selecting the range of the hash we use</a:t>
            </a:r>
          </a:p>
          <a:p>
            <a:pPr lvl="1"/>
            <a:r>
              <a:rPr lang="en-US" dirty="0"/>
              <a:t>E.g. 12b hash for 2</a:t>
            </a:r>
            <a:r>
              <a:rPr lang="en-US" baseline="30000" dirty="0"/>
              <a:t>12</a:t>
            </a:r>
            <a:r>
              <a:rPr lang="en-US" dirty="0"/>
              <a:t> = 4KB chunks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005" y="228600"/>
            <a:ext cx="7772400" cy="1143000"/>
          </a:xfrm>
        </p:spPr>
        <p:txBody>
          <a:bodyPr/>
          <a:lstStyle/>
          <a:p>
            <a:r>
              <a:rPr lang="en-US" dirty="0"/>
              <a:t>Chunking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835" y="1524000"/>
            <a:ext cx="7772400" cy="4648200"/>
          </a:xfrm>
        </p:spPr>
        <p:txBody>
          <a:bodyPr/>
          <a:lstStyle/>
          <a:p>
            <a:r>
              <a:rPr lang="en-US" dirty="0"/>
              <a:t>Raises questions</a:t>
            </a:r>
          </a:p>
          <a:p>
            <a:pPr lvl="1"/>
            <a:r>
              <a:rPr lang="en-US" dirty="0"/>
              <a:t>How big should chunks be?</a:t>
            </a:r>
          </a:p>
          <a:p>
            <a:pPr lvl="2"/>
            <a:r>
              <a:rPr lang="en-US" dirty="0"/>
              <a:t>Apply maximum and minimum size beyond content definition?</a:t>
            </a:r>
          </a:p>
          <a:p>
            <a:pPr lvl="1"/>
            <a:r>
              <a:rPr lang="en-US" dirty="0"/>
              <a:t>How big should hash window be?</a:t>
            </a:r>
          </a:p>
          <a:p>
            <a:r>
              <a:rPr lang="en-US" dirty="0"/>
              <a:t>Discuss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What forces drive larger chunks, smaller?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How do large chunks help compression? Hurt?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763000" cy="4114800"/>
          </a:xfrm>
        </p:spPr>
        <p:txBody>
          <a:bodyPr/>
          <a:lstStyle/>
          <a:p>
            <a:r>
              <a:rPr lang="en-US" dirty="0"/>
              <a:t>Consider beginning of repeated block of text.</a:t>
            </a:r>
          </a:p>
          <a:p>
            <a:r>
              <a:rPr lang="en-US" dirty="0"/>
              <a:t>This stuff has already been seen.</a:t>
            </a:r>
          </a:p>
          <a:p>
            <a:r>
              <a:rPr lang="en-US" dirty="0"/>
              <a:t>But, we are only matching on something that has a hash of zero.</a:t>
            </a:r>
          </a:p>
          <a:p>
            <a:r>
              <a:rPr lang="en-US" dirty="0">
                <a:solidFill>
                  <a:srgbClr val="3366FF"/>
                </a:solidFill>
              </a:rPr>
              <a:t>Maybe this line has a hash of zero.</a:t>
            </a:r>
          </a:p>
          <a:p>
            <a:r>
              <a:rPr lang="en-US" dirty="0"/>
              <a:t>But, our repeated text is before and after the magic window with the matched hash value.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Example Data Stream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58A2F9D-039E-8B47-BBCD-4DF24C4D9B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828801"/>
            <a:ext cx="5482606" cy="4572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578E10-F6F5-BA4E-AEC7-8B725634EFAD}"/>
              </a:ext>
            </a:extLst>
          </p:cNvPr>
          <p:cNvSpPr txBox="1"/>
          <p:nvPr/>
        </p:nvSpPr>
        <p:spPr>
          <a:xfrm>
            <a:off x="5895340" y="1490008"/>
            <a:ext cx="32303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Blue: Hash=0.</a:t>
            </a:r>
          </a:p>
          <a:p>
            <a:r>
              <a:rPr lang="en-US" dirty="0">
                <a:latin typeface="+mn-lt"/>
              </a:rPr>
              <a:t>Green: Identical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Maybe edited file,</a:t>
            </a:r>
          </a:p>
          <a:p>
            <a:r>
              <a:rPr lang="en-US" dirty="0">
                <a:latin typeface="+mn-lt"/>
              </a:rPr>
              <a:t>  added some content.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Example Data Stream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578E10-F6F5-BA4E-AEC7-8B725634EFAD}"/>
              </a:ext>
            </a:extLst>
          </p:cNvPr>
          <p:cNvSpPr txBox="1"/>
          <p:nvPr/>
        </p:nvSpPr>
        <p:spPr>
          <a:xfrm>
            <a:off x="5895340" y="1490008"/>
            <a:ext cx="32303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Blue: Hash=0.</a:t>
            </a:r>
          </a:p>
          <a:p>
            <a:r>
              <a:rPr lang="en-US" dirty="0">
                <a:latin typeface="+mn-lt"/>
              </a:rPr>
              <a:t>Green: Identical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Maybe edited file,</a:t>
            </a:r>
          </a:p>
          <a:p>
            <a:r>
              <a:rPr lang="en-US" dirty="0">
                <a:latin typeface="+mn-lt"/>
              </a:rPr>
              <a:t>  added some content.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167EC55-32D1-C041-A4E5-1D2B2C9F2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204074"/>
            <a:ext cx="5361940" cy="5235137"/>
          </a:xfrm>
        </p:spPr>
      </p:pic>
    </p:spTree>
    <p:extLst>
      <p:ext uri="{BB962C8B-B14F-4D97-AF65-F5344CB8AC3E}">
        <p14:creationId xmlns:p14="http://schemas.microsoft.com/office/powerpoint/2010/main" val="8564044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Example Data Stream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578E10-F6F5-BA4E-AEC7-8B725634EFAD}"/>
              </a:ext>
            </a:extLst>
          </p:cNvPr>
          <p:cNvSpPr txBox="1"/>
          <p:nvPr/>
        </p:nvSpPr>
        <p:spPr>
          <a:xfrm>
            <a:off x="5861519" y="1204074"/>
            <a:ext cx="32303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Blue: Hash=0.</a:t>
            </a:r>
          </a:p>
          <a:p>
            <a:r>
              <a:rPr lang="en-US" dirty="0">
                <a:latin typeface="+mn-lt"/>
              </a:rPr>
              <a:t>Green: Identical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Maybe edited file,</a:t>
            </a:r>
          </a:p>
          <a:p>
            <a:r>
              <a:rPr lang="en-US" dirty="0">
                <a:latin typeface="+mn-lt"/>
              </a:rPr>
              <a:t>  added some content.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167EC55-32D1-C041-A4E5-1D2B2C9F2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204074"/>
            <a:ext cx="5361940" cy="52351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7B4246-7EEC-E647-A975-FCA80A73E5F4}"/>
              </a:ext>
            </a:extLst>
          </p:cNvPr>
          <p:cNvSpPr txBox="1"/>
          <p:nvPr/>
        </p:nvSpPr>
        <p:spPr>
          <a:xfrm>
            <a:off x="5841561" y="3299436"/>
            <a:ext cx="330411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Which chunks are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exploitable duplicates?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	1B – 2B ?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         1D -- 2F ?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         1E – 2G ?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         1F – 2H ?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         1G – 2I ?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         1H – 2J ?</a:t>
            </a:r>
          </a:p>
        </p:txBody>
      </p:sp>
    </p:spTree>
    <p:extLst>
      <p:ext uri="{BB962C8B-B14F-4D97-AF65-F5344CB8AC3E}">
        <p14:creationId xmlns:p14="http://schemas.microsoft.com/office/powerpoint/2010/main" val="34017930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6F964-FA0A-874F-AC7E-2AAA42BC4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Chunk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955A1-EE72-AC4F-BAC9-E86D6EC5B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chunks</a:t>
            </a:r>
          </a:p>
          <a:p>
            <a:pPr lvl="1"/>
            <a:r>
              <a:rPr lang="en-US" dirty="0"/>
              <a:t>Increase potential compression</a:t>
            </a:r>
          </a:p>
          <a:p>
            <a:pPr lvl="2"/>
            <a:r>
              <a:rPr lang="en-US" dirty="0" err="1"/>
              <a:t>ChunkSize</a:t>
            </a:r>
            <a:r>
              <a:rPr lang="en-US" dirty="0"/>
              <a:t>/</a:t>
            </a:r>
            <a:r>
              <a:rPr lang="en-US" dirty="0" err="1"/>
              <a:t>ChunkAddressBits</a:t>
            </a:r>
            <a:endParaRPr lang="en-US" dirty="0"/>
          </a:p>
          <a:p>
            <a:pPr lvl="1"/>
            <a:r>
              <a:rPr lang="en-US" dirty="0"/>
              <a:t>Decrease</a:t>
            </a:r>
          </a:p>
          <a:p>
            <a:pPr lvl="2"/>
            <a:r>
              <a:rPr lang="en-US" dirty="0"/>
              <a:t>Probability of finding whole chunk</a:t>
            </a:r>
          </a:p>
          <a:p>
            <a:pPr lvl="2"/>
            <a:r>
              <a:rPr lang="en-US" dirty="0"/>
              <a:t>Fraction of repeated content included completely inside chunks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EFECA-2215-9F44-9CFE-A776C6F62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C4B90-2EE0-B04A-B9A6-E52F593C0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275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Rolling Hash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4114800"/>
          </a:xfrm>
        </p:spPr>
        <p:txBody>
          <a:bodyPr/>
          <a:lstStyle/>
          <a:p>
            <a:r>
              <a:rPr lang="en-US" dirty="0"/>
              <a:t>A Windowed hash that can be computed incrementally</a:t>
            </a:r>
          </a:p>
          <a:p>
            <a:r>
              <a:rPr lang="en-US" dirty="0"/>
              <a:t>Hash(a[x+0],a[x+1],…a[x+W-1])=</a:t>
            </a:r>
          </a:p>
          <a:p>
            <a:pPr>
              <a:buNone/>
            </a:pPr>
            <a:r>
              <a:rPr lang="en-US" dirty="0"/>
              <a:t>   G(Hash(a[x-1],a[x+0],…a[x+W-2]))</a:t>
            </a:r>
            <a:br>
              <a:rPr lang="en-US" dirty="0"/>
            </a:br>
            <a:r>
              <a:rPr lang="en-US" dirty="0"/>
              <a:t>- F(a[x-1])+F(A[x+W-1])</a:t>
            </a:r>
          </a:p>
          <a:p>
            <a:r>
              <a:rPr lang="en-US" dirty="0"/>
              <a:t>i.e., hash computation is associative</a:t>
            </a:r>
          </a:p>
          <a:p>
            <a:r>
              <a:rPr lang="en-US" dirty="0"/>
              <a:t>(+,- used abstractly here, could be in some other domain than modulo arithmetic)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449FE-846E-FD47-B839-75C49A909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35077"/>
            <a:ext cx="7772400" cy="1143000"/>
          </a:xfrm>
        </p:spPr>
        <p:txBody>
          <a:bodyPr/>
          <a:lstStyle/>
          <a:p>
            <a:r>
              <a:rPr lang="en-US" dirty="0"/>
              <a:t>Rolling Hash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53261-A8B7-EE43-9033-78D676540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808" y="4933950"/>
            <a:ext cx="8763000" cy="1905000"/>
          </a:xfrm>
        </p:spPr>
        <p:txBody>
          <a:bodyPr/>
          <a:lstStyle/>
          <a:p>
            <a:r>
              <a:rPr lang="en-US" sz="2800" dirty="0"/>
              <a:t>hash ( </a:t>
            </a:r>
            <a:r>
              <a:rPr lang="en-US" sz="2800" dirty="0" err="1"/>
              <a:t>gree</a:t>
            </a:r>
            <a:r>
              <a:rPr lang="en-US" sz="2800" dirty="0"/>
              <a:t>) = 0x20+</a:t>
            </a:r>
            <a:r>
              <a:rPr lang="en-US" sz="2800" dirty="0">
                <a:solidFill>
                  <a:srgbClr val="009900"/>
                </a:solidFill>
              </a:rPr>
              <a:t>0x67+0x72+0x65+0x65</a:t>
            </a:r>
          </a:p>
          <a:p>
            <a:r>
              <a:rPr lang="en-US" sz="2800" dirty="0"/>
              <a:t>hash (green) =          </a:t>
            </a:r>
            <a:r>
              <a:rPr lang="en-US" sz="2800" dirty="0">
                <a:solidFill>
                  <a:srgbClr val="009900"/>
                </a:solidFill>
              </a:rPr>
              <a:t>0x67+0x72+0x65+0x65</a:t>
            </a:r>
            <a:r>
              <a:rPr lang="en-US" sz="2800" dirty="0"/>
              <a:t>+0x6e</a:t>
            </a:r>
          </a:p>
          <a:p>
            <a:r>
              <a:rPr lang="en-US" sz="2800" dirty="0"/>
              <a:t>hash(green) = hash( </a:t>
            </a:r>
            <a:r>
              <a:rPr lang="en-US" sz="2800" dirty="0" err="1"/>
              <a:t>gree</a:t>
            </a:r>
            <a:r>
              <a:rPr lang="en-US" sz="2800" dirty="0"/>
              <a:t>)-0x20+0x6e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D4258-889A-A448-9782-7F51B505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BD277D-E7D0-1841-BB8D-C355FDD0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AFA94A-746E-074C-8620-A79B47D7D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33346"/>
            <a:ext cx="10015369" cy="1447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B1AB1D-0F78-6643-A8AB-57502A674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351655"/>
            <a:ext cx="10015369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310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Rabin Fingerprinting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Particular scheme for </a:t>
            </a:r>
            <a:r>
              <a:rPr lang="en-US" i="1" dirty="0"/>
              <a:t>rolling hash </a:t>
            </a:r>
            <a:r>
              <a:rPr lang="en-US" dirty="0"/>
              <a:t>due to Michael Rabin based on polynomial over a finite field</a:t>
            </a:r>
          </a:p>
          <a:p>
            <a:r>
              <a:rPr lang="en-US" dirty="0"/>
              <a:t>Commonly used for this chunking application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Significant redundant content in our raw data streams (data storage)</a:t>
            </a:r>
          </a:p>
          <a:p>
            <a:r>
              <a:rPr lang="en-US" b="1" dirty="0"/>
              <a:t>More formally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Information content &lt; raw data</a:t>
            </a:r>
          </a:p>
          <a:p>
            <a:pPr lvl="1"/>
            <a:endParaRPr lang="en-US" dirty="0"/>
          </a:p>
          <a:p>
            <a:r>
              <a:rPr lang="en-US" dirty="0"/>
              <a:t>Reduce the data we need to send or store by identifying redundancies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Content-Defined Chunking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rolling hash (Rabin Fingerprint) on input stream</a:t>
            </a:r>
          </a:p>
          <a:p>
            <a:r>
              <a:rPr lang="en-US" dirty="0"/>
              <a:t>At points where hash value goes to 0,</a:t>
            </a:r>
            <a:br>
              <a:rPr lang="en-US" dirty="0"/>
            </a:br>
            <a:r>
              <a:rPr lang="en-US" dirty="0"/>
              <a:t>create a new chunk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4:</a:t>
            </a:r>
            <a:br>
              <a:rPr lang="en-US" dirty="0"/>
            </a:br>
            <a:r>
              <a:rPr lang="en-US" dirty="0"/>
              <a:t>Hashing Deduplication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0"/>
            <a:ext cx="7061200" cy="1546637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Hashes for Equality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also (separately) take the hash signature of an entire chunk</a:t>
            </a:r>
          </a:p>
          <a:p>
            <a:r>
              <a:rPr lang="en-US" dirty="0"/>
              <a:t>The longer we make the hash, </a:t>
            </a:r>
            <a:br>
              <a:rPr lang="en-US" dirty="0"/>
            </a:br>
            <a:r>
              <a:rPr lang="en-US" dirty="0"/>
              <a:t>the lower the likelihood two </a:t>
            </a:r>
            <a:r>
              <a:rPr lang="en-US" i="1" dirty="0"/>
              <a:t>different</a:t>
            </a:r>
            <a:r>
              <a:rPr lang="en-US" dirty="0"/>
              <a:t> chunks will have the same hash</a:t>
            </a:r>
          </a:p>
          <a:p>
            <a:r>
              <a:rPr lang="en-US" dirty="0"/>
              <a:t>If hash is perfectly uniform,</a:t>
            </a:r>
          </a:p>
          <a:p>
            <a:pPr lvl="1"/>
            <a:r>
              <a:rPr lang="en-US" dirty="0"/>
              <a:t>N-bit hash, two chunks have a 2</a:t>
            </a:r>
            <a:r>
              <a:rPr lang="en-US" baseline="30000" dirty="0"/>
              <a:t>-N</a:t>
            </a:r>
            <a:r>
              <a:rPr lang="en-US" dirty="0"/>
              <a:t> chance of having the same hash.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Deduplicate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257800"/>
          </a:xfrm>
        </p:spPr>
        <p:txBody>
          <a:bodyPr/>
          <a:lstStyle/>
          <a:p>
            <a:r>
              <a:rPr lang="en-US" dirty="0"/>
              <a:t>Compute chunk hash</a:t>
            </a:r>
          </a:p>
          <a:p>
            <a:r>
              <a:rPr lang="en-US" dirty="0"/>
              <a:t>Use chunk hash to lookup known chunks</a:t>
            </a:r>
          </a:p>
          <a:p>
            <a:pPr lvl="1"/>
            <a:r>
              <a:rPr lang="en-US" dirty="0"/>
              <a:t>Data already have on disk</a:t>
            </a:r>
          </a:p>
          <a:p>
            <a:pPr lvl="1"/>
            <a:r>
              <a:rPr lang="en-US" dirty="0"/>
              <a:t>Data already sent to destination, so destination will know</a:t>
            </a:r>
          </a:p>
          <a:p>
            <a:r>
              <a:rPr lang="en-US" dirty="0"/>
              <a:t>If lookup yields a chunk with same hash</a:t>
            </a:r>
          </a:p>
          <a:p>
            <a:pPr lvl="1"/>
            <a:r>
              <a:rPr lang="en-US" dirty="0"/>
              <a:t>Check if actually equal (maybe)</a:t>
            </a:r>
          </a:p>
          <a:p>
            <a:r>
              <a:rPr lang="en-US" dirty="0"/>
              <a:t>If chunks equal</a:t>
            </a:r>
          </a:p>
          <a:p>
            <a:pPr lvl="1"/>
            <a:r>
              <a:rPr lang="en-US" dirty="0"/>
              <a:t>Send (or save) pointer to existing chunk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6131D-2850-B14F-B05E-6B3D78B21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Hash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AEA52-FFEF-414C-8967-99FFD3EA1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2GB DRAM on Ultra96.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How many 1KB chunks on a 1TB disk?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Potential hash values for 256b hash?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B0003-A812-4E4A-AC52-55B0A593B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3A9DEB-2C76-9E41-9B56-DBAA336A9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187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6131D-2850-B14F-B05E-6B3D78B21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Hash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AEA52-FFEF-414C-8967-99FFD3EA1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2GB DRAM on Ultra96.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/>
              <a:t>1G = 2</a:t>
            </a:r>
            <a:r>
              <a:rPr lang="en-US" baseline="30000" dirty="0"/>
              <a:t>30</a:t>
            </a:r>
            <a:r>
              <a:rPr lang="en-US" dirty="0"/>
              <a:t> 1KB chunks on a 1TB disk.</a:t>
            </a:r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/>
              <a:t>256b hash has 2</a:t>
            </a:r>
            <a:r>
              <a:rPr lang="en-US" baseline="30000" dirty="0"/>
              <a:t>256</a:t>
            </a:r>
            <a:r>
              <a:rPr lang="en-US" dirty="0"/>
              <a:t> potential hashes</a:t>
            </a:r>
          </a:p>
          <a:p>
            <a:pPr lvl="1"/>
            <a:r>
              <a:rPr lang="en-US" dirty="0"/>
              <a:t>Probably of same hash: 2</a:t>
            </a:r>
            <a:r>
              <a:rPr lang="en-US" baseline="30000" dirty="0"/>
              <a:t>-226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B0003-A812-4E4A-AC52-55B0A593B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3A9DEB-2C76-9E41-9B56-DBAA336A9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224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90500"/>
            <a:ext cx="7772400" cy="1143000"/>
          </a:xfrm>
        </p:spPr>
        <p:txBody>
          <a:bodyPr/>
          <a:lstStyle/>
          <a:p>
            <a:r>
              <a:rPr lang="en-US" dirty="0" err="1"/>
              <a:t>Deduplicate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00100"/>
            <a:ext cx="7772400" cy="5257800"/>
          </a:xfrm>
        </p:spPr>
        <p:txBody>
          <a:bodyPr/>
          <a:lstStyle/>
          <a:p>
            <a:r>
              <a:rPr lang="en-US" dirty="0"/>
              <a:t>Compute chunk hash</a:t>
            </a:r>
          </a:p>
          <a:p>
            <a:r>
              <a:rPr lang="en-US" dirty="0"/>
              <a:t>Use chunk hash to </a:t>
            </a:r>
            <a:r>
              <a:rPr lang="en-US" b="1" dirty="0"/>
              <a:t>lookup</a:t>
            </a:r>
            <a:r>
              <a:rPr lang="en-US" dirty="0"/>
              <a:t> known chunks</a:t>
            </a:r>
          </a:p>
          <a:p>
            <a:pPr lvl="1"/>
            <a:r>
              <a:rPr lang="en-US" dirty="0"/>
              <a:t>Data already have on disk</a:t>
            </a:r>
          </a:p>
          <a:p>
            <a:pPr lvl="1"/>
            <a:r>
              <a:rPr lang="en-US" dirty="0"/>
              <a:t>Data already sent to destination, so destination will know</a:t>
            </a:r>
          </a:p>
          <a:p>
            <a:r>
              <a:rPr lang="en-US" dirty="0"/>
              <a:t>If lookup yields a chunk with same hash</a:t>
            </a:r>
          </a:p>
          <a:p>
            <a:pPr lvl="1"/>
            <a:r>
              <a:rPr lang="en-US" dirty="0"/>
              <a:t>Check if actually equal (maybe)</a:t>
            </a:r>
          </a:p>
          <a:p>
            <a:r>
              <a:rPr lang="en-US" dirty="0">
                <a:solidFill>
                  <a:srgbClr val="FF6600"/>
                </a:solidFill>
              </a:rPr>
              <a:t>How large of a memory do you need to hold the table of all 256b hash results?</a:t>
            </a:r>
          </a:p>
          <a:p>
            <a:r>
              <a:rPr lang="en-US" dirty="0">
                <a:solidFill>
                  <a:srgbClr val="FF6600"/>
                </a:solidFill>
              </a:rPr>
              <a:t>How relate to Ultra96 DRAM capacity?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274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dirty="0" err="1"/>
              <a:t>Deduplication</a:t>
            </a:r>
            <a:r>
              <a:rPr lang="en-US" dirty="0"/>
              <a:t> Architecture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807068"/>
            <a:ext cx="5168900" cy="6050932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Associative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Maps from a key to a value</a:t>
            </a:r>
          </a:p>
          <a:p>
            <a:r>
              <a:rPr lang="en-US" dirty="0"/>
              <a:t>Key not necessarily dense</a:t>
            </a:r>
          </a:p>
          <a:p>
            <a:pPr lvl="1"/>
            <a:r>
              <a:rPr lang="en-US" dirty="0"/>
              <a:t>Contrast simple RAM</a:t>
            </a:r>
          </a:p>
          <a:p>
            <a:pPr lvl="1"/>
            <a:endParaRPr lang="en-US" dirty="0"/>
          </a:p>
          <a:p>
            <a:r>
              <a:rPr lang="en-US" dirty="0"/>
              <a:t>Talk about options to implement next week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Hash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regularly use digest signatures to identify if a file has been tampered with</a:t>
            </a:r>
          </a:p>
          <a:p>
            <a:r>
              <a:rPr lang="en-US" dirty="0"/>
              <a:t>Again, hashes are same, mean data might be the same</a:t>
            </a:r>
          </a:p>
          <a:p>
            <a:r>
              <a:rPr lang="en-US" dirty="0"/>
              <a:t>For security, we would like additional property</a:t>
            </a:r>
          </a:p>
          <a:p>
            <a:pPr lvl="1"/>
            <a:r>
              <a:rPr lang="en-US" dirty="0"/>
              <a:t>not easy to make the anti-tamper signature match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identical files</a:t>
            </a:r>
          </a:p>
          <a:p>
            <a:pPr lvl="1"/>
            <a:r>
              <a:rPr lang="en-US" dirty="0"/>
              <a:t>Different parts of my file systems</a:t>
            </a:r>
          </a:p>
          <a:p>
            <a:r>
              <a:rPr lang="en-US" dirty="0"/>
              <a:t>Don’t store separate copies</a:t>
            </a:r>
          </a:p>
          <a:p>
            <a:pPr lvl="1"/>
            <a:r>
              <a:rPr lang="en-US" dirty="0"/>
              <a:t>Store one</a:t>
            </a:r>
          </a:p>
          <a:p>
            <a:pPr lvl="1"/>
            <a:r>
              <a:rPr lang="en-US" dirty="0"/>
              <a:t>And the other says “same as the first file”</a:t>
            </a:r>
          </a:p>
          <a:p>
            <a:pPr lvl="2"/>
            <a:r>
              <a:rPr lang="en-US" dirty="0"/>
              <a:t>e.g. keep a pointer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/>
              <a:t>Cryptographic Hash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/>
              <a:t>One-way functions</a:t>
            </a:r>
          </a:p>
          <a:p>
            <a:r>
              <a:rPr lang="en-US" dirty="0"/>
              <a:t>Easy to compute the hash</a:t>
            </a:r>
          </a:p>
          <a:p>
            <a:r>
              <a:rPr lang="en-US" dirty="0"/>
              <a:t>Hard to invert</a:t>
            </a:r>
          </a:p>
          <a:p>
            <a:pPr lvl="1"/>
            <a:r>
              <a:rPr lang="en-US" dirty="0"/>
              <a:t>Ideally, only way to get back to input data is by brute force – try all possible inputs</a:t>
            </a:r>
          </a:p>
          <a:p>
            <a:r>
              <a:rPr lang="en-US" dirty="0"/>
              <a:t>Key: someone cannot change the content (add a backdoor to code) and then change some further to get hash signature to match original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SHA-256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secure hash with a 256b hash digest signature</a:t>
            </a:r>
          </a:p>
          <a:p>
            <a:r>
              <a:rPr lang="en-US" dirty="0"/>
              <a:t>Heavily analyzed</a:t>
            </a:r>
          </a:p>
          <a:p>
            <a:r>
              <a:rPr lang="en-US" dirty="0"/>
              <a:t>Heavily used</a:t>
            </a:r>
          </a:p>
          <a:p>
            <a:pPr lvl="1"/>
            <a:r>
              <a:rPr lang="en-US" dirty="0"/>
              <a:t>TLS, SSL, PGP, </a:t>
            </a:r>
            <a:r>
              <a:rPr lang="en-US" dirty="0" err="1"/>
              <a:t>Bitcoin</a:t>
            </a:r>
            <a:r>
              <a:rPr lang="en-US" dirty="0"/>
              <a:t>, …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5: </a:t>
            </a:r>
            <a:br>
              <a:rPr lang="en-US" dirty="0"/>
            </a:br>
            <a:r>
              <a:rPr lang="en-US" dirty="0"/>
              <a:t>LZW Compression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0"/>
            <a:ext cx="7061200" cy="1546637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990600"/>
          </a:xfrm>
        </p:spPr>
        <p:txBody>
          <a:bodyPr/>
          <a:lstStyle/>
          <a:p>
            <a:r>
              <a:rPr lang="en-US" dirty="0"/>
              <a:t>I AM S&lt;2,3&gt;&lt;5,4&gt;&lt;0,4&gt;</a:t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FF6600"/>
                </a:solidFill>
              </a:rPr>
              <a:t>Message?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63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EFEA1D3-6231-5748-8D53-66FDAAFEC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757744"/>
              </p:ext>
            </p:extLst>
          </p:nvPr>
        </p:nvGraphicFramePr>
        <p:xfrm>
          <a:off x="685800" y="3982720"/>
          <a:ext cx="784859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682">
                  <a:extLst>
                    <a:ext uri="{9D8B030D-6E8A-4147-A177-3AD203B41FA5}">
                      <a16:colId xmlns:a16="http://schemas.microsoft.com/office/drawing/2014/main" val="3212897893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1698886819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3627175093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2620252834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2061400045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258491755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4268840639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4278748144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3076406150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2844795524"/>
                    </a:ext>
                  </a:extLst>
                </a:gridCol>
                <a:gridCol w="488580">
                  <a:extLst>
                    <a:ext uri="{9D8B030D-6E8A-4147-A177-3AD203B41FA5}">
                      <a16:colId xmlns:a16="http://schemas.microsoft.com/office/drawing/2014/main" val="2765927455"/>
                    </a:ext>
                  </a:extLst>
                </a:gridCol>
                <a:gridCol w="434784">
                  <a:extLst>
                    <a:ext uri="{9D8B030D-6E8A-4147-A177-3AD203B41FA5}">
                      <a16:colId xmlns:a16="http://schemas.microsoft.com/office/drawing/2014/main" val="1985913943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2075117827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4240590175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3149659646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791520490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32113132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23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02355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5, 6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Bits in unencoded (decoded) message?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Assume 8b char</a:t>
            </a:r>
          </a:p>
          <a:p>
            <a:r>
              <a:rPr lang="en-US" dirty="0">
                <a:solidFill>
                  <a:srgbClr val="FF6600"/>
                </a:solidFill>
              </a:rPr>
              <a:t>Bits for encoded message?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Assume 9b for character 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1 bit to say is a character, then 8b char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And 9b for &lt;</a:t>
            </a:r>
            <a:r>
              <a:rPr lang="en-US" dirty="0" err="1">
                <a:solidFill>
                  <a:srgbClr val="FF6600"/>
                </a:solidFill>
              </a:rPr>
              <a:t>x,y</a:t>
            </a:r>
            <a:r>
              <a:rPr lang="en-US" dirty="0">
                <a:solidFill>
                  <a:srgbClr val="FF6600"/>
                </a:solidFill>
              </a:rPr>
              <a:t>&gt; pair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1 bit char, 4b for each of x and 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5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data already sent as the dictionary</a:t>
            </a:r>
          </a:p>
          <a:p>
            <a:pPr lvl="1"/>
            <a:r>
              <a:rPr lang="en-US" dirty="0"/>
              <a:t>Give short names to things in dictionary</a:t>
            </a:r>
          </a:p>
          <a:p>
            <a:pPr lvl="1"/>
            <a:r>
              <a:rPr lang="en-US" dirty="0"/>
              <a:t>Don’t need to pre-arrange dictionary</a:t>
            </a:r>
          </a:p>
          <a:p>
            <a:pPr lvl="1"/>
            <a:r>
              <a:rPr lang="en-US" dirty="0"/>
              <a:t>Adapt to common phrases/idioms in a particular document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Greedy simplification</a:t>
            </a:r>
          </a:p>
          <a:p>
            <a:pPr lvl="1"/>
            <a:r>
              <a:rPr lang="en-US" dirty="0"/>
              <a:t>Encode by successively selecting the longest match between the head of the remaining string to send and the current window</a:t>
            </a:r>
          </a:p>
          <a:p>
            <a:pPr lvl="1"/>
            <a:endParaRPr lang="en-US" dirty="0"/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data to send</a:t>
            </a:r>
          </a:p>
          <a:p>
            <a:pPr lvl="1"/>
            <a:r>
              <a:rPr lang="en-US" dirty="0"/>
              <a:t>Find largest match in window of data sent</a:t>
            </a:r>
          </a:p>
          <a:p>
            <a:pPr lvl="1"/>
            <a:r>
              <a:rPr lang="en-US" dirty="0"/>
              <a:t>If length too small (length=1)</a:t>
            </a:r>
          </a:p>
          <a:p>
            <a:pPr lvl="2"/>
            <a:r>
              <a:rPr lang="en-US" dirty="0"/>
              <a:t>Send character </a:t>
            </a:r>
          </a:p>
          <a:p>
            <a:pPr lvl="1"/>
            <a:r>
              <a:rPr lang="en-US" dirty="0"/>
              <a:t>Else</a:t>
            </a:r>
          </a:p>
          <a:p>
            <a:pPr lvl="2"/>
            <a:r>
              <a:rPr lang="en-US" dirty="0"/>
              <a:t>Send &lt;</a:t>
            </a:r>
            <a:r>
              <a:rPr lang="en-US" dirty="0" err="1"/>
              <a:t>x,y</a:t>
            </a:r>
            <a:r>
              <a:rPr lang="en-US" dirty="0"/>
              <a:t>&gt; = &lt;match-</a:t>
            </a:r>
            <a:r>
              <a:rPr lang="en-US" dirty="0" err="1"/>
              <a:t>pos,length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Add data encoded into sent window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89B5F-5546-1F4B-9486-E8A9A37C6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r>
              <a:rPr lang="en-US"/>
              <a:t>Preclass 7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5D2EB-D9AD-F942-95E7-0EB51011B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>
                <a:solidFill>
                  <a:srgbClr val="FF6600"/>
                </a:solidFill>
              </a:rPr>
              <a:t>How many comparisons per invocation?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163F2-6AA9-D441-8DE4-C86912617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5620A0-E496-604B-AF66-D9164973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2CC5F3-08FF-6049-9F78-F15C8F3CD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171700"/>
            <a:ext cx="767185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354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F7DC8-2B7E-0E46-8879-C5BB1163A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F3846-5A0F-8D4E-A38A-B44AC2B45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a clever way to reduce comparisons to constant work per input character (linear in data being compressed)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5F18-6FE4-E748-B532-4880445E7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B1948D-5BAF-7C48-A73D-87505BED2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58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Identical?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Eniac</a:t>
            </a:r>
            <a:r>
              <a:rPr lang="en-US" dirty="0"/>
              <a:t> file system (common file server)</a:t>
            </a:r>
          </a:p>
          <a:p>
            <a:pPr lvl="1"/>
            <a:r>
              <a:rPr lang="en-US" dirty="0"/>
              <a:t>Multiple students have copies of </a:t>
            </a:r>
            <a:r>
              <a:rPr lang="en-US" dirty="0" err="1"/>
              <a:t>assignment(s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Snapshots (.snapshot)</a:t>
            </a:r>
          </a:p>
          <a:p>
            <a:pPr lvl="2"/>
            <a:r>
              <a:rPr lang="en-US" dirty="0"/>
              <a:t>Has copies of your directory an hour ago, days ago, weeks ago</a:t>
            </a:r>
          </a:p>
          <a:p>
            <a:pPr lvl="3"/>
            <a:r>
              <a:rPr lang="en-US" dirty="0"/>
              <a:t>…but most of that data hasn’t changed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400"/>
            <a:ext cx="8890000" cy="1947205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r>
              <a:rPr lang="en-US" dirty="0"/>
              <a:t>Can reduce data size by identifying and reducing redundancy</a:t>
            </a:r>
          </a:p>
          <a:p>
            <a:r>
              <a:rPr lang="en-US" dirty="0"/>
              <a:t>Can spend computation and data storage to reduce communication traffic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72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>
                <a:sym typeface="Wingdings"/>
              </a:rPr>
              <a:t>Feedback</a:t>
            </a:r>
          </a:p>
          <a:p>
            <a:r>
              <a:rPr lang="en-US" dirty="0">
                <a:sym typeface="Wingdings"/>
              </a:rPr>
              <a:t>HW7 due Sunday</a:t>
            </a:r>
          </a:p>
          <a:p>
            <a:r>
              <a:rPr lang="en-US" dirty="0">
                <a:sym typeface="Wingdings"/>
              </a:rPr>
              <a:t>Project assignment out</a:t>
            </a:r>
          </a:p>
          <a:p>
            <a:r>
              <a:rPr lang="en-US" dirty="0">
                <a:sym typeface="Wingdings"/>
              </a:rPr>
              <a:t>Reading for Monday online</a:t>
            </a:r>
          </a:p>
          <a:p>
            <a:r>
              <a:rPr lang="en-US" dirty="0">
                <a:sym typeface="Wingdings"/>
              </a:rPr>
              <a:t>First project milestone due next Friday</a:t>
            </a:r>
          </a:p>
          <a:p>
            <a:pPr lvl="1"/>
            <a:r>
              <a:rPr lang="en-US" dirty="0">
                <a:sym typeface="Wingdings"/>
              </a:rPr>
              <a:t>Including teaming</a:t>
            </a:r>
          </a:p>
          <a:p>
            <a:pPr lvl="1"/>
            <a:r>
              <a:rPr lang="en-US" dirty="0">
                <a:sym typeface="Wingdings"/>
              </a:rPr>
              <a:t>Teams of 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Broadening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file systems </a:t>
            </a:r>
          </a:p>
          <a:p>
            <a:pPr lvl="1"/>
            <a:r>
              <a:rPr lang="en-US" dirty="0"/>
              <a:t>snapshot, Apple Time Machine</a:t>
            </a:r>
          </a:p>
          <a:p>
            <a:r>
              <a:rPr lang="en-US" dirty="0"/>
              <a:t>Version Control (</a:t>
            </a:r>
            <a:r>
              <a:rPr lang="en-US" dirty="0" err="1"/>
              <a:t>git</a:t>
            </a:r>
            <a:r>
              <a:rPr lang="en-US" dirty="0"/>
              <a:t>, </a:t>
            </a:r>
            <a:r>
              <a:rPr lang="en-US" dirty="0" err="1"/>
              <a:t>svn</a:t>
            </a:r>
            <a:r>
              <a:rPr lang="en-US" dirty="0"/>
              <a:t>)</a:t>
            </a:r>
          </a:p>
          <a:p>
            <a:r>
              <a:rPr lang="en-US" dirty="0"/>
              <a:t>Manually keep copies</a:t>
            </a:r>
          </a:p>
          <a:p>
            <a:r>
              <a:rPr lang="en-US" dirty="0"/>
              <a:t>Download different software release versions</a:t>
            </a:r>
          </a:p>
          <a:p>
            <a:pPr lvl="1"/>
            <a:r>
              <a:rPr lang="en-US" dirty="0"/>
              <a:t>With many common files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Data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763000" cy="4648200"/>
          </a:xfrm>
        </p:spPr>
        <p:txBody>
          <a:bodyPr/>
          <a:lstStyle/>
          <a:p>
            <a:r>
              <a:rPr lang="en-US" dirty="0"/>
              <a:t>E.g. Drop Box, Google Drive, Apple Cloud</a:t>
            </a:r>
          </a:p>
          <a:p>
            <a:r>
              <a:rPr lang="en-US" dirty="0"/>
              <a:t>Saves data for large class of people</a:t>
            </a:r>
          </a:p>
          <a:p>
            <a:pPr lvl="1"/>
            <a:r>
              <a:rPr lang="en-US" dirty="0"/>
              <a:t>Want to only store one copy of each</a:t>
            </a:r>
          </a:p>
          <a:p>
            <a:r>
              <a:rPr lang="en-US" dirty="0"/>
              <a:t>Synchronize with local copy on phone/laptop</a:t>
            </a:r>
          </a:p>
          <a:p>
            <a:pPr lvl="1"/>
            <a:r>
              <a:rPr lang="en-US" dirty="0"/>
              <a:t>Only want to send one copy on update</a:t>
            </a:r>
          </a:p>
          <a:p>
            <a:pPr lvl="1"/>
            <a:r>
              <a:rPr lang="en-US" dirty="0"/>
              <a:t>Only want to send changes</a:t>
            </a:r>
          </a:p>
          <a:p>
            <a:pPr lvl="2"/>
            <a:r>
              <a:rPr lang="en-US" dirty="0"/>
              <a:t>Data not already known on other side</a:t>
            </a:r>
          </a:p>
          <a:p>
            <a:pPr lvl="2"/>
            <a:r>
              <a:rPr lang="en-US" dirty="0"/>
              <a:t>(or, send that data compactly by just naming it)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58573</TotalTime>
  <Words>2804</Words>
  <Application>Microsoft Macintosh PowerPoint</Application>
  <PresentationFormat>On-screen Show (4:3)</PresentationFormat>
  <Paragraphs>535</Paragraphs>
  <Slides>72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6" baseType="lpstr">
      <vt:lpstr>Arial</vt:lpstr>
      <vt:lpstr>Cambria Math</vt:lpstr>
      <vt:lpstr>Times New Roman</vt:lpstr>
      <vt:lpstr>Blank Presentation</vt:lpstr>
      <vt:lpstr>ESE5320: System-on-a-Chip Architecture</vt:lpstr>
      <vt:lpstr>Today</vt:lpstr>
      <vt:lpstr>Message</vt:lpstr>
      <vt:lpstr>Problem</vt:lpstr>
      <vt:lpstr>Opportunity</vt:lpstr>
      <vt:lpstr>Example</vt:lpstr>
      <vt:lpstr>Why Identical?</vt:lpstr>
      <vt:lpstr>Broadening </vt:lpstr>
      <vt:lpstr>Cloud Data Storage</vt:lpstr>
      <vt:lpstr>Functional Placement</vt:lpstr>
      <vt:lpstr>Optimizing the Bottleneck</vt:lpstr>
      <vt:lpstr>Project</vt:lpstr>
      <vt:lpstr>Project</vt:lpstr>
      <vt:lpstr>Project Context</vt:lpstr>
      <vt:lpstr>Project Task</vt:lpstr>
      <vt:lpstr>Motivation</vt:lpstr>
      <vt:lpstr>Preclass 1</vt:lpstr>
      <vt:lpstr>Requirements?</vt:lpstr>
      <vt:lpstr>Alternate Strategy</vt:lpstr>
      <vt:lpstr>Alternatives</vt:lpstr>
      <vt:lpstr>Exploring Alternatives</vt:lpstr>
      <vt:lpstr>Fingerprint, checksum, digest</vt:lpstr>
      <vt:lpstr>Hash</vt:lpstr>
      <vt:lpstr>Refined Strategy</vt:lpstr>
      <vt:lpstr>Hashing Impact</vt:lpstr>
      <vt:lpstr>Part 3: Content-Defined Chunking</vt:lpstr>
      <vt:lpstr>Files or chunks?</vt:lpstr>
      <vt:lpstr>Blocks</vt:lpstr>
      <vt:lpstr>Preclass 2 Unique Blocks?</vt:lpstr>
      <vt:lpstr>Preclass 3 Unique Chunks?</vt:lpstr>
      <vt:lpstr>Preclass 2 and 3</vt:lpstr>
      <vt:lpstr>Common File Modifications</vt:lpstr>
      <vt:lpstr>Content-Define Chunking</vt:lpstr>
      <vt:lpstr>Chunks</vt:lpstr>
      <vt:lpstr>Chunk Creation</vt:lpstr>
      <vt:lpstr>Hashes and Chunk Creation</vt:lpstr>
      <vt:lpstr>Hashes and Chunk Creation</vt:lpstr>
      <vt:lpstr>Hashes and Chunk Creation</vt:lpstr>
      <vt:lpstr>Hashes as Chunk Cut Points</vt:lpstr>
      <vt:lpstr>Chunk Size</vt:lpstr>
      <vt:lpstr>Chunking Design</vt:lpstr>
      <vt:lpstr>Example Text</vt:lpstr>
      <vt:lpstr>Example Data Stream</vt:lpstr>
      <vt:lpstr>Example Data Stream</vt:lpstr>
      <vt:lpstr>Example Data Stream</vt:lpstr>
      <vt:lpstr>Chunk Size</vt:lpstr>
      <vt:lpstr>Rolling Hash</vt:lpstr>
      <vt:lpstr>Rolling Hash</vt:lpstr>
      <vt:lpstr>Rabin Fingerprinting</vt:lpstr>
      <vt:lpstr>Content-Defined Chunking</vt:lpstr>
      <vt:lpstr>Part 4: Hashing Deduplication</vt:lpstr>
      <vt:lpstr>Hashes for Equality</vt:lpstr>
      <vt:lpstr>Deduplicate</vt:lpstr>
      <vt:lpstr>Engineering Hash</vt:lpstr>
      <vt:lpstr>Engineering Hash</vt:lpstr>
      <vt:lpstr>Deduplicate</vt:lpstr>
      <vt:lpstr>Deduplication Architecture</vt:lpstr>
      <vt:lpstr>Associative Memory</vt:lpstr>
      <vt:lpstr>Secure Hash</vt:lpstr>
      <vt:lpstr>Cryptographic Hash</vt:lpstr>
      <vt:lpstr>SHA-256</vt:lpstr>
      <vt:lpstr>Part 5:  LZW Compression</vt:lpstr>
      <vt:lpstr>Preclass 4</vt:lpstr>
      <vt:lpstr>Preclass 5, 6</vt:lpstr>
      <vt:lpstr>Idea</vt:lpstr>
      <vt:lpstr>Encoding</vt:lpstr>
      <vt:lpstr>Algorithm Concept</vt:lpstr>
      <vt:lpstr>Preclass 7</vt:lpstr>
      <vt:lpstr>Next Time</vt:lpstr>
      <vt:lpstr>Project Task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224</cp:revision>
  <cp:lastPrinted>2023-10-23T20:14:19Z</cp:lastPrinted>
  <dcterms:created xsi:type="dcterms:W3CDTF">2017-10-18T12:49:09Z</dcterms:created>
  <dcterms:modified xsi:type="dcterms:W3CDTF">2023-10-23T20:14:21Z</dcterms:modified>
</cp:coreProperties>
</file>