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58"/>
  </p:notesMasterIdLst>
  <p:handoutMasterIdLst>
    <p:handoutMasterId r:id="rId59"/>
  </p:handoutMasterIdLst>
  <p:sldIdLst>
    <p:sldId id="381" r:id="rId2"/>
    <p:sldId id="382" r:id="rId3"/>
    <p:sldId id="383" r:id="rId4"/>
    <p:sldId id="426" r:id="rId5"/>
    <p:sldId id="586" r:id="rId6"/>
    <p:sldId id="654" r:id="rId7"/>
    <p:sldId id="495" r:id="rId8"/>
    <p:sldId id="496" r:id="rId9"/>
    <p:sldId id="497" r:id="rId10"/>
    <p:sldId id="498" r:id="rId11"/>
    <p:sldId id="499" r:id="rId12"/>
    <p:sldId id="593" r:id="rId13"/>
    <p:sldId id="544" r:id="rId14"/>
    <p:sldId id="557" r:id="rId15"/>
    <p:sldId id="548" r:id="rId16"/>
    <p:sldId id="546" r:id="rId17"/>
    <p:sldId id="572" r:id="rId18"/>
    <p:sldId id="564" r:id="rId19"/>
    <p:sldId id="589" r:id="rId20"/>
    <p:sldId id="577" r:id="rId21"/>
    <p:sldId id="590" r:id="rId22"/>
    <p:sldId id="591" r:id="rId23"/>
    <p:sldId id="594" r:id="rId24"/>
    <p:sldId id="587" r:id="rId25"/>
    <p:sldId id="547" r:id="rId26"/>
    <p:sldId id="595" r:id="rId27"/>
    <p:sldId id="565" r:id="rId28"/>
    <p:sldId id="592" r:id="rId29"/>
    <p:sldId id="599" r:id="rId30"/>
    <p:sldId id="450" r:id="rId31"/>
    <p:sldId id="455" r:id="rId32"/>
    <p:sldId id="457" r:id="rId33"/>
    <p:sldId id="477" r:id="rId34"/>
    <p:sldId id="530" r:id="rId35"/>
    <p:sldId id="478" r:id="rId36"/>
    <p:sldId id="570" r:id="rId37"/>
    <p:sldId id="567" r:id="rId38"/>
    <p:sldId id="459" r:id="rId39"/>
    <p:sldId id="460" r:id="rId40"/>
    <p:sldId id="479" r:id="rId41"/>
    <p:sldId id="481" r:id="rId42"/>
    <p:sldId id="482" r:id="rId43"/>
    <p:sldId id="576" r:id="rId44"/>
    <p:sldId id="568" r:id="rId45"/>
    <p:sldId id="569" r:id="rId46"/>
    <p:sldId id="483" r:id="rId47"/>
    <p:sldId id="484" r:id="rId48"/>
    <p:sldId id="532" r:id="rId49"/>
    <p:sldId id="531" r:id="rId50"/>
    <p:sldId id="533" r:id="rId51"/>
    <p:sldId id="534" r:id="rId52"/>
    <p:sldId id="580" r:id="rId53"/>
    <p:sldId id="553" r:id="rId54"/>
    <p:sldId id="535" r:id="rId55"/>
    <p:sldId id="384" r:id="rId56"/>
    <p:sldId id="300" r:id="rId5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009900"/>
    <a:srgbClr val="BF00FA"/>
    <a:srgbClr val="FF6600"/>
    <a:srgbClr val="FF0000"/>
    <a:srgbClr val="FFFF00"/>
    <a:srgbClr val="FFCC66"/>
    <a:srgbClr val="99FF99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878" autoAdjust="0"/>
    <p:restoredTop sz="94785" autoAdjust="0"/>
  </p:normalViewPr>
  <p:slideViewPr>
    <p:cSldViewPr>
      <p:cViewPr varScale="1">
        <p:scale>
          <a:sx n="102" d="100"/>
          <a:sy n="102" d="100"/>
        </p:scale>
        <p:origin x="1392" y="2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viewProps" Target="view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30C01E42-ABD8-EA44-9CAE-6B80BEC7AA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defTabSz="966788"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6" tIns="48328" rIns="96656" bIns="48328" numCol="1" anchor="b" anchorCtr="0" compatLnSpc="1">
            <a:prstTxWarp prst="textNoShape">
              <a:avLst/>
            </a:prstTxWarp>
          </a:bodyPr>
          <a:lstStyle>
            <a:lvl1pPr algn="r" defTabSz="966788">
              <a:defRPr sz="1200"/>
            </a:lvl1pPr>
          </a:lstStyle>
          <a:p>
            <a:fld id="{0D55D7D4-95B1-2C43-8C33-5CC94E21247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D55D7D4-95B1-2C43-8C33-5CC94E212476}" type="slidenum">
              <a:rPr lang="en-US" smtClean="0"/>
              <a:pPr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5904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60FEE5E-49C2-F247-A6A5-FE703B123AA5}" type="slidenum">
              <a:rPr lang="en-US"/>
              <a:pPr/>
              <a:t>56</a:t>
            </a:fld>
            <a:endParaRPr lang="en-US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513AE9D-CBE0-3341-962F-AA55D33A01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EDDE0466-8914-AA47-9101-097FB8DA3B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254E29A1-061B-3F45-9FEB-DDB3E5A56F3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514D6331-A7F4-8A4C-85DD-5ED2264266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DDE900AE-33EB-4B44-A210-A4596975124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883F1A2-0E21-3245-8003-930CE496157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A8C097EA-9F3D-1D4C-B69A-9C7CDAAB5CE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80C1D593-8ACC-044C-B494-230EE3891E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7F9FFC49-41D8-8A43-847F-7BD0DD7105D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997FEA8B-6C58-734B-B26A-3B8F41F6BFD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Penn ESE5320 Fall 2023 -- DeHon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fld id="{3E5DA2A5-4AC9-AE45-A09B-4CD0CE02AB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FF6600"/>
                </a:solidFill>
                <a:latin typeface="+mn-lt"/>
              </a:defRPr>
            </a:lvl1pPr>
          </a:lstStyle>
          <a:p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2400">
                <a:latin typeface="+mn-lt"/>
              </a:defRPr>
            </a:lvl1pPr>
          </a:lstStyle>
          <a:p>
            <a:fld id="{672E3D69-622D-0143-A778-90B17198F99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eeksforgeeks.org/red-black-tree-set-1-introduction-2/" TargetMode="External"/><Relationship Id="rId2" Type="http://schemas.openxmlformats.org/officeDocument/2006/relationships/hyperlink" Target="https://en.wikipedia.org/wiki/Red&#8211;black_tree" TargetMode="Externa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63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4AF2E4-C780-3047-9B22-3CF860E98A49}" type="slidenum">
              <a:rPr lang="en-US" smtClean="0">
                <a:latin typeface="Times New Roman" pitchFamily="1" charset="0"/>
              </a:rPr>
              <a:pPr/>
              <a:t>1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638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80010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ESE5320:</a:t>
            </a:r>
            <a:br>
              <a:rPr lang="en-US" dirty="0">
                <a:ea typeface="ＭＳ Ｐゴシック" pitchFamily="1" charset="-128"/>
                <a:cs typeface="ＭＳ Ｐゴシック" pitchFamily="1" charset="-128"/>
              </a:rPr>
            </a:br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System-on-a-Chip Architecture</a:t>
            </a:r>
          </a:p>
        </p:txBody>
      </p:sp>
      <p:sp>
        <p:nvSpPr>
          <p:cNvPr id="1638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3400" y="3429000"/>
            <a:ext cx="7924800" cy="17526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Day 18:  Nov. 1, 2023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Maps, Associative Memories, Hash Tables</a:t>
            </a:r>
          </a:p>
        </p:txBody>
      </p:sp>
      <p:pic>
        <p:nvPicPr>
          <p:cNvPr id="16390" name="Picture 5" descr="penn_logo_nonam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BRAM Associative Memory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65CCB2F-D096-0144-9C14-2C4A22672F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90599" y="2057400"/>
            <a:ext cx="7446971" cy="3733800"/>
          </a:xfrm>
        </p:spPr>
      </p:pic>
    </p:spTree>
    <p:extLst>
      <p:ext uri="{BB962C8B-B14F-4D97-AF65-F5344CB8AC3E}">
        <p14:creationId xmlns:p14="http://schemas.microsoft.com/office/powerpoint/2010/main" val="25493473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Associative Memory Cost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81000" y="1295400"/>
                <a:ext cx="7772400" cy="4419600"/>
              </a:xfrm>
            </p:spPr>
            <p:txBody>
              <a:bodyPr/>
              <a:lstStyle/>
              <a:p>
                <a:r>
                  <a:rPr lang="en-US" dirty="0"/>
                  <a:t>Match unit</a:t>
                </a:r>
              </a:p>
              <a:p>
                <a:pPr lvl="1"/>
                <a:r>
                  <a:rPr lang="en-US" dirty="0"/>
                  <a:t>Requires 1 BRAM per 9b of key per 72 entries</a:t>
                </a:r>
              </a:p>
              <a:p>
                <a:pPr lvl="1"/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dirty="0"/>
                          <m:t>keylen</m:t>
                        </m:r>
                        <m:r>
                          <m:rPr>
                            <m:nor/>
                          </m:rPr>
                          <a:rPr lang="en-US" dirty="0"/>
                          <m:t>/9</m:t>
                        </m:r>
                        <m:r>
                          <m:rPr>
                            <m:nor/>
                          </m:rPr>
                          <a:rPr lang="en-US" dirty="0"/>
                          <m:t>b</m:t>
                        </m:r>
                      </m:e>
                    </m:d>
                  </m:oMath>
                </a14:m>
                <a:r>
                  <a:rPr lang="en-US" dirty="0"/>
                  <a:t> ✖️</a:t>
                </a:r>
                <a14:m>
                  <m:oMath xmlns:m="http://schemas.openxmlformats.org/officeDocument/2006/math">
                    <m:d>
                      <m:dPr>
                        <m:begChr m:val="⌈"/>
                        <m:endChr m:val="⌉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nor/>
                          </m:rPr>
                          <a:rPr lang="en-US" dirty="0"/>
                          <m:t>entries</m:t>
                        </m:r>
                        <m:r>
                          <m:rPr>
                            <m:nor/>
                          </m:rPr>
                          <a:rPr lang="en-US" dirty="0"/>
                          <m:t>/72</m:t>
                        </m:r>
                      </m:e>
                    </m:d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Asymptotically optimal (</a:t>
                </a:r>
                <a:r>
                  <a:rPr lang="en-US" dirty="0" err="1"/>
                  <a:t>keylen</a:t>
                </a:r>
                <a:r>
                  <a:rPr lang="en-US" dirty="0"/>
                  <a:t>*entries)</a:t>
                </a:r>
              </a:p>
              <a:p>
                <a:pPr lvl="2"/>
                <a:r>
                  <a:rPr lang="en-US" dirty="0"/>
                  <a:t>But large </a:t>
                </a:r>
                <a:br>
                  <a:rPr lang="en-US" dirty="0"/>
                </a:br>
                <a:r>
                  <a:rPr lang="en-US" dirty="0"/>
                  <a:t>constants</a:t>
                </a:r>
              </a:p>
              <a:p>
                <a:pPr lvl="1"/>
                <a:r>
                  <a:rPr lang="en-US" dirty="0"/>
                  <a:t>LZW</a:t>
                </a:r>
              </a:p>
              <a:p>
                <a:pPr lvl="2"/>
                <a:r>
                  <a:rPr lang="en-US" dirty="0"/>
                  <a:t>4K entries</a:t>
                </a:r>
              </a:p>
              <a:p>
                <a:pPr lvl="2"/>
                <a:r>
                  <a:rPr lang="en-US" dirty="0"/>
                  <a:t>20b key</a:t>
                </a:r>
              </a:p>
              <a:p>
                <a:pPr lvl="2"/>
                <a:r>
                  <a:rPr lang="en-US" dirty="0">
                    <a:solidFill>
                      <a:srgbClr val="FF6600"/>
                    </a:solidFill>
                  </a:rPr>
                  <a:t>How many BRAMs for match?</a:t>
                </a:r>
              </a:p>
              <a:p>
                <a:pPr lvl="2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1000" y="1295400"/>
                <a:ext cx="7772400" cy="4419600"/>
              </a:xfrm>
              <a:blipFill>
                <a:blip r:embed="rId2"/>
                <a:stretch>
                  <a:fillRect l="-1631" t="-1433" b="-200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46471E71-8C85-F84C-8597-91F6A456FA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520858" y="3889578"/>
            <a:ext cx="5008570" cy="25112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39077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bldLvl="2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8CF9F2DF-08D5-2B49-B160-050A6F82F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LZW Chunk Search:</a:t>
            </a:r>
            <a:br>
              <a:rPr lang="en-US" dirty="0"/>
            </a:br>
            <a:r>
              <a:rPr lang="en-US" dirty="0"/>
              <a:t> Fully associative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517536-1F43-AD42-91E1-8B143D226A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Match BRAMs: </a:t>
            </a:r>
          </a:p>
          <a:p>
            <a:pPr lvl="1"/>
            <a:r>
              <a:rPr lang="en-US" dirty="0"/>
              <a:t>Match key: 20b</a:t>
            </a:r>
          </a:p>
          <a:p>
            <a:pPr lvl="1"/>
            <a:r>
              <a:rPr lang="en-US" dirty="0"/>
              <a:t>Entries: 4096</a:t>
            </a:r>
          </a:p>
          <a:p>
            <a:r>
              <a:rPr lang="en-US" dirty="0"/>
              <a:t>Value BRAMS: </a:t>
            </a:r>
          </a:p>
          <a:p>
            <a:pPr lvl="1"/>
            <a:r>
              <a:rPr lang="en-US" dirty="0"/>
              <a:t>12b (state [position])</a:t>
            </a:r>
          </a:p>
          <a:p>
            <a:pPr lvl="1"/>
            <a:r>
              <a:rPr lang="en-US" dirty="0"/>
              <a:t>12b x 4096 entries</a:t>
            </a:r>
          </a:p>
          <a:p>
            <a:pPr lvl="1"/>
            <a:r>
              <a:rPr lang="en-US" dirty="0"/>
              <a:t>Takes 2 BRAMs</a:t>
            </a:r>
          </a:p>
          <a:p>
            <a:pPr lvl="1"/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512EEBD-775D-2348-BD28-CAF5A8271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3A8CE0-F998-8B47-9775-CFC81ED04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8504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09EF-56AF-494B-AF6B-87D9B47A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Stored Values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0B2DDD-62FA-3946-A76E-234312560D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52023195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9119235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514982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Key[17:9]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Key[8:0]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4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30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54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7526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6FB-C10F-3446-83E7-586E94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E836E-3ACE-D549-B14F-3DC1F430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7" name="Content Placeholder 8">
            <a:extLst>
              <a:ext uri="{FF2B5EF4-FFF2-40B4-BE49-F238E27FC236}">
                <a16:creationId xmlns:a16="http://schemas.microsoft.com/office/drawing/2014/main" id="{1BF86CA4-368F-764C-8C6F-AB50C101C2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733800" y="4114800"/>
            <a:ext cx="47244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4986472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B9A732D8-F053-0B43-AD1F-0BD72DF5586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05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C011-2C59-F242-B78B-E326CD03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190500"/>
            <a:ext cx="7772400" cy="1143000"/>
          </a:xfrm>
        </p:spPr>
        <p:txBody>
          <a:bodyPr/>
          <a:lstStyle/>
          <a:p>
            <a:r>
              <a:rPr lang="en-US" dirty="0"/>
              <a:t>Code Snippet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5FF19-8422-9E48-BE0F-FE1738D7C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1333500"/>
            <a:ext cx="8763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ap_uint</a:t>
            </a:r>
            <a:r>
              <a:rPr lang="en-US" dirty="0">
                <a:latin typeface="Courier" pitchFamily="2" charset="0"/>
              </a:rPr>
              <a:t>&lt;72&gt; </a:t>
            </a:r>
            <a:r>
              <a:rPr lang="en-US" dirty="0" err="1">
                <a:latin typeface="Courier" pitchFamily="2" charset="0"/>
              </a:rPr>
              <a:t>key_low</a:t>
            </a:r>
            <a:r>
              <a:rPr lang="en-US" dirty="0">
                <a:latin typeface="Courier" pitchFamily="2" charset="0"/>
              </a:rPr>
              <a:t>[512];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ap_uint</a:t>
            </a:r>
            <a:r>
              <a:rPr lang="en-US" dirty="0">
                <a:latin typeface="Courier" pitchFamily="2" charset="0"/>
              </a:rPr>
              <a:t>&lt;72&gt; </a:t>
            </a:r>
            <a:r>
              <a:rPr lang="en-US" dirty="0" err="1">
                <a:latin typeface="Courier" pitchFamily="2" charset="0"/>
              </a:rPr>
              <a:t>key_high</a:t>
            </a:r>
            <a:r>
              <a:rPr lang="en-US" dirty="0">
                <a:latin typeface="Courier" pitchFamily="2" charset="0"/>
              </a:rPr>
              <a:t>[512];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value[72];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match_low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key_low</a:t>
            </a:r>
            <a:r>
              <a:rPr lang="en-US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match_high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key_high</a:t>
            </a:r>
            <a:r>
              <a:rPr lang="en-US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match=</a:t>
            </a:r>
            <a:r>
              <a:rPr lang="en-US" dirty="0" err="1">
                <a:latin typeface="Courier" pitchFamily="2" charset="0"/>
              </a:rPr>
              <a:t>match_low</a:t>
            </a:r>
            <a:r>
              <a:rPr lang="en-US" dirty="0">
                <a:latin typeface="Courier" pitchFamily="2" charset="0"/>
              </a:rPr>
              <a:t> &amp; </a:t>
            </a:r>
            <a:r>
              <a:rPr lang="en-US" dirty="0" err="1">
                <a:latin typeface="Courier" pitchFamily="2" charset="0"/>
              </a:rPr>
              <a:t>match_high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binary_encode</a:t>
            </a:r>
            <a:r>
              <a:rPr lang="en-US" dirty="0">
                <a:latin typeface="Courier" pitchFamily="2" charset="0"/>
              </a:rPr>
              <a:t>(match);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res=value[</a:t>
            </a: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70F03-CB60-2149-940E-98A59E2B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6CBA4-430E-E340-BA42-0C3DD626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C2070F-A263-474B-A397-3FB4C7125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238" y="161273"/>
            <a:ext cx="2593932" cy="179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3927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09EF-56AF-494B-AF6B-87D9B47A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Lookup Work?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0B2DDD-62FA-3946-A76E-234312560D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52023195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9119235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514982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Key[17:9]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Key[8:0]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4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30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54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7526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6FB-C10F-3446-83E7-586E94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E836E-3ACE-D549-B14F-3DC1F430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51CD8-E40A-6A44-A4F7-03068BF0D64F}"/>
              </a:ext>
            </a:extLst>
          </p:cNvPr>
          <p:cNvSpPr txBox="1"/>
          <p:nvPr/>
        </p:nvSpPr>
        <p:spPr>
          <a:xfrm>
            <a:off x="304800" y="4267200"/>
            <a:ext cx="42354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BF00FA"/>
                </a:solidFill>
                <a:latin typeface="+mn-lt"/>
              </a:rPr>
              <a:t>Lookup 0x214 = 0x001 0x014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BC6D84-C381-994E-9DBC-43FB5C62C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6565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FC011-2C59-F242-B78B-E326CD03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190500"/>
            <a:ext cx="7772400" cy="1143000"/>
          </a:xfrm>
        </p:spPr>
        <p:txBody>
          <a:bodyPr/>
          <a:lstStyle/>
          <a:p>
            <a:r>
              <a:rPr lang="en-US" dirty="0"/>
              <a:t>Code Snippet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65FF19-8422-9E48-BE0F-FE1738D7C2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387111"/>
            <a:ext cx="8763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ap_uint</a:t>
            </a:r>
            <a:r>
              <a:rPr lang="en-US" dirty="0">
                <a:latin typeface="Courier" pitchFamily="2" charset="0"/>
              </a:rPr>
              <a:t>&lt;72&gt; </a:t>
            </a:r>
            <a:r>
              <a:rPr lang="en-US" dirty="0" err="1">
                <a:latin typeface="Courier" pitchFamily="2" charset="0"/>
              </a:rPr>
              <a:t>key_low</a:t>
            </a:r>
            <a:r>
              <a:rPr lang="en-US" dirty="0">
                <a:latin typeface="Courier" pitchFamily="2" charset="0"/>
              </a:rPr>
              <a:t>[512];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ap_uint</a:t>
            </a:r>
            <a:r>
              <a:rPr lang="en-US" dirty="0">
                <a:latin typeface="Courier" pitchFamily="2" charset="0"/>
              </a:rPr>
              <a:t>&lt;712&gt; </a:t>
            </a:r>
            <a:r>
              <a:rPr lang="en-US" dirty="0" err="1">
                <a:latin typeface="Courier" pitchFamily="2" charset="0"/>
              </a:rPr>
              <a:t>key_high</a:t>
            </a:r>
            <a:r>
              <a:rPr lang="en-US" dirty="0">
                <a:latin typeface="Courier" pitchFamily="2" charset="0"/>
              </a:rPr>
              <a:t>[512];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int</a:t>
            </a:r>
            <a:r>
              <a:rPr lang="en-US" dirty="0">
                <a:latin typeface="Courier" pitchFamily="2" charset="0"/>
              </a:rPr>
              <a:t> value[72];</a:t>
            </a:r>
          </a:p>
          <a:p>
            <a:pPr marL="0" indent="0">
              <a:buNone/>
            </a:pPr>
            <a:endParaRPr lang="en-US" dirty="0">
              <a:latin typeface="Courier" pitchFamily="2" charset="0"/>
            </a:endParaRP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match_low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key_low</a:t>
            </a:r>
            <a:r>
              <a:rPr lang="en-US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match_high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key_high</a:t>
            </a:r>
            <a:r>
              <a:rPr lang="en-US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match=</a:t>
            </a:r>
            <a:r>
              <a:rPr lang="en-US" dirty="0" err="1">
                <a:latin typeface="Courier" pitchFamily="2" charset="0"/>
              </a:rPr>
              <a:t>match_low</a:t>
            </a:r>
            <a:r>
              <a:rPr lang="en-US" dirty="0">
                <a:latin typeface="Courier" pitchFamily="2" charset="0"/>
              </a:rPr>
              <a:t> &amp; </a:t>
            </a:r>
            <a:r>
              <a:rPr lang="en-US" dirty="0" err="1">
                <a:latin typeface="Courier" pitchFamily="2" charset="0"/>
              </a:rPr>
              <a:t>match_high</a:t>
            </a:r>
            <a:r>
              <a:rPr lang="en-US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=</a:t>
            </a:r>
            <a:r>
              <a:rPr lang="en-US" dirty="0" err="1">
                <a:latin typeface="Courier" pitchFamily="2" charset="0"/>
              </a:rPr>
              <a:t>binary_encode</a:t>
            </a:r>
            <a:r>
              <a:rPr lang="en-US" dirty="0">
                <a:latin typeface="Courier" pitchFamily="2" charset="0"/>
              </a:rPr>
              <a:t>(match);</a:t>
            </a:r>
          </a:p>
          <a:p>
            <a:pPr marL="0" indent="0">
              <a:buNone/>
            </a:pPr>
            <a:r>
              <a:rPr lang="en-US" dirty="0">
                <a:latin typeface="Courier" pitchFamily="2" charset="0"/>
              </a:rPr>
              <a:t>res=value[</a:t>
            </a: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70F03-CB60-2149-940E-98A59E2B0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C6CBA4-430E-E340-BA42-0C3DD626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0C2070F-A263-474B-A397-3FB4C712505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11238" y="161273"/>
            <a:ext cx="2593932" cy="17957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423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188C0-340A-FE46-9AFE-980D475D5376}"/>
              </a:ext>
            </a:extLst>
          </p:cNvPr>
          <p:cNvSpPr txBox="1"/>
          <p:nvPr/>
        </p:nvSpPr>
        <p:spPr>
          <a:xfrm>
            <a:off x="4959181" y="1796332"/>
            <a:ext cx="438132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key_low</a:t>
            </a:r>
            <a:r>
              <a:rPr lang="en-US" sz="1600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key_high</a:t>
            </a:r>
            <a:r>
              <a:rPr lang="en-US" sz="1600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31211D3-40EE-CD4A-B0C5-0B09545DDD4A}"/>
              </a:ext>
            </a:extLst>
          </p:cNvPr>
          <p:cNvSpPr txBox="1"/>
          <p:nvPr/>
        </p:nvSpPr>
        <p:spPr>
          <a:xfrm>
            <a:off x="4953085" y="3622053"/>
            <a:ext cx="43787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match_low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,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match_high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7015619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188C0-340A-FE46-9AFE-980D475D5376}"/>
              </a:ext>
            </a:extLst>
          </p:cNvPr>
          <p:cNvSpPr txBox="1"/>
          <p:nvPr/>
        </p:nvSpPr>
        <p:spPr>
          <a:xfrm>
            <a:off x="4959181" y="1796332"/>
            <a:ext cx="4381328" cy="24314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key_low</a:t>
            </a:r>
            <a:r>
              <a:rPr lang="en-US" sz="1600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key_high</a:t>
            </a:r>
            <a:r>
              <a:rPr lang="en-US" sz="1600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match=</a:t>
            </a: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 &amp; </a:t>
            </a: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319ABB6-5287-734D-AC01-D718CDCFFCE7}"/>
              </a:ext>
            </a:extLst>
          </p:cNvPr>
          <p:cNvSpPr txBox="1"/>
          <p:nvPr/>
        </p:nvSpPr>
        <p:spPr>
          <a:xfrm>
            <a:off x="5675076" y="3437388"/>
            <a:ext cx="199766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match?</a:t>
            </a:r>
          </a:p>
        </p:txBody>
      </p:sp>
    </p:spTree>
    <p:extLst>
      <p:ext uri="{BB962C8B-B14F-4D97-AF65-F5344CB8AC3E}">
        <p14:creationId xmlns:p14="http://schemas.microsoft.com/office/powerpoint/2010/main" val="1926063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42B669-2AB5-1C45-A868-3081C4E642FE}" type="slidenum">
              <a:rPr lang="en-US" smtClean="0">
                <a:latin typeface="Times New Roman" pitchFamily="1" charset="0"/>
              </a:rPr>
              <a:pPr/>
              <a:t>2</a:t>
            </a:fld>
            <a:endParaRPr lang="en-US">
              <a:latin typeface="Times New Roman" pitchFamily="1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334000"/>
          </a:xfrm>
        </p:spPr>
        <p:txBody>
          <a:bodyPr/>
          <a:lstStyle/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Associative Memories on FPGAs (Part 1)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 Map Trees (Part 2)</a:t>
            </a:r>
          </a:p>
          <a:p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Hash Tables (Part 3)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Software</a:t>
            </a:r>
          </a:p>
          <a:p>
            <a:pPr lvl="1"/>
            <a:r>
              <a:rPr lang="en-US" dirty="0">
                <a:ea typeface="ＭＳ Ｐゴシック" pitchFamily="1" charset="-128"/>
                <a:cs typeface="ＭＳ Ｐゴシック" pitchFamily="1" charset="-128"/>
              </a:rPr>
              <a:t>Hardware (FPGA) Hash Maps </a:t>
            </a:r>
          </a:p>
          <a:p>
            <a:endParaRPr lang="en-US" dirty="0">
              <a:ea typeface="ＭＳ Ｐゴシック" pitchFamily="1" charset="-128"/>
              <a:cs typeface="ＭＳ Ｐゴシック" pitchFamily="1" charset="-12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534526" y="4371474"/>
            <a:ext cx="1846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1598467-B27C-984B-BFA2-B7B2A2A042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What does </a:t>
            </a:r>
            <a:r>
              <a:rPr lang="en-US" dirty="0" err="1">
                <a:solidFill>
                  <a:srgbClr val="FF6600"/>
                </a:solidFill>
              </a:rPr>
              <a:t>binary_encode</a:t>
            </a:r>
            <a:r>
              <a:rPr lang="en-US" dirty="0">
                <a:solidFill>
                  <a:srgbClr val="FF6600"/>
                </a:solidFill>
              </a:rPr>
              <a:t> do?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569A59-808B-2448-8D10-1C6FD57854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82296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binary_encode</a:t>
            </a:r>
            <a:r>
              <a:rPr lang="en-US" dirty="0"/>
              <a:t>(0000000…010000)=0x40</a:t>
            </a:r>
          </a:p>
          <a:p>
            <a:r>
              <a:rPr lang="en-US" dirty="0"/>
              <a:t>10000…0 </a:t>
            </a:r>
            <a:r>
              <a:rPr lang="en-US" dirty="0">
                <a:sym typeface="Wingdings" pitchFamily="2" charset="2"/>
              </a:rPr>
              <a:t> 71</a:t>
            </a:r>
          </a:p>
          <a:p>
            <a:r>
              <a:rPr lang="en-US" dirty="0"/>
              <a:t>0000…01 </a:t>
            </a:r>
            <a:r>
              <a:rPr lang="en-US" dirty="0">
                <a:sym typeface="Wingdings" pitchFamily="2" charset="2"/>
              </a:rPr>
              <a:t> 0</a:t>
            </a:r>
          </a:p>
          <a:p>
            <a:r>
              <a:rPr lang="en-US" dirty="0">
                <a:sym typeface="Wingdings" pitchFamily="2" charset="2"/>
              </a:rPr>
              <a:t>0000…010  1</a:t>
            </a:r>
          </a:p>
          <a:p>
            <a:r>
              <a:rPr lang="en-US" dirty="0">
                <a:sym typeface="Wingdings" pitchFamily="2" charset="2"/>
              </a:rPr>
              <a:t>for (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=0&lt;</a:t>
            </a:r>
            <a:r>
              <a:rPr lang="en-US" dirty="0" err="1">
                <a:sym typeface="Wingdings" pitchFamily="2" charset="2"/>
              </a:rPr>
              <a:t>i</a:t>
            </a:r>
            <a:r>
              <a:rPr lang="en-US" dirty="0">
                <a:sym typeface="Wingdings" pitchFamily="2" charset="2"/>
              </a:rPr>
              <a:t>&lt;72;i++)</a:t>
            </a:r>
          </a:p>
          <a:p>
            <a:pPr lvl="1"/>
            <a:r>
              <a:rPr lang="en-US" dirty="0"/>
              <a:t>If (bit[</a:t>
            </a:r>
            <a:r>
              <a:rPr lang="en-US" dirty="0" err="1"/>
              <a:t>i</a:t>
            </a:r>
            <a:r>
              <a:rPr lang="en-US" dirty="0"/>
              <a:t>]==1) return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Return(MISS); // if not find (i.e., all 0’s) </a:t>
            </a:r>
          </a:p>
          <a:p>
            <a:r>
              <a:rPr lang="en-US" dirty="0"/>
              <a:t>Technicalities – maybe check only one 1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BDB7BEA-F736-D74A-A0A0-1AD964B64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88E0C68-223C-6542-B3BF-A6E0E4480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4367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21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2188C0-340A-FE46-9AFE-980D475D5376}"/>
              </a:ext>
            </a:extLst>
          </p:cNvPr>
          <p:cNvSpPr txBox="1"/>
          <p:nvPr/>
        </p:nvSpPr>
        <p:spPr>
          <a:xfrm>
            <a:off x="4959181" y="1796332"/>
            <a:ext cx="4381328" cy="31700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key_low</a:t>
            </a:r>
            <a:r>
              <a:rPr lang="en-US" sz="1600" dirty="0">
                <a:latin typeface="Courier" pitchFamily="2" charset="0"/>
              </a:rPr>
              <a:t>[key%512];</a:t>
            </a:r>
          </a:p>
          <a:p>
            <a:pPr marL="0" indent="0">
              <a:buNone/>
            </a:pP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key_high</a:t>
            </a:r>
            <a:r>
              <a:rPr lang="en-US" sz="1600" dirty="0">
                <a:latin typeface="Courier" pitchFamily="2" charset="0"/>
              </a:rPr>
              <a:t>[(key&gt;&gt;9)%512];</a:t>
            </a: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r>
              <a:rPr lang="en-US" sz="1600" dirty="0">
                <a:latin typeface="Courier" pitchFamily="2" charset="0"/>
              </a:rPr>
              <a:t>match=</a:t>
            </a:r>
            <a:r>
              <a:rPr lang="en-US" sz="1600" dirty="0" err="1">
                <a:latin typeface="Courier" pitchFamily="2" charset="0"/>
              </a:rPr>
              <a:t>match_low</a:t>
            </a:r>
            <a:r>
              <a:rPr lang="en-US" sz="1600" dirty="0">
                <a:latin typeface="Courier" pitchFamily="2" charset="0"/>
              </a:rPr>
              <a:t> &amp; </a:t>
            </a:r>
            <a:r>
              <a:rPr lang="en-US" sz="1600" dirty="0" err="1">
                <a:latin typeface="Courier" pitchFamily="2" charset="0"/>
              </a:rPr>
              <a:t>match_high</a:t>
            </a:r>
            <a:r>
              <a:rPr lang="en-US" sz="1600" dirty="0">
                <a:latin typeface="Courier" pitchFamily="2" charset="0"/>
              </a:rPr>
              <a:t>;</a:t>
            </a:r>
          </a:p>
          <a:p>
            <a:endParaRPr lang="en-US" sz="1600" dirty="0">
              <a:latin typeface="Courier" pitchFamily="2" charset="0"/>
            </a:endParaRPr>
          </a:p>
          <a:p>
            <a:r>
              <a:rPr lang="en-US" sz="1600" dirty="0" err="1">
                <a:latin typeface="Courier" pitchFamily="2" charset="0"/>
              </a:rPr>
              <a:t>addr</a:t>
            </a:r>
            <a:r>
              <a:rPr lang="en-US" sz="1600" dirty="0">
                <a:latin typeface="Courier" pitchFamily="2" charset="0"/>
              </a:rPr>
              <a:t>=</a:t>
            </a:r>
            <a:r>
              <a:rPr lang="en-US" sz="1600" dirty="0" err="1">
                <a:latin typeface="Courier" pitchFamily="2" charset="0"/>
              </a:rPr>
              <a:t>binary_encode</a:t>
            </a:r>
            <a:r>
              <a:rPr lang="en-US" sz="1600" dirty="0">
                <a:latin typeface="Courier" pitchFamily="2" charset="0"/>
              </a:rPr>
              <a:t>(match);</a:t>
            </a:r>
          </a:p>
          <a:p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pPr marL="0" indent="0">
              <a:buNone/>
            </a:pPr>
            <a:endParaRPr lang="en-US" sz="1600" dirty="0">
              <a:latin typeface="Courier" pitchFamily="2" charset="0"/>
            </a:endParaRPr>
          </a:p>
          <a:p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11FCF67-FC10-294E-9FC1-A7749B48A581}"/>
              </a:ext>
            </a:extLst>
          </p:cNvPr>
          <p:cNvSpPr txBox="1"/>
          <p:nvPr/>
        </p:nvSpPr>
        <p:spPr>
          <a:xfrm>
            <a:off x="5605398" y="3656861"/>
            <a:ext cx="17764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</a:t>
            </a:r>
            <a:r>
              <a:rPr lang="en-US" dirty="0" err="1">
                <a:solidFill>
                  <a:srgbClr val="FF6600"/>
                </a:solidFill>
                <a:latin typeface="+mn-lt"/>
              </a:rPr>
              <a:t>addr</a:t>
            </a:r>
            <a:r>
              <a:rPr lang="en-US" dirty="0">
                <a:solidFill>
                  <a:srgbClr val="FF6600"/>
                </a:solidFill>
                <a:latin typeface="+mn-lt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5649951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22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AE0A9F1-C1E8-7D4F-88E3-B145BB34399F}"/>
              </a:ext>
            </a:extLst>
          </p:cNvPr>
          <p:cNvSpPr txBox="1"/>
          <p:nvPr/>
        </p:nvSpPr>
        <p:spPr>
          <a:xfrm>
            <a:off x="5715000" y="5334000"/>
            <a:ext cx="313419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 pitchFamily="2" charset="0"/>
              </a:rPr>
              <a:t>res=value[</a:t>
            </a:r>
            <a:r>
              <a:rPr lang="en-US" dirty="0" err="1">
                <a:latin typeface="Courier" pitchFamily="2" charset="0"/>
              </a:rPr>
              <a:t>addr</a:t>
            </a:r>
            <a:r>
              <a:rPr lang="en-US" dirty="0">
                <a:latin typeface="Courier" pitchFamily="2" charset="0"/>
              </a:rPr>
              <a:t>];</a:t>
            </a:r>
          </a:p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069DA54-1AC0-8840-9B42-5BED3E190AF7}"/>
              </a:ext>
            </a:extLst>
          </p:cNvPr>
          <p:cNvSpPr txBox="1"/>
          <p:nvPr/>
        </p:nvSpPr>
        <p:spPr>
          <a:xfrm>
            <a:off x="5715000" y="6015335"/>
            <a:ext cx="15872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What res?</a:t>
            </a:r>
          </a:p>
        </p:txBody>
      </p:sp>
    </p:spTree>
    <p:extLst>
      <p:ext uri="{BB962C8B-B14F-4D97-AF65-F5344CB8AC3E}">
        <p14:creationId xmlns:p14="http://schemas.microsoft.com/office/powerpoint/2010/main" val="26926648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09EF-56AF-494B-AF6B-87D9B47ABB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Lookup Work?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C30B2DDD-62FA-3946-A76E-234312560DD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152023195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4091192355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51498215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Key[17:9]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Key[8:0]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6439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83098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5480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26967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4575262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6FB-C10F-3446-83E7-586E94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E836E-3ACE-D549-B14F-3DC1F430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3151CD8-E40A-6A44-A4F7-03068BF0D64F}"/>
              </a:ext>
            </a:extLst>
          </p:cNvPr>
          <p:cNvSpPr txBox="1"/>
          <p:nvPr/>
        </p:nvSpPr>
        <p:spPr>
          <a:xfrm>
            <a:off x="304800" y="4267200"/>
            <a:ext cx="44566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Lookup 0x1E14 = 0x0F0 0x014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CBC6D84-C381-994E-9DBC-43FB5C62C0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31742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24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891741"/>
              </p:ext>
            </p:extLst>
          </p:nvPr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6539437"/>
              </p:ext>
            </p:extLst>
          </p:nvPr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4E92E9-C3CA-EF47-BBF3-B559E56B0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9642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109EF-56AF-494B-AF6B-87D9B47AB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8153400" cy="1143000"/>
          </a:xfrm>
        </p:spPr>
        <p:txBody>
          <a:bodyPr/>
          <a:lstStyle/>
          <a:p>
            <a:r>
              <a:rPr lang="en-US" dirty="0"/>
              <a:t>Add another entry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2BD6FB-C10F-3446-83E7-586E94006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60E836E-3ACE-D549-B14F-3DC1F4308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25</a:t>
            </a:fld>
            <a:endParaRPr lang="en-US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DE3F8EE-9F9B-9045-AB3B-973B3D115750}"/>
              </a:ext>
            </a:extLst>
          </p:cNvPr>
          <p:cNvSpPr txBox="1"/>
          <p:nvPr/>
        </p:nvSpPr>
        <p:spPr>
          <a:xfrm>
            <a:off x="685800" y="4740701"/>
            <a:ext cx="347082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6600"/>
                </a:solidFill>
                <a:latin typeface="+mn-lt"/>
              </a:rPr>
              <a:t>How BRAM contents</a:t>
            </a:r>
            <a:br>
              <a:rPr lang="en-US" dirty="0">
                <a:solidFill>
                  <a:srgbClr val="FF6600"/>
                </a:solidFill>
                <a:latin typeface="+mn-lt"/>
              </a:rPr>
            </a:br>
            <a:r>
              <a:rPr lang="en-US" dirty="0">
                <a:solidFill>
                  <a:srgbClr val="FF6600"/>
                </a:solidFill>
                <a:latin typeface="+mn-lt"/>
              </a:rPr>
              <a:t>change to add this entry</a:t>
            </a:r>
          </a:p>
          <a:p>
            <a:r>
              <a:rPr lang="en-US" dirty="0">
                <a:solidFill>
                  <a:srgbClr val="FF6600"/>
                </a:solidFill>
                <a:latin typeface="+mn-lt"/>
              </a:rPr>
              <a:t>for 0x19001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F97FD71-FDD8-5441-B014-85CB115B213A}"/>
              </a:ext>
            </a:extLst>
          </p:cNvPr>
          <p:cNvGraphicFramePr>
            <a:graphicFrameLocks noGrp="1"/>
          </p:cNvGraphicFramePr>
          <p:nvPr/>
        </p:nvGraphicFramePr>
        <p:xfrm>
          <a:off x="762000" y="1783080"/>
          <a:ext cx="69342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550">
                  <a:extLst>
                    <a:ext uri="{9D8B030D-6E8A-4147-A177-3AD203B41FA5}">
                      <a16:colId xmlns:a16="http://schemas.microsoft.com/office/drawing/2014/main" val="3463046713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3669173813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4061231732"/>
                    </a:ext>
                  </a:extLst>
                </a:gridCol>
                <a:gridCol w="1733550">
                  <a:extLst>
                    <a:ext uri="{9D8B030D-6E8A-4147-A177-3AD203B41FA5}">
                      <a16:colId xmlns:a16="http://schemas.microsoft.com/office/drawing/2014/main" val="147590305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match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Key[17:9]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Key[8:0]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90402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579732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94298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69502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158349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6600"/>
                          </a:solidFill>
                        </a:rPr>
                        <a:t>0x2B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0755212"/>
                  </a:ext>
                </a:extLst>
              </a:tr>
            </a:tbl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07909483-F9D3-F942-87E5-1F70B71700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408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26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4E92E9-C3CA-EF47-BBF3-B559E56B0C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44877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1122A-5245-A846-BB38-D27CE1624D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1404"/>
            <a:ext cx="7772400" cy="738703"/>
          </a:xfrm>
        </p:spPr>
        <p:txBody>
          <a:bodyPr/>
          <a:lstStyle/>
          <a:p>
            <a:r>
              <a:rPr lang="en-US" dirty="0"/>
              <a:t>Memory Contents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C4DB889-35AD-7440-9054-4737EF9FF7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DDD3067-50F4-1945-A2BD-96E675F56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1D593-8ACC-044C-B494-230EE3891E53}" type="slidenum">
              <a:rPr lang="en-US" smtClean="0"/>
              <a:pPr/>
              <a:t>27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995A37D-A0CF-0D4B-8ECB-C41BFDA30692}"/>
              </a:ext>
            </a:extLst>
          </p:cNvPr>
          <p:cNvGraphicFramePr>
            <a:graphicFrameLocks noGrp="1"/>
          </p:cNvGraphicFramePr>
          <p:nvPr/>
        </p:nvGraphicFramePr>
        <p:xfrm>
          <a:off x="685800" y="1443181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526FE2-1601-3145-AE6F-3DBE4C55073D}"/>
              </a:ext>
            </a:extLst>
          </p:cNvPr>
          <p:cNvGraphicFramePr>
            <a:graphicFrameLocks noGrp="1"/>
          </p:cNvGraphicFramePr>
          <p:nvPr/>
        </p:nvGraphicFramePr>
        <p:xfrm>
          <a:off x="682668" y="4091094"/>
          <a:ext cx="4276513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90600">
                  <a:extLst>
                    <a:ext uri="{9D8B030D-6E8A-4147-A177-3AD203B41FA5}">
                      <a16:colId xmlns:a16="http://schemas.microsoft.com/office/drawing/2014/main" val="2239135229"/>
                    </a:ext>
                  </a:extLst>
                </a:gridCol>
                <a:gridCol w="364066">
                  <a:extLst>
                    <a:ext uri="{9D8B030D-6E8A-4147-A177-3AD203B41FA5}">
                      <a16:colId xmlns:a16="http://schemas.microsoft.com/office/drawing/2014/main" val="3618763636"/>
                    </a:ext>
                  </a:extLst>
                </a:gridCol>
                <a:gridCol w="397934">
                  <a:extLst>
                    <a:ext uri="{9D8B030D-6E8A-4147-A177-3AD203B41FA5}">
                      <a16:colId xmlns:a16="http://schemas.microsoft.com/office/drawing/2014/main" val="3017874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738842839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3856581831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1157004658"/>
                    </a:ext>
                  </a:extLst>
                </a:gridCol>
                <a:gridCol w="457200">
                  <a:extLst>
                    <a:ext uri="{9D8B030D-6E8A-4147-A177-3AD203B41FA5}">
                      <a16:colId xmlns:a16="http://schemas.microsoft.com/office/drawing/2014/main" val="1098530993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2602913"/>
                    </a:ext>
                  </a:extLst>
                </a:gridCol>
                <a:gridCol w="542713">
                  <a:extLst>
                    <a:ext uri="{9D8B030D-6E8A-4147-A177-3AD203B41FA5}">
                      <a16:colId xmlns:a16="http://schemas.microsoft.com/office/drawing/2014/main" val="42919933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117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615397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02232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0x0C8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622517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0x0F0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582928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0x113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732757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DABD349-FC9F-0547-89E2-0B833D5EDCE7}"/>
              </a:ext>
            </a:extLst>
          </p:cNvPr>
          <p:cNvGraphicFramePr>
            <a:graphicFrameLocks noGrp="1"/>
          </p:cNvGraphicFramePr>
          <p:nvPr/>
        </p:nvGraphicFramePr>
        <p:xfrm>
          <a:off x="5896416" y="1497213"/>
          <a:ext cx="25908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6455194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123090313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Addr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Value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3788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512565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0x34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8229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0xE3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192533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/>
                        <a:t>0xCC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29650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0x2B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11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92568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0x06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1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7694005"/>
                  </a:ext>
                </a:extLst>
              </a:tr>
            </a:tbl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58F9B86A-1169-BB46-9FCC-6E33D8D2B893}"/>
              </a:ext>
            </a:extLst>
          </p:cNvPr>
          <p:cNvSpPr txBox="1"/>
          <p:nvPr/>
        </p:nvSpPr>
        <p:spPr>
          <a:xfrm>
            <a:off x="1080179" y="6396335"/>
            <a:ext cx="41158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(only show bottom 8 b; rest 0’s)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6B58228-15A9-8841-976E-DBA067794A76}"/>
              </a:ext>
            </a:extLst>
          </p:cNvPr>
          <p:cNvSpPr txBox="1"/>
          <p:nvPr/>
        </p:nvSpPr>
        <p:spPr>
          <a:xfrm>
            <a:off x="6276429" y="911631"/>
            <a:ext cx="19251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Value BRAM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0C39DA0-EA11-A345-B3C9-7E79FDA19168}"/>
              </a:ext>
            </a:extLst>
          </p:cNvPr>
          <p:cNvSpPr txBox="1"/>
          <p:nvPr/>
        </p:nvSpPr>
        <p:spPr>
          <a:xfrm>
            <a:off x="122543" y="925826"/>
            <a:ext cx="3382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Key[17:9] Match BRAM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73C99E7-B285-A444-A59F-4EE6C0910B79}"/>
              </a:ext>
            </a:extLst>
          </p:cNvPr>
          <p:cNvSpPr txBox="1"/>
          <p:nvPr/>
        </p:nvSpPr>
        <p:spPr>
          <a:xfrm>
            <a:off x="36451" y="3629892"/>
            <a:ext cx="3211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Key[8:0] Match BRAM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A3778AC-90D4-2548-86B2-236622E1BB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07639" y="4800601"/>
            <a:ext cx="2912344" cy="2016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81559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0EBF-0515-F140-9D44-E74D3365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Chunk LZW Search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71E2D45-288F-EE46-A5AE-F1AC02FD31E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5060654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800105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92575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Operations/byte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62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Brute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4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Dense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1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Full </a:t>
                      </a:r>
                      <a:r>
                        <a:rPr lang="en-US" dirty="0" err="1"/>
                        <a:t>Assoc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82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0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5453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5574A-D66E-4447-A499-5081D800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B6521-5189-184B-9723-B9507E24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28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D8F8C0-7676-E740-9007-302FB2EC9ECA}"/>
              </a:ext>
            </a:extLst>
          </p:cNvPr>
          <p:cNvSpPr txBox="1"/>
          <p:nvPr/>
        </p:nvSpPr>
        <p:spPr>
          <a:xfrm>
            <a:off x="2473487" y="5479087"/>
            <a:ext cx="4731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36Kb BRAMs on ZU3EG = 216</a:t>
            </a:r>
          </a:p>
        </p:txBody>
      </p:sp>
    </p:spTree>
    <p:extLst>
      <p:ext uri="{BB962C8B-B14F-4D97-AF65-F5344CB8AC3E}">
        <p14:creationId xmlns:p14="http://schemas.microsoft.com/office/powerpoint/2010/main" val="130289761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A578-299A-EF49-87A0-15D308F0A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Checkpoint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AB6AC-9159-8746-A57A-36C7027A3A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Notice levels of mapping:</a:t>
            </a:r>
          </a:p>
          <a:p>
            <a:pPr lvl="1"/>
            <a:r>
              <a:rPr lang="en-US" dirty="0"/>
              <a:t>Prefix Tree algorithm</a:t>
            </a:r>
          </a:p>
          <a:p>
            <a:pPr lvl="1"/>
            <a:r>
              <a:rPr lang="en-US" dirty="0"/>
              <a:t>Formulated on a 2D memory</a:t>
            </a:r>
          </a:p>
          <a:p>
            <a:pPr lvl="1"/>
            <a:r>
              <a:rPr lang="en-US" dirty="0"/>
              <a:t>Then implemented in assoc. memory</a:t>
            </a:r>
          </a:p>
          <a:p>
            <a:pPr lvl="2"/>
            <a:r>
              <a:rPr lang="en-US" dirty="0"/>
              <a:t>(later with Tree … hash table)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4E064-C0B2-DD4A-8EE1-413D5AC71D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36DE15-79D7-9E42-B54F-932C7629B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8349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Message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r>
              <a:rPr lang="en-US" dirty="0"/>
              <a:t>Many options for Maps</a:t>
            </a:r>
          </a:p>
          <a:p>
            <a:r>
              <a:rPr lang="en-US" dirty="0"/>
              <a:t>Hash tables are useful tools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Software Map</a:t>
            </a:r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2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Software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 abstraction</a:t>
            </a:r>
          </a:p>
          <a:p>
            <a:pPr lvl="1"/>
            <a:r>
              <a:rPr lang="en-US" dirty="0"/>
              <a:t>void </a:t>
            </a:r>
            <a:r>
              <a:rPr lang="en-US" dirty="0" err="1"/>
              <a:t>insert(key,value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value </a:t>
            </a:r>
            <a:r>
              <a:rPr lang="en-US" dirty="0" err="1"/>
              <a:t>lookup(key</a:t>
            </a:r>
            <a:r>
              <a:rPr lang="en-US" dirty="0"/>
              <a:t>); </a:t>
            </a:r>
          </a:p>
          <a:p>
            <a:r>
              <a:rPr lang="en-US" dirty="0"/>
              <a:t>Will typically have many different implementations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a capacity of 4096 </a:t>
            </a:r>
          </a:p>
          <a:p>
            <a:r>
              <a:rPr lang="en-US" dirty="0"/>
              <a:t>How many memory accesses needed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lookup fail?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lookup succeed (on average)?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32</a:t>
            </a:fld>
            <a:endParaRPr 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5762"/>
            <a:ext cx="8153400" cy="1143000"/>
          </a:xfrm>
        </p:spPr>
        <p:txBody>
          <a:bodyPr/>
          <a:lstStyle/>
          <a:p>
            <a:r>
              <a:rPr lang="en-US" dirty="0"/>
              <a:t>Tree Map (</a:t>
            </a:r>
            <a:r>
              <a:rPr lang="en-US" dirty="0" err="1"/>
              <a:t>Preclass</a:t>
            </a:r>
            <a:r>
              <a:rPr lang="en-US" dirty="0"/>
              <a:t> 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81200"/>
            <a:ext cx="8458200" cy="4114800"/>
          </a:xfrm>
        </p:spPr>
        <p:txBody>
          <a:bodyPr/>
          <a:lstStyle/>
          <a:p>
            <a:r>
              <a:rPr lang="en-US" dirty="0"/>
              <a:t>Build search tree</a:t>
            </a:r>
          </a:p>
          <a:p>
            <a:r>
              <a:rPr lang="en-US" dirty="0"/>
              <a:t>Walk down tree</a:t>
            </a:r>
          </a:p>
          <a:p>
            <a:r>
              <a:rPr lang="en-US" dirty="0"/>
              <a:t>For a capacity of 4096, </a:t>
            </a:r>
            <a:br>
              <a:rPr lang="en-US" dirty="0"/>
            </a:br>
            <a:r>
              <a:rPr lang="en-US" dirty="0"/>
              <a:t>assume balanced…</a:t>
            </a:r>
          </a:p>
          <a:p>
            <a:r>
              <a:rPr lang="en-US" dirty="0"/>
              <a:t>How many tree nodes visited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lookup fail?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When lookup succeed (on average)?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33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27E3F98-7192-BC40-9E11-F9410F45C2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8395" y="1143000"/>
            <a:ext cx="4684123" cy="1981200"/>
          </a:xfrm>
          <a:prstGeom prst="rect">
            <a:avLst/>
          </a:prstGeom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E3ADEA-67D1-8647-A724-7B7D197BF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871" y="342900"/>
            <a:ext cx="7772400" cy="1143000"/>
          </a:xfrm>
        </p:spPr>
        <p:txBody>
          <a:bodyPr/>
          <a:lstStyle/>
          <a:p>
            <a:r>
              <a:rPr lang="en-US" dirty="0"/>
              <a:t>Tree Map LZW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C12D88-E2C4-2442-8557-2DF375DF7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765" y="1600200"/>
            <a:ext cx="7772400" cy="4114800"/>
          </a:xfrm>
        </p:spPr>
        <p:txBody>
          <a:bodyPr/>
          <a:lstStyle/>
          <a:p>
            <a:r>
              <a:rPr lang="en-US" dirty="0"/>
              <a:t>Each character requires log</a:t>
            </a:r>
            <a:r>
              <a:rPr lang="en-US" baseline="-25000" dirty="0"/>
              <a:t>2</a:t>
            </a:r>
            <a:r>
              <a:rPr lang="en-US" dirty="0"/>
              <a:t>(</a:t>
            </a:r>
            <a:r>
              <a:rPr lang="en-US" dirty="0" err="1"/>
              <a:t>dict</a:t>
            </a:r>
            <a:r>
              <a:rPr lang="en-US" dirty="0"/>
              <a:t>) lookups</a:t>
            </a:r>
          </a:p>
          <a:p>
            <a:pPr lvl="1"/>
            <a:r>
              <a:rPr lang="en-US" dirty="0"/>
              <a:t>12 for 4096</a:t>
            </a:r>
          </a:p>
          <a:p>
            <a:r>
              <a:rPr lang="en-US" dirty="0"/>
              <a:t>Each internal tree node hold </a:t>
            </a:r>
          </a:p>
          <a:p>
            <a:pPr lvl="1"/>
            <a:r>
              <a:rPr lang="en-US" dirty="0"/>
              <a:t>Key (20b for LZW), value (12b), and 2 pointers (12b)</a:t>
            </a:r>
          </a:p>
          <a:p>
            <a:pPr lvl="1"/>
            <a:r>
              <a:rPr lang="en-US" dirty="0"/>
              <a:t>7B</a:t>
            </a:r>
          </a:p>
          <a:p>
            <a:r>
              <a:rPr lang="en-US" dirty="0"/>
              <a:t>Total nodes 4K*2</a:t>
            </a:r>
          </a:p>
          <a:p>
            <a:r>
              <a:rPr lang="en-US" dirty="0"/>
              <a:t>Need 14 BRAMs for 4K chunk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DFB942-155C-2C48-B032-EA557C629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63A4A0-04FB-AC4F-83E6-CB1E6C38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149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Tree Insert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Need to maintain balance</a:t>
            </a:r>
          </a:p>
          <a:p>
            <a:r>
              <a:rPr lang="en-US" dirty="0"/>
              <a:t>Doable with </a:t>
            </a:r>
            <a:r>
              <a:rPr lang="en-US" dirty="0" err="1"/>
              <a:t>O(log(N</a:t>
            </a:r>
            <a:r>
              <a:rPr lang="en-US" dirty="0"/>
              <a:t>)) insert</a:t>
            </a:r>
          </a:p>
          <a:p>
            <a:pPr lvl="1"/>
            <a:r>
              <a:rPr lang="en-US" dirty="0"/>
              <a:t>Tricky</a:t>
            </a:r>
          </a:p>
          <a:p>
            <a:pPr lvl="1"/>
            <a:r>
              <a:rPr lang="en-US" dirty="0"/>
              <a:t>See Red-Black Tree</a:t>
            </a:r>
          </a:p>
          <a:p>
            <a:pPr lvl="2"/>
            <a:r>
              <a:rPr lang="en-US" dirty="0">
                <a:hlinkClick r:id="rId2"/>
              </a:rPr>
              <a:t>https://en.wikipedia.org/wiki/Red–black_tree</a:t>
            </a:r>
            <a:endParaRPr lang="en-US" dirty="0"/>
          </a:p>
          <a:p>
            <a:pPr lvl="2"/>
            <a:r>
              <a:rPr lang="en-US" dirty="0">
                <a:hlinkClick r:id="rId3"/>
              </a:rPr>
              <a:t>https://www.geeksforgeeks.org/red-black-tree-set-1-introduction-2/</a:t>
            </a: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35</a:t>
            </a:fld>
            <a:endParaRPr 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0EBF-0515-F140-9D44-E74D3365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Chunk LZW Search</a:t>
            </a:r>
            <a:br>
              <a:rPr lang="en-US" dirty="0"/>
            </a:br>
            <a:r>
              <a:rPr lang="en-US" dirty="0"/>
              <a:t>Story so far….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71E2D45-288F-EE46-A5AE-F1AC02FD3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8679648"/>
              </p:ext>
            </p:extLst>
          </p:nvPr>
        </p:nvGraphicFramePr>
        <p:xfrm>
          <a:off x="685800" y="1981200"/>
          <a:ext cx="7772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5060654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800105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92575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Operations/byte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62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Brute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4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Dense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1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Full </a:t>
                      </a:r>
                      <a:r>
                        <a:rPr lang="en-US" dirty="0" err="1"/>
                        <a:t>Assoc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82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0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/>
                      <a:endParaRPr lang="en-US" sz="2800" dirty="0">
                        <a:solidFill>
                          <a:schemeClr val="bg2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5453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5574A-D66E-4447-A499-5081D800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B6521-5189-184B-9723-B9507E24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D8F8C0-7676-E740-9007-302FB2EC9ECA}"/>
              </a:ext>
            </a:extLst>
          </p:cNvPr>
          <p:cNvSpPr txBox="1"/>
          <p:nvPr/>
        </p:nvSpPr>
        <p:spPr>
          <a:xfrm>
            <a:off x="2473487" y="5479087"/>
            <a:ext cx="4731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36Kb BRAMs on ZU3EG = 216</a:t>
            </a:r>
          </a:p>
        </p:txBody>
      </p:sp>
    </p:spTree>
    <p:extLst>
      <p:ext uri="{BB962C8B-B14F-4D97-AF65-F5344CB8AC3E}">
        <p14:creationId xmlns:p14="http://schemas.microsoft.com/office/powerpoint/2010/main" val="14328898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6D0C2F-5047-2740-872B-58DDE51E1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Hash Tables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B64808-D493-B04E-8092-A0E97927F1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3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9B168-CA53-AC45-A7C7-88A7F3DF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A4E4D-8116-8549-A6EA-03D5E3F4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41026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 Performance Map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Would prefer not to search</a:t>
            </a:r>
          </a:p>
          <a:p>
            <a:r>
              <a:rPr lang="en-US" dirty="0"/>
              <a:t>Want to do better than log</a:t>
            </a:r>
            <a:r>
              <a:rPr lang="en-US" baseline="-25000" dirty="0"/>
              <a:t>2</a:t>
            </a:r>
            <a:r>
              <a:rPr lang="en-US" dirty="0"/>
              <a:t>(N) time</a:t>
            </a:r>
          </a:p>
          <a:p>
            <a:pPr lvl="1"/>
            <a:r>
              <a:rPr lang="en-US" dirty="0"/>
              <a:t>log</a:t>
            </a:r>
            <a:r>
              <a:rPr lang="en-US" baseline="-25000" dirty="0"/>
              <a:t>2</a:t>
            </a:r>
            <a:r>
              <a:rPr lang="en-US" dirty="0"/>
              <a:t>(N) achieved with tree</a:t>
            </a:r>
          </a:p>
          <a:p>
            <a:r>
              <a:rPr lang="en-US" dirty="0"/>
              <a:t>Direct lookup in arrays (memory)</a:t>
            </a:r>
            <a:br>
              <a:rPr lang="en-US" dirty="0"/>
            </a:br>
            <a:r>
              <a:rPr lang="en-US" dirty="0"/>
              <a:t> is good…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967805"/>
            <a:ext cx="7772400" cy="4114800"/>
          </a:xfrm>
        </p:spPr>
        <p:txBody>
          <a:bodyPr/>
          <a:lstStyle/>
          <a:p>
            <a:r>
              <a:rPr lang="en-US" dirty="0"/>
              <a:t>Attempt to turn into direct lookup</a:t>
            </a:r>
          </a:p>
          <a:p>
            <a:r>
              <a:rPr lang="en-US" dirty="0"/>
              <a:t>Compute some function of key </a:t>
            </a:r>
          </a:p>
          <a:p>
            <a:pPr lvl="1"/>
            <a:r>
              <a:rPr lang="en-US" dirty="0"/>
              <a:t>A hash</a:t>
            </a:r>
          </a:p>
          <a:p>
            <a:r>
              <a:rPr lang="en-US" dirty="0"/>
              <a:t>Perform lookup at that point</a:t>
            </a:r>
          </a:p>
          <a:p>
            <a:r>
              <a:rPr lang="en-US" dirty="0"/>
              <a:t>If hash maps a single entry</a:t>
            </a:r>
            <a:br>
              <a:rPr lang="en-US" dirty="0"/>
            </a:br>
            <a:r>
              <a:rPr lang="en-US" dirty="0"/>
              <a:t>(or no entry)</a:t>
            </a:r>
          </a:p>
          <a:p>
            <a:pPr lvl="1"/>
            <a:r>
              <a:rPr lang="en-US" dirty="0"/>
              <a:t>Great, got direct lookup</a:t>
            </a:r>
          </a:p>
          <a:p>
            <a:pPr lvl="2"/>
            <a:r>
              <a:rPr lang="en-US" dirty="0"/>
              <a:t>Like sparse table case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8153400" y="1981200"/>
            <a:ext cx="838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hash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77200" y="2971800"/>
            <a:ext cx="1066800" cy="1447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 rot="16200000" flipH="1">
            <a:off x="8362950" y="177165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2"/>
          </p:cNvCxnSpPr>
          <p:nvPr/>
        </p:nvCxnSpPr>
        <p:spPr bwMode="auto">
          <a:xfrm rot="5400000">
            <a:off x="8420100" y="4610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 bwMode="auto">
          <a:xfrm rot="16200000" flipH="1">
            <a:off x="8324850" y="2686050"/>
            <a:ext cx="5334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489288" y="1057870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lookup_key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6860371" y="4801394"/>
            <a:ext cx="23319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match_key</a:t>
            </a:r>
            <a:r>
              <a:rPr lang="en-US" dirty="0"/>
              <a:t>, value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7F1B2A9-E6F7-F448-B2EF-FD772EA436F2}"/>
              </a:ext>
            </a:extLst>
          </p:cNvPr>
          <p:cNvSpPr txBox="1"/>
          <p:nvPr/>
        </p:nvSpPr>
        <p:spPr>
          <a:xfrm>
            <a:off x="5756281" y="5523636"/>
            <a:ext cx="346601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Miss =</a:t>
            </a:r>
          </a:p>
          <a:p>
            <a:r>
              <a:rPr lang="en-US" dirty="0"/>
              <a:t>(</a:t>
            </a:r>
            <a:r>
              <a:rPr lang="en-US" dirty="0" err="1"/>
              <a:t>match_key</a:t>
            </a:r>
            <a:r>
              <a:rPr lang="en-US" dirty="0"/>
              <a:t>!=</a:t>
            </a:r>
            <a:r>
              <a:rPr lang="en-US" dirty="0" err="1"/>
              <a:t>lookup_key</a:t>
            </a:r>
            <a:r>
              <a:rPr lang="en-US" dirty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Maps from a key to a value</a:t>
            </a:r>
          </a:p>
          <a:p>
            <a:pPr lvl="1"/>
            <a:r>
              <a:rPr lang="en-US" i="1" dirty="0">
                <a:solidFill>
                  <a:schemeClr val="accent2"/>
                </a:solidFill>
              </a:rPr>
              <a:t>associates</a:t>
            </a:r>
            <a:r>
              <a:rPr lang="en-US" dirty="0">
                <a:solidFill>
                  <a:schemeClr val="accent2"/>
                </a:solidFill>
              </a:rPr>
              <a:t> a value with a key</a:t>
            </a:r>
          </a:p>
          <a:p>
            <a:r>
              <a:rPr lang="en-US" dirty="0"/>
              <a:t>Key not necessarily dense</a:t>
            </a:r>
          </a:p>
          <a:p>
            <a:pPr lvl="1"/>
            <a:r>
              <a:rPr lang="en-US" dirty="0"/>
              <a:t>Contrast simple RAM</a:t>
            </a:r>
          </a:p>
          <a:p>
            <a:pPr lvl="1"/>
            <a:r>
              <a:rPr lang="en-US" dirty="0"/>
              <a:t>Cannot afford 2</a:t>
            </a:r>
            <a:r>
              <a:rPr lang="en-US" baseline="30000" dirty="0"/>
              <a:t>256</a:t>
            </a:r>
            <a:r>
              <a:rPr lang="en-US" dirty="0"/>
              <a:t> word memory</a:t>
            </a: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5100" y="4343400"/>
            <a:ext cx="5168900" cy="605093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BACD5AF-9EE1-9047-AFB5-C4DFEE7586FC}"/>
              </a:ext>
            </a:extLst>
          </p:cNvPr>
          <p:cNvSpPr txBox="1"/>
          <p:nvPr/>
        </p:nvSpPr>
        <p:spPr>
          <a:xfrm>
            <a:off x="6781800" y="228600"/>
            <a:ext cx="22573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accent2"/>
                </a:solidFill>
                <a:latin typeface="+mn-lt"/>
              </a:rPr>
              <a:t>Day 16 Review</a:t>
            </a:r>
          </a:p>
        </p:txBody>
      </p:sp>
    </p:spTree>
    <p:extLst>
      <p:ext uri="{BB962C8B-B14F-4D97-AF65-F5344CB8AC3E}">
        <p14:creationId xmlns:p14="http://schemas.microsoft.com/office/powerpoint/2010/main" val="194798584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Entries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FF6600"/>
                </a:solidFill>
              </a:rPr>
              <a:t>Average number of entries per hash when N &gt; HASH_CAPACITY?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Concrete example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N= 4096</a:t>
            </a:r>
          </a:p>
          <a:p>
            <a:pPr lvl="2"/>
            <a:r>
              <a:rPr lang="en-US" dirty="0">
                <a:solidFill>
                  <a:srgbClr val="FF6600"/>
                </a:solidFill>
              </a:rPr>
              <a:t>HASH_CAPACITY=256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40</a:t>
            </a:fld>
            <a:endParaRPr 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250" y="1905000"/>
            <a:ext cx="7772400" cy="4114800"/>
          </a:xfrm>
        </p:spPr>
        <p:txBody>
          <a:bodyPr/>
          <a:lstStyle/>
          <a:p>
            <a:r>
              <a:rPr lang="en-US" dirty="0"/>
              <a:t>Attempt to turn into direct lookup</a:t>
            </a:r>
          </a:p>
          <a:p>
            <a:r>
              <a:rPr lang="en-US" dirty="0"/>
              <a:t>Compute some function of key </a:t>
            </a:r>
          </a:p>
          <a:p>
            <a:pPr lvl="1"/>
            <a:r>
              <a:rPr lang="en-US" dirty="0"/>
              <a:t>A hash</a:t>
            </a:r>
          </a:p>
          <a:p>
            <a:r>
              <a:rPr lang="en-US" dirty="0"/>
              <a:t>Perform lookup at that point</a:t>
            </a:r>
          </a:p>
          <a:p>
            <a:r>
              <a:rPr lang="en-US" dirty="0"/>
              <a:t>Typically, prepared for several keys to map to same hash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call it a bucket</a:t>
            </a:r>
            <a:endParaRPr lang="en-US" dirty="0"/>
          </a:p>
          <a:p>
            <a:pPr lvl="1"/>
            <a:r>
              <a:rPr lang="en-US" dirty="0"/>
              <a:t>Keep list or tree of things in each bucket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41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8153400" y="1981200"/>
            <a:ext cx="838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hash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77200" y="2971800"/>
            <a:ext cx="1066800" cy="1447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 rot="16200000" flipH="1">
            <a:off x="8362950" y="177165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2"/>
          </p:cNvCxnSpPr>
          <p:nvPr/>
        </p:nvCxnSpPr>
        <p:spPr bwMode="auto">
          <a:xfrm rot="5400000">
            <a:off x="8420100" y="4610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 bwMode="auto">
          <a:xfrm rot="16200000" flipH="1">
            <a:off x="8324850" y="2686050"/>
            <a:ext cx="5334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7507013" y="111953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lookup_key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7559912" y="4907340"/>
            <a:ext cx="1531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Bucket =</a:t>
            </a:r>
          </a:p>
          <a:p>
            <a:r>
              <a:rPr lang="en-US" dirty="0"/>
              <a:t>   &lt;k1,v1&gt;,</a:t>
            </a:r>
          </a:p>
          <a:p>
            <a:r>
              <a:rPr lang="en-US" dirty="0"/>
              <a:t>   &lt;k2,v2&gt;,</a:t>
            </a:r>
          </a:p>
          <a:p>
            <a:r>
              <a:rPr lang="en-US" dirty="0"/>
              <a:t>   &lt;k3,v3&gt;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Table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Compute some function of key </a:t>
            </a:r>
          </a:p>
          <a:p>
            <a:pPr lvl="1"/>
            <a:r>
              <a:rPr lang="en-US" dirty="0"/>
              <a:t>A hash</a:t>
            </a:r>
          </a:p>
          <a:p>
            <a:r>
              <a:rPr lang="en-US" dirty="0"/>
              <a:t>Perform lookup at that point</a:t>
            </a:r>
          </a:p>
          <a:p>
            <a:r>
              <a:rPr lang="en-US" dirty="0"/>
              <a:t>Find bucket with small number of entries</a:t>
            </a:r>
          </a:p>
          <a:p>
            <a:pPr lvl="1"/>
            <a:r>
              <a:rPr lang="en-US" dirty="0"/>
              <a:t>Searching that bucket easier</a:t>
            </a:r>
          </a:p>
          <a:p>
            <a:pPr lvl="1"/>
            <a:r>
              <a:rPr lang="en-US" dirty="0"/>
              <a:t>…but no absolute guarantee on </a:t>
            </a:r>
            <a:br>
              <a:rPr lang="en-US" dirty="0"/>
            </a:br>
            <a:r>
              <a:rPr lang="en-US" dirty="0"/>
              <a:t>maximum bucket size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42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auto">
          <a:xfrm>
            <a:off x="8153400" y="1981200"/>
            <a:ext cx="838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hash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077200" y="2971800"/>
            <a:ext cx="1066800" cy="1447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11" name="Straight Arrow Connector 10"/>
          <p:cNvCxnSpPr>
            <a:endCxn id="6" idx="0"/>
          </p:cNvCxnSpPr>
          <p:nvPr/>
        </p:nvCxnSpPr>
        <p:spPr bwMode="auto">
          <a:xfrm rot="16200000" flipH="1">
            <a:off x="8362950" y="177165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3" name="Straight Arrow Connector 12"/>
          <p:cNvCxnSpPr>
            <a:stCxn id="7" idx="2"/>
          </p:cNvCxnSpPr>
          <p:nvPr/>
        </p:nvCxnSpPr>
        <p:spPr bwMode="auto">
          <a:xfrm rot="5400000">
            <a:off x="8420100" y="4610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Straight Arrow Connector 14"/>
          <p:cNvCxnSpPr>
            <a:stCxn id="6" idx="2"/>
            <a:endCxn id="7" idx="0"/>
          </p:cNvCxnSpPr>
          <p:nvPr/>
        </p:nvCxnSpPr>
        <p:spPr bwMode="auto">
          <a:xfrm rot="16200000" flipH="1">
            <a:off x="8324850" y="2686050"/>
            <a:ext cx="5334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1CFC7CEA-01B7-584C-9824-81C7BCD638A1}"/>
              </a:ext>
            </a:extLst>
          </p:cNvPr>
          <p:cNvSpPr txBox="1"/>
          <p:nvPr/>
        </p:nvSpPr>
        <p:spPr>
          <a:xfrm>
            <a:off x="7559912" y="4907340"/>
            <a:ext cx="1531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Bucket =</a:t>
            </a:r>
          </a:p>
          <a:p>
            <a:r>
              <a:rPr lang="en-US" dirty="0"/>
              <a:t>   &lt;k1,v1&gt;,</a:t>
            </a:r>
          </a:p>
          <a:p>
            <a:r>
              <a:rPr lang="en-US" dirty="0"/>
              <a:t>   &lt;k2,v2&gt;,</a:t>
            </a:r>
          </a:p>
          <a:p>
            <a:r>
              <a:rPr lang="en-US" dirty="0"/>
              <a:t>   &lt;k3,v3&gt;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CEEA61E-40F2-CD44-A7CC-FA472B5075E7}"/>
              </a:ext>
            </a:extLst>
          </p:cNvPr>
          <p:cNvSpPr txBox="1"/>
          <p:nvPr/>
        </p:nvSpPr>
        <p:spPr>
          <a:xfrm>
            <a:off x="7507013" y="111953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lookup_key</a:t>
            </a:r>
            <a:endParaRPr lang="en-US" dirty="0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6D0C2F-5047-2740-872B-58DDE51E1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Hardware Hash Tables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B64808-D493-B04E-8092-A0E97927F1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9B168-CA53-AC45-A7C7-88A7F3DF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A4E4D-8116-8549-A6EA-03D5E3F4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77259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2889E-2784-1A4F-AB3C-A4A4C44CD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Hardware Hash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B5ADB-72AE-3D4B-8701-1F074D5FE8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5486400" cy="4114800"/>
          </a:xfrm>
        </p:spPr>
        <p:txBody>
          <a:bodyPr/>
          <a:lstStyle/>
          <a:p>
            <a:r>
              <a:rPr lang="en-US" dirty="0"/>
              <a:t>Want to avoid variable size buckets</a:t>
            </a:r>
          </a:p>
          <a:p>
            <a:pPr lvl="1"/>
            <a:r>
              <a:rPr lang="en-US" dirty="0"/>
              <a:t>So can read in one lookup</a:t>
            </a:r>
          </a:p>
          <a:p>
            <a:pPr lvl="2"/>
            <a:r>
              <a:rPr lang="en-US" dirty="0"/>
              <a:t>Can make wider for some fixed number of slots</a:t>
            </a:r>
          </a:p>
          <a:p>
            <a:pPr lvl="1"/>
            <a:r>
              <a:rPr lang="en-US" dirty="0"/>
              <a:t>So can resolve in one cycle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57C0B-6CC3-FB4B-8542-C1343F422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7A35046-9728-724D-83F6-0D9E05BC76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44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A17D46-8DBA-EB4C-A966-8A60BB8F7169}"/>
              </a:ext>
            </a:extLst>
          </p:cNvPr>
          <p:cNvSpPr/>
          <p:nvPr/>
        </p:nvSpPr>
        <p:spPr bwMode="auto">
          <a:xfrm>
            <a:off x="8153400" y="1981200"/>
            <a:ext cx="838200" cy="4572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hash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A3D9C9E4-F8BF-9D4E-A4C2-F185B3E416E4}"/>
              </a:ext>
            </a:extLst>
          </p:cNvPr>
          <p:cNvSpPr/>
          <p:nvPr/>
        </p:nvSpPr>
        <p:spPr bwMode="auto">
          <a:xfrm>
            <a:off x="8077200" y="2971800"/>
            <a:ext cx="1066800" cy="1447800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charset="0"/>
              </a:rPr>
              <a:t>Mem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8F339407-6A09-7842-9E4C-0C08FBD33C1E}"/>
              </a:ext>
            </a:extLst>
          </p:cNvPr>
          <p:cNvCxnSpPr>
            <a:endCxn id="6" idx="0"/>
          </p:cNvCxnSpPr>
          <p:nvPr/>
        </p:nvCxnSpPr>
        <p:spPr bwMode="auto">
          <a:xfrm rot="16200000" flipH="1">
            <a:off x="8362950" y="1771650"/>
            <a:ext cx="3810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634ED4C-584B-B24E-B990-472576A1522F}"/>
              </a:ext>
            </a:extLst>
          </p:cNvPr>
          <p:cNvCxnSpPr>
            <a:stCxn id="7" idx="2"/>
          </p:cNvCxnSpPr>
          <p:nvPr/>
        </p:nvCxnSpPr>
        <p:spPr bwMode="auto">
          <a:xfrm rot="5400000">
            <a:off x="8420100" y="4610100"/>
            <a:ext cx="381000" cy="1588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2C4FE41F-C92C-D640-BDDC-7B6C85647AA8}"/>
              </a:ext>
            </a:extLst>
          </p:cNvPr>
          <p:cNvCxnSpPr>
            <a:stCxn id="6" idx="2"/>
            <a:endCxn id="7" idx="0"/>
          </p:cNvCxnSpPr>
          <p:nvPr/>
        </p:nvCxnSpPr>
        <p:spPr bwMode="auto">
          <a:xfrm rot="16200000" flipH="1">
            <a:off x="8324850" y="2686050"/>
            <a:ext cx="533400" cy="3810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AD74AA33-69C5-EA47-8B12-E9D8A4DAA46A}"/>
              </a:ext>
            </a:extLst>
          </p:cNvPr>
          <p:cNvSpPr txBox="1"/>
          <p:nvPr/>
        </p:nvSpPr>
        <p:spPr>
          <a:xfrm>
            <a:off x="7559912" y="4907340"/>
            <a:ext cx="1531188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Bucket =</a:t>
            </a:r>
          </a:p>
          <a:p>
            <a:r>
              <a:rPr lang="en-US" dirty="0"/>
              <a:t>   &lt;k1,v1&gt;,</a:t>
            </a:r>
          </a:p>
          <a:p>
            <a:r>
              <a:rPr lang="en-US" dirty="0"/>
              <a:t>   &lt;k2,v2&gt;,</a:t>
            </a:r>
          </a:p>
          <a:p>
            <a:r>
              <a:rPr lang="en-US" dirty="0"/>
              <a:t>   &lt;k3,v3&gt;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D1D2EA5-FFD0-B041-9503-E027137A6079}"/>
              </a:ext>
            </a:extLst>
          </p:cNvPr>
          <p:cNvSpPr txBox="1"/>
          <p:nvPr/>
        </p:nvSpPr>
        <p:spPr>
          <a:xfrm>
            <a:off x="7507013" y="1119539"/>
            <a:ext cx="16369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lookup_key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636021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4531B-8F74-B041-91E3-6CF68E1864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Size Distribution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62850B-3A18-D74C-92DE-EF5D941BC4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981200"/>
            <a:ext cx="8763000" cy="4114800"/>
          </a:xfrm>
        </p:spPr>
        <p:txBody>
          <a:bodyPr/>
          <a:lstStyle/>
          <a:p>
            <a:r>
              <a:rPr lang="en-US" dirty="0"/>
              <a:t>Look at what the distribution looks like for number of entries</a:t>
            </a:r>
          </a:p>
          <a:p>
            <a:endParaRPr lang="en-US" dirty="0"/>
          </a:p>
          <a:p>
            <a:r>
              <a:rPr lang="en-US" dirty="0"/>
              <a:t>N – number of entries</a:t>
            </a:r>
          </a:p>
          <a:p>
            <a:r>
              <a:rPr lang="en-US" dirty="0"/>
              <a:t>C – HASH_CAPACITY   (N&lt;C) [buckets]</a:t>
            </a:r>
          </a:p>
          <a:p>
            <a:r>
              <a:rPr lang="en-US" dirty="0"/>
              <a:t>m – number of items mapped to a bucket</a:t>
            </a:r>
          </a:p>
          <a:p>
            <a:endParaRPr lang="en-US" dirty="0"/>
          </a:p>
          <a:p>
            <a:r>
              <a:rPr lang="en-US" dirty="0"/>
              <a:t>Compute distribution for each bucket size (m)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8942AD-F5F9-CA45-97DA-B688BC99A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FC01CA-7B02-2243-91ED-933ABC6186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899764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Preclass</a:t>
            </a:r>
            <a:r>
              <a:rPr lang="en-US" dirty="0"/>
              <a:t> 3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7013031"/>
              </p:ext>
            </p:extLst>
          </p:nvPr>
        </p:nvGraphicFramePr>
        <p:xfrm>
          <a:off x="685800" y="2667000"/>
          <a:ext cx="77724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dirty="0" err="1">
                          <a:sym typeface="Wingdings"/>
                        </a:rPr>
                        <a:t>m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4+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C=1024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C=2048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0.30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C=4096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46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3962400" y="1905000"/>
            <a:ext cx="1208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N=1024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/>
        </p:nvGraphicFramePr>
        <p:xfrm>
          <a:off x="2667000" y="4724400"/>
          <a:ext cx="4036060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244600" imgH="444500" progId="Equation.3">
                  <p:embed/>
                </p:oleObj>
              </mc:Choice>
              <mc:Fallback>
                <p:oleObj name="Equation" r:id="rId2" imgW="1244600" imgH="44450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67000" y="4724400"/>
                        <a:ext cx="4036060" cy="14414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tune hash parameters to control distribution</a:t>
            </a:r>
          </a:p>
          <a:p>
            <a:r>
              <a:rPr lang="en-US" dirty="0"/>
              <a:t>Spend more memory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smaller buckets </a:t>
            </a:r>
            <a:r>
              <a:rPr lang="en-US" dirty="0" err="1">
                <a:sym typeface="Wingdings"/>
              </a:rPr>
              <a:t></a:t>
            </a:r>
            <a:r>
              <a:rPr lang="en-US" dirty="0">
                <a:sym typeface="Wingdings"/>
              </a:rPr>
              <a:t> less work finding things in buckets</a:t>
            </a:r>
          </a:p>
          <a:p>
            <a:pPr lvl="1"/>
            <a:r>
              <a:rPr lang="en-US" dirty="0">
                <a:sym typeface="Wingdings"/>
              </a:rPr>
              <a:t>Memory-Time tradeoff</a:t>
            </a:r>
          </a:p>
          <a:p>
            <a:r>
              <a:rPr lang="en-US" dirty="0">
                <a:sym typeface="Wingdings"/>
              </a:rPr>
              <a:t>Still have possibility of large buckets</a:t>
            </a:r>
          </a:p>
          <a:p>
            <a:pPr lvl="1"/>
            <a:r>
              <a:rPr lang="en-US" dirty="0">
                <a:sym typeface="Wingdings"/>
              </a:rPr>
              <a:t>…but probability is low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F7CA2-FE0E-8340-A156-174FCB575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Idea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C324A-3157-FA43-B103-30F2723B04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Hash mostly works</a:t>
            </a:r>
          </a:p>
          <a:p>
            <a:r>
              <a:rPr lang="en-US" dirty="0"/>
              <a:t>Engineer hash to hold most cases</a:t>
            </a:r>
          </a:p>
          <a:p>
            <a:pPr lvl="1"/>
            <a:r>
              <a:rPr lang="en-US" dirty="0"/>
              <a:t>Combination of </a:t>
            </a:r>
          </a:p>
          <a:p>
            <a:pPr lvl="2"/>
            <a:r>
              <a:rPr lang="en-US" dirty="0" err="1"/>
              <a:t>sparcity</a:t>
            </a:r>
            <a:r>
              <a:rPr lang="en-US" dirty="0"/>
              <a:t> (entries&gt;N)</a:t>
            </a:r>
          </a:p>
          <a:p>
            <a:pPr lvl="2"/>
            <a:r>
              <a:rPr lang="en-US" dirty="0"/>
              <a:t>Hold multiple entries per hash value</a:t>
            </a:r>
          </a:p>
          <a:p>
            <a:r>
              <a:rPr lang="en-US" dirty="0"/>
              <a:t>Few cases that overflow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Store in small fully associative memory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32626D-2C3D-164B-90DB-8018E0ADFD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CEAF7B-D7EA-FC45-A927-E318DB36A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976369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Hybrid </a:t>
            </a:r>
            <a:r>
              <a:rPr lang="en-US" dirty="0" err="1"/>
              <a:t>Hash+Assoc</a:t>
            </a:r>
            <a:r>
              <a:rPr lang="en-US" dirty="0"/>
              <a:t>.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0362B06-9A06-AF4B-AF81-19D6A780B7A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19400" y="1513668"/>
            <a:ext cx="3505200" cy="5049864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237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71EC80-1022-5143-8DA9-08024DCF2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Associative Memories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E36DFA-0127-0E44-A9EE-DDFEFAC65B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 for deduplication</a:t>
            </a:r>
          </a:p>
          <a:p>
            <a:r>
              <a:rPr lang="en-US" dirty="0"/>
              <a:t>Also may use in LZW to reduce BRAMs</a:t>
            </a:r>
          </a:p>
          <a:p>
            <a:pPr lvl="1"/>
            <a:r>
              <a:rPr lang="en-US" dirty="0"/>
              <a:t>Just saw</a:t>
            </a:r>
          </a:p>
          <a:p>
            <a:pPr lvl="2"/>
            <a:r>
              <a:rPr lang="en-US" b="1" dirty="0"/>
              <a:t>Problem:</a:t>
            </a:r>
            <a:r>
              <a:rPr lang="en-US" dirty="0"/>
              <a:t> Simple 2D tree table requires too many BRAMs</a:t>
            </a:r>
          </a:p>
          <a:p>
            <a:pPr lvl="2"/>
            <a:r>
              <a:rPr lang="en-US" b="1" dirty="0"/>
              <a:t>Opportunity:</a:t>
            </a:r>
            <a:r>
              <a:rPr lang="en-US" dirty="0"/>
              <a:t> Tree table sparse</a:t>
            </a:r>
          </a:p>
          <a:p>
            <a:pPr lvl="2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0779A9-DB29-1F4C-9F02-EFA168C030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B5F17AF-D4E4-A143-9B36-EA9CB55AA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304337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24B2ED-8C6D-204B-9A5E-B275FFA7E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24566"/>
            <a:ext cx="7772400" cy="1143000"/>
          </a:xfrm>
        </p:spPr>
        <p:txBody>
          <a:bodyPr/>
          <a:lstStyle/>
          <a:p>
            <a:r>
              <a:rPr lang="en-US" dirty="0"/>
              <a:t>LZW 4K Chunk Hybrid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F0D47E-0DA1-054F-900D-CBDFE7A70C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099" y="1221390"/>
            <a:ext cx="7772400" cy="4114800"/>
          </a:xfrm>
        </p:spPr>
        <p:txBody>
          <a:bodyPr/>
          <a:lstStyle/>
          <a:p>
            <a:r>
              <a:rPr lang="en-US" dirty="0"/>
              <a:t>72 entry assoc. match</a:t>
            </a:r>
          </a:p>
          <a:p>
            <a:pPr lvl="1"/>
            <a:r>
              <a:rPr lang="en-US" dirty="0">
                <a:solidFill>
                  <a:srgbClr val="BF00FA"/>
                </a:solidFill>
              </a:rPr>
              <a:t>needs 3 match BRAMs + 1 value BRAM</a:t>
            </a:r>
          </a:p>
          <a:p>
            <a:pPr lvl="1"/>
            <a:r>
              <a:rPr lang="en-US" dirty="0"/>
              <a:t>Associative match 20b key</a:t>
            </a:r>
          </a:p>
          <a:p>
            <a:pPr lvl="1"/>
            <a:r>
              <a:rPr lang="en-US" dirty="0"/>
              <a:t>72 entries  (72/4096=1.7% for 4096)</a:t>
            </a:r>
          </a:p>
          <a:p>
            <a:r>
              <a:rPr lang="en-US" dirty="0"/>
              <a:t>So, can hold ~1% conflicts in 4K hash</a:t>
            </a:r>
          </a:p>
          <a:p>
            <a:r>
              <a:rPr lang="en-US" dirty="0"/>
              <a:t>Hash N=4096, C=16384, m=2, store 2</a:t>
            </a:r>
          </a:p>
          <a:p>
            <a:pPr lvl="1"/>
            <a:r>
              <a:rPr lang="en-US" dirty="0" err="1"/>
              <a:t>Prob</a:t>
            </a:r>
            <a:r>
              <a:rPr lang="en-US" dirty="0"/>
              <a:t> 3+: &lt;1% (see table 1024, 4096)</a:t>
            </a:r>
          </a:p>
          <a:p>
            <a:pPr lvl="1"/>
            <a:r>
              <a:rPr lang="en-US" dirty="0"/>
              <a:t>20b key+12b value=4B per entry</a:t>
            </a:r>
          </a:p>
          <a:p>
            <a:pPr lvl="1"/>
            <a:r>
              <a:rPr lang="en-US" dirty="0">
                <a:solidFill>
                  <a:schemeClr val="accent2"/>
                </a:solidFill>
              </a:rPr>
              <a:t>16384*2*4B=4*2*4 BRAMs</a:t>
            </a:r>
          </a:p>
          <a:p>
            <a:r>
              <a:rPr lang="en-US" dirty="0">
                <a:solidFill>
                  <a:schemeClr val="accent2"/>
                </a:solidFill>
              </a:rPr>
              <a:t>32</a:t>
            </a:r>
            <a:r>
              <a:rPr lang="en-US" dirty="0"/>
              <a:t>+</a:t>
            </a:r>
            <a:r>
              <a:rPr lang="en-US" dirty="0">
                <a:solidFill>
                  <a:srgbClr val="BF00FA"/>
                </a:solidFill>
              </a:rPr>
              <a:t>4</a:t>
            </a:r>
            <a:r>
              <a:rPr lang="en-US" dirty="0"/>
              <a:t>=36 BRAMs</a:t>
            </a:r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DEA7BB-09F0-E64A-86CB-C8297EA529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83424A1-C3D6-0342-B248-6D0AE98E11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50</a:t>
            </a:fld>
            <a:endParaRPr lang="en-US"/>
          </a:p>
        </p:txBody>
      </p:sp>
      <p:pic>
        <p:nvPicPr>
          <p:cNvPr id="7" name="Content Placeholder 8">
            <a:extLst>
              <a:ext uri="{FF2B5EF4-FFF2-40B4-BE49-F238E27FC236}">
                <a16:creationId xmlns:a16="http://schemas.microsoft.com/office/drawing/2014/main" id="{1C32DD4C-970A-5E46-9B67-CB5484762E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347841" y="152400"/>
            <a:ext cx="1687317" cy="2430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507610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62279B-7B12-2147-8192-1E7AF7B91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Further Optimization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89E03F-D3D2-5E42-A40B-529014761A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9740"/>
            <a:ext cx="8229600" cy="4114800"/>
          </a:xfrm>
        </p:spPr>
        <p:txBody>
          <a:bodyPr/>
          <a:lstStyle/>
          <a:p>
            <a:r>
              <a:rPr lang="en-US" dirty="0"/>
              <a:t>Previous example illustrative</a:t>
            </a:r>
          </a:p>
          <a:p>
            <a:pPr lvl="1"/>
            <a:r>
              <a:rPr lang="en-US" dirty="0"/>
              <a:t>Not necessarily optimal (explore parameters)</a:t>
            </a:r>
          </a:p>
          <a:p>
            <a:pPr lvl="2"/>
            <a:r>
              <a:rPr lang="en-US" dirty="0"/>
              <a:t>Expect not optimal</a:t>
            </a:r>
          </a:p>
          <a:p>
            <a:r>
              <a:rPr lang="en-US" dirty="0"/>
              <a:t>May be able to do better with multiple hashes</a:t>
            </a:r>
          </a:p>
          <a:p>
            <a:pPr lvl="1"/>
            <a:r>
              <a:rPr lang="en-US" dirty="0"/>
              <a:t>See Dhawan reading paper</a:t>
            </a:r>
          </a:p>
          <a:p>
            <a:pPr lvl="1"/>
            <a:r>
              <a:rPr lang="en-US" dirty="0"/>
              <a:t>May need to use that design in hybrid configuration with assoc. memory like previous example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4B1475-013B-B340-A5E3-4409115DB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6E0C6B-4D86-FB48-8F0D-C25F19DD2D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811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9779D6-B563-7B44-A05D-59251D0AB1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625" y="152400"/>
            <a:ext cx="7772400" cy="762000"/>
          </a:xfrm>
        </p:spPr>
        <p:txBody>
          <a:bodyPr/>
          <a:lstStyle/>
          <a:p>
            <a:r>
              <a:rPr lang="en-US" dirty="0"/>
              <a:t>Allow Imperfect?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FFDE15-F799-D842-976C-FAEA0F7373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1625" y="685800"/>
            <a:ext cx="7772400" cy="5486400"/>
          </a:xfrm>
        </p:spPr>
        <p:txBody>
          <a:bodyPr/>
          <a:lstStyle/>
          <a:p>
            <a:r>
              <a:rPr lang="en-US" b="1" dirty="0"/>
              <a:t>Question: </a:t>
            </a:r>
            <a:r>
              <a:rPr lang="en-US" dirty="0"/>
              <a:t>impact on compression if cannot store a few tree entries?</a:t>
            </a:r>
          </a:p>
          <a:p>
            <a:r>
              <a:rPr lang="en-US" dirty="0"/>
              <a:t>Some encodings will find shorter matches than optimal</a:t>
            </a:r>
          </a:p>
          <a:p>
            <a:r>
              <a:rPr lang="en-US" b="1" dirty="0"/>
              <a:t>Q:</a:t>
            </a:r>
            <a:r>
              <a:rPr lang="en-US" dirty="0"/>
              <a:t> Impact on compression rate as a function of conflict rate?</a:t>
            </a:r>
          </a:p>
          <a:p>
            <a:r>
              <a:rPr lang="en-US" dirty="0"/>
              <a:t>How compare to compression rate impact of chunk size?</a:t>
            </a:r>
          </a:p>
          <a:p>
            <a:pPr lvl="1"/>
            <a:r>
              <a:rPr lang="en-US" dirty="0"/>
              <a:t>Larger chunk with conflict rate vs. smaller chunk with smaller (or no) conflict rate</a:t>
            </a:r>
          </a:p>
          <a:p>
            <a:r>
              <a:rPr lang="en-US" dirty="0">
                <a:sym typeface="Wingdings" pitchFamily="2" charset="2"/>
              </a:rPr>
              <a:t> another tradeoff to explore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902A64-055F-4341-87F5-C2178CCA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81801F-140F-744C-91ED-D8680FB50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95539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16A17-87E2-E048-92BA-B9E07D64A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Complexity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D3E40B-16EF-334A-BC04-312DE83A3D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Want to compute these lookup hashes for hardware fast</a:t>
            </a:r>
          </a:p>
          <a:p>
            <a:pPr lvl="1"/>
            <a:r>
              <a:rPr lang="en-US" dirty="0"/>
              <a:t>In a single cycle to keep II down for LZW</a:t>
            </a:r>
          </a:p>
          <a:p>
            <a:pPr lvl="1"/>
            <a:r>
              <a:rPr lang="en-US" dirty="0"/>
              <a:t>Can </a:t>
            </a:r>
            <a:r>
              <a:rPr lang="en-US" dirty="0" err="1"/>
              <a:t>xor</a:t>
            </a:r>
            <a:r>
              <a:rPr lang="en-US" dirty="0"/>
              <a:t>-together a set of bits quickly in hardware</a:t>
            </a:r>
          </a:p>
          <a:p>
            <a:pPr lvl="2"/>
            <a:r>
              <a:rPr lang="en-US" dirty="0"/>
              <a:t>Any 6-bits for one output bit in a single 6-LUT</a:t>
            </a:r>
          </a:p>
          <a:p>
            <a:pPr lvl="2"/>
            <a:r>
              <a:rPr lang="en-US" dirty="0"/>
              <a:t>Means capacity must be power-of-2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26F195C-6C78-2D45-B460-62F5D6B6E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F62CB9-9239-374C-9764-470A4F1E6D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68324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B70EBF-0515-F140-9D44-E74D3365A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4K Chunk LZW Search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71E2D45-288F-EE46-A5AE-F1AC02FD31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74830856"/>
              </p:ext>
            </p:extLst>
          </p:nvPr>
        </p:nvGraphicFramePr>
        <p:xfrm>
          <a:off x="685800" y="1981200"/>
          <a:ext cx="7772400" cy="296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>
                  <a:extLst>
                    <a:ext uri="{9D8B030D-6E8A-4147-A177-3AD203B41FA5}">
                      <a16:colId xmlns:a16="http://schemas.microsoft.com/office/drawing/2014/main" val="50606544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78001057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192575687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BRAMs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Operations/byte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06228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Brute Search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4K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287416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Dense RAM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0182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Full </a:t>
                      </a:r>
                      <a:r>
                        <a:rPr lang="en-US" dirty="0" err="1"/>
                        <a:t>Assoc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173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198225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Tree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35023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Tree with Hybrid Hash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36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654531"/>
                  </a:ext>
                </a:extLst>
              </a:tr>
            </a:tbl>
          </a:graphicData>
        </a:graphic>
      </p:graphicFrame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C5574A-D66E-4447-A499-5081D800B7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F3B6521-5189-184B-9723-B9507E24F2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54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7D8F8C0-7676-E740-9007-302FB2EC9ECA}"/>
              </a:ext>
            </a:extLst>
          </p:cNvPr>
          <p:cNvSpPr txBox="1"/>
          <p:nvPr/>
        </p:nvSpPr>
        <p:spPr>
          <a:xfrm>
            <a:off x="2473487" y="5479087"/>
            <a:ext cx="473198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+mn-lt"/>
              </a:rPr>
              <a:t>36Kb BRAMs on ZU3EG = 216</a:t>
            </a:r>
          </a:p>
        </p:txBody>
      </p:sp>
    </p:spTree>
    <p:extLst>
      <p:ext uri="{BB962C8B-B14F-4D97-AF65-F5344CB8AC3E}">
        <p14:creationId xmlns:p14="http://schemas.microsoft.com/office/powerpoint/2010/main" val="156581490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62100"/>
            <a:ext cx="8077200" cy="4648200"/>
          </a:xfrm>
        </p:spPr>
        <p:txBody>
          <a:bodyPr/>
          <a:lstStyle/>
          <a:p>
            <a:r>
              <a:rPr lang="en-US" dirty="0"/>
              <a:t>Many ways to implement maps</a:t>
            </a:r>
          </a:p>
          <a:p>
            <a:r>
              <a:rPr lang="en-US" dirty="0"/>
              <a:t>Near O(1) Map access </a:t>
            </a:r>
            <a:r>
              <a:rPr lang="en-US" dirty="0">
                <a:sym typeface="Wingdings"/>
              </a:rPr>
              <a:t> Hash Table</a:t>
            </a:r>
          </a:p>
          <a:p>
            <a:endParaRPr lang="en-US" dirty="0">
              <a:sym typeface="Wingdings"/>
            </a:endParaRPr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Penn ESE5320 Fall 2023 -- DeHon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FB57DF-B8E1-6E4E-A23B-D02022E33D11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411AA-D846-F243-B06C-C2EC19EEFD1B}" type="slidenum">
              <a:rPr lang="en-US"/>
              <a:pPr/>
              <a:t>56</a:t>
            </a:fld>
            <a:endParaRPr lang="en-US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dirty="0"/>
              <a:t>Admin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90600"/>
            <a:ext cx="7772400" cy="4114800"/>
          </a:xfrm>
        </p:spPr>
        <p:txBody>
          <a:bodyPr/>
          <a:lstStyle/>
          <a:p>
            <a:r>
              <a:rPr lang="en-US" dirty="0">
                <a:sym typeface="Wingdings"/>
              </a:rPr>
              <a:t>Feedback </a:t>
            </a:r>
          </a:p>
          <a:p>
            <a:r>
              <a:rPr lang="en-US" dirty="0">
                <a:sym typeface="Wingdings"/>
              </a:rPr>
              <a:t>Reading for Monday on web</a:t>
            </a:r>
          </a:p>
          <a:p>
            <a:r>
              <a:rPr lang="en-US" dirty="0">
                <a:sym typeface="Wingdings"/>
              </a:rPr>
              <a:t>First project milestone due Friday</a:t>
            </a:r>
          </a:p>
          <a:p>
            <a:pPr lvl="1"/>
            <a:r>
              <a:rPr lang="en-US" dirty="0">
                <a:sym typeface="Wingdings"/>
              </a:rPr>
              <a:t>Including teaming</a:t>
            </a:r>
          </a:p>
          <a:p>
            <a:r>
              <a:rPr lang="en-US" dirty="0">
                <a:sym typeface="Wingdings"/>
              </a:rPr>
              <a:t>P2 out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E6D0C2F-5047-2740-872B-58DDE51E13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Associative Memories</a:t>
            </a:r>
            <a:br>
              <a:rPr lang="en-US" dirty="0"/>
            </a:br>
            <a:r>
              <a:rPr lang="en-US" dirty="0"/>
              <a:t>FPGA</a:t>
            </a:r>
          </a:p>
        </p:txBody>
      </p:sp>
      <p:sp>
        <p:nvSpPr>
          <p:cNvPr id="7" name="Subtitle 6">
            <a:extLst>
              <a:ext uri="{FF2B5EF4-FFF2-40B4-BE49-F238E27FC236}">
                <a16:creationId xmlns:a16="http://schemas.microsoft.com/office/drawing/2014/main" id="{43B64808-D493-B04E-8092-A0E97927F13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Part 1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019B168-CA53-AC45-A7C7-88A7F3DF1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C9A4E4D-8116-8549-A6EA-03D5E3F4B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854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FPGA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Has </a:t>
            </a:r>
            <a:r>
              <a:rPr lang="en-US" dirty="0" err="1"/>
              <a:t>BRAMs</a:t>
            </a:r>
            <a:r>
              <a:rPr lang="en-US" dirty="0"/>
              <a:t> – normal memories, not associative</a:t>
            </a:r>
          </a:p>
          <a:p>
            <a:r>
              <a:rPr lang="en-US" dirty="0"/>
              <a:t>36Kb BRAM </a:t>
            </a:r>
          </a:p>
          <a:p>
            <a:pPr lvl="1"/>
            <a:r>
              <a:rPr lang="en-US" dirty="0"/>
              <a:t>512x72</a:t>
            </a:r>
          </a:p>
          <a:p>
            <a:r>
              <a:rPr lang="en-US" dirty="0"/>
              <a:t>Can be 9b key </a:t>
            </a:r>
            <a:r>
              <a:rPr lang="en-US" dirty="0">
                <a:sym typeface="Wingdings"/>
              </a:rPr>
              <a:t> 72b value assoc.</a:t>
            </a:r>
          </a:p>
          <a:p>
            <a:pPr lvl="1"/>
            <a:r>
              <a:rPr lang="en-US" dirty="0">
                <a:sym typeface="Wingdings"/>
              </a:rPr>
              <a:t>Just using the memory sparsely</a:t>
            </a:r>
          </a:p>
          <a:p>
            <a:r>
              <a:rPr lang="en-US" dirty="0">
                <a:sym typeface="Wingdings"/>
              </a:rPr>
              <a:t>Or interpret as programmable decoder with 72 match lines 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89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dirty="0"/>
              <a:t>Assoc. </a:t>
            </a:r>
            <a:r>
              <a:rPr lang="en-US" dirty="0" err="1"/>
              <a:t>Mem</a:t>
            </a:r>
            <a:r>
              <a:rPr lang="en-US" dirty="0"/>
              <a:t> from BRAM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7696200" cy="5334000"/>
          </a:xfrm>
        </p:spPr>
        <p:txBody>
          <a:bodyPr/>
          <a:lstStyle/>
          <a:p>
            <a:pPr>
              <a:buNone/>
            </a:pPr>
            <a:r>
              <a:rPr lang="en-US" dirty="0"/>
              <a:t>For wider match</a:t>
            </a:r>
          </a:p>
          <a:p>
            <a:r>
              <a:rPr lang="en-US" dirty="0"/>
              <a:t>Cover 9b of key with each BRAM</a:t>
            </a:r>
          </a:p>
          <a:p>
            <a:r>
              <a:rPr lang="en-US" dirty="0"/>
              <a:t>Use 72 output bits to indicate if one of 72 entries match</a:t>
            </a:r>
          </a:p>
          <a:p>
            <a:r>
              <a:rPr lang="en-US" dirty="0"/>
              <a:t>AND together corresponding entries</a:t>
            </a:r>
          </a:p>
          <a:p>
            <a:r>
              <a:rPr lang="en-US" dirty="0"/>
              <a:t>Get 72 match bits</a:t>
            </a:r>
          </a:p>
          <a:p>
            <a:r>
              <a:rPr lang="en-US" dirty="0"/>
              <a:t>Re-encode match </a:t>
            </a:r>
            <a:br>
              <a:rPr lang="en-US" dirty="0"/>
            </a:br>
            <a:r>
              <a:rPr lang="en-US" dirty="0"/>
              <a:t>bits to lookup value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84FFE9F-5A85-E348-902E-2448E72F24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7104" y="4191000"/>
            <a:ext cx="3792879" cy="26258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8778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BRAM Associative Memory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000000"/>
                </a:solidFill>
              </a:rPr>
              <a:t>Previous slide expands match width</a:t>
            </a:r>
          </a:p>
          <a:p>
            <a:r>
              <a:rPr lang="en-US" dirty="0">
                <a:solidFill>
                  <a:srgbClr val="FF6600"/>
                </a:solidFill>
              </a:rPr>
              <a:t>How would we expand capacity?</a:t>
            </a:r>
          </a:p>
          <a:p>
            <a:pPr lvl="1"/>
            <a:r>
              <a:rPr lang="en-US" dirty="0">
                <a:solidFill>
                  <a:srgbClr val="FF6600"/>
                </a:solidFill>
              </a:rPr>
              <a:t>Hint: how get a wider word (144b word)?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Penn ESE5320 Fall 2023 -- DeHon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4D6331-A7F4-8A4C-85DD-5ED2264266F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7412FE8-9F55-B44F-8308-482D827418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80816" y="3622561"/>
            <a:ext cx="4673412" cy="32354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738015"/>
      </p:ext>
    </p:extLst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69952</TotalTime>
  <Words>3371</Words>
  <Application>Microsoft Macintosh PowerPoint</Application>
  <PresentationFormat>On-screen Show (4:3)</PresentationFormat>
  <Paragraphs>1507</Paragraphs>
  <Slides>56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Arial</vt:lpstr>
      <vt:lpstr>Cambria Math</vt:lpstr>
      <vt:lpstr>Courier</vt:lpstr>
      <vt:lpstr>Times New Roman</vt:lpstr>
      <vt:lpstr>Wingdings</vt:lpstr>
      <vt:lpstr>Blank Presentation</vt:lpstr>
      <vt:lpstr>Equation</vt:lpstr>
      <vt:lpstr>ESE5320: System-on-a-Chip Architecture</vt:lpstr>
      <vt:lpstr>Today</vt:lpstr>
      <vt:lpstr>Message</vt:lpstr>
      <vt:lpstr>Associative Memory</vt:lpstr>
      <vt:lpstr>Associative Memories</vt:lpstr>
      <vt:lpstr>Associative Memories FPGA</vt:lpstr>
      <vt:lpstr>FPGA</vt:lpstr>
      <vt:lpstr>Assoc. Mem from BRAM</vt:lpstr>
      <vt:lpstr>BRAM Associative Memory</vt:lpstr>
      <vt:lpstr>BRAM Associative Memory</vt:lpstr>
      <vt:lpstr>Associative Memory Cost</vt:lpstr>
      <vt:lpstr>4K LZW Chunk Search:  Fully associative</vt:lpstr>
      <vt:lpstr>Example Stored Values</vt:lpstr>
      <vt:lpstr>Memory Contents</vt:lpstr>
      <vt:lpstr>Code Snippet</vt:lpstr>
      <vt:lpstr>How Lookup Work?</vt:lpstr>
      <vt:lpstr>Code Snippet</vt:lpstr>
      <vt:lpstr>Memory Contents</vt:lpstr>
      <vt:lpstr>Memory Contents</vt:lpstr>
      <vt:lpstr>What does binary_encode do?</vt:lpstr>
      <vt:lpstr>Memory Contents</vt:lpstr>
      <vt:lpstr>Memory Contents</vt:lpstr>
      <vt:lpstr>How Lookup Work?</vt:lpstr>
      <vt:lpstr>Memory Contents</vt:lpstr>
      <vt:lpstr>Add another entry</vt:lpstr>
      <vt:lpstr>Memory Contents</vt:lpstr>
      <vt:lpstr>Memory Contents</vt:lpstr>
      <vt:lpstr>4K Chunk LZW Search</vt:lpstr>
      <vt:lpstr>Checkpoint</vt:lpstr>
      <vt:lpstr>Software Map</vt:lpstr>
      <vt:lpstr>Software Map</vt:lpstr>
      <vt:lpstr>Preclass 2</vt:lpstr>
      <vt:lpstr>Tree Map (Preclass 4)</vt:lpstr>
      <vt:lpstr>Tree Map LZW</vt:lpstr>
      <vt:lpstr>Tree Insert</vt:lpstr>
      <vt:lpstr>4K Chunk LZW Search Story so far….</vt:lpstr>
      <vt:lpstr>Hash Tables</vt:lpstr>
      <vt:lpstr>High Performance Map</vt:lpstr>
      <vt:lpstr>Hash Table</vt:lpstr>
      <vt:lpstr>Hash Entries</vt:lpstr>
      <vt:lpstr>Hash Table</vt:lpstr>
      <vt:lpstr>Hash Table</vt:lpstr>
      <vt:lpstr>Hardware Hash Tables</vt:lpstr>
      <vt:lpstr>Hardware Hash</vt:lpstr>
      <vt:lpstr>Hash Size Distribution</vt:lpstr>
      <vt:lpstr>Preclass 3</vt:lpstr>
      <vt:lpstr>Hash</vt:lpstr>
      <vt:lpstr>Idea</vt:lpstr>
      <vt:lpstr>Hybrid Hash+Assoc.</vt:lpstr>
      <vt:lpstr>LZW 4K Chunk Hybrid</vt:lpstr>
      <vt:lpstr>Further Optimization</vt:lpstr>
      <vt:lpstr>Allow Imperfect?</vt:lpstr>
      <vt:lpstr>Hash Complexity</vt:lpstr>
      <vt:lpstr>4K Chunk LZW Search</vt:lpstr>
      <vt:lpstr>Big Ideas</vt:lpstr>
      <vt:lpstr>Admin</vt:lpstr>
    </vt:vector>
  </TitlesOfParts>
  <Company>California Institute of Technology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Dehon, Andre</cp:lastModifiedBy>
  <cp:revision>310</cp:revision>
  <cp:lastPrinted>2022-11-02T01:00:13Z</cp:lastPrinted>
  <dcterms:created xsi:type="dcterms:W3CDTF">2017-10-18T12:49:09Z</dcterms:created>
  <dcterms:modified xsi:type="dcterms:W3CDTF">2023-11-01T11:34:00Z</dcterms:modified>
</cp:coreProperties>
</file>