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381" r:id="rId2"/>
    <p:sldId id="382" r:id="rId3"/>
    <p:sldId id="383" r:id="rId4"/>
    <p:sldId id="397" r:id="rId5"/>
    <p:sldId id="401" r:id="rId6"/>
    <p:sldId id="402" r:id="rId7"/>
    <p:sldId id="403" r:id="rId8"/>
    <p:sldId id="405" r:id="rId9"/>
    <p:sldId id="404" r:id="rId10"/>
    <p:sldId id="406" r:id="rId11"/>
    <p:sldId id="410" r:id="rId12"/>
    <p:sldId id="407" r:id="rId13"/>
    <p:sldId id="408" r:id="rId14"/>
    <p:sldId id="409" r:id="rId15"/>
    <p:sldId id="578" r:id="rId16"/>
    <p:sldId id="446" r:id="rId17"/>
    <p:sldId id="398" r:id="rId18"/>
    <p:sldId id="436" r:id="rId19"/>
    <p:sldId id="438" r:id="rId20"/>
    <p:sldId id="261" r:id="rId21"/>
    <p:sldId id="441" r:id="rId22"/>
    <p:sldId id="442" r:id="rId23"/>
    <p:sldId id="443" r:id="rId24"/>
    <p:sldId id="412" r:id="rId25"/>
    <p:sldId id="435" r:id="rId26"/>
    <p:sldId id="413" r:id="rId27"/>
    <p:sldId id="414" r:id="rId28"/>
    <p:sldId id="415" r:id="rId29"/>
    <p:sldId id="416" r:id="rId30"/>
    <p:sldId id="417" r:id="rId31"/>
    <p:sldId id="430" r:id="rId32"/>
    <p:sldId id="418" r:id="rId33"/>
    <p:sldId id="419" r:id="rId34"/>
    <p:sldId id="420" r:id="rId35"/>
    <p:sldId id="431" r:id="rId36"/>
    <p:sldId id="421" r:id="rId37"/>
    <p:sldId id="422" r:id="rId38"/>
    <p:sldId id="423" r:id="rId39"/>
    <p:sldId id="444" r:id="rId40"/>
    <p:sldId id="445" r:id="rId41"/>
    <p:sldId id="428" r:id="rId42"/>
    <p:sldId id="424" r:id="rId43"/>
    <p:sldId id="425" r:id="rId44"/>
    <p:sldId id="447" r:id="rId45"/>
    <p:sldId id="426" r:id="rId46"/>
    <p:sldId id="427" r:id="rId47"/>
    <p:sldId id="429" r:id="rId48"/>
    <p:sldId id="299" r:id="rId49"/>
    <p:sldId id="300" r:id="rId5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FFFF00"/>
    <a:srgbClr val="FFCC66"/>
    <a:srgbClr val="99FF99"/>
    <a:srgbClr val="CC0099"/>
    <a:srgbClr val="00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6" autoAdjust="0"/>
    <p:restoredTop sz="94632" autoAdjust="0"/>
  </p:normalViewPr>
  <p:slideViewPr>
    <p:cSldViewPr>
      <p:cViewPr varScale="1">
        <p:scale>
          <a:sx n="106" d="100"/>
          <a:sy n="106" d="100"/>
        </p:scale>
        <p:origin x="180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B7C9A6-B295-B64A-9061-69082C6D2DE6}" type="slidenum">
              <a:rPr lang="en-US">
                <a:latin typeface="Times New Roman" pitchFamily="1" charset="0"/>
                <a:ea typeface="ＭＳ Ｐゴシック" pitchFamily="1" charset="-128"/>
                <a:cs typeface="ＭＳ Ｐゴシック" pitchFamily="1" charset="-128"/>
              </a:rPr>
              <a:pPr/>
              <a:t>19</a:t>
            </a:fld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87388-6114-4FC4-A839-2F2181B2321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98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48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49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2023 --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2023 --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2023 --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2023 --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2023 --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19:  November 6, 2023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Design Space Exploration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5834"/>
            <a:ext cx="7772400" cy="1143000"/>
          </a:xfrm>
        </p:spPr>
        <p:txBody>
          <a:bodyPr/>
          <a:lstStyle/>
          <a:p>
            <a:r>
              <a:rPr lang="en-US" dirty="0"/>
              <a:t>Generalize Continuum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4114800"/>
          </a:xfrm>
        </p:spPr>
        <p:txBody>
          <a:bodyPr/>
          <a:lstStyle/>
          <a:p>
            <a:r>
              <a:rPr lang="en-US" dirty="0"/>
              <a:t>Encourage to think about parameters (axes) that capture continuum to explore</a:t>
            </a:r>
          </a:p>
          <a:p>
            <a:r>
              <a:rPr lang="en-US" dirty="0"/>
              <a:t>Start from an idea</a:t>
            </a:r>
          </a:p>
          <a:p>
            <a:pPr lvl="1"/>
            <a:r>
              <a:rPr lang="en-US" dirty="0"/>
              <a:t>Maybe can compute with 8b values</a:t>
            </a:r>
          </a:p>
          <a:p>
            <a:pPr lvl="1"/>
            <a:r>
              <a:rPr lang="en-US" dirty="0"/>
              <a:t>Maybe can put matrix-</a:t>
            </a:r>
            <a:r>
              <a:rPr lang="en-US" dirty="0" err="1"/>
              <a:t>mpy</a:t>
            </a:r>
            <a:r>
              <a:rPr lang="en-US" dirty="0"/>
              <a:t> computation on FPGA fabric</a:t>
            </a:r>
          </a:p>
          <a:p>
            <a:pPr lvl="1"/>
            <a:r>
              <a:rPr lang="en-US" dirty="0"/>
              <a:t>Move data in 1KB chunks</a:t>
            </a:r>
          </a:p>
          <a:p>
            <a:r>
              <a:rPr lang="en-US" dirty="0"/>
              <a:t>Identify general knob</a:t>
            </a:r>
          </a:p>
          <a:p>
            <a:pPr lvl="1"/>
            <a:r>
              <a:rPr lang="en-US" dirty="0"/>
              <a:t>Tune intermediate bits for computation</a:t>
            </a:r>
          </a:p>
          <a:p>
            <a:pPr lvl="1"/>
            <a:r>
              <a:rPr lang="en-US" dirty="0"/>
              <a:t>How much of computation go on FPGA fabric</a:t>
            </a:r>
          </a:p>
          <a:p>
            <a:pPr lvl="1"/>
            <a:r>
              <a:rPr lang="en-US" dirty="0"/>
              <a:t>What is optimal data transfer size?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Optima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5800" y="5334000"/>
            <a:ext cx="3810000" cy="762000"/>
          </a:xfrm>
        </p:spPr>
        <p:txBody>
          <a:bodyPr/>
          <a:lstStyle/>
          <a:p>
            <a:r>
              <a:rPr lang="en-US" dirty="0" err="1"/>
              <a:t>Kapre</a:t>
            </a:r>
            <a:r>
              <a:rPr lang="en-US" dirty="0"/>
              <a:t>, FPL 2009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5334000"/>
            <a:ext cx="3810000" cy="762000"/>
          </a:xfrm>
        </p:spPr>
        <p:txBody>
          <a:bodyPr/>
          <a:lstStyle/>
          <a:p>
            <a:r>
              <a:rPr lang="en-US" dirty="0" err="1"/>
              <a:t>Kadric</a:t>
            </a:r>
            <a:r>
              <a:rPr lang="en-US" dirty="0"/>
              <a:t>, TRETS 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81200"/>
            <a:ext cx="4167068" cy="32519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891" y="1981200"/>
            <a:ext cx="4223165" cy="31242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8986F94-1F14-E99D-F221-A23249A7DEDF}"/>
              </a:ext>
            </a:extLst>
          </p:cNvPr>
          <p:cNvSpPr txBox="1"/>
          <p:nvPr/>
        </p:nvSpPr>
        <p:spPr>
          <a:xfrm>
            <a:off x="2843745" y="6025589"/>
            <a:ext cx="3684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PE = Processing Element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Space Explore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/>
              <a:t>Think systematically about how might map the application</a:t>
            </a:r>
          </a:p>
          <a:p>
            <a:r>
              <a:rPr lang="en-US" dirty="0"/>
              <a:t>Avoid overlooking options</a:t>
            </a:r>
          </a:p>
          <a:p>
            <a:r>
              <a:rPr lang="en-US" dirty="0"/>
              <a:t>Understand tradeoffs</a:t>
            </a:r>
          </a:p>
          <a:p>
            <a:endParaRPr lang="en-US" dirty="0"/>
          </a:p>
          <a:p>
            <a:r>
              <a:rPr lang="en-US" dirty="0"/>
              <a:t>The larger the design space </a:t>
            </a:r>
            <a:endParaRPr lang="en-US" dirty="0">
              <a:sym typeface="Wingdings"/>
            </a:endParaRPr>
          </a:p>
          <a:p>
            <a:pPr lvl="1">
              <a:buFont typeface="Wingdings" charset="2"/>
              <a:buChar char="à"/>
            </a:pPr>
            <a:r>
              <a:rPr lang="en-US" dirty="0">
                <a:sym typeface="Wingdings"/>
              </a:rPr>
              <a:t>more opportunities to find good solutions</a:t>
            </a:r>
          </a:p>
          <a:p>
            <a:pPr lvl="2">
              <a:buNone/>
            </a:pPr>
            <a:r>
              <a:rPr lang="en-US" dirty="0">
                <a:sym typeface="Wingdings"/>
              </a:rPr>
              <a:t>    Reduce bottlenecks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Elaborate 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dirty="0"/>
              <a:t>Refine design space as you go</a:t>
            </a:r>
          </a:p>
          <a:p>
            <a:r>
              <a:rPr lang="en-US" dirty="0"/>
              <a:t>Ideally identify up front</a:t>
            </a:r>
          </a:p>
          <a:p>
            <a:r>
              <a:rPr lang="en-US" dirty="0"/>
              <a:t>Practice bottlenecks and challenges </a:t>
            </a:r>
          </a:p>
          <a:p>
            <a:pPr lvl="1"/>
            <a:r>
              <a:rPr lang="en-US" dirty="0"/>
              <a:t>will suggest new options / dimensions</a:t>
            </a:r>
          </a:p>
          <a:p>
            <a:pPr lvl="2"/>
            <a:r>
              <a:rPr lang="en-US" dirty="0"/>
              <a:t>If not initially expect memory bandwidth to be a bottleneck…</a:t>
            </a:r>
          </a:p>
          <a:p>
            <a:r>
              <a:rPr lang="en-US" dirty="0"/>
              <a:t>Some options only make sense in particular sub-spaces</a:t>
            </a:r>
          </a:p>
          <a:p>
            <a:pPr lvl="1"/>
            <a:r>
              <a:rPr lang="en-US" dirty="0" err="1"/>
              <a:t>Bitwidth</a:t>
            </a:r>
            <a:r>
              <a:rPr lang="en-US" dirty="0"/>
              <a:t> optimization not a big issue on the 64b processor</a:t>
            </a:r>
          </a:p>
          <a:p>
            <a:pPr lvl="2"/>
            <a:r>
              <a:rPr lang="en-US" dirty="0"/>
              <a:t>More interesting on vector, FPGA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-73350"/>
            <a:ext cx="7772400" cy="1143000"/>
          </a:xfrm>
        </p:spPr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24" y="914400"/>
            <a:ext cx="7772400" cy="4800600"/>
          </a:xfrm>
        </p:spPr>
        <p:txBody>
          <a:bodyPr/>
          <a:lstStyle/>
          <a:p>
            <a:r>
              <a:rPr lang="en-US" dirty="0"/>
              <a:t>Sometimes tools will directly help you explore design space</a:t>
            </a:r>
          </a:p>
          <a:p>
            <a:pPr lvl="1"/>
            <a:r>
              <a:rPr lang="en-US" sz="2400" dirty="0"/>
              <a:t>Unrolling, pipelining, II</a:t>
            </a:r>
          </a:p>
          <a:p>
            <a:pPr lvl="1"/>
            <a:r>
              <a:rPr lang="en-US" sz="2400" dirty="0"/>
              <a:t>Array packing and partitioning</a:t>
            </a:r>
          </a:p>
          <a:p>
            <a:pPr lvl="1"/>
            <a:r>
              <a:rPr lang="en-US" sz="2400" dirty="0"/>
              <a:t>Some choices for data movement</a:t>
            </a:r>
          </a:p>
          <a:p>
            <a:pPr lvl="1"/>
            <a:r>
              <a:rPr lang="en-US" sz="2400" dirty="0"/>
              <a:t>DMA pipelining and transfer sizes</a:t>
            </a:r>
          </a:p>
          <a:p>
            <a:pPr lvl="1"/>
            <a:r>
              <a:rPr lang="en-US" sz="2400" dirty="0"/>
              <a:t>Some loop transforms</a:t>
            </a:r>
          </a:p>
          <a:p>
            <a:pPr lvl="1"/>
            <a:r>
              <a:rPr lang="en-US" sz="2400" dirty="0"/>
              <a:t>Granularity to place on FPGA</a:t>
            </a:r>
          </a:p>
          <a:p>
            <a:r>
              <a:rPr lang="en-US" dirty="0"/>
              <a:t>Often they will not</a:t>
            </a:r>
          </a:p>
          <a:p>
            <a:pPr lvl="1"/>
            <a:r>
              <a:rPr lang="en-US" sz="2400" dirty="0"/>
              <a:t>Need to reshape functions and loops</a:t>
            </a:r>
          </a:p>
          <a:p>
            <a:pPr lvl="1"/>
            <a:r>
              <a:rPr lang="en-US" sz="2400" dirty="0"/>
              <a:t>Line buffers</a:t>
            </a:r>
          </a:p>
          <a:p>
            <a:pPr lvl="1"/>
            <a:r>
              <a:rPr lang="en-US" sz="2400" dirty="0"/>
              <a:t>Data representations and sizes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-73350"/>
            <a:ext cx="7772400" cy="1143000"/>
          </a:xfrm>
        </p:spPr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1219200"/>
            <a:ext cx="7772400" cy="4953000"/>
          </a:xfrm>
        </p:spPr>
        <p:txBody>
          <a:bodyPr/>
          <a:lstStyle/>
          <a:p>
            <a:r>
              <a:rPr lang="en-US" dirty="0"/>
              <a:t>Often tools will not help you with design space options</a:t>
            </a:r>
          </a:p>
          <a:p>
            <a:pPr lvl="1"/>
            <a:r>
              <a:rPr lang="en-US" sz="2400" dirty="0"/>
              <a:t>Need to reshape functions and loops</a:t>
            </a:r>
          </a:p>
          <a:p>
            <a:pPr lvl="1"/>
            <a:r>
              <a:rPr lang="en-US" sz="2400" dirty="0"/>
              <a:t>Line buffers</a:t>
            </a:r>
          </a:p>
          <a:p>
            <a:pPr lvl="1"/>
            <a:r>
              <a:rPr lang="en-US" sz="2400" dirty="0"/>
              <a:t>Data representations and sizes</a:t>
            </a:r>
          </a:p>
          <a:p>
            <a:pPr lvl="1"/>
            <a:r>
              <a:rPr lang="en-US" sz="2400" dirty="0"/>
              <a:t>C-slow sharing</a:t>
            </a:r>
          </a:p>
          <a:p>
            <a:pPr lvl="1"/>
            <a:r>
              <a:rPr lang="en-US" sz="2400" dirty="0"/>
              <a:t>Communications overlap</a:t>
            </a:r>
          </a:p>
          <a:p>
            <a:pPr lvl="1"/>
            <a:r>
              <a:rPr lang="en-US" sz="2400" dirty="0"/>
              <a:t>Picking hash function parameters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29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52CA6-F429-A840-84EB-F1D7467BA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Exploration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8C13A-47F7-094F-A416-FC975DC74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write your code with parameters (#define) that can easily change to explore continuum?</a:t>
            </a:r>
          </a:p>
          <a:p>
            <a:pPr lvl="1"/>
            <a:r>
              <a:rPr lang="en-US" dirty="0"/>
              <a:t>Unroll factor?</a:t>
            </a:r>
          </a:p>
          <a:p>
            <a:pPr lvl="1"/>
            <a:r>
              <a:rPr lang="en-US" dirty="0"/>
              <a:t>Number of parallel tasks? </a:t>
            </a:r>
          </a:p>
          <a:p>
            <a:pPr lvl="1"/>
            <a:r>
              <a:rPr lang="en-US" dirty="0"/>
              <a:t>Size of data to move?</a:t>
            </a:r>
          </a:p>
          <a:p>
            <a:r>
              <a:rPr lang="en-US" dirty="0"/>
              <a:t>Want to make it easy to explore different points in space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9A005-B828-3245-BABF-9D73AAB5D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F0DF4-AF2B-464D-A416-59F27DB0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68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Part 2: </a:t>
            </a:r>
            <a:br>
              <a:rPr lang="en-US"/>
            </a:br>
            <a:r>
              <a:rPr lang="en-US"/>
              <a:t>Design-Space </a:t>
            </a:r>
            <a:r>
              <a:rPr lang="en-US" dirty="0"/>
              <a:t>Exploration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Example FFT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Sound Waves</a:t>
            </a:r>
          </a:p>
        </p:txBody>
      </p:sp>
      <p:pic>
        <p:nvPicPr>
          <p:cNvPr id="38915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4"/>
          <a:srcRect l="-20833" r="-20833"/>
          <a:stretch>
            <a:fillRect/>
          </a:stretch>
        </p:blipFill>
        <p:spPr>
          <a:xfrm>
            <a:off x="0" y="2743200"/>
            <a:ext cx="5037138" cy="2667000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2023 -- DeHon</a:t>
            </a: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B1E94B-44E9-3A4E-9F00-8A2C59C4C9B8}" type="slidenum">
              <a:rPr lang="en-US" smtClean="0">
                <a:latin typeface="Times New Roman" pitchFamily="1" charset="0"/>
                <a:ea typeface="ＭＳ Ｐゴシック" pitchFamily="1" charset="-128"/>
                <a:cs typeface="ＭＳ Ｐゴシック" pitchFamily="1" charset="-128"/>
              </a:rPr>
              <a:pPr/>
              <a:t>18</a:t>
            </a:fld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38918" name="Picture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2590800"/>
            <a:ext cx="381000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-4763" y="6096000"/>
            <a:ext cx="91487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Source: http://www.mediacollege.com/audio/01/sound-waves.html</a:t>
            </a:r>
          </a:p>
        </p:txBody>
      </p:sp>
      <p:pic>
        <p:nvPicPr>
          <p:cNvPr id="8" name="tone1k-22-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6629400" y="5257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086600" y="1295400"/>
            <a:ext cx="13223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ＭＳ Ｐゴシック" charset="-128"/>
                <a:cs typeface="ＭＳ Ｐゴシック" charset="-128"/>
              </a:rPr>
              <a:t>Hz = 1/s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42025" y="1828800"/>
            <a:ext cx="31019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ＭＳ Ｐゴシック" charset="-128"/>
                <a:cs typeface="ＭＳ Ｐゴシック" charset="-128"/>
              </a:rPr>
              <a:t>1kHz = 1000 cycles/s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2023 -- DeHon</a:t>
            </a:r>
          </a:p>
        </p:txBody>
      </p:sp>
      <p:sp>
        <p:nvSpPr>
          <p:cNvPr id="419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5E6D79-C3CE-0F45-84B2-35126A969205}" type="slidenum">
              <a:rPr lang="en-US">
                <a:latin typeface="Times New Roman" pitchFamily="1" charset="0"/>
                <a:ea typeface="ＭＳ Ｐゴシック" pitchFamily="1" charset="-128"/>
                <a:cs typeface="ＭＳ Ｐゴシック" pitchFamily="1" charset="-128"/>
              </a:rPr>
              <a:pPr/>
              <a:t>19</a:t>
            </a:fld>
            <a:endParaRPr lang="en-US">
              <a:latin typeface="Times New Roman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Discrete Sampling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981200"/>
            <a:ext cx="4343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Represent as time sequence</a:t>
            </a:r>
          </a:p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Discretely sample in time</a:t>
            </a:r>
          </a:p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What we can do directly with an Analog-to-Digital (A2D) converter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40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199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52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2" name="Rectangle 5"/>
          <p:cNvSpPr>
            <a:spLocks noChangeArrowheads="1"/>
          </p:cNvSpPr>
          <p:nvPr/>
        </p:nvSpPr>
        <p:spPr bwMode="auto">
          <a:xfrm>
            <a:off x="4724400" y="5105400"/>
            <a:ext cx="4000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/>
              <a:t>http://en.wikipedia.org/wiki/File:Pcm.svg</a:t>
            </a:r>
          </a:p>
        </p:txBody>
      </p:sp>
      <p:pic>
        <p:nvPicPr>
          <p:cNvPr id="4199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52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4" name="Rectangle 8"/>
          <p:cNvSpPr>
            <a:spLocks noChangeArrowheads="1"/>
          </p:cNvSpPr>
          <p:nvPr/>
        </p:nvSpPr>
        <p:spPr bwMode="auto">
          <a:xfrm>
            <a:off x="4724400" y="5105400"/>
            <a:ext cx="4000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/>
              <a:t>http://en.wikipedia.org/wiki/File:Pcm.svg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2023 --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Design-Space Exploration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Generic (Part 1)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Concrete example:   (Part 2)</a:t>
            </a:r>
          </a:p>
          <a:p>
            <a:pPr lvl="2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Fast Fourier Transform (FFT)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Time-Domain &amp; Frequency-domain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10308" y="1524000"/>
                <a:ext cx="86868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solidFill>
                      <a:schemeClr val="tx1"/>
                    </a:solidFill>
                  </a:rPr>
                  <a:t>example…have a pure tone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If period: </a:t>
                </a:r>
                <a:r>
                  <a:rPr lang="en-US" dirty="0">
                    <a:solidFill>
                      <a:srgbClr val="FF0000"/>
                    </a:solidFill>
                  </a:rPr>
                  <a:t>T =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ea typeface="Cambria Math"/>
                  </a:rPr>
                  <a:t> and </a:t>
                </a:r>
                <a:r>
                  <a:rPr lang="en-US" dirty="0">
                    <a:solidFill>
                      <a:srgbClr val="FF0000"/>
                    </a:solidFill>
                    <a:ea typeface="Cambria Math"/>
                  </a:rPr>
                  <a:t>Amplitude = 3 Volts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𝑠</m:t>
                    </m:r>
                    <m:d>
                      <m:d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𝑠𝑖𝑛</m:t>
                    </m:r>
                    <m:d>
                      <m:d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𝑓𝑡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en-US" dirty="0">
                  <a:solidFill>
                    <a:schemeClr val="tx1"/>
                  </a:solidFill>
                  <a:ea typeface="Cambria Math"/>
                </a:endParaRPr>
              </a:p>
              <a:p>
                <a:pPr lvl="1"/>
                <a:endParaRPr lang="en-US" b="1" i="1" dirty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0308" y="1524000"/>
                <a:ext cx="8686800" cy="4525963"/>
              </a:xfrm>
              <a:blipFill>
                <a:blip r:embed="rId3"/>
                <a:stretch>
                  <a:fillRect l="-1460" t="-1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print"/>
          <a:srcRect r="1445"/>
          <a:stretch/>
        </p:blipFill>
        <p:spPr bwMode="auto">
          <a:xfrm>
            <a:off x="4402015" y="3200400"/>
            <a:ext cx="453097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97168" y="5943600"/>
            <a:ext cx="3048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domain representation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62361" y="5905779"/>
            <a:ext cx="363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Frequency domain representation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572000" y="2639516"/>
                <a:ext cx="18649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39516"/>
                <a:ext cx="1864934" cy="461665"/>
              </a:xfrm>
              <a:prstGeom prst="rect">
                <a:avLst/>
              </a:prstGeom>
              <a:blipFill>
                <a:blip r:embed="rId5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8C526A7E-D1F5-8147-A71A-8DFD9DEABB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24" y="3200400"/>
            <a:ext cx="3955142" cy="2768600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841174-D441-A965-5E3C-828FA2A8C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</p:spTree>
    <p:extLst>
      <p:ext uri="{BB962C8B-B14F-4D97-AF65-F5344CB8AC3E}">
        <p14:creationId xmlns:p14="http://schemas.microsoft.com/office/powerpoint/2010/main" val="410870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5930" y="3810000"/>
            <a:ext cx="457807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10000"/>
            <a:ext cx="457807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Frequency-domain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219200"/>
            <a:ext cx="4267200" cy="2514600"/>
          </a:xfrm>
        </p:spPr>
        <p:txBody>
          <a:bodyPr>
            <a:normAutofit/>
          </a:bodyPr>
          <a:lstStyle/>
          <a:p>
            <a:r>
              <a:rPr lang="en-US" dirty="0"/>
              <a:t>Can represent sound wave as linear sum of frequencies</a:t>
            </a:r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2" descr="http://www.dolphin.upenn.edu/lgrads/penn_logo_nonam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143000" cy="317090"/>
          </a:xfrm>
          <a:prstGeom prst="rect">
            <a:avLst/>
          </a:prstGeom>
          <a:noFill/>
        </p:spPr>
      </p:pic>
      <p:pic>
        <p:nvPicPr>
          <p:cNvPr id="6963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200"/>
            <a:ext cx="457807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810000"/>
            <a:ext cx="4571999" cy="261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219200"/>
            <a:ext cx="4544531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0680" y="3810000"/>
            <a:ext cx="4543320" cy="259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ED207-1E5A-8440-B710-08CEADB80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</p:spTree>
    <p:custDataLst>
      <p:tags r:id="rId1"/>
    </p:custDataLst>
  </p:cSld>
  <p:clrMapOvr>
    <a:masterClrMapping/>
  </p:clrMapOvr>
  <p:transition advTm="163607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Time vs. Frequency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Picture 2" descr="http://www.dolphin.upenn.edu/lgrads/penn_logo_nona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43000" cy="31709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6600" y="22860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2ADC51-34C3-1747-B2BF-37D12FE70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</p:spTree>
  </p:cSld>
  <p:clrMapOvr>
    <a:masterClrMapping/>
  </p:clrMapOvr>
  <p:transition advTm="4994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Fourier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7901" y="4011221"/>
            <a:ext cx="4495800" cy="2438400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buNone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cos</a:t>
            </a:r>
            <a:r>
              <a:rPr lang="en-US" dirty="0"/>
              <a:t>(</a:t>
            </a:r>
            <a:r>
              <a:rPr lang="en-US" dirty="0" err="1"/>
              <a:t>nx</a:t>
            </a:r>
            <a:r>
              <a:rPr lang="en-US" dirty="0"/>
              <a:t>) and sin(</a:t>
            </a:r>
            <a:r>
              <a:rPr lang="en-US" dirty="0" err="1"/>
              <a:t>nx</a:t>
            </a:r>
            <a:r>
              <a:rPr lang="en-US" dirty="0"/>
              <a:t>) functions form an orthogonal basis: they allow us to represent any periodic signal by taking a linear combination of the basis components without interfering with one another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5" y="38989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740" y="113665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12461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F6788-A77B-3149-A779-93FB508C1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</p:spTree>
  </p:cSld>
  <p:clrMapOvr>
    <a:masterClrMapping/>
  </p:clrMapOvr>
  <p:transition advTm="417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Fourier Transform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Identify spectral components (frequencies)</a:t>
            </a:r>
          </a:p>
          <a:p>
            <a:r>
              <a:rPr lang="en-US" dirty="0"/>
              <a:t>Convert between Time-domain to Frequency-domain</a:t>
            </a:r>
          </a:p>
          <a:p>
            <a:pPr lvl="1"/>
            <a:r>
              <a:rPr lang="en-US" dirty="0"/>
              <a:t>E.g. tones from data samples</a:t>
            </a:r>
          </a:p>
          <a:p>
            <a:pPr lvl="1"/>
            <a:r>
              <a:rPr lang="en-US" dirty="0"/>
              <a:t>Central to audio coding – e.g. MP3 audio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834520"/>
            <a:ext cx="5969000" cy="2023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 as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Fourier Transform is essentially performing a dot product with a frequency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How much like a sine wave of freq. </a:t>
            </a:r>
            <a:r>
              <a:rPr lang="en-US" dirty="0" err="1">
                <a:solidFill>
                  <a:srgbClr val="000000"/>
                </a:solidFill>
              </a:rPr>
              <a:t>f</a:t>
            </a:r>
            <a:r>
              <a:rPr lang="en-US" dirty="0">
                <a:solidFill>
                  <a:srgbClr val="000000"/>
                </a:solidFill>
              </a:rPr>
              <a:t> is this?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834520"/>
            <a:ext cx="5969000" cy="202348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Fast</a:t>
            </a:r>
            <a:r>
              <a:rPr lang="en-US" dirty="0"/>
              <a:t>-Fourier Transform (FFT)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Efficient way to compute FT</a:t>
            </a:r>
          </a:p>
          <a:p>
            <a:r>
              <a:rPr lang="en-US" dirty="0"/>
              <a:t>O(N*</a:t>
            </a:r>
            <a:r>
              <a:rPr lang="en-US" dirty="0" err="1"/>
              <a:t>log(N</a:t>
            </a:r>
            <a:r>
              <a:rPr lang="en-US" dirty="0"/>
              <a:t>)) computation</a:t>
            </a:r>
          </a:p>
          <a:p>
            <a:r>
              <a:rPr lang="en-US" dirty="0"/>
              <a:t>Contrast N</a:t>
            </a:r>
            <a:r>
              <a:rPr lang="en-US" baseline="30000" dirty="0"/>
              <a:t>2</a:t>
            </a:r>
            <a:r>
              <a:rPr lang="en-US" dirty="0"/>
              <a:t> for direct computation</a:t>
            </a:r>
          </a:p>
          <a:p>
            <a:pPr lvl="1"/>
            <a:r>
              <a:rPr lang="en-US" dirty="0"/>
              <a:t>N dot products</a:t>
            </a:r>
          </a:p>
          <a:p>
            <a:pPr lvl="2"/>
            <a:r>
              <a:rPr lang="en-US" dirty="0"/>
              <a:t>Each dot product has N points (multiply-adds)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834520"/>
            <a:ext cx="5969000" cy="202348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FFT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Large space of </a:t>
            </a:r>
            <a:r>
              <a:rPr lang="en-US" dirty="0" err="1"/>
              <a:t>FFTs</a:t>
            </a:r>
            <a:endParaRPr lang="en-US" dirty="0"/>
          </a:p>
          <a:p>
            <a:r>
              <a:rPr lang="en-US" dirty="0"/>
              <a:t>Radix-2 FFT Butterfly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559" y="3505200"/>
            <a:ext cx="3270882" cy="20199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32285F-C6C1-1383-FEFA-3520D2376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667000"/>
            <a:ext cx="511175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FFT Butterfly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Y0=X0+W(stage,butterfly)*X1</a:t>
            </a:r>
          </a:p>
          <a:p>
            <a:r>
              <a:rPr lang="en-US" dirty="0"/>
              <a:t>Y1=X0-W(stage,butterfly)*X1</a:t>
            </a:r>
          </a:p>
          <a:p>
            <a:r>
              <a:rPr lang="en-US" dirty="0"/>
              <a:t>Common sub expression, compute once: </a:t>
            </a:r>
            <a:r>
              <a:rPr lang="en-US" dirty="0" err="1"/>
              <a:t>W(stage,butterfly</a:t>
            </a:r>
            <a:r>
              <a:rPr lang="en-US" dirty="0"/>
              <a:t>)*X1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4495800"/>
            <a:ext cx="3270882" cy="20199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43200" y="4724400"/>
            <a:ext cx="560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X0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57150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X1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47244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Y0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29400" y="5715000"/>
            <a:ext cx="561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Y1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parallelism options exist?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Single FFT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Sequence of </a:t>
            </a:r>
            <a:r>
              <a:rPr lang="en-US" dirty="0" err="1">
                <a:solidFill>
                  <a:srgbClr val="FF6600"/>
                </a:solidFill>
              </a:rPr>
              <a:t>FFTs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The universe of possible implementations (design space) is large</a:t>
            </a:r>
          </a:p>
          <a:p>
            <a:pPr lvl="1"/>
            <a:r>
              <a:rPr lang="en-US" dirty="0"/>
              <a:t>Many dimensions to explore</a:t>
            </a:r>
          </a:p>
          <a:p>
            <a:r>
              <a:rPr lang="en-US" dirty="0"/>
              <a:t>Formulate carefully</a:t>
            </a:r>
          </a:p>
          <a:p>
            <a:r>
              <a:rPr lang="en-US" dirty="0"/>
              <a:t>Approach systematically</a:t>
            </a:r>
          </a:p>
          <a:p>
            <a:r>
              <a:rPr lang="en-US" dirty="0"/>
              <a:t>Use modeling along the way for guidance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2023 --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FFT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/>
              <a:t>Spatial</a:t>
            </a:r>
          </a:p>
          <a:p>
            <a:r>
              <a:rPr lang="en-US" dirty="0"/>
              <a:t>Pipeline</a:t>
            </a:r>
          </a:p>
          <a:p>
            <a:r>
              <a:rPr lang="en-US" dirty="0"/>
              <a:t>Streaming</a:t>
            </a:r>
          </a:p>
          <a:p>
            <a:r>
              <a:rPr lang="en-US" dirty="0"/>
              <a:t>By column</a:t>
            </a:r>
          </a:p>
          <a:p>
            <a:pPr lvl="1"/>
            <a:r>
              <a:rPr lang="en-US" dirty="0"/>
              <a:t>Choose how many Butterflies to serialize on a PE</a:t>
            </a:r>
          </a:p>
          <a:p>
            <a:r>
              <a:rPr lang="en-US" dirty="0"/>
              <a:t>By </a:t>
            </a:r>
            <a:r>
              <a:rPr lang="en-US" dirty="0" err="1"/>
              <a:t>subgraph</a:t>
            </a:r>
            <a:endParaRPr lang="en-US" dirty="0"/>
          </a:p>
          <a:p>
            <a:r>
              <a:rPr lang="en-US" dirty="0"/>
              <a:t>Pipeline </a:t>
            </a:r>
            <a:r>
              <a:rPr lang="en-US" dirty="0" err="1"/>
              <a:t>subgraphs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1129" y="1295400"/>
            <a:ext cx="4327871" cy="282427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FFT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286000"/>
            <a:ext cx="8051800" cy="8696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large of a spatial FFT can implement with 360 multipliers?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dirty="0"/>
              <a:t>Bit Serial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0"/>
          </a:xfrm>
        </p:spPr>
        <p:txBody>
          <a:bodyPr/>
          <a:lstStyle/>
          <a:p>
            <a:r>
              <a:rPr lang="en-US" dirty="0"/>
              <a:t>Could compute the add/multiply bit serially</a:t>
            </a:r>
          </a:p>
          <a:p>
            <a:pPr lvl="1"/>
            <a:r>
              <a:rPr lang="en-US" dirty="0"/>
              <a:t>One full adder per adder</a:t>
            </a:r>
          </a:p>
          <a:p>
            <a:pPr lvl="1"/>
            <a:r>
              <a:rPr lang="en-US" dirty="0"/>
              <a:t>W full adders per multiply</a:t>
            </a:r>
          </a:p>
          <a:p>
            <a:pPr lvl="1"/>
            <a:r>
              <a:rPr lang="en-US" dirty="0"/>
              <a:t>W=16, maybe 20—30 LUTs</a:t>
            </a:r>
          </a:p>
          <a:p>
            <a:pPr lvl="1"/>
            <a:r>
              <a:rPr lang="en-US" dirty="0"/>
              <a:t>70,000 LUTs </a:t>
            </a:r>
          </a:p>
          <a:p>
            <a:pPr lvl="2"/>
            <a:r>
              <a:rPr lang="en-US" dirty="0">
                <a:sym typeface="Wingdings"/>
              </a:rPr>
              <a:t>~= 70,000/30 ~= 2330 butterflies</a:t>
            </a:r>
          </a:p>
          <a:p>
            <a:pPr lvl="3"/>
            <a:r>
              <a:rPr lang="en-US" dirty="0">
                <a:sym typeface="Wingdings"/>
              </a:rPr>
              <a:t>512-point FFT has 2304 butterflies</a:t>
            </a:r>
          </a:p>
          <a:p>
            <a:r>
              <a:rPr lang="en-US" dirty="0">
                <a:sym typeface="Wingdings"/>
              </a:rPr>
              <a:t>Another dimension to design space:</a:t>
            </a:r>
          </a:p>
          <a:p>
            <a:pPr lvl="1"/>
            <a:r>
              <a:rPr lang="en-US" dirty="0">
                <a:sym typeface="Wingdings"/>
              </a:rPr>
              <a:t>How much serialize word-wide operators</a:t>
            </a:r>
          </a:p>
          <a:p>
            <a:pPr lvl="1"/>
            <a:r>
              <a:rPr lang="en-US" dirty="0">
                <a:sym typeface="Wingdings"/>
              </a:rPr>
              <a:t>Use LUTs vs. DSPs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Accelerator Building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common subgraphs exist in the FFT?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24200"/>
            <a:ext cx="5308600" cy="34642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352800"/>
            <a:ext cx="3270882" cy="2019969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</a:t>
            </a:r>
            <a:r>
              <a:rPr lang="en-US" dirty="0" err="1"/>
              <a:t>Subgraphs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905000"/>
            <a:ext cx="6985000" cy="4558253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Processor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0799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map butterfly operations to processors?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Implications for communications?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2426" y="3702314"/>
            <a:ext cx="4470400" cy="29172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78BF12-E479-B542-B407-D5BCD1191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12118"/>
            <a:ext cx="4470400" cy="291728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8BCC3E-BDB4-7745-8584-380E145B9C96}"/>
              </a:ext>
            </a:extLst>
          </p:cNvPr>
          <p:cNvSpPr/>
          <p:nvPr/>
        </p:nvSpPr>
        <p:spPr bwMode="auto">
          <a:xfrm>
            <a:off x="4671455" y="5083718"/>
            <a:ext cx="2872343" cy="1393282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AEA390-75FF-2947-A441-844CC6674E40}"/>
              </a:ext>
            </a:extLst>
          </p:cNvPr>
          <p:cNvSpPr/>
          <p:nvPr/>
        </p:nvSpPr>
        <p:spPr bwMode="auto">
          <a:xfrm>
            <a:off x="4651662" y="3695473"/>
            <a:ext cx="2892137" cy="139328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F24B611-841B-5448-BCEF-8512476593FF}"/>
              </a:ext>
            </a:extLst>
          </p:cNvPr>
          <p:cNvGrpSpPr/>
          <p:nvPr/>
        </p:nvGrpSpPr>
        <p:grpSpPr>
          <a:xfrm>
            <a:off x="800100" y="3764477"/>
            <a:ext cx="495300" cy="2679456"/>
            <a:chOff x="800100" y="3764477"/>
            <a:chExt cx="495300" cy="2679456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4BB50F3-0B23-3141-85DD-186D80F2504F}"/>
                </a:ext>
              </a:extLst>
            </p:cNvPr>
            <p:cNvGrpSpPr/>
            <p:nvPr/>
          </p:nvGrpSpPr>
          <p:grpSpPr>
            <a:xfrm>
              <a:off x="800100" y="3764477"/>
              <a:ext cx="495300" cy="622059"/>
              <a:chOff x="800100" y="3764477"/>
              <a:chExt cx="495300" cy="622059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97C3241-987B-9D42-9F27-8BA27BEB7B9B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972733B-9607-B744-83CB-0DCFA720DA0D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4CADB02-9A63-E741-A3DE-5620AB5C30AD}"/>
                </a:ext>
              </a:extLst>
            </p:cNvPr>
            <p:cNvGrpSpPr/>
            <p:nvPr/>
          </p:nvGrpSpPr>
          <p:grpSpPr>
            <a:xfrm>
              <a:off x="800100" y="4450276"/>
              <a:ext cx="495300" cy="622059"/>
              <a:chOff x="800100" y="3764477"/>
              <a:chExt cx="495300" cy="622059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CF2A82A-D061-194E-B530-32D49406D27C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01AAC28D-8F2F-D34B-89C9-58FA7E1C4AF4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84E254C-8B69-3348-8742-F63231F0C899}"/>
                </a:ext>
              </a:extLst>
            </p:cNvPr>
            <p:cNvGrpSpPr/>
            <p:nvPr/>
          </p:nvGrpSpPr>
          <p:grpSpPr>
            <a:xfrm>
              <a:off x="800100" y="5136075"/>
              <a:ext cx="495300" cy="622059"/>
              <a:chOff x="800100" y="3764477"/>
              <a:chExt cx="495300" cy="622059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756AB2C-25F6-A848-986E-2BE7935EBBA5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9FF588C-8B1E-464A-A457-7AA60FA4E960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0AF75378-5A7F-6B45-BA9F-A8F289B78150}"/>
                </a:ext>
              </a:extLst>
            </p:cNvPr>
            <p:cNvGrpSpPr/>
            <p:nvPr/>
          </p:nvGrpSpPr>
          <p:grpSpPr>
            <a:xfrm>
              <a:off x="800100" y="5821874"/>
              <a:ext cx="495300" cy="622059"/>
              <a:chOff x="800100" y="3764477"/>
              <a:chExt cx="495300" cy="622059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EF57E78-FDAA-794F-98B8-04AB05864B95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C45DFAC-715F-3A45-ACE9-255A19BD6BE6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47003AF-0480-384E-8762-062DD5C6CDB8}"/>
              </a:ext>
            </a:extLst>
          </p:cNvPr>
          <p:cNvGrpSpPr/>
          <p:nvPr/>
        </p:nvGrpSpPr>
        <p:grpSpPr>
          <a:xfrm>
            <a:off x="1543050" y="3779609"/>
            <a:ext cx="495300" cy="622059"/>
            <a:chOff x="800100" y="3764477"/>
            <a:chExt cx="495300" cy="62205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DBF3368-97D5-AE4E-ADCE-81B056E44559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B9B2BA8-AFC9-DF49-911C-BBA45DFA9AD8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092A78D-E043-1347-BFCF-56609A11CCD5}"/>
              </a:ext>
            </a:extLst>
          </p:cNvPr>
          <p:cNvGrpSpPr/>
          <p:nvPr/>
        </p:nvGrpSpPr>
        <p:grpSpPr>
          <a:xfrm>
            <a:off x="1565563" y="4456914"/>
            <a:ext cx="495300" cy="622059"/>
            <a:chOff x="800100" y="3764477"/>
            <a:chExt cx="495300" cy="622059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03EB439-9393-3B4F-8A8C-91FF614BFB1C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0FB1A3A-2803-5844-9D52-BAC1F403B794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2898CA0-C8BC-A14D-AFB5-96CB15CD04AF}"/>
              </a:ext>
            </a:extLst>
          </p:cNvPr>
          <p:cNvGrpSpPr/>
          <p:nvPr/>
        </p:nvGrpSpPr>
        <p:grpSpPr>
          <a:xfrm>
            <a:off x="1588076" y="5134219"/>
            <a:ext cx="495300" cy="622059"/>
            <a:chOff x="800100" y="3764477"/>
            <a:chExt cx="495300" cy="62205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1EF010B-0047-6842-94D6-C4F598FC7126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CA920A33-D9DC-B247-8C84-408C5CA17218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CB35B9E-2D69-AB4D-8151-FDB2E887DD50}"/>
              </a:ext>
            </a:extLst>
          </p:cNvPr>
          <p:cNvGrpSpPr/>
          <p:nvPr/>
        </p:nvGrpSpPr>
        <p:grpSpPr>
          <a:xfrm>
            <a:off x="1610589" y="5811524"/>
            <a:ext cx="495300" cy="622059"/>
            <a:chOff x="800100" y="3764477"/>
            <a:chExt cx="495300" cy="622059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CFA7049-CC75-4B48-A32C-89C9E88091A3}"/>
                </a:ext>
              </a:extLst>
            </p:cNvPr>
            <p:cNvSpPr/>
            <p:nvPr/>
          </p:nvSpPr>
          <p:spPr bwMode="auto">
            <a:xfrm>
              <a:off x="800100" y="3764477"/>
              <a:ext cx="495300" cy="241060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B211C94-7E06-A449-A057-9DDD97B11271}"/>
                </a:ext>
              </a:extLst>
            </p:cNvPr>
            <p:cNvSpPr/>
            <p:nvPr/>
          </p:nvSpPr>
          <p:spPr bwMode="auto">
            <a:xfrm>
              <a:off x="800100" y="4069277"/>
              <a:ext cx="495300" cy="317259"/>
            </a:xfrm>
            <a:prstGeom prst="rect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B09B6D8-716E-FF46-8D99-6CCB1EE5315C}"/>
              </a:ext>
            </a:extLst>
          </p:cNvPr>
          <p:cNvGrpSpPr/>
          <p:nvPr/>
        </p:nvGrpSpPr>
        <p:grpSpPr>
          <a:xfrm>
            <a:off x="2401948" y="3739245"/>
            <a:ext cx="495300" cy="2679456"/>
            <a:chOff x="800100" y="3764477"/>
            <a:chExt cx="495300" cy="2679456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F4832EC1-8E94-4B46-8122-38852D185BD0}"/>
                </a:ext>
              </a:extLst>
            </p:cNvPr>
            <p:cNvGrpSpPr/>
            <p:nvPr/>
          </p:nvGrpSpPr>
          <p:grpSpPr>
            <a:xfrm>
              <a:off x="800100" y="3764477"/>
              <a:ext cx="495300" cy="622059"/>
              <a:chOff x="800100" y="3764477"/>
              <a:chExt cx="495300" cy="622059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58EDDC1E-CB84-6D4B-8C63-53F593EBBBB1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C2BD5FB-DCF8-DC4F-B8CF-9F43D70DD1E7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6DB5FBF-FDD2-7A44-B9AE-6D9503C7DDC7}"/>
                </a:ext>
              </a:extLst>
            </p:cNvPr>
            <p:cNvGrpSpPr/>
            <p:nvPr/>
          </p:nvGrpSpPr>
          <p:grpSpPr>
            <a:xfrm>
              <a:off x="800100" y="4450276"/>
              <a:ext cx="495300" cy="622059"/>
              <a:chOff x="800100" y="3764477"/>
              <a:chExt cx="495300" cy="622059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B27E0D6-30C6-A745-BE41-2444C42F8FEA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51E3028-6139-7140-90B7-BFCDEA3F4C6E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652F6CD-626B-ED4D-BC30-E6DF13173ABC}"/>
                </a:ext>
              </a:extLst>
            </p:cNvPr>
            <p:cNvGrpSpPr/>
            <p:nvPr/>
          </p:nvGrpSpPr>
          <p:grpSpPr>
            <a:xfrm>
              <a:off x="800100" y="5136075"/>
              <a:ext cx="495300" cy="622059"/>
              <a:chOff x="800100" y="3764477"/>
              <a:chExt cx="495300" cy="622059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497E597-0319-6F43-8823-1EDF6BCB9F16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78E3952-029A-8E45-94D7-9AB008B721B9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77DF7FBC-4AF1-1F48-A471-48476A125596}"/>
                </a:ext>
              </a:extLst>
            </p:cNvPr>
            <p:cNvGrpSpPr/>
            <p:nvPr/>
          </p:nvGrpSpPr>
          <p:grpSpPr>
            <a:xfrm>
              <a:off x="800100" y="5821874"/>
              <a:ext cx="495300" cy="622059"/>
              <a:chOff x="800100" y="3764477"/>
              <a:chExt cx="495300" cy="622059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8C26C2B-7CFF-F741-8129-E495B9159E6E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B211E9DD-CBEC-ED4F-9F35-1F852DBD4B74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B98FF65-375C-C949-8114-F9CE5E4C671F}"/>
              </a:ext>
            </a:extLst>
          </p:cNvPr>
          <p:cNvGrpSpPr/>
          <p:nvPr/>
        </p:nvGrpSpPr>
        <p:grpSpPr>
          <a:xfrm>
            <a:off x="3152733" y="3735466"/>
            <a:ext cx="495300" cy="2679456"/>
            <a:chOff x="800100" y="3764477"/>
            <a:chExt cx="495300" cy="2679456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D5DABE71-0A23-B743-9211-2F9C399ED8BD}"/>
                </a:ext>
              </a:extLst>
            </p:cNvPr>
            <p:cNvGrpSpPr/>
            <p:nvPr/>
          </p:nvGrpSpPr>
          <p:grpSpPr>
            <a:xfrm>
              <a:off x="800100" y="3764477"/>
              <a:ext cx="495300" cy="622059"/>
              <a:chOff x="800100" y="3764477"/>
              <a:chExt cx="495300" cy="622059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813A81B9-E8DD-444E-B732-0F6AFF8BB296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908B1D3D-E9AA-4D47-B389-3F897B7892E2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99D5CE6F-F5D6-6440-9A63-C79ACD1B6001}"/>
                </a:ext>
              </a:extLst>
            </p:cNvPr>
            <p:cNvGrpSpPr/>
            <p:nvPr/>
          </p:nvGrpSpPr>
          <p:grpSpPr>
            <a:xfrm>
              <a:off x="800100" y="4450276"/>
              <a:ext cx="495300" cy="622059"/>
              <a:chOff x="800100" y="3764477"/>
              <a:chExt cx="495300" cy="622059"/>
            </a:xfrm>
          </p:grpSpPr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8EF7A1E8-0B19-8E48-B669-C3E43BD6E8A8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4B765D5-AB88-0044-BF6A-DA0DE3E0935D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067F757-FF3D-ED43-B7C0-860D55012988}"/>
                </a:ext>
              </a:extLst>
            </p:cNvPr>
            <p:cNvGrpSpPr/>
            <p:nvPr/>
          </p:nvGrpSpPr>
          <p:grpSpPr>
            <a:xfrm>
              <a:off x="800100" y="5136075"/>
              <a:ext cx="495300" cy="622059"/>
              <a:chOff x="800100" y="3764477"/>
              <a:chExt cx="495300" cy="622059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0E9FE12C-FF00-0143-89F7-573D8F7CE0BC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F5AEEAC2-C1C8-BA4E-98D5-8B8509757E1D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8DC59C65-A0EA-DC43-A475-4E34CF8DD00A}"/>
                </a:ext>
              </a:extLst>
            </p:cNvPr>
            <p:cNvGrpSpPr/>
            <p:nvPr/>
          </p:nvGrpSpPr>
          <p:grpSpPr>
            <a:xfrm>
              <a:off x="800100" y="5821874"/>
              <a:ext cx="495300" cy="622059"/>
              <a:chOff x="800100" y="3764477"/>
              <a:chExt cx="495300" cy="622059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3D7BC1A9-7DBB-5E46-A118-D26F04A97F5D}"/>
                  </a:ext>
                </a:extLst>
              </p:cNvPr>
              <p:cNvSpPr/>
              <p:nvPr/>
            </p:nvSpPr>
            <p:spPr bwMode="auto">
              <a:xfrm>
                <a:off x="800100" y="3764477"/>
                <a:ext cx="495300" cy="241060"/>
              </a:xfrm>
              <a:prstGeom prst="rect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506E952-C53E-EB48-AB88-5DF225DFB55B}"/>
                  </a:ext>
                </a:extLst>
              </p:cNvPr>
              <p:cNvSpPr/>
              <p:nvPr/>
            </p:nvSpPr>
            <p:spPr bwMode="auto">
              <a:xfrm>
                <a:off x="800100" y="4069277"/>
                <a:ext cx="495300" cy="317259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large local memory to communicate from stage to stage?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124200"/>
            <a:ext cx="5308600" cy="3464272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change evaluation order to reduce local storage memory?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200400"/>
            <a:ext cx="5308600" cy="3464272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Evaluation 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200400"/>
            <a:ext cx="5308600" cy="3464272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3962400" y="3276600"/>
            <a:ext cx="1252954" cy="1526977"/>
            <a:chOff x="3962400" y="3276600"/>
            <a:chExt cx="1252954" cy="1526977"/>
          </a:xfrm>
        </p:grpSpPr>
        <p:sp>
          <p:nvSpPr>
            <p:cNvPr id="8" name="TextBox 7"/>
            <p:cNvSpPr txBox="1"/>
            <p:nvPr/>
          </p:nvSpPr>
          <p:spPr>
            <a:xfrm>
              <a:off x="3962400" y="3276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62400" y="3657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76800" y="3276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3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76800" y="3657600"/>
              <a:ext cx="3385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4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62400" y="41148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5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62400" y="44958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6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76800" y="40386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76800" y="449580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8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791200" y="32766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91200" y="3657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91200" y="4114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91200" y="4495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Design-Space Exploration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FFT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286000"/>
            <a:ext cx="8051800" cy="8696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3493181"/>
            <a:ext cx="5156200" cy="3364819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implement the data shuffle between processors or accelerators?</a:t>
            </a:r>
          </a:p>
          <a:p>
            <a:pPr lvl="1"/>
            <a:r>
              <a:rPr lang="en-US" dirty="0"/>
              <a:t>Memories / interconnect ?</a:t>
            </a:r>
          </a:p>
          <a:p>
            <a:pPr lvl="1"/>
            <a:r>
              <a:rPr lang="en-US" dirty="0"/>
              <a:t>How serial / parallel ?</a:t>
            </a:r>
          </a:p>
          <a:p>
            <a:pPr lvl="1"/>
            <a:r>
              <a:rPr lang="en-US" dirty="0"/>
              <a:t>Network?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data from A2D likely 12b</a:t>
            </a:r>
          </a:p>
          <a:p>
            <a:r>
              <a:rPr lang="en-US" dirty="0"/>
              <a:t>Output data, may only want 16b</a:t>
            </a:r>
          </a:p>
          <a:p>
            <a:r>
              <a:rPr lang="en-US" dirty="0">
                <a:solidFill>
                  <a:srgbClr val="FF6600"/>
                </a:solidFill>
              </a:rPr>
              <a:t>What should internal precision and representation be? 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Number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dirty="0"/>
              <a:t>Floating-Point</a:t>
            </a:r>
          </a:p>
          <a:p>
            <a:pPr lvl="1"/>
            <a:r>
              <a:rPr lang="en-US" dirty="0"/>
              <a:t>IEEE standard  single (32b), double (64b)</a:t>
            </a:r>
          </a:p>
          <a:p>
            <a:pPr lvl="2"/>
            <a:r>
              <a:rPr lang="en-US" dirty="0"/>
              <a:t>With mantissa and exponent</a:t>
            </a:r>
          </a:p>
          <a:p>
            <a:pPr lvl="2"/>
            <a:r>
              <a:rPr lang="en-US" dirty="0"/>
              <a:t>…half, quad ….</a:t>
            </a:r>
          </a:p>
          <a:p>
            <a:r>
              <a:rPr lang="en-US" dirty="0"/>
              <a:t>Fixed-Point</a:t>
            </a:r>
          </a:p>
          <a:p>
            <a:pPr lvl="1"/>
            <a:r>
              <a:rPr lang="en-US" dirty="0"/>
              <a:t>Select total bits and fraction </a:t>
            </a:r>
          </a:p>
          <a:p>
            <a:pPr lvl="2"/>
            <a:r>
              <a:rPr lang="en-US" dirty="0"/>
              <a:t>E.g. 16.8 (16 total bits, 8 of which are fraction)</a:t>
            </a:r>
          </a:p>
          <a:p>
            <a:pPr lvl="3"/>
            <a:r>
              <a:rPr lang="en-US" dirty="0"/>
              <a:t>Represent 1/256 to 256-1/256</a:t>
            </a:r>
          </a:p>
          <a:p>
            <a:pPr lvl="1"/>
            <a:r>
              <a:rPr lang="en-US" dirty="0"/>
              <a:t>A(</a:t>
            </a:r>
            <a:r>
              <a:rPr lang="en-US" dirty="0" err="1"/>
              <a:t>mpy</a:t>
            </a:r>
            <a:r>
              <a:rPr lang="en-US" dirty="0"/>
              <a:t>) ~ W</a:t>
            </a:r>
            <a:r>
              <a:rPr lang="en-US" baseline="30000" dirty="0"/>
              <a:t>2</a:t>
            </a:r>
            <a:r>
              <a:rPr lang="en-US" dirty="0"/>
              <a:t>, A(add) ~ 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Operator Sizes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676400"/>
          <a:ext cx="77724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LUTs</a:t>
                      </a:r>
                      <a:r>
                        <a:rPr lang="en-US" baseline="0" dirty="0"/>
                        <a:t> + </a:t>
                      </a:r>
                      <a:r>
                        <a:rPr lang="en-US" baseline="0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Double</a:t>
                      </a:r>
                      <a:r>
                        <a:rPr lang="en-US" baseline="0" dirty="0"/>
                        <a:t> FP 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681+3 </a:t>
                      </a:r>
                      <a:r>
                        <a:rPr lang="en-US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Single FP 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219+2 </a:t>
                      </a:r>
                      <a:r>
                        <a:rPr lang="en-US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Fixed-Point Add (32)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Fixed-Point Add (</a:t>
                      </a:r>
                      <a:r>
                        <a:rPr lang="en-US" dirty="0" err="1"/>
                        <a:t>n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n/2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Double FP 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2229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223+10 </a:t>
                      </a:r>
                      <a:r>
                        <a:rPr lang="en-US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Single</a:t>
                      </a:r>
                      <a:r>
                        <a:rPr lang="en-US" baseline="0" dirty="0"/>
                        <a:t> FP Multiply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461+3 </a:t>
                      </a:r>
                      <a:r>
                        <a:rPr lang="en-US" dirty="0" err="1"/>
                        <a:t>DSPs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/>
                        <a:t>Fixed Multiply (32x32)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Fixed Multiply (16x16)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 DSP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/>
                        <a:t>Fixed Multiply (18x25)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  <a:r>
                        <a:rPr lang="en-US" baseline="0" dirty="0"/>
                        <a:t> DSP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Fixed Multiply (</a:t>
                      </a:r>
                      <a:r>
                        <a:rPr lang="en-US" baseline="0" dirty="0" err="1"/>
                        <a:t>n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~ n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8678" y="5892225"/>
            <a:ext cx="8346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FP (Floating Point) sizes from:</a:t>
            </a:r>
          </a:p>
          <a:p>
            <a:r>
              <a:rPr lang="en-US" sz="1600" dirty="0"/>
              <a:t>                 https://</a:t>
            </a:r>
            <a:r>
              <a:rPr lang="en-US" sz="1600" dirty="0" err="1"/>
              <a:t>www.xilinx.com</a:t>
            </a:r>
            <a:r>
              <a:rPr lang="en-US" sz="1600" dirty="0"/>
              <a:t>/support/documentation/</a:t>
            </a:r>
            <a:r>
              <a:rPr lang="en-US" sz="1600" dirty="0" err="1"/>
              <a:t>ip_documentation</a:t>
            </a:r>
            <a:r>
              <a:rPr lang="en-US" sz="1600" dirty="0"/>
              <a:t>/</a:t>
            </a:r>
            <a:r>
              <a:rPr lang="en-US" sz="1600" dirty="0" err="1"/>
              <a:t>ru</a:t>
            </a:r>
            <a:r>
              <a:rPr lang="en-US" sz="1600" dirty="0"/>
              <a:t>/floating-</a:t>
            </a:r>
            <a:r>
              <a:rPr lang="en-US" sz="1600" dirty="0" err="1"/>
              <a:t>point.html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147622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Heterogeneous Precision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May not be same in every stage</a:t>
            </a:r>
          </a:p>
          <a:p>
            <a:pPr lvl="1"/>
            <a:r>
              <a:rPr lang="en-US" dirty="0"/>
              <a:t>W factors less than 1</a:t>
            </a:r>
          </a:p>
          <a:p>
            <a:pPr lvl="1"/>
            <a:r>
              <a:rPr lang="en-US" dirty="0"/>
              <a:t>Non-fraction grows at most 1b per stage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581400"/>
            <a:ext cx="5308600" cy="3464272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 Coefficients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14500"/>
            <a:ext cx="7772400" cy="4724400"/>
          </a:xfrm>
        </p:spPr>
        <p:txBody>
          <a:bodyPr/>
          <a:lstStyle/>
          <a:p>
            <a:r>
              <a:rPr lang="en-US" dirty="0" err="1"/>
              <a:t>Precompute</a:t>
            </a:r>
            <a:r>
              <a:rPr lang="en-US" dirty="0"/>
              <a:t> and store in arrays</a:t>
            </a:r>
          </a:p>
          <a:p>
            <a:r>
              <a:rPr lang="en-US" dirty="0"/>
              <a:t>Compute as needed</a:t>
            </a:r>
          </a:p>
          <a:p>
            <a:pPr lvl="1"/>
            <a:r>
              <a:rPr lang="en-US" dirty="0"/>
              <a:t>How?  </a:t>
            </a:r>
          </a:p>
          <a:p>
            <a:pPr lvl="2"/>
            <a:r>
              <a:rPr lang="en-US" dirty="0"/>
              <a:t>sin/cos hardware? </a:t>
            </a:r>
          </a:p>
          <a:p>
            <a:pPr lvl="2"/>
            <a:r>
              <a:rPr lang="en-US" dirty="0"/>
              <a:t>CORDIC? </a:t>
            </a:r>
          </a:p>
          <a:p>
            <a:pPr lvl="2"/>
            <a:r>
              <a:rPr lang="en-US" dirty="0" err="1"/>
              <a:t>Polynominal</a:t>
            </a:r>
            <a:r>
              <a:rPr lang="en-US" dirty="0"/>
              <a:t> approximation?</a:t>
            </a:r>
          </a:p>
          <a:p>
            <a:r>
              <a:rPr lang="en-US" dirty="0"/>
              <a:t>Specialize into computation</a:t>
            </a:r>
          </a:p>
          <a:p>
            <a:pPr lvl="1"/>
            <a:r>
              <a:rPr lang="en-US" dirty="0"/>
              <a:t>Many evaluate to 0, ±1, ±½, ….</a:t>
            </a:r>
          </a:p>
          <a:p>
            <a:pPr lvl="1"/>
            <a:r>
              <a:rPr lang="en-US" dirty="0"/>
              <a:t>Multiplication by 0, 1 not need multiplier…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(partial) 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Parallelism</a:t>
            </a:r>
          </a:p>
          <a:p>
            <a:r>
              <a:rPr lang="en-US" dirty="0"/>
              <a:t>Decompose</a:t>
            </a:r>
          </a:p>
          <a:p>
            <a:r>
              <a:rPr lang="en-US" dirty="0"/>
              <a:t>Size/granularity of accelerator</a:t>
            </a:r>
          </a:p>
          <a:p>
            <a:pPr lvl="1"/>
            <a:r>
              <a:rPr lang="en-US" dirty="0"/>
              <a:t>Area-time</a:t>
            </a:r>
          </a:p>
          <a:p>
            <a:r>
              <a:rPr lang="en-US" dirty="0"/>
              <a:t>Sequence/share</a:t>
            </a:r>
          </a:p>
          <a:p>
            <a:r>
              <a:rPr lang="en-US" dirty="0"/>
              <a:t>Communicate</a:t>
            </a:r>
          </a:p>
          <a:p>
            <a:r>
              <a:rPr lang="en-US" dirty="0"/>
              <a:t>Representation/precisions</a:t>
            </a:r>
          </a:p>
          <a:p>
            <a:r>
              <a:rPr lang="en-US" dirty="0"/>
              <a:t>Twiddle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48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dirty="0"/>
              <a:t>Large design space for implementations</a:t>
            </a:r>
          </a:p>
          <a:p>
            <a:r>
              <a:rPr lang="en-US" dirty="0"/>
              <a:t>Worth elaborating and formulating systematically</a:t>
            </a:r>
          </a:p>
          <a:p>
            <a:pPr lvl="1"/>
            <a:r>
              <a:rPr lang="en-US" dirty="0"/>
              <a:t>Make sure don’t miss opportunities</a:t>
            </a:r>
          </a:p>
          <a:p>
            <a:r>
              <a:rPr lang="en-US" dirty="0"/>
              <a:t>Think about continuum for design axes</a:t>
            </a:r>
          </a:p>
          <a:p>
            <a:r>
              <a:rPr lang="en-US" dirty="0"/>
              <a:t>Model effects for guidance and understanding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49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Feedback, including P1</a:t>
            </a:r>
          </a:p>
          <a:p>
            <a:r>
              <a:rPr lang="en-US" dirty="0"/>
              <a:t>P2 due Friday</a:t>
            </a:r>
          </a:p>
          <a:p>
            <a:pPr lvl="1"/>
            <a:r>
              <a:rPr lang="en-US" dirty="0">
                <a:sym typeface="Wingdings"/>
              </a:rPr>
              <a:t>Asks you to identify design space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many choices for implementation</a:t>
            </a:r>
          </a:p>
          <a:p>
            <a:pPr lvl="1"/>
            <a:r>
              <a:rPr lang="en-US" dirty="0"/>
              <a:t>Alternatives to try</a:t>
            </a:r>
          </a:p>
          <a:p>
            <a:pPr lvl="1"/>
            <a:r>
              <a:rPr lang="en-US" dirty="0"/>
              <a:t>Parameters to tune</a:t>
            </a:r>
          </a:p>
          <a:p>
            <a:pPr lvl="1"/>
            <a:r>
              <a:rPr lang="en-US" dirty="0"/>
              <a:t>Mapping options</a:t>
            </a:r>
          </a:p>
          <a:p>
            <a:r>
              <a:rPr lang="en-US" dirty="0"/>
              <a:t>This is our freedom to impact implementation costs</a:t>
            </a:r>
          </a:p>
          <a:p>
            <a:pPr lvl="1"/>
            <a:r>
              <a:rPr lang="en-US" dirty="0"/>
              <a:t>Area, delay, energy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Design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638800"/>
          </a:xfrm>
        </p:spPr>
        <p:txBody>
          <a:bodyPr/>
          <a:lstStyle/>
          <a:p>
            <a:r>
              <a:rPr lang="en-US" dirty="0"/>
              <a:t>Ideally</a:t>
            </a:r>
          </a:p>
          <a:p>
            <a:pPr lvl="1"/>
            <a:r>
              <a:rPr lang="en-US" dirty="0"/>
              <a:t>Each choice orthogonal axis </a:t>
            </a:r>
            <a:br>
              <a:rPr lang="en-US" dirty="0"/>
            </a:br>
            <a:r>
              <a:rPr lang="en-US" dirty="0"/>
              <a:t>in high-dimensional space</a:t>
            </a:r>
          </a:p>
          <a:p>
            <a:pPr lvl="1"/>
            <a:r>
              <a:rPr lang="en-US" dirty="0"/>
              <a:t>Want to understand points in space</a:t>
            </a:r>
          </a:p>
          <a:p>
            <a:pPr lvl="1"/>
            <a:r>
              <a:rPr lang="en-US" dirty="0"/>
              <a:t>Find one that bests meets constraints and goals</a:t>
            </a:r>
          </a:p>
          <a:p>
            <a:r>
              <a:rPr lang="en-US" dirty="0"/>
              <a:t>Practice</a:t>
            </a:r>
          </a:p>
          <a:p>
            <a:pPr lvl="1"/>
            <a:r>
              <a:rPr lang="en-US" dirty="0"/>
              <a:t>Seldom completely orthogonal</a:t>
            </a:r>
          </a:p>
          <a:p>
            <a:pPr lvl="1"/>
            <a:r>
              <a:rPr lang="en-US" dirty="0"/>
              <a:t>Requires cleverness to identify dimensions</a:t>
            </a:r>
          </a:p>
          <a:p>
            <a:pPr lvl="1"/>
            <a:r>
              <a:rPr lang="en-US" dirty="0"/>
              <a:t>Messy, cannot fully explore</a:t>
            </a:r>
          </a:p>
          <a:p>
            <a:pPr lvl="1"/>
            <a:r>
              <a:rPr lang="en-US" dirty="0"/>
              <a:t> But…can understand, prioritize, guide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D0C80ED-7DEA-CF4B-ADA5-644ECAD65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8648" y="609600"/>
            <a:ext cx="1828800" cy="23302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choices (design-space axes) can we explore in mapping a task to an </a:t>
            </a:r>
            <a:r>
              <a:rPr lang="en-US" dirty="0" err="1">
                <a:solidFill>
                  <a:srgbClr val="FF6600"/>
                </a:solidFill>
              </a:rPr>
              <a:t>SoC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showed up in homework so far?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894" y="381000"/>
            <a:ext cx="7772400" cy="1143000"/>
          </a:xfrm>
        </p:spPr>
        <p:txBody>
          <a:bodyPr/>
          <a:lstStyle/>
          <a:p>
            <a:r>
              <a:rPr lang="en-US" dirty="0"/>
              <a:t>From Homework?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894" y="1752600"/>
            <a:ext cx="7772400" cy="4495800"/>
          </a:xfrm>
        </p:spPr>
        <p:txBody>
          <a:bodyPr/>
          <a:lstStyle/>
          <a:p>
            <a:r>
              <a:rPr lang="en-US" dirty="0"/>
              <a:t>Types of parallelism</a:t>
            </a:r>
          </a:p>
          <a:p>
            <a:r>
              <a:rPr lang="en-US" dirty="0"/>
              <a:t>Mapping to different fabrics / hardware</a:t>
            </a:r>
          </a:p>
          <a:p>
            <a:r>
              <a:rPr lang="en-US" dirty="0"/>
              <a:t>How manage memory, move data</a:t>
            </a:r>
          </a:p>
          <a:p>
            <a:pPr lvl="1"/>
            <a:r>
              <a:rPr lang="en-US" dirty="0"/>
              <a:t>DMA, streaming</a:t>
            </a:r>
          </a:p>
          <a:p>
            <a:pPr lvl="1"/>
            <a:r>
              <a:rPr lang="en-US" dirty="0"/>
              <a:t>Data access patterns</a:t>
            </a:r>
          </a:p>
          <a:p>
            <a:r>
              <a:rPr lang="en-US" dirty="0"/>
              <a:t>Levels of parallelism</a:t>
            </a:r>
          </a:p>
          <a:p>
            <a:r>
              <a:rPr lang="en-US" dirty="0"/>
              <a:t>Pipelining, unrolling, II, array partitioning</a:t>
            </a:r>
          </a:p>
          <a:p>
            <a:r>
              <a:rPr lang="en-US" dirty="0"/>
              <a:t>Data size (precision)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Design-Space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772400" cy="4114800"/>
          </a:xfrm>
        </p:spPr>
        <p:txBody>
          <a:bodyPr/>
          <a:lstStyle/>
          <a:p>
            <a:r>
              <a:rPr lang="en-US" sz="2800" dirty="0"/>
              <a:t>Type of parallelism</a:t>
            </a:r>
          </a:p>
          <a:p>
            <a:r>
              <a:rPr lang="en-US" sz="2800" dirty="0"/>
              <a:t>How decompose / organize parallelism</a:t>
            </a:r>
          </a:p>
          <a:p>
            <a:r>
              <a:rPr lang="en-US" sz="2800" dirty="0"/>
              <a:t>Area-time points (level exploited)</a:t>
            </a:r>
          </a:p>
          <a:p>
            <a:r>
              <a:rPr lang="en-US" sz="2800" dirty="0"/>
              <a:t>What resources we provision for what parts of computation</a:t>
            </a:r>
          </a:p>
          <a:p>
            <a:r>
              <a:rPr lang="en-US" sz="2800" dirty="0"/>
              <a:t>Where to map tasks</a:t>
            </a:r>
          </a:p>
          <a:p>
            <a:r>
              <a:rPr lang="en-US" sz="2800" dirty="0"/>
              <a:t>How schedule/order computations</a:t>
            </a:r>
          </a:p>
          <a:p>
            <a:r>
              <a:rPr lang="en-US" sz="2800" dirty="0"/>
              <a:t>How synchronize tasks</a:t>
            </a:r>
          </a:p>
          <a:p>
            <a:r>
              <a:rPr lang="en-US" sz="2800" dirty="0"/>
              <a:t>How represent data</a:t>
            </a:r>
          </a:p>
          <a:p>
            <a:r>
              <a:rPr lang="en-US" sz="2800" dirty="0"/>
              <a:t>Where place data; how manage and move</a:t>
            </a:r>
          </a:p>
          <a:p>
            <a:r>
              <a:rPr lang="en-US" sz="2800" dirty="0"/>
              <a:t>What precision use in computations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8.9|4.3|11.9|2.1|99.3|2.1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22937</TotalTime>
  <Words>1738</Words>
  <Application>Microsoft Macintosh PowerPoint</Application>
  <PresentationFormat>On-screen Show (4:3)</PresentationFormat>
  <Paragraphs>410</Paragraphs>
  <Slides>49</Slides>
  <Notes>4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Cambria Math</vt:lpstr>
      <vt:lpstr>Times New Roman</vt:lpstr>
      <vt:lpstr>Wingdings</vt:lpstr>
      <vt:lpstr>Blank Presentation</vt:lpstr>
      <vt:lpstr>ESE532: System-on-a-Chip Architecture</vt:lpstr>
      <vt:lpstr>Today</vt:lpstr>
      <vt:lpstr>Message</vt:lpstr>
      <vt:lpstr>Design-Space Exploration</vt:lpstr>
      <vt:lpstr>Design Space</vt:lpstr>
      <vt:lpstr>Design Space</vt:lpstr>
      <vt:lpstr>Preclass 1</vt:lpstr>
      <vt:lpstr>From Homework?</vt:lpstr>
      <vt:lpstr>Design-Space Choices</vt:lpstr>
      <vt:lpstr>Generalize Continuum</vt:lpstr>
      <vt:lpstr>Finding Optima</vt:lpstr>
      <vt:lpstr>Design Space Explore</vt:lpstr>
      <vt:lpstr>Elaborate Design Space</vt:lpstr>
      <vt:lpstr>Tools</vt:lpstr>
      <vt:lpstr>Tools</vt:lpstr>
      <vt:lpstr>Code for Exploration</vt:lpstr>
      <vt:lpstr>Part 2:  Design-Space Exploration</vt:lpstr>
      <vt:lpstr>Sound Waves</vt:lpstr>
      <vt:lpstr>Discrete Sampling</vt:lpstr>
      <vt:lpstr>Time-Domain &amp; Frequency-domain</vt:lpstr>
      <vt:lpstr>Frequency-domain</vt:lpstr>
      <vt:lpstr>Time vs. Frequency</vt:lpstr>
      <vt:lpstr>Fourier Series</vt:lpstr>
      <vt:lpstr>Fourier Transform</vt:lpstr>
      <vt:lpstr>FT as Matching</vt:lpstr>
      <vt:lpstr>Fast-Fourier Transform (FFT)</vt:lpstr>
      <vt:lpstr>FFT</vt:lpstr>
      <vt:lpstr>Basic FFT Butterfly</vt:lpstr>
      <vt:lpstr>Preclass 2</vt:lpstr>
      <vt:lpstr>FFT Parallelism</vt:lpstr>
      <vt:lpstr>Streaming FFT</vt:lpstr>
      <vt:lpstr>Preclass 3</vt:lpstr>
      <vt:lpstr>Bit Serial</vt:lpstr>
      <vt:lpstr>Accelerator Building Blocks</vt:lpstr>
      <vt:lpstr>Common Subgraphs</vt:lpstr>
      <vt:lpstr>Processor Mapping</vt:lpstr>
      <vt:lpstr>Preclass 4a</vt:lpstr>
      <vt:lpstr>Preclass 4b</vt:lpstr>
      <vt:lpstr>Preclass 4b</vt:lpstr>
      <vt:lpstr>Streaming FFT</vt:lpstr>
      <vt:lpstr>Communication</vt:lpstr>
      <vt:lpstr>Data Precision</vt:lpstr>
      <vt:lpstr>Number Representation</vt:lpstr>
      <vt:lpstr>Operator Sizes</vt:lpstr>
      <vt:lpstr>Heterogeneous Precision</vt:lpstr>
      <vt:lpstr>W Coefficients</vt:lpstr>
      <vt:lpstr>FFT (partial) Design Space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137</cp:revision>
  <cp:lastPrinted>2019-10-30T12:43:52Z</cp:lastPrinted>
  <dcterms:created xsi:type="dcterms:W3CDTF">2017-11-06T13:38:05Z</dcterms:created>
  <dcterms:modified xsi:type="dcterms:W3CDTF">2023-11-04T22:01:34Z</dcterms:modified>
</cp:coreProperties>
</file>