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38" r:id="rId3"/>
    <p:sldId id="258" r:id="rId4"/>
    <p:sldId id="337" r:id="rId5"/>
    <p:sldId id="331" r:id="rId6"/>
    <p:sldId id="332" r:id="rId7"/>
    <p:sldId id="333" r:id="rId8"/>
    <p:sldId id="400" r:id="rId9"/>
    <p:sldId id="399" r:id="rId10"/>
    <p:sldId id="339" r:id="rId11"/>
    <p:sldId id="334" r:id="rId12"/>
    <p:sldId id="335" r:id="rId13"/>
    <p:sldId id="336" r:id="rId14"/>
    <p:sldId id="386" r:id="rId15"/>
    <p:sldId id="340" r:id="rId16"/>
    <p:sldId id="387" r:id="rId17"/>
    <p:sldId id="343" r:id="rId18"/>
    <p:sldId id="358" r:id="rId19"/>
    <p:sldId id="393" r:id="rId20"/>
    <p:sldId id="394" r:id="rId21"/>
    <p:sldId id="361" r:id="rId22"/>
    <p:sldId id="355" r:id="rId23"/>
    <p:sldId id="344" r:id="rId24"/>
    <p:sldId id="409" r:id="rId25"/>
    <p:sldId id="401" r:id="rId26"/>
    <p:sldId id="345" r:id="rId27"/>
    <p:sldId id="365" r:id="rId28"/>
    <p:sldId id="366" r:id="rId29"/>
    <p:sldId id="373" r:id="rId30"/>
    <p:sldId id="347" r:id="rId31"/>
    <p:sldId id="356" r:id="rId32"/>
    <p:sldId id="419" r:id="rId33"/>
    <p:sldId id="348" r:id="rId34"/>
    <p:sldId id="380" r:id="rId35"/>
    <p:sldId id="441" r:id="rId36"/>
    <p:sldId id="381" r:id="rId37"/>
    <p:sldId id="429" r:id="rId38"/>
    <p:sldId id="383" r:id="rId39"/>
    <p:sldId id="432" r:id="rId40"/>
    <p:sldId id="382" r:id="rId41"/>
    <p:sldId id="431" r:id="rId42"/>
    <p:sldId id="446" r:id="rId43"/>
    <p:sldId id="389" r:id="rId44"/>
    <p:sldId id="442" r:id="rId45"/>
    <p:sldId id="374" r:id="rId46"/>
    <p:sldId id="420" r:id="rId47"/>
    <p:sldId id="421" r:id="rId48"/>
    <p:sldId id="375" r:id="rId49"/>
    <p:sldId id="376" r:id="rId50"/>
    <p:sldId id="453" r:id="rId51"/>
    <p:sldId id="452" r:id="rId52"/>
    <p:sldId id="377" r:id="rId53"/>
    <p:sldId id="422" r:id="rId54"/>
    <p:sldId id="423" r:id="rId55"/>
    <p:sldId id="378" r:id="rId56"/>
    <p:sldId id="403" r:id="rId57"/>
    <p:sldId id="404" r:id="rId58"/>
    <p:sldId id="405" r:id="rId59"/>
    <p:sldId id="406" r:id="rId60"/>
    <p:sldId id="426" r:id="rId61"/>
    <p:sldId id="379" r:id="rId62"/>
    <p:sldId id="438" r:id="rId63"/>
    <p:sldId id="350" r:id="rId64"/>
    <p:sldId id="301" r:id="rId65"/>
    <p:sldId id="330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325"/>
  </p:normalViewPr>
  <p:slideViewPr>
    <p:cSldViewPr>
      <p:cViewPr>
        <p:scale>
          <a:sx n="108" d="100"/>
          <a:sy n="108" d="100"/>
        </p:scale>
        <p:origin x="17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8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2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3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3E88C-66FD-C44B-B71B-D4F6855804B0}" type="slidenum">
              <a:rPr lang="en-US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9BD0F-B828-6345-8BF8-1CFD94E6E30B}" type="slidenum">
              <a:rPr lang="en-US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4F6AA-A859-6748-9F06-6BD017A0C369}" type="slidenum">
              <a:rPr lang="en-US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52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60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2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ED5F-DB28-1841-A604-DB84D2B4894A}" type="slidenum">
              <a:rPr lang="en-US">
                <a:latin typeface="Times New Roman" pitchFamily="-107" charset="0"/>
              </a:rPr>
              <a:pPr/>
              <a:t>61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6F0B5-EB28-CF49-9A10-0E1F6A4405A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2580132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2:  September 6,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Analysis, Metrics, and Bottlenecks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9418" y="4907340"/>
            <a:ext cx="3179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 Daily Quiz due.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Work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Lecture start 10:20am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rate limiting item?</a:t>
            </a:r>
          </a:p>
          <a:p>
            <a:pPr lvl="1"/>
            <a:r>
              <a:rPr lang="en-US" dirty="0"/>
              <a:t>Resource, computation, ….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Where is bottleneck in our cleaning cycle?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do we increase throughput with $500 investment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13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38800" y="3886200"/>
            <a:ext cx="3048000" cy="1905000"/>
            <a:chOff x="5638800" y="3886200"/>
            <a:chExt cx="3048000" cy="1905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Able to double the </a:t>
            </a:r>
            <a:b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throughput without doubling system cost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715000" y="3657600"/>
            <a:ext cx="3048000" cy="1905000"/>
            <a:chOff x="5638800" y="3886200"/>
            <a:chExt cx="3048000" cy="1905000"/>
          </a:xfrm>
        </p:grpSpPr>
        <p:grpSp>
          <p:nvGrpSpPr>
            <p:cNvPr id="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Stain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Shirt need 3 wash cycles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(assuming reuse single washer)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1828800"/>
            <a:ext cx="685800" cy="838200"/>
            <a:chOff x="7849394" y="1829594"/>
            <a:chExt cx="685800" cy="838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849394" y="1829594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925594" y="1981994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</p:grpSp>
      <p:sp>
        <p:nvSpPr>
          <p:cNvPr id="24" name="U-Turn Arrow 23"/>
          <p:cNvSpPr/>
          <p:nvPr/>
        </p:nvSpPr>
        <p:spPr bwMode="auto">
          <a:xfrm flipH="1">
            <a:off x="7239000" y="1295400"/>
            <a:ext cx="886968" cy="877824"/>
          </a:xfrm>
          <a:prstGeom prst="uturnArrow">
            <a:avLst>
              <a:gd name="adj1" fmla="val 20431"/>
              <a:gd name="adj2" fmla="val 22716"/>
              <a:gd name="adj3" fmla="val 38706"/>
              <a:gd name="adj4" fmla="val 30203"/>
              <a:gd name="adj5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96200" y="1981200"/>
            <a:ext cx="838200" cy="484632"/>
          </a:xfrm>
          <a:prstGeom prst="rightArrow">
            <a:avLst>
              <a:gd name="adj1" fmla="val 27585"/>
              <a:gd name="adj2" fmla="val 444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Computation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2: Broader 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anywhere in path</a:t>
            </a:r>
          </a:p>
          <a:p>
            <a:pPr lvl="1"/>
            <a:r>
              <a:rPr lang="en-US" dirty="0"/>
              <a:t>I/O, compute, memory, data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32F85-970D-3841-A2B4-FF574B7CC539}"/>
              </a:ext>
            </a:extLst>
          </p:cNvPr>
          <p:cNvSpPr txBox="1"/>
          <p:nvPr/>
        </p:nvSpPr>
        <p:spPr>
          <a:xfrm>
            <a:off x="3200400" y="558714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(M for Memory)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20663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</a:t>
            </a:r>
          </a:p>
          <a:p>
            <a:r>
              <a:rPr lang="en-US" dirty="0"/>
              <a:t>1Mb/s</a:t>
            </a:r>
          </a:p>
          <a:p>
            <a:r>
              <a:rPr lang="en-US" dirty="0">
                <a:latin typeface="+mn-lt"/>
              </a:rPr>
              <a:t>(64b in 64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+mn-lt"/>
              </a:rPr>
              <a:t>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10ns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200ns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Today: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dirty="0"/>
              <a:t>How do we quickly estimate what’s possible?</a:t>
            </a:r>
          </a:p>
          <a:p>
            <a:pPr lvl="1"/>
            <a:r>
              <a:rPr lang="en-US" dirty="0"/>
              <a:t>Before developing a complete solution</a:t>
            </a:r>
          </a:p>
          <a:p>
            <a:pPr lvl="2"/>
            <a:r>
              <a:rPr lang="en-US" dirty="0"/>
              <a:t>less effort than developing complete solution</a:t>
            </a:r>
          </a:p>
          <a:p>
            <a:r>
              <a:rPr lang="en-US" dirty="0"/>
              <a:t>How should we attack the problem?</a:t>
            </a:r>
          </a:p>
          <a:p>
            <a:pPr lvl="1"/>
            <a:r>
              <a:rPr lang="en-US" dirty="0"/>
              <a:t>Achieve the performance, energy goals?</a:t>
            </a:r>
          </a:p>
          <a:p>
            <a:r>
              <a:rPr lang="en-US" dirty="0"/>
              <a:t>When we don’t like the performance we’re getting, how do we understand it?</a:t>
            </a:r>
          </a:p>
          <a:p>
            <a:r>
              <a:rPr lang="en-US" dirty="0"/>
              <a:t>Where should we spend our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200ns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52800"/>
            <a:ext cx="153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1000ns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/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things to understand </a:t>
            </a:r>
          </a:p>
          <a:p>
            <a:pPr lvl="1"/>
            <a:r>
              <a:rPr lang="en-US" dirty="0"/>
              <a:t>Obvious limits in system?</a:t>
            </a:r>
          </a:p>
          <a:p>
            <a:r>
              <a:rPr lang="en-US" dirty="0"/>
              <a:t>Impossible?</a:t>
            </a:r>
          </a:p>
          <a:p>
            <a:r>
              <a:rPr lang="en-US" dirty="0"/>
              <a:t>Which aspects will demand efficient mapping?</a:t>
            </a:r>
          </a:p>
          <a:p>
            <a:r>
              <a:rPr lang="en-US" dirty="0"/>
              <a:t>Where might there be spare capacity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(to more general task graphs)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59A9-DA1D-4240-9A4C-7522673F6844}"/>
              </a:ext>
            </a:extLst>
          </p:cNvPr>
          <p:cNvSpPr txBox="1"/>
          <p:nvPr/>
        </p:nvSpPr>
        <p:spPr>
          <a:xfrm>
            <a:off x="228600" y="5352871"/>
            <a:ext cx="502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Note: HW2 ask you to draw a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     dataflow graph.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Here’s an example…more to come.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Nodes have multiple input/output edges</a:t>
            </a:r>
          </a:p>
          <a:p>
            <a:r>
              <a:rPr lang="en-US" dirty="0"/>
              <a:t>Edges may </a:t>
            </a:r>
            <a:r>
              <a:rPr lang="en-US" dirty="0" err="1"/>
              <a:t>fanout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Results go to multiple successors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T1=A+B</a:t>
            </a:r>
          </a:p>
          <a:p>
            <a:pPr>
              <a:buNone/>
            </a:pPr>
            <a:r>
              <a:rPr lang="en-US" dirty="0"/>
              <a:t>T2=C+D</a:t>
            </a:r>
          </a:p>
          <a:p>
            <a:pPr>
              <a:buNone/>
            </a:pPr>
            <a:r>
              <a:rPr lang="en-US" dirty="0"/>
              <a:t>Y=T1*T2</a:t>
            </a:r>
          </a:p>
          <a:p>
            <a:pPr>
              <a:buNone/>
            </a:pPr>
            <a:r>
              <a:rPr lang="en-US" dirty="0"/>
              <a:t>Z=T2*E</a:t>
            </a:r>
          </a:p>
        </p:txBody>
      </p:sp>
      <p:pic>
        <p:nvPicPr>
          <p:cNvPr id="8" name="Picture 7" descr="day2_graph_ex.pdf">
            <a:extLst>
              <a:ext uri="{FF2B5EF4-FFF2-40B4-BE49-F238E27FC236}">
                <a16:creationId xmlns:a16="http://schemas.microsoft.com/office/drawing/2014/main" id="{4AB94D75-4D84-6240-993D-F9B05F0B1F98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78200" y="4154789"/>
            <a:ext cx="1689100" cy="25127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</a:t>
            </a:r>
            <a:r>
              <a:rPr lang="en-US" dirty="0" err="1"/>
              <a:t>x</a:t>
            </a:r>
            <a:r>
              <a:rPr lang="en-US" dirty="0"/>
              <a:t>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T2=A*T1</a:t>
            </a:r>
          </a:p>
          <a:p>
            <a:pPr>
              <a:buNone/>
            </a:pPr>
            <a:r>
              <a:rPr lang="en-US" dirty="0"/>
              <a:t>T3=B*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T4=T3+C</a:t>
            </a:r>
          </a:p>
          <a:p>
            <a:pPr>
              <a:buNone/>
            </a:pPr>
            <a:r>
              <a:rPr lang="en-US" dirty="0"/>
              <a:t>Y=T2+T4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B to output?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 to output?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Ax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</a:t>
            </a:r>
            <a:r>
              <a:rPr lang="en-US" dirty="0" err="1">
                <a:solidFill>
                  <a:srgbClr val="FF6600"/>
                </a:solidFill>
              </a:rPr>
              <a:t>Bx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Graphs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Observe: </a:t>
            </a:r>
            <a:r>
              <a:rPr lang="en-US" dirty="0"/>
              <a:t>There are multiple paths from inputs to outputs</a:t>
            </a:r>
          </a:p>
          <a:p>
            <a:r>
              <a:rPr lang="en-US" dirty="0"/>
              <a:t>Need to complete all of them to produce outputs</a:t>
            </a:r>
          </a:p>
          <a:p>
            <a:r>
              <a:rPr lang="en-US" dirty="0"/>
              <a:t>Limited by longest path</a:t>
            </a:r>
          </a:p>
          <a:p>
            <a:r>
              <a:rPr lang="en-US" b="1" dirty="0"/>
              <a:t>Critical path:</a:t>
            </a:r>
            <a:r>
              <a:rPr lang="en-US" dirty="0"/>
              <a:t> longest path in the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Today: Analysis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1: Key Terms and Concepts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Throughput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Latency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2: Broader view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Computation as a Graph, Sequence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Critical Path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3:  Time and Space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4: Limits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Resource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And Critical Path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90/10 Rule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the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0892"/>
            <a:ext cx="6286500" cy="468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505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648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and Space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AB1-4DC5-C347-BF76-A54853D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B7B-3DE9-1540-A65A-E73D4808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“Space” is an abstract term for physical resources</a:t>
            </a:r>
          </a:p>
          <a:p>
            <a:pPr lvl="1"/>
            <a:r>
              <a:rPr lang="en-US" dirty="0"/>
              <a:t>On  VLSI chip:  Area – mm</a:t>
            </a:r>
            <a:r>
              <a:rPr lang="en-US" baseline="30000" dirty="0"/>
              <a:t>2</a:t>
            </a:r>
            <a:r>
              <a:rPr lang="en-US" dirty="0"/>
              <a:t> of silicon</a:t>
            </a:r>
          </a:p>
          <a:p>
            <a:pPr lvl="1"/>
            <a:r>
              <a:rPr lang="en-US" dirty="0"/>
              <a:t>On our FPGA: # of LUTs used</a:t>
            </a:r>
          </a:p>
          <a:p>
            <a:pPr lvl="2"/>
            <a:r>
              <a:rPr lang="en-US" dirty="0"/>
              <a:t>LUT = Lookup Table = Programmable Gate</a:t>
            </a:r>
          </a:p>
          <a:p>
            <a:pPr lvl="1"/>
            <a:r>
              <a:rPr lang="en-US" dirty="0"/>
              <a:t>More abstractly: # of Adders, multipliers</a:t>
            </a:r>
          </a:p>
          <a:p>
            <a:pPr lvl="1"/>
            <a:r>
              <a:rPr lang="en-US" dirty="0"/>
              <a:t>Laundry example</a:t>
            </a:r>
          </a:p>
          <a:p>
            <a:pPr lvl="2"/>
            <a:r>
              <a:rPr lang="en-US" dirty="0"/>
              <a:t>$$ to spend on laundry equipment</a:t>
            </a:r>
          </a:p>
          <a:p>
            <a:pPr lvl="2"/>
            <a:r>
              <a:rPr lang="en-US" dirty="0"/>
              <a:t>Physical space (sq. ft) in laundry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63D0-2C09-AE45-9C7B-8EF28A3A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B19B-7B52-4E4E-89DE-C7AA435E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we can spend resources to reduce time</a:t>
            </a:r>
          </a:p>
          <a:p>
            <a:pPr lvl="1"/>
            <a:r>
              <a:rPr lang="en-US" dirty="0"/>
              <a:t>Increase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000" y="3048000"/>
            <a:ext cx="3048000" cy="1905000"/>
            <a:chOff x="5638800" y="3886200"/>
            <a:chExt cx="3048000" cy="1905000"/>
          </a:xfrm>
        </p:grpSpPr>
        <p:grpSp>
          <p:nvGrpSpPr>
            <p:cNvPr id="7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/>
            <p:cNvCxnSpPr>
              <a:stCxn id="10" idx="6"/>
              <a:endCxn id="16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6"/>
              <a:endCxn id="1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8" idx="3"/>
              <a:endCxn id="10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143000" y="4724400"/>
            <a:ext cx="4444095" cy="1371600"/>
            <a:chOff x="1143000" y="4724400"/>
            <a:chExt cx="4444095" cy="1371600"/>
          </a:xfrm>
        </p:grpSpPr>
        <p:grpSp>
          <p:nvGrpSpPr>
            <p:cNvPr id="21" name="Group 32"/>
            <p:cNvGrpSpPr/>
            <p:nvPr/>
          </p:nvGrpSpPr>
          <p:grpSpPr>
            <a:xfrm>
              <a:off x="2362200" y="5257800"/>
              <a:ext cx="685800" cy="838200"/>
              <a:chOff x="7011194" y="1829594"/>
              <a:chExt cx="685800" cy="838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5257800"/>
              <a:ext cx="685800" cy="838200"/>
              <a:chOff x="7849394" y="1829594"/>
              <a:chExt cx="685800" cy="8382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Group 32"/>
            <p:cNvGrpSpPr/>
            <p:nvPr/>
          </p:nvGrpSpPr>
          <p:grpSpPr>
            <a:xfrm>
              <a:off x="3200400" y="5257800"/>
              <a:ext cx="685800" cy="838200"/>
              <a:chOff x="7011194" y="1829594"/>
              <a:chExt cx="685800" cy="838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>
              <a:off x="4038600" y="5257800"/>
              <a:ext cx="685800" cy="838200"/>
              <a:chOff x="7011194" y="1829594"/>
              <a:chExt cx="685800" cy="8382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143000" y="4724400"/>
              <a:ext cx="4444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Three wash stain removal case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3 adders?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00800" y="2362200"/>
            <a:ext cx="1752600" cy="1752600"/>
            <a:chOff x="6400800" y="2362200"/>
            <a:chExt cx="1752600" cy="1752600"/>
          </a:xfrm>
        </p:grpSpPr>
        <p:sp>
          <p:nvSpPr>
            <p:cNvPr id="6" name="Oval 5"/>
            <p:cNvSpPr/>
            <p:nvPr/>
          </p:nvSpPr>
          <p:spPr bwMode="auto">
            <a:xfrm>
              <a:off x="64008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914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58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cxnSp>
          <p:nvCxnSpPr>
            <p:cNvPr id="11" name="Straight Arrow Connector 10"/>
            <p:cNvCxnSpPr>
              <a:stCxn id="6" idx="4"/>
              <a:endCxn id="9" idx="1"/>
            </p:cNvCxnSpPr>
            <p:nvPr/>
          </p:nvCxnSpPr>
          <p:spPr bwMode="auto">
            <a:xfrm rot="16200000" flipH="1">
              <a:off x="6705600" y="3200400"/>
              <a:ext cx="340192" cy="187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 bwMode="auto">
            <a:xfrm rot="5400000">
              <a:off x="7470308" y="3162300"/>
              <a:ext cx="340192" cy="263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8505"/>
            <a:ext cx="7772400" cy="1143000"/>
          </a:xfrm>
        </p:spPr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4495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/>
              <a:t>Could perform on one adder </a:t>
            </a:r>
          </a:p>
          <a:p>
            <a:pPr lvl="1"/>
            <a:r>
              <a:rPr lang="en-US" dirty="0"/>
              <a:t>(like one washer)</a:t>
            </a:r>
          </a:p>
          <a:p>
            <a:pPr lvl="1"/>
            <a:r>
              <a:rPr lang="en-US" dirty="0"/>
              <a:t>Reuse adder in time</a:t>
            </a:r>
          </a:p>
          <a:p>
            <a:pPr lvl="1"/>
            <a:r>
              <a:rPr lang="en-US" dirty="0"/>
              <a:t>Let cycle time be one adder delay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one adder?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14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/>
              <a:t>(can perform add or multiple in one cycle)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2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64781A-EAF8-E448-929B-A78E1998B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209800"/>
            <a:ext cx="3491346" cy="3886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5EE-A6D9-CE46-9C5B-3B96B28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3 </a:t>
            </a:r>
            <a:r>
              <a:rPr lang="en-US" dirty="0" err="1"/>
              <a:t>mul</a:t>
            </a:r>
            <a:r>
              <a:rPr lang="en-US" dirty="0"/>
              <a:t>, 2 add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A853-4F16-3549-9724-45943545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64BB-53D0-5E4B-87EE-6A7339B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5BA78E-AFBF-9F4B-B2B8-B60D23B49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30890"/>
              </p:ext>
            </p:extLst>
          </p:nvPr>
        </p:nvGraphicFramePr>
        <p:xfrm>
          <a:off x="685800" y="1981200"/>
          <a:ext cx="777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9068310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266117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52145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785746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62909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619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5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1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(A*B+C*)D+(E*F+G)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7952"/>
                  </a:ext>
                </a:extLst>
              </a:tr>
            </a:tbl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CE7E28B-EF3B-614E-BA38-13703F3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9809" y="3977640"/>
            <a:ext cx="21221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963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733800" cy="4876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47202DE-0294-BE43-AC6C-F77ADAF6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127" y="21717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03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177D-AC56-8C45-9A09-E46AFB2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1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7DFC5-95BC-5A4C-8980-158EB9A77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83417760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392180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2598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8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9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0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9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DDD2-3B70-DD4F-84E4-1F21D00C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32E69-F085-2147-95DC-11D815CD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</a:t>
            </a:r>
            <a:r>
              <a:rPr lang="en-US" b="1" dirty="0">
                <a:solidFill>
                  <a:srgbClr val="FF0000"/>
                </a:solidFill>
              </a:rPr>
              <a:t>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resources</a:t>
            </a:r>
          </a:p>
          <a:p>
            <a:pPr lvl="1"/>
            <a:r>
              <a:rPr lang="en-US" dirty="0"/>
              <a:t>More efficient use of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4128326-7176-804A-A053-D8F32722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22098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A113-461E-3948-8376-62453E4D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81DB1F-F1DB-574D-8DE5-8C54B1356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15835"/>
              </p:ext>
            </p:extLst>
          </p:nvPr>
        </p:nvGraphicFramePr>
        <p:xfrm>
          <a:off x="685800" y="19812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675073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77433533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6021695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693059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</a:t>
                      </a:r>
                    </a:p>
                    <a:p>
                      <a:r>
                        <a:rPr lang="en-US" dirty="0"/>
                        <a:t>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1116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D1FB-7BB1-D14B-BAEB-A2994D35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49A5-3295-7940-8B72-74BB9A0C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0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8D35-3A36-104D-BF42-A0FE963B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A*B+C*D+E*F+G</a:t>
            </a:r>
            <a:br>
              <a:rPr lang="en-US" dirty="0"/>
            </a:br>
            <a:r>
              <a:rPr lang="en-US" dirty="0"/>
              <a:t>Design Points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C90293-731A-7845-8979-A5D7AD301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50797"/>
              </p:ext>
            </p:extLst>
          </p:nvPr>
        </p:nvGraphicFramePr>
        <p:xfrm>
          <a:off x="685800" y="1981200"/>
          <a:ext cx="7772396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21570088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4080722519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390137145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76181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3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3*3+2*1=11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7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2*3+1*1=7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0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1*3+1*1=4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6005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1BB4-942E-1043-9C76-7B080EEA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52E36-4D0E-9A47-8010-28A30301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3232AE4B-A149-F04B-BBDD-64F4A56B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6261" y="4029352"/>
            <a:ext cx="2431473" cy="270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784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9814"/>
            <a:ext cx="5638800" cy="44003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23" y="2057400"/>
            <a:ext cx="4869956" cy="3800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CF6CE-2F0D-534A-8A9C-989083C6D039}"/>
              </a:ext>
            </a:extLst>
          </p:cNvPr>
          <p:cNvSpPr txBox="1"/>
          <p:nvPr/>
        </p:nvSpPr>
        <p:spPr>
          <a:xfrm>
            <a:off x="228600" y="1706880"/>
            <a:ext cx="30973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Depending on goals, </a:t>
            </a:r>
          </a:p>
          <a:p>
            <a:r>
              <a:rPr lang="en-US" dirty="0">
                <a:latin typeface="+mn-lt"/>
              </a:rPr>
              <a:t>  </a:t>
            </a:r>
            <a:r>
              <a:rPr lang="en-US" i="1" dirty="0">
                <a:latin typeface="+mn-lt"/>
              </a:rPr>
              <a:t>time</a:t>
            </a:r>
            <a:r>
              <a:rPr lang="en-US" dirty="0">
                <a:latin typeface="+mn-lt"/>
              </a:rPr>
              <a:t> could be</a:t>
            </a:r>
          </a:p>
          <a:p>
            <a:r>
              <a:rPr lang="en-US" dirty="0">
                <a:latin typeface="+mn-lt"/>
              </a:rPr>
              <a:t>    throughput</a:t>
            </a:r>
          </a:p>
          <a:p>
            <a:r>
              <a:rPr lang="en-US" dirty="0">
                <a:latin typeface="+mn-lt"/>
              </a:rPr>
              <a:t>    or latency</a:t>
            </a:r>
          </a:p>
          <a:p>
            <a:r>
              <a:rPr lang="en-US" dirty="0">
                <a:latin typeface="+mn-lt"/>
              </a:rPr>
              <a:t>(may need</a:t>
            </a:r>
          </a:p>
          <a:p>
            <a:r>
              <a:rPr lang="en-US" dirty="0">
                <a:latin typeface="+mn-lt"/>
              </a:rPr>
              <a:t> to look at</a:t>
            </a:r>
          </a:p>
          <a:p>
            <a:r>
              <a:rPr lang="en-US" dirty="0">
                <a:latin typeface="+mn-lt"/>
              </a:rPr>
              <a:t> both)</a:t>
            </a:r>
          </a:p>
        </p:txBody>
      </p:sp>
    </p:spTree>
    <p:extLst>
      <p:ext uri="{BB962C8B-B14F-4D97-AF65-F5344CB8AC3E}">
        <p14:creationId xmlns:p14="http://schemas.microsoft.com/office/powerpoint/2010/main" val="971552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62AFE-E46E-4D49-A4C3-661866E7A08C}" type="slidenum">
              <a:rPr lang="en-US" smtClean="0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Two Bounds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Limits</a:t>
            </a:r>
          </a:p>
          <a:p>
            <a:r>
              <a:rPr lang="en-US" dirty="0"/>
              <a:t>(still in Time and Space)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8F0-E065-244E-BA8E-5642E3AE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E85D-F9A1-EA40-8B0F-0F2F5204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en-US" dirty="0"/>
              <a:t>Coming up with an exact time count can be hard (</a:t>
            </a:r>
            <a:r>
              <a:rPr lang="en-US" sz="2800" dirty="0"/>
              <a:t>human/computer time consuming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Technically a hard problem </a:t>
            </a:r>
          </a:p>
          <a:p>
            <a:pPr lvl="2"/>
            <a:r>
              <a:rPr lang="en-US" dirty="0"/>
              <a:t>NP-Complete: no known non-exponential solution</a:t>
            </a:r>
          </a:p>
          <a:p>
            <a:r>
              <a:rPr lang="en-US" dirty="0"/>
              <a:t>Requires reasoning about structure of graph</a:t>
            </a:r>
          </a:p>
          <a:p>
            <a:r>
              <a:rPr lang="en-US" dirty="0"/>
              <a:t>Would be nice to have a quick (easy) answer on what is feasible</a:t>
            </a:r>
          </a:p>
          <a:p>
            <a:pPr lvl="1"/>
            <a:r>
              <a:rPr lang="en-US" dirty="0"/>
              <a:t>…and what is not feasible </a:t>
            </a:r>
            <a:r>
              <a:rPr lang="en-US" dirty="0">
                <a:sym typeface="Wingdings" pitchFamily="2" charset="2"/>
              </a:rPr>
              <a:t> impossible.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2BB2-802B-394B-B5F7-12517BD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0D7D9-2367-6B42-99E2-CD4FBB54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9C27-168B-FF46-AB53-4159DCAF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</p:spPr>
            <p:txBody>
              <a:bodyPr/>
              <a:lstStyle/>
              <a:p>
                <a:r>
                  <a:rPr lang="en-US" dirty="0"/>
                  <a:t>Establish the feasible range</a:t>
                </a:r>
              </a:p>
              <a:p>
                <a:pPr lvl="1"/>
                <a:r>
                  <a:rPr lang="en-US" dirty="0"/>
                  <a:t>Must be larger (or equal) than LB (lower bound)</a:t>
                </a:r>
              </a:p>
              <a:p>
                <a:pPr lvl="1"/>
                <a:r>
                  <a:rPr lang="en-US" dirty="0"/>
                  <a:t>Must be smaller (or equal) than UB (upper bound)</a:t>
                </a:r>
              </a:p>
              <a:p>
                <a:pPr lvl="1"/>
                <a:r>
                  <a:rPr lang="en-US" dirty="0"/>
                  <a:t>Solution will be between LB and 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Bounds in sports</a:t>
                </a:r>
              </a:p>
              <a:p>
                <a:pPr lvl="1"/>
                <a:r>
                  <a:rPr lang="en-US" dirty="0"/>
                  <a:t>Ball landing in-bounds or </a:t>
                </a:r>
                <a:r>
                  <a:rPr lang="en-US" dirty="0" err="1"/>
                  <a:t>out-of</a:t>
                </a:r>
                <a:r>
                  <a:rPr lang="en-US" dirty="0"/>
                  <a:t> bounds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  <a:blipFill>
                <a:blip r:embed="rId2"/>
                <a:stretch>
                  <a:fillRect l="-1422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FC4A-D4F7-D048-BE61-A6D2852C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571FA-B144-7047-BA0A-3A87E663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F5AEA-01BB-7C4E-8897-D82B532EF08B}" type="slidenum">
              <a:rPr lang="en-US" smtClean="0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Quick </a:t>
                </a:r>
                <a:r>
                  <a:rPr lang="en-US" b="1" dirty="0"/>
                  <a:t>lower</a:t>
                </a:r>
                <a:r>
                  <a:rPr lang="en-US" dirty="0"/>
                  <a:t> bounds (LB) can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Two: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CP: Critical Path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“Latency Bound”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RB: Resource Capacity Bound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“Throughput Bound” or “Compute Bound”</a:t>
                </a:r>
              </a:p>
            </p:txBody>
          </p:sp>
        </mc:Choice>
        <mc:Fallback xmlns="">
          <p:sp>
            <p:nvSpPr>
              <p:cNvPr id="768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80385-5372-8F41-B5CD-58D70257C001}" type="slidenum">
              <a:rPr lang="en-US" smtClean="0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</p:spPr>
            <p:txBody>
              <a:bodyPr/>
              <a:lstStyle/>
              <a:p>
                <a:r>
                  <a:rPr lang="en-US" dirty="0"/>
                  <a:t>Critical path assuming infinite resources</a:t>
                </a:r>
                <a:endParaRPr lang="en-US" dirty="0">
                  <a:ea typeface="ＭＳ Ｐゴシック" pitchFamily="-107" charset="-128"/>
                </a:endParaRPr>
              </a:p>
              <a:p>
                <a:endParaRPr lang="en-US" dirty="0"/>
              </a:p>
              <a:p>
                <a:r>
                  <a:rPr lang="en-US" dirty="0"/>
                  <a:t>Certainly cannot finish </a:t>
                </a:r>
                <a:br>
                  <a:rPr lang="en-US" dirty="0"/>
                </a:br>
                <a:r>
                  <a:rPr lang="en-US" dirty="0"/>
                  <a:t>any faster than that</a:t>
                </a:r>
              </a:p>
              <a:p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CP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Ignores resource limits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  <a:blipFill>
                <a:blip r:embed="rId3"/>
                <a:stretch>
                  <a:fillRect l="-1570" t="-1362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885F6A-3282-C04D-BA60-8B594063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471" y="2895600"/>
            <a:ext cx="3856843" cy="334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B6166-70FC-7641-938B-5D2D1013E7B7}" type="slidenum">
              <a:rPr lang="en-US" smtClean="0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Latency vs. Throughput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Latency: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Delay from inputs to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output(s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Throughput: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Rate at which can produce new set of outputs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(alternately, can introduce new set of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E6AD-2AE2-82D9-355E-6CFC3ADD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Bound: Single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8236-5A53-603C-32F5-716BF14CC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Ignore precedence (graph)</a:t>
            </a:r>
          </a:p>
          <a:p>
            <a:r>
              <a:rPr lang="en-US" dirty="0"/>
              <a:t>If adds take one cycle,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additions can perform on 3 adders in 3 cycles?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additions can perform in C cycles on M adders?</a:t>
            </a:r>
          </a:p>
          <a:p>
            <a:r>
              <a:rPr lang="en-US" dirty="0">
                <a:solidFill>
                  <a:srgbClr val="FF6600"/>
                </a:solidFill>
              </a:rPr>
              <a:t>If need to perform N operations, and have M adders, how many cycles?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7F721-464C-FB71-7527-09982037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EFB1C-02FE-DC53-0E2C-23491FA4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7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E6AD-2AE2-82D9-355E-6CFC3ADD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Bound: Single resource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D8236-5A53-603C-32F5-716BF14CC8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077200" cy="4114800"/>
              </a:xfrm>
            </p:spPr>
            <p:txBody>
              <a:bodyPr/>
              <a:lstStyle/>
              <a:p>
                <a:r>
                  <a:rPr lang="en-US" dirty="0"/>
                  <a:t>Ignore precedence (graph)</a:t>
                </a:r>
              </a:p>
              <a:p>
                <a:r>
                  <a:rPr lang="en-US" dirty="0"/>
                  <a:t>N operations (calculations to make)</a:t>
                </a:r>
              </a:p>
              <a:p>
                <a:r>
                  <a:rPr lang="en-US" dirty="0"/>
                  <a:t>M operators (resource can perform calculation)</a:t>
                </a:r>
              </a:p>
              <a:p>
                <a:r>
                  <a:rPr lang="en-US" dirty="0"/>
                  <a:t>Perform operation in one time step (cycle)</a:t>
                </a:r>
              </a:p>
              <a:p>
                <a:r>
                  <a:rPr lang="en-US" dirty="0"/>
                  <a:t>Need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/>
                      <m:t>time</m:t>
                    </m:r>
                    <m:r>
                      <a:rPr lang="en-US" b="0" i="0" dirty="0" smtClean="0"/>
                      <m:t> </m:t>
                    </m:r>
                    <m:r>
                      <m:rPr>
                        <m:sty m:val="p"/>
                      </m:rPr>
                      <a:rPr lang="en-US" b="0" i="0" dirty="0" smtClean="0"/>
                      <m:t>steps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D8236-5A53-603C-32F5-716BF14CC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077200" cy="4114800"/>
              </a:xfrm>
              <a:blipFill>
                <a:blip r:embed="rId2"/>
                <a:stretch>
                  <a:fillRect l="-1727" t="-2154" r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7F721-464C-FB71-7527-09982037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EFB1C-02FE-DC53-0E2C-23491FA4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3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52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35F-222E-6847-A74D-2233C3A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RB: Multiple Resource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     </a:t>
                </a:r>
              </a:p>
              <a:p>
                <a:pPr marL="0" indent="0">
                  <a:buNone/>
                </a:pPr>
                <a:r>
                  <a:rPr lang="en-US" dirty="0"/>
                  <a:t> 		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Combine Critical Path Lower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r="-6852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1370-8209-F34D-B0C2-07DECD47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9528A-CBBE-FE45-9D3F-93A5C41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A47-5A72-D04B-A3B4-23550499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Single Resource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(and no communication time…)</a:t>
                </a:r>
              </a:p>
              <a:p>
                <a:r>
                  <a:rPr lang="en-US" dirty="0"/>
                  <a:t>Can use to get upper bound: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Together: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884B-B6D5-CD4A-9902-3935216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343-BA43-854B-89FD-DCA10D76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2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Critical Path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218907" y="4724400"/>
            <a:ext cx="6925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Total capacity (yellow circle evaluations) needed?</a:t>
            </a:r>
          </a:p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895600" y="50292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05400" y="2590800"/>
          <a:ext cx="3733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(4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5410200" y="5105400"/>
            <a:ext cx="24778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Legal Schedule?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86200" y="3733800"/>
          <a:ext cx="5257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10 shirt capacity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long to do one load of wash?</a:t>
            </a:r>
          </a:p>
          <a:p>
            <a:pPr lvl="1"/>
            <a:r>
              <a:rPr lang="en-US" dirty="0" err="1">
                <a:solidFill>
                  <a:srgbClr val="FF6600"/>
                </a:solidFill>
                <a:sym typeface="Wingdings" pitchFamily="-107" charset="2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 pitchFamily="-107" charset="2"/>
              </a:rPr>
              <a:t> Wash latency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Cleaning Throughput?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60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117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C4E8-0742-9145-B085-DE0B2F033E1E}" type="slidenum">
              <a:rPr lang="en-US" smtClean="0">
                <a:latin typeface="Times New Roman" pitchFamily="-107" charset="0"/>
              </a:rPr>
              <a:pPr/>
              <a:t>61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4997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2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3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7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Critical Path</a:t>
            </a:r>
          </a:p>
        </p:txBody>
      </p:sp>
      <p:sp>
        <p:nvSpPr>
          <p:cNvPr id="85012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(2 resources)</a:t>
            </a:r>
          </a:p>
        </p:txBody>
      </p:sp>
      <p:sp>
        <p:nvSpPr>
          <p:cNvPr id="8501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(4 resources)</a:t>
            </a:r>
          </a:p>
        </p:txBody>
      </p:sp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7696200" y="3581400"/>
            <a:ext cx="95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3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7/2=4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7/4=2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3C93E-20F8-1847-916F-F116B8C1F1B7}"/>
              </a:ext>
            </a:extLst>
          </p:cNvPr>
          <p:cNvSpPr txBox="1"/>
          <p:nvPr/>
        </p:nvSpPr>
        <p:spPr>
          <a:xfrm>
            <a:off x="203375" y="5650801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Either one (CP,RB) can be limit.  Check both.</a:t>
            </a:r>
          </a:p>
          <a:p>
            <a:r>
              <a:rPr lang="en-US" dirty="0">
                <a:latin typeface="+mn-lt"/>
              </a:rPr>
              <a:t>In general, independent </a:t>
            </a:r>
            <a:r>
              <a:rPr lang="en-US" dirty="0">
                <a:latin typeface="+mn-lt"/>
                <a:sym typeface="Wingdings" pitchFamily="2" charset="2"/>
              </a:rPr>
              <a:t> relation depends on task.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CEC-29CB-864A-BB8A-A554A6C6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telling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8200-4981-FD45-92E2-11EAE90D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CP&lt;RB</a:t>
            </a:r>
          </a:p>
          <a:p>
            <a:pPr lvl="1"/>
            <a:r>
              <a:rPr lang="en-US" dirty="0"/>
              <a:t>Adding resources (space) may be effective at reducing latency</a:t>
            </a:r>
          </a:p>
          <a:p>
            <a:r>
              <a:rPr lang="en-US" dirty="0"/>
              <a:t>If RB&lt;CP</a:t>
            </a:r>
          </a:p>
          <a:p>
            <a:pPr lvl="1"/>
            <a:r>
              <a:rPr lang="en-US" dirty="0"/>
              <a:t>Adding resources (space) will not reduce latency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6CE3-DC77-D34A-9F83-837C07F5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2CE4D-D818-D24B-ADA0-723D7BC0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9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90/10 Rule (of Thumb)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dirty="0"/>
              <a:t>Observation that code is not used uniformly</a:t>
            </a:r>
          </a:p>
          <a:p>
            <a:r>
              <a:rPr lang="en-US" dirty="0"/>
              <a:t>90% of the time is spent in 10% of the code</a:t>
            </a:r>
          </a:p>
          <a:p>
            <a:r>
              <a:rPr lang="en-US" dirty="0"/>
              <a:t>Knuth: 50% of the time in 2% of the code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There will typically be a bottleneck</a:t>
            </a:r>
          </a:p>
          <a:p>
            <a:pPr lvl="1"/>
            <a:r>
              <a:rPr lang="en-US" dirty="0"/>
              <a:t>We don’t need to optimize everything</a:t>
            </a:r>
          </a:p>
          <a:p>
            <a:pPr lvl="1"/>
            <a:r>
              <a:rPr lang="en-US" dirty="0"/>
              <a:t>We don’t need to uniformly replicate space to achieve speedup</a:t>
            </a:r>
          </a:p>
          <a:p>
            <a:pPr lvl="1"/>
            <a:r>
              <a:rPr lang="en-US" dirty="0"/>
              <a:t>Not everything needs to be accelerated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 ,data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/>
              <a:t>More resources</a:t>
            </a:r>
          </a:p>
          <a:p>
            <a:pPr lvl="1"/>
            <a:r>
              <a:rPr lang="en-US"/>
              <a:t>More </a:t>
            </a:r>
            <a:r>
              <a:rPr lang="en-US" dirty="0"/>
              <a:t>efficient use of resources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Diagnostic Assessment due today!</a:t>
            </a:r>
          </a:p>
          <a:p>
            <a:r>
              <a:rPr lang="en-US" dirty="0"/>
              <a:t>C-Review tonight</a:t>
            </a:r>
          </a:p>
          <a:p>
            <a:r>
              <a:rPr lang="en-US" dirty="0"/>
              <a:t>Reading for Day 3 on web</a:t>
            </a:r>
          </a:p>
          <a:p>
            <a:r>
              <a:rPr lang="en-US" dirty="0"/>
              <a:t>HW1 due Friday</a:t>
            </a:r>
          </a:p>
          <a:p>
            <a:r>
              <a:rPr lang="en-US" dirty="0"/>
              <a:t>HW2 should be out today (or tomorrow) </a:t>
            </a:r>
          </a:p>
          <a:p>
            <a:pPr lvl="1"/>
            <a:r>
              <a:rPr lang="en-US" dirty="0"/>
              <a:t>Individual assignment</a:t>
            </a:r>
          </a:p>
          <a:p>
            <a:r>
              <a:rPr lang="en-US" dirty="0"/>
              <a:t>Remember feedback</a:t>
            </a:r>
          </a:p>
          <a:p>
            <a:r>
              <a:rPr lang="en-US" dirty="0"/>
              <a:t>Remaining 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Pipeline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114800"/>
          </a:xfrm>
        </p:spPr>
        <p:txBody>
          <a:bodyPr/>
          <a:lstStyle/>
          <a:p>
            <a:r>
              <a:rPr lang="en-US" dirty="0"/>
              <a:t>Break up the computation graph into stages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Allowing us to </a:t>
            </a:r>
          </a:p>
          <a:p>
            <a:pPr lvl="2"/>
            <a:r>
              <a:rPr lang="en-US" dirty="0"/>
              <a:t>reuse resources for new inputs (data), </a:t>
            </a:r>
          </a:p>
          <a:p>
            <a:pPr lvl="2"/>
            <a:r>
              <a:rPr lang="en-US" dirty="0"/>
              <a:t>while older data is still working its way through the graph</a:t>
            </a:r>
          </a:p>
          <a:p>
            <a:pPr lvl="3"/>
            <a:r>
              <a:rPr lang="en-US" dirty="0"/>
              <a:t>Before it has exited graph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Throughput &gt; (1/Latency)</a:t>
            </a:r>
          </a:p>
          <a:p>
            <a:r>
              <a:rPr lang="en-US" dirty="0"/>
              <a:t>Relate liquid in pipe</a:t>
            </a:r>
          </a:p>
          <a:p>
            <a:pPr lvl="1"/>
            <a:r>
              <a:rPr lang="en-US" dirty="0"/>
              <a:t>Doesn’t wait for first drop of liquid to exit far end of pipe before accepting second drop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9A67A-6AE3-2A40-9E6F-B5860FCA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152400"/>
            <a:ext cx="1831976" cy="1220788"/>
            <a:chOff x="7466806" y="456406"/>
            <a:chExt cx="1831976" cy="1220788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0" y="533400"/>
              <a:ext cx="685800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458200" y="533400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696200" y="6858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534400" y="685800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6858000" y="1066800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7773194" y="1066006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88388" y="1065212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pic>
        <p:nvPicPr>
          <p:cNvPr id="6" name="Content Placeholder 5" descr="1280px-Tanforan_Target_escalator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685800" y="11430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3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Image Source: https://commons.wikimedia.org/wiki/File:Tanforan_Target_escalator_1.JPG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r>
              <a:rPr lang="en-US" dirty="0"/>
              <a:t>Moves 2 ft/second</a:t>
            </a:r>
          </a:p>
          <a:p>
            <a:r>
              <a:rPr lang="en-US" dirty="0"/>
              <a:t>Assume for simplicity one person can step on escalator each second</a:t>
            </a:r>
          </a:p>
          <a:p>
            <a:r>
              <a:rPr lang="en-US" dirty="0"/>
              <a:t>Escalator travels 30 feet (vertical and horizontal)</a:t>
            </a:r>
          </a:p>
          <a:p>
            <a:r>
              <a:rPr lang="en-US" dirty="0">
                <a:solidFill>
                  <a:srgbClr val="FF6600"/>
                </a:solidFill>
              </a:rPr>
              <a:t>Latency of escalator trip?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of escalator: people/hour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 descr="1280px-Tanforan_Target_escalator_1.jpg"/>
          <p:cNvPicPr>
            <a:picLocks noChangeAspect="1"/>
          </p:cNvPicPr>
          <p:nvPr/>
        </p:nvPicPr>
        <p:blipFill>
          <a:blip r:embed="rId2"/>
          <a:srcRect l="-20833" r="-20833"/>
          <a:stretch>
            <a:fillRect/>
          </a:stretch>
        </p:blipFill>
        <p:spPr bwMode="auto">
          <a:xfrm>
            <a:off x="4876800" y="0"/>
            <a:ext cx="4953000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56013</TotalTime>
  <Words>2800</Words>
  <Application>Microsoft Macintosh PowerPoint</Application>
  <PresentationFormat>On-screen Show (4:3)</PresentationFormat>
  <Paragraphs>730</Paragraphs>
  <Slides>65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Cambria Math</vt:lpstr>
      <vt:lpstr>Symbol</vt:lpstr>
      <vt:lpstr>Times New Roman</vt:lpstr>
      <vt:lpstr>Wingdings</vt:lpstr>
      <vt:lpstr>Blank Presentation</vt:lpstr>
      <vt:lpstr>ESE5320: System-on-a-Chip Architecture</vt:lpstr>
      <vt:lpstr>Today: Analysis</vt:lpstr>
      <vt:lpstr>Today: Analysis</vt:lpstr>
      <vt:lpstr>Message for Day</vt:lpstr>
      <vt:lpstr>Latency vs. Throughput</vt:lpstr>
      <vt:lpstr>Preclass  Washer/Dryer Example</vt:lpstr>
      <vt:lpstr>Pipeline Concurrency</vt:lpstr>
      <vt:lpstr>Escalator</vt:lpstr>
      <vt:lpstr>Escalator</vt:lpstr>
      <vt:lpstr>Bottleneck</vt:lpstr>
      <vt:lpstr>Preclass  Washer/Dryer Example</vt:lpstr>
      <vt:lpstr>Preclass  Washer/Dryer Example</vt:lpstr>
      <vt:lpstr>Preclass  Washer/Dryer Example</vt:lpstr>
      <vt:lpstr>Preclass  Washer/Dryer Example</vt:lpstr>
      <vt:lpstr>Preclass  Stain Example</vt:lpstr>
      <vt:lpstr>Beyond Computation</vt:lpstr>
      <vt:lpstr>Bottleneck</vt:lpstr>
      <vt:lpstr>Bottleneck</vt:lpstr>
      <vt:lpstr>Bottleneck</vt:lpstr>
      <vt:lpstr>Bottleneck</vt:lpstr>
      <vt:lpstr>Feasibility / Limits</vt:lpstr>
      <vt:lpstr>Generalizing</vt:lpstr>
      <vt:lpstr>Computation as Graph</vt:lpstr>
      <vt:lpstr>Computation as Graph</vt:lpstr>
      <vt:lpstr>Computation as Sequence</vt:lpstr>
      <vt:lpstr>Computation as Graph</vt:lpstr>
      <vt:lpstr>Computation as Graph</vt:lpstr>
      <vt:lpstr>Delay in Graphs</vt:lpstr>
      <vt:lpstr>Computation as Graph</vt:lpstr>
      <vt:lpstr>Bottleneck</vt:lpstr>
      <vt:lpstr>Time and Space</vt:lpstr>
      <vt:lpstr>Space</vt:lpstr>
      <vt:lpstr>Space-Time</vt:lpstr>
      <vt:lpstr>Space Time</vt:lpstr>
      <vt:lpstr>Space Time</vt:lpstr>
      <vt:lpstr>Computation as Graph</vt:lpstr>
      <vt:lpstr>Schedule 3 mul, 2 add</vt:lpstr>
      <vt:lpstr>Computation as Graph</vt:lpstr>
      <vt:lpstr>Schedule 1 mul, 1 add</vt:lpstr>
      <vt:lpstr>Computation as Graph</vt:lpstr>
      <vt:lpstr>Schedule 2 mul, 1 add</vt:lpstr>
      <vt:lpstr>A*B+C*D+E*F+G Design Points</vt:lpstr>
      <vt:lpstr>Space-Time Graph</vt:lpstr>
      <vt:lpstr>Space-Time Graph</vt:lpstr>
      <vt:lpstr>Two Bounds</vt:lpstr>
      <vt:lpstr>Problem</vt:lpstr>
      <vt:lpstr>Bounds</vt:lpstr>
      <vt:lpstr>Bounds</vt:lpstr>
      <vt:lpstr>Critical Path Lower Bound</vt:lpstr>
      <vt:lpstr>Resource Bound: Single resource</vt:lpstr>
      <vt:lpstr>Resource Bound: Single resource</vt:lpstr>
      <vt:lpstr>Resource Capacity Lower Bound</vt:lpstr>
      <vt:lpstr>RB: Multiple Resource Types</vt:lpstr>
      <vt:lpstr>For Single Resource Type</vt:lpstr>
      <vt:lpstr>Example</vt:lpstr>
      <vt:lpstr>Example</vt:lpstr>
      <vt:lpstr>Example</vt:lpstr>
      <vt:lpstr>Example</vt:lpstr>
      <vt:lpstr>Example</vt:lpstr>
      <vt:lpstr>Resource Capacity Lower Bound</vt:lpstr>
      <vt:lpstr>Example</vt:lpstr>
      <vt:lpstr>What are the telling us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198</cp:revision>
  <cp:lastPrinted>2023-09-05T14:22:02Z</cp:lastPrinted>
  <dcterms:created xsi:type="dcterms:W3CDTF">2018-09-21T18:19:39Z</dcterms:created>
  <dcterms:modified xsi:type="dcterms:W3CDTF">2023-09-06T14:09:23Z</dcterms:modified>
</cp:coreProperties>
</file>