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381" r:id="rId2"/>
    <p:sldId id="382" r:id="rId3"/>
    <p:sldId id="383" r:id="rId4"/>
    <p:sldId id="445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2" r:id="rId13"/>
    <p:sldId id="391" r:id="rId14"/>
    <p:sldId id="393" r:id="rId15"/>
    <p:sldId id="394" r:id="rId16"/>
    <p:sldId id="395" r:id="rId17"/>
    <p:sldId id="396" r:id="rId18"/>
    <p:sldId id="397" r:id="rId19"/>
    <p:sldId id="398" r:id="rId20"/>
    <p:sldId id="399" r:id="rId21"/>
    <p:sldId id="400" r:id="rId22"/>
    <p:sldId id="467" r:id="rId23"/>
    <p:sldId id="435" r:id="rId24"/>
    <p:sldId id="480" r:id="rId25"/>
    <p:sldId id="469" r:id="rId26"/>
    <p:sldId id="402" r:id="rId27"/>
    <p:sldId id="456" r:id="rId28"/>
    <p:sldId id="403" r:id="rId29"/>
    <p:sldId id="436" r:id="rId30"/>
    <p:sldId id="452" r:id="rId31"/>
    <p:sldId id="437" r:id="rId32"/>
    <p:sldId id="453" r:id="rId33"/>
    <p:sldId id="462" r:id="rId34"/>
    <p:sldId id="438" r:id="rId35"/>
    <p:sldId id="431" r:id="rId36"/>
    <p:sldId id="468" r:id="rId37"/>
    <p:sldId id="439" r:id="rId38"/>
    <p:sldId id="434" r:id="rId39"/>
    <p:sldId id="481" r:id="rId40"/>
    <p:sldId id="454" r:id="rId41"/>
    <p:sldId id="470" r:id="rId42"/>
    <p:sldId id="451" r:id="rId43"/>
    <p:sldId id="406" r:id="rId44"/>
    <p:sldId id="459" r:id="rId45"/>
    <p:sldId id="407" r:id="rId46"/>
    <p:sldId id="408" r:id="rId47"/>
    <p:sldId id="410" r:id="rId48"/>
    <p:sldId id="477" r:id="rId49"/>
    <p:sldId id="413" r:id="rId50"/>
    <p:sldId id="411" r:id="rId51"/>
    <p:sldId id="478" r:id="rId52"/>
    <p:sldId id="424" r:id="rId53"/>
    <p:sldId id="412" r:id="rId54"/>
    <p:sldId id="455" r:id="rId55"/>
    <p:sldId id="423" r:id="rId56"/>
    <p:sldId id="299" r:id="rId57"/>
    <p:sldId id="300" r:id="rId58"/>
    <p:sldId id="446" r:id="rId59"/>
    <p:sldId id="418" r:id="rId60"/>
    <p:sldId id="419" r:id="rId61"/>
    <p:sldId id="420" r:id="rId62"/>
    <p:sldId id="425" r:id="rId63"/>
    <p:sldId id="426" r:id="rId64"/>
    <p:sldId id="421" r:id="rId65"/>
    <p:sldId id="422" r:id="rId66"/>
    <p:sldId id="463" r:id="rId67"/>
    <p:sldId id="427" r:id="rId68"/>
    <p:sldId id="428" r:id="rId69"/>
    <p:sldId id="440" r:id="rId70"/>
    <p:sldId id="471" r:id="rId7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FF6600"/>
    <a:srgbClr val="FFFF00"/>
    <a:srgbClr val="FFCC66"/>
    <a:srgbClr val="99FF99"/>
    <a:srgbClr val="CC00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2" autoAdjust="0"/>
    <p:restoredTop sz="94793" autoAdjust="0"/>
  </p:normalViewPr>
  <p:slideViewPr>
    <p:cSldViewPr>
      <p:cViewPr varScale="1">
        <p:scale>
          <a:sx n="107" d="100"/>
          <a:sy n="107" d="100"/>
        </p:scale>
        <p:origin x="1528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7B75C-4A9A-504C-9ACB-5CACE48605B8}" type="slidenum">
              <a:rPr lang="en-US">
                <a:latin typeface="Times New Roman" pitchFamily="-107" charset="0"/>
              </a:rPr>
              <a:pPr/>
              <a:t>14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7B75C-4A9A-504C-9ACB-5CACE48605B8}" type="slidenum">
              <a:rPr lang="en-US">
                <a:latin typeface="Times New Roman" pitchFamily="-107" charset="0"/>
              </a:rPr>
              <a:pPr/>
              <a:t>15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B6B82-BDB3-684B-8FA7-FE9FA34E270B}" type="slidenum">
              <a:rPr lang="en-US">
                <a:latin typeface="Times New Roman" pitchFamily="-107" charset="0"/>
              </a:rPr>
              <a:pPr/>
              <a:t>16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7B75C-4A9A-504C-9ACB-5CACE48605B8}" type="slidenum">
              <a:rPr lang="en-US">
                <a:latin typeface="Times New Roman" pitchFamily="-107" charset="0"/>
              </a:rPr>
              <a:pPr/>
              <a:t>17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B6B82-BDB3-684B-8FA7-FE9FA34E270B}" type="slidenum">
              <a:rPr lang="en-US">
                <a:latin typeface="Times New Roman" pitchFamily="-107" charset="0"/>
              </a:rPr>
              <a:pPr/>
              <a:t>18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AF12A-604A-AB4D-A1D0-30E5816FCBEB}" type="slidenum">
              <a:rPr lang="en-US"/>
              <a:pPr/>
              <a:t>56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6" tIns="48328" rIns="96656" bIns="4832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57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2023 --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2023 --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2023 --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2023 --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2023 --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2023 --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2023 --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2023 --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2023 --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2023 --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2023 --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81000" y="6306292"/>
            <a:ext cx="3505200" cy="381000"/>
          </a:xfrm>
        </p:spPr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ESE5320: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24:  November 27, 2023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VLIW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(Very Long Instruction Word Processors)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Between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What if…</a:t>
            </a:r>
          </a:p>
          <a:p>
            <a:r>
              <a:rPr lang="en-US" dirty="0"/>
              <a:t>Want to</a:t>
            </a:r>
          </a:p>
          <a:p>
            <a:pPr lvl="1"/>
            <a:r>
              <a:rPr lang="en-US" dirty="0"/>
              <a:t>Do many things at a time (ILP)</a:t>
            </a:r>
          </a:p>
          <a:p>
            <a:pPr lvl="1"/>
            <a:r>
              <a:rPr lang="en-US" dirty="0"/>
              <a:t>But not the same (DLP)</a:t>
            </a:r>
          </a:p>
          <a:p>
            <a:r>
              <a:rPr lang="en-US" dirty="0"/>
              <a:t>Want to use resources concurrently</a:t>
            </a:r>
          </a:p>
          <a:p>
            <a:r>
              <a:rPr lang="en-US" dirty="0"/>
              <a:t>Want to</a:t>
            </a:r>
          </a:p>
          <a:p>
            <a:pPr lvl="1"/>
            <a:r>
              <a:rPr lang="en-US" dirty="0"/>
              <a:t>Accelerate specific task</a:t>
            </a:r>
          </a:p>
          <a:p>
            <a:pPr lvl="1"/>
            <a:r>
              <a:rPr lang="en-US" dirty="0"/>
              <a:t>But not go to spatial pipeline extreme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"/>
            <a:ext cx="8534400" cy="1143000"/>
          </a:xfrm>
        </p:spPr>
        <p:txBody>
          <a:bodyPr/>
          <a:lstStyle/>
          <a:p>
            <a:r>
              <a:rPr lang="en-US" dirty="0"/>
              <a:t>VLIW Feature: </a:t>
            </a:r>
            <a:br>
              <a:rPr lang="en-US" dirty="0"/>
            </a:br>
            <a:r>
              <a:rPr lang="en-US" dirty="0"/>
              <a:t>Supply Independent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instruction per ALU (resource)</a:t>
            </a:r>
          </a:p>
          <a:p>
            <a:r>
              <a:rPr lang="en-US" dirty="0"/>
              <a:t>Instructions more expensive than Vector</a:t>
            </a:r>
          </a:p>
          <a:p>
            <a:pPr lvl="1"/>
            <a:r>
              <a:rPr lang="en-US" dirty="0"/>
              <a:t>But more flexible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191000"/>
            <a:ext cx="5461000" cy="23221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VLIW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/>
              <a:t>The “instruction”</a:t>
            </a:r>
          </a:p>
          <a:p>
            <a:pPr lvl="1"/>
            <a:r>
              <a:rPr lang="en-US" dirty="0"/>
              <a:t>The bits controlling the </a:t>
            </a:r>
            <a:r>
              <a:rPr lang="en-US" dirty="0" err="1"/>
              <a:t>datapath</a:t>
            </a:r>
            <a:endParaRPr lang="en-US" dirty="0"/>
          </a:p>
          <a:p>
            <a:r>
              <a:rPr lang="en-US" dirty="0"/>
              <a:t>…becomes long</a:t>
            </a:r>
          </a:p>
          <a:p>
            <a:r>
              <a:rPr lang="en-US" dirty="0"/>
              <a:t>Hence:</a:t>
            </a:r>
          </a:p>
          <a:p>
            <a:pPr lvl="1"/>
            <a:r>
              <a:rPr lang="en-US" dirty="0"/>
              <a:t>Very Long Instruction Word (VLIW)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191000"/>
            <a:ext cx="5461000" cy="2322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5BEB81-70B3-C74C-829B-B62F36600E57}"/>
              </a:ext>
            </a:extLst>
          </p:cNvPr>
          <p:cNvSpPr txBox="1"/>
          <p:nvPr/>
        </p:nvSpPr>
        <p:spPr>
          <a:xfrm rot="16200000">
            <a:off x="1770951" y="4569950"/>
            <a:ext cx="1588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long</a:t>
            </a:r>
          </a:p>
          <a:p>
            <a:r>
              <a:rPr lang="en-US" dirty="0">
                <a:latin typeface="+mn-lt"/>
              </a:rPr>
              <a:t>instruction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Control Heterogeneous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267200"/>
          </a:xfrm>
        </p:spPr>
        <p:txBody>
          <a:bodyPr/>
          <a:lstStyle/>
          <a:p>
            <a:r>
              <a:rPr lang="en-US" dirty="0"/>
              <a:t>Control each unit simultaneously and independently</a:t>
            </a:r>
          </a:p>
          <a:p>
            <a:pPr lvl="1"/>
            <a:r>
              <a:rPr lang="en-US" dirty="0"/>
              <a:t>More expensive than processor</a:t>
            </a:r>
          </a:p>
          <a:p>
            <a:pPr lvl="2"/>
            <a:r>
              <a:rPr lang="en-US" dirty="0"/>
              <a:t>Memory ports and/or interconnect </a:t>
            </a:r>
          </a:p>
          <a:p>
            <a:pPr lvl="1"/>
            <a:r>
              <a:rPr lang="en-US" dirty="0"/>
              <a:t>But more parallelism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881129"/>
            <a:ext cx="4876800" cy="297687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VLIW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Very Long Instruction Word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Set of operators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Parameterize number, distribution (X, +, </a:t>
            </a:r>
            <a:r>
              <a:rPr lang="en-US" sz="2400" dirty="0" err="1"/>
              <a:t>sqrt</a:t>
            </a:r>
            <a:r>
              <a:rPr lang="en-US" sz="2400" dirty="0"/>
              <a:t>…)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More </a:t>
            </a:r>
            <a:r>
              <a:rPr lang="en-US" sz="2000" dirty="0" err="1">
                <a:ea typeface="ＭＳ Ｐゴシック" pitchFamily="-107" charset="-128"/>
              </a:rPr>
              <a:t>operators</a:t>
            </a:r>
            <a:r>
              <a:rPr lang="en-US" sz="2000" dirty="0" err="1">
                <a:ea typeface="ＭＳ Ｐゴシック" pitchFamily="-107" charset="-128"/>
                <a:sym typeface="Wingdings" pitchFamily="-107" charset="2"/>
              </a:rPr>
              <a:t>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 less time, more area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Fewer </a:t>
            </a:r>
            <a:r>
              <a:rPr lang="en-US" sz="2000" dirty="0" err="1">
                <a:ea typeface="ＭＳ Ｐゴシック" pitchFamily="-107" charset="-128"/>
              </a:rPr>
              <a:t>operators</a:t>
            </a:r>
            <a:r>
              <a:rPr lang="en-US" sz="2000" dirty="0" err="1">
                <a:ea typeface="ＭＳ Ｐゴシック" pitchFamily="-107" charset="-128"/>
                <a:sym typeface="Wingdings" pitchFamily="-107" charset="2"/>
              </a:rPr>
              <a:t>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 more time, less area</a:t>
            </a:r>
            <a:endParaRPr lang="en-US" sz="2000" dirty="0">
              <a:ea typeface="ＭＳ Ｐゴシック" pitchFamily="-107" charset="-128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Memories for intermediate state</a:t>
            </a:r>
          </a:p>
        </p:txBody>
      </p:sp>
      <p:sp>
        <p:nvSpPr>
          <p:cNvPr id="109" name="Content Placeholder 10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F5DD4-1B65-4D4C-BD06-C6E4D599F85D}" type="slidenum">
              <a:rPr lang="en-US" smtClean="0">
                <a:latin typeface="Times New Roman" pitchFamily="-107" charset="0"/>
              </a:rPr>
              <a:pPr/>
              <a:t>14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315200" y="4953000"/>
            <a:ext cx="9144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+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239000" y="3200400"/>
            <a:ext cx="457200" cy="1524000"/>
            <a:chOff x="3360" y="2160"/>
            <a:chExt cx="288" cy="960"/>
          </a:xfrm>
        </p:grpSpPr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7772400" y="3200400"/>
            <a:ext cx="457200" cy="1524000"/>
            <a:chOff x="3360" y="2160"/>
            <a:chExt cx="288" cy="960"/>
          </a:xfrm>
        </p:grpSpPr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7467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34"/>
          <p:cNvSpPr>
            <a:spLocks noChangeShapeType="1"/>
          </p:cNvSpPr>
          <p:nvPr/>
        </p:nvSpPr>
        <p:spPr bwMode="auto">
          <a:xfrm>
            <a:off x="8001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7086600" y="2743200"/>
            <a:ext cx="609600" cy="457200"/>
            <a:chOff x="3312" y="1872"/>
            <a:chExt cx="384" cy="288"/>
          </a:xfrm>
        </p:grpSpPr>
        <p:sp>
          <p:nvSpPr>
            <p:cNvPr id="23" name="AutoShape 4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4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7620000" y="2743200"/>
            <a:ext cx="609600" cy="457200"/>
            <a:chOff x="3312" y="1872"/>
            <a:chExt cx="384" cy="288"/>
          </a:xfrm>
        </p:grpSpPr>
        <p:sp>
          <p:nvSpPr>
            <p:cNvPr id="26" name="AutoShape 4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4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7239000" y="1828800"/>
            <a:ext cx="304800" cy="914400"/>
            <a:chOff x="3408" y="1296"/>
            <a:chExt cx="192" cy="576"/>
          </a:xfrm>
        </p:grpSpPr>
        <p:sp>
          <p:nvSpPr>
            <p:cNvPr id="29" name="Line 56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57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58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59"/>
          <p:cNvGrpSpPr>
            <a:grpSpLocks/>
          </p:cNvGrpSpPr>
          <p:nvPr/>
        </p:nvGrpSpPr>
        <p:grpSpPr bwMode="auto">
          <a:xfrm>
            <a:off x="7772400" y="1828800"/>
            <a:ext cx="304800" cy="914400"/>
            <a:chOff x="3408" y="1296"/>
            <a:chExt cx="192" cy="576"/>
          </a:xfrm>
        </p:grpSpPr>
        <p:sp>
          <p:nvSpPr>
            <p:cNvPr id="33" name="Line 60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61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62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Line 63"/>
          <p:cNvSpPr>
            <a:spLocks noChangeShapeType="1"/>
          </p:cNvSpPr>
          <p:nvPr/>
        </p:nvSpPr>
        <p:spPr bwMode="auto">
          <a:xfrm>
            <a:off x="6400800" y="2514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64"/>
          <p:cNvSpPr>
            <a:spLocks noChangeShapeType="1"/>
          </p:cNvSpPr>
          <p:nvPr/>
        </p:nvSpPr>
        <p:spPr bwMode="auto">
          <a:xfrm>
            <a:off x="6248400" y="2362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65"/>
          <p:cNvSpPr>
            <a:spLocks noChangeShapeType="1"/>
          </p:cNvSpPr>
          <p:nvPr/>
        </p:nvSpPr>
        <p:spPr bwMode="auto">
          <a:xfrm>
            <a:off x="6096000" y="1828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67"/>
          <p:cNvSpPr>
            <a:spLocks noChangeShapeType="1"/>
          </p:cNvSpPr>
          <p:nvPr/>
        </p:nvSpPr>
        <p:spPr bwMode="auto">
          <a:xfrm>
            <a:off x="8458200" y="25146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68"/>
          <p:cNvSpPr>
            <a:spLocks noChangeShapeType="1"/>
          </p:cNvSpPr>
          <p:nvPr/>
        </p:nvSpPr>
        <p:spPr bwMode="auto">
          <a:xfrm flipH="1">
            <a:off x="7772400" y="571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69"/>
          <p:cNvSpPr>
            <a:spLocks noChangeShapeType="1"/>
          </p:cNvSpPr>
          <p:nvPr/>
        </p:nvSpPr>
        <p:spPr bwMode="auto">
          <a:xfrm flipH="1" flipV="1">
            <a:off x="7772400" y="548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74"/>
          <p:cNvGrpSpPr>
            <a:grpSpLocks/>
          </p:cNvGrpSpPr>
          <p:nvPr/>
        </p:nvGrpSpPr>
        <p:grpSpPr bwMode="auto">
          <a:xfrm>
            <a:off x="5943600" y="1828800"/>
            <a:ext cx="1219200" cy="4267200"/>
            <a:chOff x="3552" y="1152"/>
            <a:chExt cx="768" cy="2688"/>
          </a:xfrm>
        </p:grpSpPr>
        <p:sp>
          <p:nvSpPr>
            <p:cNvPr id="43" name="Rectangle 5"/>
            <p:cNvSpPr>
              <a:spLocks noChangeArrowheads="1"/>
            </p:cNvSpPr>
            <p:nvPr/>
          </p:nvSpPr>
          <p:spPr bwMode="auto">
            <a:xfrm>
              <a:off x="3600" y="3120"/>
              <a:ext cx="576" cy="52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X</a:t>
              </a:r>
            </a:p>
          </p:txBody>
        </p:sp>
        <p:grpSp>
          <p:nvGrpSpPr>
            <p:cNvPr id="25" name="Group 7"/>
            <p:cNvGrpSpPr>
              <a:grpSpLocks/>
            </p:cNvGrpSpPr>
            <p:nvPr/>
          </p:nvGrpSpPr>
          <p:grpSpPr bwMode="auto">
            <a:xfrm>
              <a:off x="3600" y="2016"/>
              <a:ext cx="288" cy="960"/>
              <a:chOff x="3360" y="2160"/>
              <a:chExt cx="288" cy="960"/>
            </a:xfrm>
          </p:grpSpPr>
          <p:sp>
            <p:nvSpPr>
              <p:cNvPr id="66" name="Rectangle 8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9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68" name="Rectangle 10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Rectangle 11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Rectangle 12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13"/>
            <p:cNvGrpSpPr>
              <a:grpSpLocks/>
            </p:cNvGrpSpPr>
            <p:nvPr/>
          </p:nvGrpSpPr>
          <p:grpSpPr bwMode="auto">
            <a:xfrm>
              <a:off x="3936" y="2016"/>
              <a:ext cx="288" cy="960"/>
              <a:chOff x="3360" y="2160"/>
              <a:chExt cx="288" cy="960"/>
            </a:xfrm>
          </p:grpSpPr>
          <p:sp>
            <p:nvSpPr>
              <p:cNvPr id="61" name="Rectangle 14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16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17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Line 31"/>
            <p:cNvSpPr>
              <a:spLocks noChangeShapeType="1"/>
            </p:cNvSpPr>
            <p:nvPr/>
          </p:nvSpPr>
          <p:spPr bwMode="auto">
            <a:xfrm>
              <a:off x="3744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>
              <a:off x="4080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728" name="Group 35"/>
            <p:cNvGrpSpPr>
              <a:grpSpLocks/>
            </p:cNvGrpSpPr>
            <p:nvPr/>
          </p:nvGrpSpPr>
          <p:grpSpPr bwMode="auto">
            <a:xfrm>
              <a:off x="3552" y="1728"/>
              <a:ext cx="384" cy="288"/>
              <a:chOff x="3312" y="1872"/>
              <a:chExt cx="384" cy="288"/>
            </a:xfrm>
          </p:grpSpPr>
          <p:sp>
            <p:nvSpPr>
              <p:cNvPr id="59" name="AutoShape 36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3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3729" name="Group 38"/>
            <p:cNvGrpSpPr>
              <a:grpSpLocks/>
            </p:cNvGrpSpPr>
            <p:nvPr/>
          </p:nvGrpSpPr>
          <p:grpSpPr bwMode="auto">
            <a:xfrm>
              <a:off x="3936" y="1728"/>
              <a:ext cx="384" cy="288"/>
              <a:chOff x="3312" y="1872"/>
              <a:chExt cx="384" cy="288"/>
            </a:xfrm>
          </p:grpSpPr>
          <p:sp>
            <p:nvSpPr>
              <p:cNvPr id="57" name="AutoShape 39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4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3648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3840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>
              <a:off x="3744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>
              <a:off x="4032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>
              <a:off x="4224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>
              <a:off x="4128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70"/>
            <p:cNvSpPr>
              <a:spLocks noChangeShapeType="1"/>
            </p:cNvSpPr>
            <p:nvPr/>
          </p:nvSpPr>
          <p:spPr bwMode="auto">
            <a:xfrm>
              <a:off x="3888" y="36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" name="Line 71"/>
          <p:cNvSpPr>
            <a:spLocks noChangeShapeType="1"/>
          </p:cNvSpPr>
          <p:nvPr/>
        </p:nvSpPr>
        <p:spPr bwMode="auto">
          <a:xfrm>
            <a:off x="6477000" y="6096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Line 72"/>
          <p:cNvSpPr>
            <a:spLocks noChangeShapeType="1"/>
          </p:cNvSpPr>
          <p:nvPr/>
        </p:nvSpPr>
        <p:spPr bwMode="auto">
          <a:xfrm flipH="1" flipV="1">
            <a:off x="8839200" y="23622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76"/>
          <p:cNvSpPr>
            <a:spLocks noChangeArrowheads="1"/>
          </p:cNvSpPr>
          <p:nvPr/>
        </p:nvSpPr>
        <p:spPr bwMode="auto">
          <a:xfrm>
            <a:off x="4724400" y="4953000"/>
            <a:ext cx="914400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X</a:t>
            </a:r>
          </a:p>
        </p:txBody>
      </p:sp>
      <p:grpSp>
        <p:nvGrpSpPr>
          <p:cNvPr id="73730" name="Group 77"/>
          <p:cNvGrpSpPr>
            <a:grpSpLocks/>
          </p:cNvGrpSpPr>
          <p:nvPr/>
        </p:nvGrpSpPr>
        <p:grpSpPr bwMode="auto">
          <a:xfrm>
            <a:off x="4724400" y="3200400"/>
            <a:ext cx="457200" cy="1524000"/>
            <a:chOff x="3360" y="2160"/>
            <a:chExt cx="288" cy="960"/>
          </a:xfrm>
        </p:grpSpPr>
        <p:sp>
          <p:nvSpPr>
            <p:cNvPr id="75" name="Rectangle 78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9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7" name="Rectangle 80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81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82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733" name="Group 83"/>
          <p:cNvGrpSpPr>
            <a:grpSpLocks/>
          </p:cNvGrpSpPr>
          <p:nvPr/>
        </p:nvGrpSpPr>
        <p:grpSpPr bwMode="auto">
          <a:xfrm>
            <a:off x="5257800" y="3200400"/>
            <a:ext cx="457200" cy="1524000"/>
            <a:chOff x="3360" y="2160"/>
            <a:chExt cx="288" cy="960"/>
          </a:xfrm>
        </p:grpSpPr>
        <p:sp>
          <p:nvSpPr>
            <p:cNvPr id="81" name="Rectangle 84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2" name="Rectangle 85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3" name="Rectangle 86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4" name="Rectangle 87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8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6" name="Line 89"/>
          <p:cNvSpPr>
            <a:spLocks noChangeShapeType="1"/>
          </p:cNvSpPr>
          <p:nvPr/>
        </p:nvSpPr>
        <p:spPr bwMode="auto">
          <a:xfrm>
            <a:off x="4953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Line 90"/>
          <p:cNvSpPr>
            <a:spLocks noChangeShapeType="1"/>
          </p:cNvSpPr>
          <p:nvPr/>
        </p:nvSpPr>
        <p:spPr bwMode="auto">
          <a:xfrm>
            <a:off x="54864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3734" name="Group 91"/>
          <p:cNvGrpSpPr>
            <a:grpSpLocks/>
          </p:cNvGrpSpPr>
          <p:nvPr/>
        </p:nvGrpSpPr>
        <p:grpSpPr bwMode="auto">
          <a:xfrm>
            <a:off x="4648200" y="2743200"/>
            <a:ext cx="609600" cy="457200"/>
            <a:chOff x="3312" y="1872"/>
            <a:chExt cx="384" cy="288"/>
          </a:xfrm>
        </p:grpSpPr>
        <p:sp>
          <p:nvSpPr>
            <p:cNvPr id="89" name="AutoShape 9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9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735" name="Group 94"/>
          <p:cNvGrpSpPr>
            <a:grpSpLocks/>
          </p:cNvGrpSpPr>
          <p:nvPr/>
        </p:nvGrpSpPr>
        <p:grpSpPr bwMode="auto">
          <a:xfrm>
            <a:off x="5257800" y="2743200"/>
            <a:ext cx="609600" cy="457200"/>
            <a:chOff x="3312" y="1872"/>
            <a:chExt cx="384" cy="288"/>
          </a:xfrm>
        </p:grpSpPr>
        <p:sp>
          <p:nvSpPr>
            <p:cNvPr id="92" name="AutoShape 9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9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4" name="Line 97"/>
          <p:cNvSpPr>
            <a:spLocks noChangeShapeType="1"/>
          </p:cNvSpPr>
          <p:nvPr/>
        </p:nvSpPr>
        <p:spPr bwMode="auto">
          <a:xfrm>
            <a:off x="48006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Line 98"/>
          <p:cNvSpPr>
            <a:spLocks noChangeShapeType="1"/>
          </p:cNvSpPr>
          <p:nvPr/>
        </p:nvSpPr>
        <p:spPr bwMode="auto">
          <a:xfrm>
            <a:off x="51054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99"/>
          <p:cNvSpPr>
            <a:spLocks noChangeShapeType="1"/>
          </p:cNvSpPr>
          <p:nvPr/>
        </p:nvSpPr>
        <p:spPr bwMode="auto">
          <a:xfrm>
            <a:off x="49530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Line 100"/>
          <p:cNvSpPr>
            <a:spLocks noChangeShapeType="1"/>
          </p:cNvSpPr>
          <p:nvPr/>
        </p:nvSpPr>
        <p:spPr bwMode="auto">
          <a:xfrm>
            <a:off x="54102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Line 101"/>
          <p:cNvSpPr>
            <a:spLocks noChangeShapeType="1"/>
          </p:cNvSpPr>
          <p:nvPr/>
        </p:nvSpPr>
        <p:spPr bwMode="auto">
          <a:xfrm>
            <a:off x="57150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Line 102"/>
          <p:cNvSpPr>
            <a:spLocks noChangeShapeType="1"/>
          </p:cNvSpPr>
          <p:nvPr/>
        </p:nvSpPr>
        <p:spPr bwMode="auto">
          <a:xfrm>
            <a:off x="55626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Line 103"/>
          <p:cNvSpPr>
            <a:spLocks noChangeShapeType="1"/>
          </p:cNvSpPr>
          <p:nvPr/>
        </p:nvSpPr>
        <p:spPr bwMode="auto">
          <a:xfrm>
            <a:off x="51816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Line 104"/>
          <p:cNvSpPr>
            <a:spLocks noChangeShapeType="1"/>
          </p:cNvSpPr>
          <p:nvPr/>
        </p:nvSpPr>
        <p:spPr bwMode="auto">
          <a:xfrm flipH="1">
            <a:off x="4419600" y="1828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Line 105"/>
          <p:cNvSpPr>
            <a:spLocks noChangeShapeType="1"/>
          </p:cNvSpPr>
          <p:nvPr/>
        </p:nvSpPr>
        <p:spPr bwMode="auto">
          <a:xfrm flipH="1">
            <a:off x="4419600" y="6324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Line 106"/>
          <p:cNvSpPr>
            <a:spLocks noChangeShapeType="1"/>
          </p:cNvSpPr>
          <p:nvPr/>
        </p:nvSpPr>
        <p:spPr bwMode="auto">
          <a:xfrm>
            <a:off x="4419600" y="1828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Line 107"/>
          <p:cNvSpPr>
            <a:spLocks noChangeShapeType="1"/>
          </p:cNvSpPr>
          <p:nvPr/>
        </p:nvSpPr>
        <p:spPr bwMode="auto">
          <a:xfrm flipH="1">
            <a:off x="4953000" y="2362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Line 108"/>
          <p:cNvSpPr>
            <a:spLocks noChangeShapeType="1"/>
          </p:cNvSpPr>
          <p:nvPr/>
        </p:nvSpPr>
        <p:spPr bwMode="auto">
          <a:xfrm flipH="1">
            <a:off x="5105400" y="2514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118"/>
          <p:cNvSpPr>
            <a:spLocks noChangeArrowheads="1"/>
          </p:cNvSpPr>
          <p:nvPr/>
        </p:nvSpPr>
        <p:spPr bwMode="auto">
          <a:xfrm>
            <a:off x="48768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Rectangle 119"/>
          <p:cNvSpPr>
            <a:spLocks noChangeArrowheads="1"/>
          </p:cNvSpPr>
          <p:nvPr/>
        </p:nvSpPr>
        <p:spPr bwMode="auto">
          <a:xfrm>
            <a:off x="62484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Rectangle 120"/>
          <p:cNvSpPr>
            <a:spLocks noChangeArrowheads="1"/>
          </p:cNvSpPr>
          <p:nvPr/>
        </p:nvSpPr>
        <p:spPr bwMode="auto">
          <a:xfrm>
            <a:off x="7542213" y="5588000"/>
            <a:ext cx="457200" cy="44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F5DD4-1B65-4D4C-BD06-C6E4D599F85D}" type="slidenum">
              <a:rPr lang="en-US" smtClean="0">
                <a:latin typeface="Times New Roman" pitchFamily="-107" charset="0"/>
              </a:rPr>
              <a:pPr/>
              <a:t>15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VLIW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Very Long Instruction Word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Set of operators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Parameterize number, distribution (X, +, </a:t>
            </a:r>
            <a:r>
              <a:rPr lang="en-US" sz="2400" dirty="0" err="1"/>
              <a:t>sqrt</a:t>
            </a:r>
            <a:r>
              <a:rPr lang="en-US" sz="2400" dirty="0"/>
              <a:t>…)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More </a:t>
            </a:r>
            <a:r>
              <a:rPr lang="en-US" sz="2000" dirty="0" err="1">
                <a:ea typeface="ＭＳ Ｐゴシック" pitchFamily="-107" charset="-128"/>
              </a:rPr>
              <a:t>operators</a:t>
            </a:r>
            <a:r>
              <a:rPr lang="en-US" sz="2000" dirty="0" err="1">
                <a:ea typeface="ＭＳ Ｐゴシック" pitchFamily="-107" charset="-128"/>
                <a:sym typeface="Wingdings" pitchFamily="-107" charset="2"/>
              </a:rPr>
              <a:t>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 less time, more area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Fewer </a:t>
            </a:r>
            <a:r>
              <a:rPr lang="en-US" sz="2000" dirty="0" err="1">
                <a:ea typeface="ＭＳ Ｐゴシック" pitchFamily="-107" charset="-128"/>
              </a:rPr>
              <a:t>operators</a:t>
            </a:r>
            <a:r>
              <a:rPr lang="en-US" sz="2000" dirty="0" err="1">
                <a:ea typeface="ＭＳ Ｐゴシック" pitchFamily="-107" charset="-128"/>
                <a:sym typeface="Wingdings" pitchFamily="-107" charset="2"/>
              </a:rPr>
              <a:t>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 more time, less area</a:t>
            </a:r>
            <a:endParaRPr lang="en-US" sz="2000" dirty="0">
              <a:ea typeface="ＭＳ Ｐゴシック" pitchFamily="-107" charset="-128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Memories for intermediate state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Memory for “long” instructions</a:t>
            </a:r>
          </a:p>
        </p:txBody>
      </p:sp>
      <p:grpSp>
        <p:nvGrpSpPr>
          <p:cNvPr id="2" name="Group 117"/>
          <p:cNvGrpSpPr/>
          <p:nvPr/>
        </p:nvGrpSpPr>
        <p:grpSpPr>
          <a:xfrm>
            <a:off x="304800" y="3581400"/>
            <a:ext cx="7391400" cy="2971800"/>
            <a:chOff x="0" y="1828800"/>
            <a:chExt cx="8534400" cy="426720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7010400" y="4953000"/>
              <a:ext cx="914400" cy="533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+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6934200" y="3200400"/>
              <a:ext cx="457200" cy="1524000"/>
              <a:chOff x="3360" y="2160"/>
              <a:chExt cx="288" cy="960"/>
            </a:xfrm>
          </p:grpSpPr>
          <p:sp>
            <p:nvSpPr>
              <p:cNvPr id="8" name="Rectangle 20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21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10" name="Rectangle 22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11" name="Rectangle 23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24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7467600" y="3200400"/>
              <a:ext cx="457200" cy="1524000"/>
              <a:chOff x="3360" y="2160"/>
              <a:chExt cx="288" cy="960"/>
            </a:xfrm>
          </p:grpSpPr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27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28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29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30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Line 33"/>
            <p:cNvSpPr>
              <a:spLocks noChangeShapeType="1"/>
            </p:cNvSpPr>
            <p:nvPr/>
          </p:nvSpPr>
          <p:spPr bwMode="auto">
            <a:xfrm>
              <a:off x="7162800" y="4724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34"/>
            <p:cNvSpPr>
              <a:spLocks noChangeShapeType="1"/>
            </p:cNvSpPr>
            <p:nvPr/>
          </p:nvSpPr>
          <p:spPr bwMode="auto">
            <a:xfrm>
              <a:off x="7696200" y="4724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6781800" y="2743200"/>
              <a:ext cx="609600" cy="457200"/>
              <a:chOff x="3312" y="1872"/>
              <a:chExt cx="384" cy="288"/>
            </a:xfrm>
          </p:grpSpPr>
          <p:sp>
            <p:nvSpPr>
              <p:cNvPr id="22" name="AutoShape 42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43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>
              <a:off x="7315200" y="2743200"/>
              <a:ext cx="609600" cy="457200"/>
              <a:chOff x="3312" y="1872"/>
              <a:chExt cx="384" cy="288"/>
            </a:xfrm>
          </p:grpSpPr>
          <p:sp>
            <p:nvSpPr>
              <p:cNvPr id="25" name="AutoShape 45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46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55"/>
            <p:cNvGrpSpPr>
              <a:grpSpLocks/>
            </p:cNvGrpSpPr>
            <p:nvPr/>
          </p:nvGrpSpPr>
          <p:grpSpPr bwMode="auto">
            <a:xfrm>
              <a:off x="6934200" y="1828800"/>
              <a:ext cx="304800" cy="914400"/>
              <a:chOff x="3408" y="1296"/>
              <a:chExt cx="192" cy="576"/>
            </a:xfrm>
          </p:grpSpPr>
          <p:sp>
            <p:nvSpPr>
              <p:cNvPr id="28" name="Line 56"/>
              <p:cNvSpPr>
                <a:spLocks noChangeShapeType="1"/>
              </p:cNvSpPr>
              <p:nvPr/>
            </p:nvSpPr>
            <p:spPr bwMode="auto">
              <a:xfrm>
                <a:off x="3408" y="12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57"/>
              <p:cNvSpPr>
                <a:spLocks noChangeShapeType="1"/>
              </p:cNvSpPr>
              <p:nvPr/>
            </p:nvSpPr>
            <p:spPr bwMode="auto">
              <a:xfrm>
                <a:off x="3600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58"/>
              <p:cNvSpPr>
                <a:spLocks noChangeShapeType="1"/>
              </p:cNvSpPr>
              <p:nvPr/>
            </p:nvSpPr>
            <p:spPr bwMode="auto">
              <a:xfrm>
                <a:off x="3504" y="163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59"/>
            <p:cNvGrpSpPr>
              <a:grpSpLocks/>
            </p:cNvGrpSpPr>
            <p:nvPr/>
          </p:nvGrpSpPr>
          <p:grpSpPr bwMode="auto">
            <a:xfrm>
              <a:off x="7467600" y="1828800"/>
              <a:ext cx="304800" cy="914400"/>
              <a:chOff x="3408" y="1296"/>
              <a:chExt cx="192" cy="576"/>
            </a:xfrm>
          </p:grpSpPr>
          <p:sp>
            <p:nvSpPr>
              <p:cNvPr id="32" name="Line 60"/>
              <p:cNvSpPr>
                <a:spLocks noChangeShapeType="1"/>
              </p:cNvSpPr>
              <p:nvPr/>
            </p:nvSpPr>
            <p:spPr bwMode="auto">
              <a:xfrm>
                <a:off x="3408" y="12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61"/>
              <p:cNvSpPr>
                <a:spLocks noChangeShapeType="1"/>
              </p:cNvSpPr>
              <p:nvPr/>
            </p:nvSpPr>
            <p:spPr bwMode="auto">
              <a:xfrm>
                <a:off x="3600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62"/>
              <p:cNvSpPr>
                <a:spLocks noChangeShapeType="1"/>
              </p:cNvSpPr>
              <p:nvPr/>
            </p:nvSpPr>
            <p:spPr bwMode="auto">
              <a:xfrm>
                <a:off x="3504" y="163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" name="Line 63"/>
            <p:cNvSpPr>
              <a:spLocks noChangeShapeType="1"/>
            </p:cNvSpPr>
            <p:nvPr/>
          </p:nvSpPr>
          <p:spPr bwMode="auto">
            <a:xfrm>
              <a:off x="6096000" y="2514600"/>
              <a:ext cx="2057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64"/>
            <p:cNvSpPr>
              <a:spLocks noChangeShapeType="1"/>
            </p:cNvSpPr>
            <p:nvPr/>
          </p:nvSpPr>
          <p:spPr bwMode="auto">
            <a:xfrm>
              <a:off x="5943600" y="2362200"/>
              <a:ext cx="259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65"/>
            <p:cNvSpPr>
              <a:spLocks noChangeShapeType="1"/>
            </p:cNvSpPr>
            <p:nvPr/>
          </p:nvSpPr>
          <p:spPr bwMode="auto">
            <a:xfrm>
              <a:off x="5791200" y="1828800"/>
              <a:ext cx="1676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67"/>
            <p:cNvSpPr>
              <a:spLocks noChangeShapeType="1"/>
            </p:cNvSpPr>
            <p:nvPr/>
          </p:nvSpPr>
          <p:spPr bwMode="auto">
            <a:xfrm>
              <a:off x="8153400" y="2514600"/>
              <a:ext cx="0" cy="3200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68"/>
            <p:cNvSpPr>
              <a:spLocks noChangeShapeType="1"/>
            </p:cNvSpPr>
            <p:nvPr/>
          </p:nvSpPr>
          <p:spPr bwMode="auto">
            <a:xfrm flipH="1">
              <a:off x="7467600" y="57150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69"/>
            <p:cNvSpPr>
              <a:spLocks noChangeShapeType="1"/>
            </p:cNvSpPr>
            <p:nvPr/>
          </p:nvSpPr>
          <p:spPr bwMode="auto">
            <a:xfrm flipH="1" flipV="1">
              <a:off x="7467600" y="5486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" name="Group 74"/>
            <p:cNvGrpSpPr>
              <a:grpSpLocks/>
            </p:cNvGrpSpPr>
            <p:nvPr/>
          </p:nvGrpSpPr>
          <p:grpSpPr bwMode="auto">
            <a:xfrm>
              <a:off x="5638800" y="1828800"/>
              <a:ext cx="1219200" cy="4267200"/>
              <a:chOff x="3552" y="1152"/>
              <a:chExt cx="768" cy="2688"/>
            </a:xfrm>
          </p:grpSpPr>
          <p:sp>
            <p:nvSpPr>
              <p:cNvPr id="42" name="Rectangle 5"/>
              <p:cNvSpPr>
                <a:spLocks noChangeArrowheads="1"/>
              </p:cNvSpPr>
              <p:nvPr/>
            </p:nvSpPr>
            <p:spPr bwMode="auto">
              <a:xfrm>
                <a:off x="3600" y="3120"/>
                <a:ext cx="576" cy="52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000">
                    <a:solidFill>
                      <a:schemeClr val="bg1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rPr>
                  <a:t>X</a:t>
                </a:r>
              </a:p>
            </p:txBody>
          </p:sp>
          <p:grpSp>
            <p:nvGrpSpPr>
              <p:cNvPr id="31" name="Group 7"/>
              <p:cNvGrpSpPr>
                <a:grpSpLocks/>
              </p:cNvGrpSpPr>
              <p:nvPr/>
            </p:nvGrpSpPr>
            <p:grpSpPr bwMode="auto">
              <a:xfrm>
                <a:off x="3600" y="2016"/>
                <a:ext cx="288" cy="960"/>
                <a:chOff x="3360" y="2160"/>
                <a:chExt cx="288" cy="960"/>
              </a:xfrm>
            </p:grpSpPr>
            <p:sp>
              <p:nvSpPr>
                <p:cNvPr id="65" name="Rectangle 8"/>
                <p:cNvSpPr>
                  <a:spLocks noChangeArrowheads="1"/>
                </p:cNvSpPr>
                <p:nvPr/>
              </p:nvSpPr>
              <p:spPr bwMode="auto">
                <a:xfrm>
                  <a:off x="3360" y="2160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9"/>
                <p:cNvSpPr>
                  <a:spLocks noChangeArrowheads="1"/>
                </p:cNvSpPr>
                <p:nvPr/>
              </p:nvSpPr>
              <p:spPr bwMode="auto">
                <a:xfrm>
                  <a:off x="3360" y="2352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baseline="30000"/>
                </a:p>
              </p:txBody>
            </p:sp>
            <p:sp>
              <p:nvSpPr>
                <p:cNvPr id="67" name="Rectangle 10"/>
                <p:cNvSpPr>
                  <a:spLocks noChangeArrowheads="1"/>
                </p:cNvSpPr>
                <p:nvPr/>
              </p:nvSpPr>
              <p:spPr bwMode="auto">
                <a:xfrm>
                  <a:off x="3360" y="2544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Rectangle 11"/>
                <p:cNvSpPr>
                  <a:spLocks noChangeArrowheads="1"/>
                </p:cNvSpPr>
                <p:nvPr/>
              </p:nvSpPr>
              <p:spPr bwMode="auto">
                <a:xfrm>
                  <a:off x="3360" y="2736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Rectangle 12"/>
                <p:cNvSpPr>
                  <a:spLocks noChangeArrowheads="1"/>
                </p:cNvSpPr>
                <p:nvPr/>
              </p:nvSpPr>
              <p:spPr bwMode="auto">
                <a:xfrm>
                  <a:off x="3360" y="2928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3728" name="Group 13"/>
              <p:cNvGrpSpPr>
                <a:grpSpLocks/>
              </p:cNvGrpSpPr>
              <p:nvPr/>
            </p:nvGrpSpPr>
            <p:grpSpPr bwMode="auto">
              <a:xfrm>
                <a:off x="3936" y="2016"/>
                <a:ext cx="288" cy="960"/>
                <a:chOff x="3360" y="2160"/>
                <a:chExt cx="288" cy="960"/>
              </a:xfrm>
            </p:grpSpPr>
            <p:sp>
              <p:nvSpPr>
                <p:cNvPr id="60" name="Rectangle 14"/>
                <p:cNvSpPr>
                  <a:spLocks noChangeArrowheads="1"/>
                </p:cNvSpPr>
                <p:nvPr/>
              </p:nvSpPr>
              <p:spPr bwMode="auto">
                <a:xfrm>
                  <a:off x="3360" y="2160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15"/>
                <p:cNvSpPr>
                  <a:spLocks noChangeArrowheads="1"/>
                </p:cNvSpPr>
                <p:nvPr/>
              </p:nvSpPr>
              <p:spPr bwMode="auto">
                <a:xfrm>
                  <a:off x="3360" y="2352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16"/>
                <p:cNvSpPr>
                  <a:spLocks noChangeArrowheads="1"/>
                </p:cNvSpPr>
                <p:nvPr/>
              </p:nvSpPr>
              <p:spPr bwMode="auto">
                <a:xfrm>
                  <a:off x="3360" y="2544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17"/>
                <p:cNvSpPr>
                  <a:spLocks noChangeArrowheads="1"/>
                </p:cNvSpPr>
                <p:nvPr/>
              </p:nvSpPr>
              <p:spPr bwMode="auto">
                <a:xfrm>
                  <a:off x="3360" y="2736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Rectangle 18"/>
                <p:cNvSpPr>
                  <a:spLocks noChangeArrowheads="1"/>
                </p:cNvSpPr>
                <p:nvPr/>
              </p:nvSpPr>
              <p:spPr bwMode="auto">
                <a:xfrm>
                  <a:off x="3360" y="2928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5" name="Line 31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32"/>
              <p:cNvSpPr>
                <a:spLocks noChangeShapeType="1"/>
              </p:cNvSpPr>
              <p:nvPr/>
            </p:nvSpPr>
            <p:spPr bwMode="auto">
              <a:xfrm>
                <a:off x="4080" y="297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3729" name="Group 35"/>
              <p:cNvGrpSpPr>
                <a:grpSpLocks/>
              </p:cNvGrpSpPr>
              <p:nvPr/>
            </p:nvGrpSpPr>
            <p:grpSpPr bwMode="auto">
              <a:xfrm>
                <a:off x="3552" y="1728"/>
                <a:ext cx="384" cy="288"/>
                <a:chOff x="3312" y="1872"/>
                <a:chExt cx="384" cy="288"/>
              </a:xfrm>
            </p:grpSpPr>
            <p:sp>
              <p:nvSpPr>
                <p:cNvPr id="58" name="AutoShape 36"/>
                <p:cNvSpPr>
                  <a:spLocks noChangeArrowheads="1"/>
                </p:cNvSpPr>
                <p:nvPr/>
              </p:nvSpPr>
              <p:spPr bwMode="auto">
                <a:xfrm>
                  <a:off x="3312" y="1872"/>
                  <a:ext cx="384" cy="144"/>
                </a:xfrm>
                <a:custGeom>
                  <a:avLst/>
                  <a:gdLst>
                    <a:gd name="T0" fmla="*/ 6 w 21600"/>
                    <a:gd name="T1" fmla="*/ 0 h 21600"/>
                    <a:gd name="T2" fmla="*/ 3 w 21600"/>
                    <a:gd name="T3" fmla="*/ 1 h 21600"/>
                    <a:gd name="T4" fmla="*/ 1 w 21600"/>
                    <a:gd name="T5" fmla="*/ 0 h 21600"/>
                    <a:gd name="T6" fmla="*/ 3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Line 37"/>
                <p:cNvSpPr>
                  <a:spLocks noChangeShapeType="1"/>
                </p:cNvSpPr>
                <p:nvPr/>
              </p:nvSpPr>
              <p:spPr bwMode="auto">
                <a:xfrm>
                  <a:off x="3504" y="201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3730" name="Group 38"/>
              <p:cNvGrpSpPr>
                <a:grpSpLocks/>
              </p:cNvGrpSpPr>
              <p:nvPr/>
            </p:nvGrpSpPr>
            <p:grpSpPr bwMode="auto">
              <a:xfrm>
                <a:off x="3936" y="1728"/>
                <a:ext cx="384" cy="288"/>
                <a:chOff x="3312" y="1872"/>
                <a:chExt cx="384" cy="288"/>
              </a:xfrm>
            </p:grpSpPr>
            <p:sp>
              <p:nvSpPr>
                <p:cNvPr id="56" name="AutoShape 39"/>
                <p:cNvSpPr>
                  <a:spLocks noChangeArrowheads="1"/>
                </p:cNvSpPr>
                <p:nvPr/>
              </p:nvSpPr>
              <p:spPr bwMode="auto">
                <a:xfrm>
                  <a:off x="3312" y="1872"/>
                  <a:ext cx="384" cy="144"/>
                </a:xfrm>
                <a:custGeom>
                  <a:avLst/>
                  <a:gdLst>
                    <a:gd name="T0" fmla="*/ 6 w 21600"/>
                    <a:gd name="T1" fmla="*/ 0 h 21600"/>
                    <a:gd name="T2" fmla="*/ 3 w 21600"/>
                    <a:gd name="T3" fmla="*/ 1 h 21600"/>
                    <a:gd name="T4" fmla="*/ 1 w 21600"/>
                    <a:gd name="T5" fmla="*/ 0 h 21600"/>
                    <a:gd name="T6" fmla="*/ 3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Line 40"/>
                <p:cNvSpPr>
                  <a:spLocks noChangeShapeType="1"/>
                </p:cNvSpPr>
                <p:nvPr/>
              </p:nvSpPr>
              <p:spPr bwMode="auto">
                <a:xfrm>
                  <a:off x="3504" y="201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9" name="Line 48"/>
              <p:cNvSpPr>
                <a:spLocks noChangeShapeType="1"/>
              </p:cNvSpPr>
              <p:nvPr/>
            </p:nvSpPr>
            <p:spPr bwMode="auto">
              <a:xfrm>
                <a:off x="3648" y="115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49"/>
              <p:cNvSpPr>
                <a:spLocks noChangeShapeType="1"/>
              </p:cNvSpPr>
              <p:nvPr/>
            </p:nvSpPr>
            <p:spPr bwMode="auto">
              <a:xfrm>
                <a:off x="3840" y="158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50"/>
              <p:cNvSpPr>
                <a:spLocks noChangeShapeType="1"/>
              </p:cNvSpPr>
              <p:nvPr/>
            </p:nvSpPr>
            <p:spPr bwMode="auto">
              <a:xfrm>
                <a:off x="3744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52"/>
              <p:cNvSpPr>
                <a:spLocks noChangeShapeType="1"/>
              </p:cNvSpPr>
              <p:nvPr/>
            </p:nvSpPr>
            <p:spPr bwMode="auto">
              <a:xfrm>
                <a:off x="4032" y="115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53"/>
              <p:cNvSpPr>
                <a:spLocks noChangeShapeType="1"/>
              </p:cNvSpPr>
              <p:nvPr/>
            </p:nvSpPr>
            <p:spPr bwMode="auto">
              <a:xfrm>
                <a:off x="4224" y="158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54"/>
              <p:cNvSpPr>
                <a:spLocks noChangeShapeType="1"/>
              </p:cNvSpPr>
              <p:nvPr/>
            </p:nvSpPr>
            <p:spPr bwMode="auto">
              <a:xfrm>
                <a:off x="4128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70"/>
              <p:cNvSpPr>
                <a:spLocks noChangeShapeType="1"/>
              </p:cNvSpPr>
              <p:nvPr/>
            </p:nvSpPr>
            <p:spPr bwMode="auto">
              <a:xfrm>
                <a:off x="3888" y="36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0" name="Line 71"/>
            <p:cNvSpPr>
              <a:spLocks noChangeShapeType="1"/>
            </p:cNvSpPr>
            <p:nvPr/>
          </p:nvSpPr>
          <p:spPr bwMode="auto">
            <a:xfrm>
              <a:off x="6172200" y="6096000"/>
              <a:ext cx="236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72"/>
            <p:cNvSpPr>
              <a:spLocks noChangeShapeType="1"/>
            </p:cNvSpPr>
            <p:nvPr/>
          </p:nvSpPr>
          <p:spPr bwMode="auto">
            <a:xfrm flipH="1" flipV="1">
              <a:off x="8534400" y="2362200"/>
              <a:ext cx="0" cy="3733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76"/>
            <p:cNvSpPr>
              <a:spLocks noChangeArrowheads="1"/>
            </p:cNvSpPr>
            <p:nvPr/>
          </p:nvSpPr>
          <p:spPr bwMode="auto">
            <a:xfrm>
              <a:off x="4419600" y="4953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X</a:t>
              </a:r>
            </a:p>
          </p:txBody>
        </p:sp>
        <p:grpSp>
          <p:nvGrpSpPr>
            <p:cNvPr id="73733" name="Group 77"/>
            <p:cNvGrpSpPr>
              <a:grpSpLocks/>
            </p:cNvGrpSpPr>
            <p:nvPr/>
          </p:nvGrpSpPr>
          <p:grpSpPr bwMode="auto">
            <a:xfrm>
              <a:off x="4419600" y="3200400"/>
              <a:ext cx="457200" cy="1524000"/>
              <a:chOff x="3360" y="2160"/>
              <a:chExt cx="288" cy="960"/>
            </a:xfrm>
          </p:grpSpPr>
          <p:sp>
            <p:nvSpPr>
              <p:cNvPr id="74" name="Rectangle 78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9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76" name="Rectangle 80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81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82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3734" name="Group 83"/>
            <p:cNvGrpSpPr>
              <a:grpSpLocks/>
            </p:cNvGrpSpPr>
            <p:nvPr/>
          </p:nvGrpSpPr>
          <p:grpSpPr bwMode="auto">
            <a:xfrm>
              <a:off x="4953000" y="3200400"/>
              <a:ext cx="457200" cy="1524000"/>
              <a:chOff x="3360" y="2160"/>
              <a:chExt cx="288" cy="960"/>
            </a:xfrm>
          </p:grpSpPr>
          <p:sp>
            <p:nvSpPr>
              <p:cNvPr id="80" name="Rectangle 84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5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6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7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Rectangle 88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5" name="Line 89"/>
            <p:cNvSpPr>
              <a:spLocks noChangeShapeType="1"/>
            </p:cNvSpPr>
            <p:nvPr/>
          </p:nvSpPr>
          <p:spPr bwMode="auto">
            <a:xfrm>
              <a:off x="4648200" y="4724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90"/>
            <p:cNvSpPr>
              <a:spLocks noChangeShapeType="1"/>
            </p:cNvSpPr>
            <p:nvPr/>
          </p:nvSpPr>
          <p:spPr bwMode="auto">
            <a:xfrm>
              <a:off x="5181600" y="4724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735" name="Group 91"/>
            <p:cNvGrpSpPr>
              <a:grpSpLocks/>
            </p:cNvGrpSpPr>
            <p:nvPr/>
          </p:nvGrpSpPr>
          <p:grpSpPr bwMode="auto">
            <a:xfrm>
              <a:off x="4343400" y="2743200"/>
              <a:ext cx="609600" cy="457200"/>
              <a:chOff x="3312" y="1872"/>
              <a:chExt cx="384" cy="288"/>
            </a:xfrm>
          </p:grpSpPr>
          <p:sp>
            <p:nvSpPr>
              <p:cNvPr id="88" name="AutoShape 92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Line 93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3736" name="Group 94"/>
            <p:cNvGrpSpPr>
              <a:grpSpLocks/>
            </p:cNvGrpSpPr>
            <p:nvPr/>
          </p:nvGrpSpPr>
          <p:grpSpPr bwMode="auto">
            <a:xfrm>
              <a:off x="4953000" y="2743200"/>
              <a:ext cx="609600" cy="457200"/>
              <a:chOff x="3312" y="1872"/>
              <a:chExt cx="384" cy="288"/>
            </a:xfrm>
          </p:grpSpPr>
          <p:sp>
            <p:nvSpPr>
              <p:cNvPr id="91" name="AutoShape 95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Line 96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3" name="Line 97"/>
            <p:cNvSpPr>
              <a:spLocks noChangeShapeType="1"/>
            </p:cNvSpPr>
            <p:nvPr/>
          </p:nvSpPr>
          <p:spPr bwMode="auto">
            <a:xfrm>
              <a:off x="4495800" y="1828800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98"/>
            <p:cNvSpPr>
              <a:spLocks noChangeShapeType="1"/>
            </p:cNvSpPr>
            <p:nvPr/>
          </p:nvSpPr>
          <p:spPr bwMode="auto">
            <a:xfrm>
              <a:off x="4800600" y="25146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99"/>
            <p:cNvSpPr>
              <a:spLocks noChangeShapeType="1"/>
            </p:cNvSpPr>
            <p:nvPr/>
          </p:nvSpPr>
          <p:spPr bwMode="auto">
            <a:xfrm>
              <a:off x="4648200" y="23622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100"/>
            <p:cNvSpPr>
              <a:spLocks noChangeShapeType="1"/>
            </p:cNvSpPr>
            <p:nvPr/>
          </p:nvSpPr>
          <p:spPr bwMode="auto">
            <a:xfrm>
              <a:off x="5105400" y="1828800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101"/>
            <p:cNvSpPr>
              <a:spLocks noChangeShapeType="1"/>
            </p:cNvSpPr>
            <p:nvPr/>
          </p:nvSpPr>
          <p:spPr bwMode="auto">
            <a:xfrm>
              <a:off x="5410200" y="25146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102"/>
            <p:cNvSpPr>
              <a:spLocks noChangeShapeType="1"/>
            </p:cNvSpPr>
            <p:nvPr/>
          </p:nvSpPr>
          <p:spPr bwMode="auto">
            <a:xfrm>
              <a:off x="5257800" y="23622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104"/>
            <p:cNvSpPr>
              <a:spLocks noChangeShapeType="1"/>
            </p:cNvSpPr>
            <p:nvPr/>
          </p:nvSpPr>
          <p:spPr bwMode="auto">
            <a:xfrm flipH="1">
              <a:off x="4114800" y="182880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107"/>
            <p:cNvSpPr>
              <a:spLocks noChangeShapeType="1"/>
            </p:cNvSpPr>
            <p:nvPr/>
          </p:nvSpPr>
          <p:spPr bwMode="auto">
            <a:xfrm flipH="1">
              <a:off x="4648200" y="23622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108"/>
            <p:cNvSpPr>
              <a:spLocks noChangeShapeType="1"/>
            </p:cNvSpPr>
            <p:nvPr/>
          </p:nvSpPr>
          <p:spPr bwMode="auto">
            <a:xfrm flipH="1">
              <a:off x="4800600" y="25146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112"/>
            <p:cNvSpPr>
              <a:spLocks noChangeShapeType="1"/>
            </p:cNvSpPr>
            <p:nvPr/>
          </p:nvSpPr>
          <p:spPr bwMode="auto">
            <a:xfrm>
              <a:off x="609600" y="42672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Text Box 113"/>
            <p:cNvSpPr txBox="1">
              <a:spLocks noChangeArrowheads="1"/>
            </p:cNvSpPr>
            <p:nvPr/>
          </p:nvSpPr>
          <p:spPr bwMode="auto">
            <a:xfrm>
              <a:off x="0" y="3581400"/>
              <a:ext cx="1303338" cy="574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Arial" pitchFamily="-107" charset="0"/>
                  <a:ea typeface="Arial" pitchFamily="-107" charset="0"/>
                  <a:cs typeface="Arial" pitchFamily="-107" charset="0"/>
                </a:rPr>
                <a:t>Address</a:t>
              </a:r>
            </a:p>
          </p:txBody>
        </p:sp>
        <p:sp>
          <p:nvSpPr>
            <p:cNvPr id="104" name="Line 114"/>
            <p:cNvSpPr>
              <a:spLocks noChangeShapeType="1"/>
            </p:cNvSpPr>
            <p:nvPr/>
          </p:nvSpPr>
          <p:spPr bwMode="auto">
            <a:xfrm>
              <a:off x="533400" y="38100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115"/>
            <p:cNvSpPr>
              <a:spLocks noChangeShapeType="1"/>
            </p:cNvSpPr>
            <p:nvPr/>
          </p:nvSpPr>
          <p:spPr bwMode="auto">
            <a:xfrm>
              <a:off x="3048000" y="28194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116"/>
            <p:cNvSpPr>
              <a:spLocks noChangeShapeType="1"/>
            </p:cNvSpPr>
            <p:nvPr/>
          </p:nvSpPr>
          <p:spPr bwMode="auto">
            <a:xfrm>
              <a:off x="3124200" y="2895600"/>
              <a:ext cx="1905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11"/>
            <p:cNvSpPr>
              <a:spLocks noChangeArrowheads="1"/>
            </p:cNvSpPr>
            <p:nvPr/>
          </p:nvSpPr>
          <p:spPr bwMode="auto">
            <a:xfrm>
              <a:off x="1524000" y="2667000"/>
              <a:ext cx="1600200" cy="31242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latin typeface="Arial" pitchFamily="-107" charset="0"/>
                  <a:ea typeface="Arial" pitchFamily="-107" charset="0"/>
                  <a:cs typeface="Arial" pitchFamily="-107" charset="0"/>
                </a:rPr>
                <a:t>Instruction</a:t>
              </a:r>
            </a:p>
            <a:p>
              <a:pPr algn="ctr"/>
              <a:r>
                <a:rPr lang="en-US">
                  <a:latin typeface="Arial" pitchFamily="-107" charset="0"/>
                  <a:ea typeface="Arial" pitchFamily="-107" charset="0"/>
                  <a:cs typeface="Arial" pitchFamily="-107" charset="0"/>
                </a:rPr>
                <a:t>Memory</a:t>
              </a:r>
            </a:p>
          </p:txBody>
        </p:sp>
        <p:sp>
          <p:nvSpPr>
            <p:cNvPr id="108" name="Line 117"/>
            <p:cNvSpPr>
              <a:spLocks noChangeShapeType="1"/>
            </p:cNvSpPr>
            <p:nvPr/>
          </p:nvSpPr>
          <p:spPr bwMode="auto">
            <a:xfrm>
              <a:off x="3124200" y="2971800"/>
              <a:ext cx="434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118"/>
            <p:cNvSpPr>
              <a:spLocks noChangeShapeType="1"/>
            </p:cNvSpPr>
            <p:nvPr/>
          </p:nvSpPr>
          <p:spPr bwMode="auto">
            <a:xfrm>
              <a:off x="3124200" y="34290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119"/>
            <p:cNvSpPr>
              <a:spLocks noChangeShapeType="1"/>
            </p:cNvSpPr>
            <p:nvPr/>
          </p:nvSpPr>
          <p:spPr bwMode="auto">
            <a:xfrm>
              <a:off x="3124200" y="3657600"/>
              <a:ext cx="1828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120"/>
            <p:cNvSpPr>
              <a:spLocks noChangeShapeType="1"/>
            </p:cNvSpPr>
            <p:nvPr/>
          </p:nvSpPr>
          <p:spPr bwMode="auto">
            <a:xfrm>
              <a:off x="3124200" y="3962400"/>
              <a:ext cx="259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124200" y="4191000"/>
              <a:ext cx="312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124200" y="4343400"/>
              <a:ext cx="381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123"/>
            <p:cNvSpPr>
              <a:spLocks noChangeShapeType="1"/>
            </p:cNvSpPr>
            <p:nvPr/>
          </p:nvSpPr>
          <p:spPr bwMode="auto">
            <a:xfrm>
              <a:off x="3124200" y="4572000"/>
              <a:ext cx="434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18"/>
            <p:cNvSpPr>
              <a:spLocks noChangeArrowheads="1"/>
            </p:cNvSpPr>
            <p:nvPr/>
          </p:nvSpPr>
          <p:spPr bwMode="auto">
            <a:xfrm>
              <a:off x="4572000" y="5943600"/>
              <a:ext cx="457200" cy="460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19"/>
            <p:cNvSpPr>
              <a:spLocks noChangeArrowheads="1"/>
            </p:cNvSpPr>
            <p:nvPr/>
          </p:nvSpPr>
          <p:spPr bwMode="auto">
            <a:xfrm>
              <a:off x="5943600" y="5943600"/>
              <a:ext cx="457200" cy="460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20"/>
            <p:cNvSpPr>
              <a:spLocks noChangeArrowheads="1"/>
            </p:cNvSpPr>
            <p:nvPr/>
          </p:nvSpPr>
          <p:spPr bwMode="auto">
            <a:xfrm>
              <a:off x="7237413" y="5588000"/>
              <a:ext cx="457200" cy="444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757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DE38A6-D9AA-2F42-9921-2E908BA221BB}" type="slidenum">
              <a:rPr lang="en-US" smtClean="0">
                <a:latin typeface="Times New Roman" pitchFamily="-107" charset="0"/>
              </a:rPr>
              <a:pPr/>
              <a:t>16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VLIW</a:t>
            </a:r>
          </a:p>
        </p:txBody>
      </p:sp>
      <p:sp>
        <p:nvSpPr>
          <p:cNvPr id="75781" name="Rectangle 1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7010400" y="4953000"/>
            <a:ext cx="9144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+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934200" y="3200400"/>
            <a:ext cx="457200" cy="1524000"/>
            <a:chOff x="3360" y="2160"/>
            <a:chExt cx="288" cy="960"/>
          </a:xfrm>
        </p:grpSpPr>
        <p:sp>
          <p:nvSpPr>
            <p:cNvPr id="75892" name="Rectangle 20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3" name="Rectangle 21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94" name="Rectangle 22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95" name="Rectangle 23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96" name="Rectangle 24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7467600" y="3200400"/>
            <a:ext cx="457200" cy="1524000"/>
            <a:chOff x="3360" y="2160"/>
            <a:chExt cx="288" cy="960"/>
          </a:xfrm>
        </p:grpSpPr>
        <p:sp>
          <p:nvSpPr>
            <p:cNvPr id="75887" name="Rectangle 26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88" name="Rectangle 27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89" name="Rectangle 28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0" name="Rectangle 29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1" name="Rectangle 30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85" name="Line 33"/>
          <p:cNvSpPr>
            <a:spLocks noChangeShapeType="1"/>
          </p:cNvSpPr>
          <p:nvPr/>
        </p:nvSpPr>
        <p:spPr bwMode="auto">
          <a:xfrm>
            <a:off x="7162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6" name="Line 34"/>
          <p:cNvSpPr>
            <a:spLocks noChangeShapeType="1"/>
          </p:cNvSpPr>
          <p:nvPr/>
        </p:nvSpPr>
        <p:spPr bwMode="auto">
          <a:xfrm>
            <a:off x="7696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6781800" y="2743200"/>
            <a:ext cx="609600" cy="457200"/>
            <a:chOff x="3312" y="1872"/>
            <a:chExt cx="384" cy="288"/>
          </a:xfrm>
        </p:grpSpPr>
        <p:sp>
          <p:nvSpPr>
            <p:cNvPr id="75885" name="AutoShape 4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6" name="Line 4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7315200" y="2743200"/>
            <a:ext cx="609600" cy="457200"/>
            <a:chOff x="3312" y="1872"/>
            <a:chExt cx="384" cy="288"/>
          </a:xfrm>
        </p:grpSpPr>
        <p:sp>
          <p:nvSpPr>
            <p:cNvPr id="75883" name="AutoShape 4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4" name="Line 4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6934200" y="1828800"/>
            <a:ext cx="304800" cy="914400"/>
            <a:chOff x="3408" y="1296"/>
            <a:chExt cx="192" cy="576"/>
          </a:xfrm>
        </p:grpSpPr>
        <p:sp>
          <p:nvSpPr>
            <p:cNvPr id="75880" name="Line 56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1" name="Line 57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2" name="Line 58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7467600" y="1828800"/>
            <a:ext cx="304800" cy="914400"/>
            <a:chOff x="3408" y="1296"/>
            <a:chExt cx="192" cy="576"/>
          </a:xfrm>
        </p:grpSpPr>
        <p:sp>
          <p:nvSpPr>
            <p:cNvPr id="75877" name="Line 60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78" name="Line 61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79" name="Line 62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91" name="Line 63"/>
          <p:cNvSpPr>
            <a:spLocks noChangeShapeType="1"/>
          </p:cNvSpPr>
          <p:nvPr/>
        </p:nvSpPr>
        <p:spPr bwMode="auto">
          <a:xfrm>
            <a:off x="6096000" y="2514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2" name="Line 64"/>
          <p:cNvSpPr>
            <a:spLocks noChangeShapeType="1"/>
          </p:cNvSpPr>
          <p:nvPr/>
        </p:nvSpPr>
        <p:spPr bwMode="auto">
          <a:xfrm>
            <a:off x="5943600" y="2362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3" name="Line 65"/>
          <p:cNvSpPr>
            <a:spLocks noChangeShapeType="1"/>
          </p:cNvSpPr>
          <p:nvPr/>
        </p:nvSpPr>
        <p:spPr bwMode="auto">
          <a:xfrm>
            <a:off x="5791200" y="1828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4" name="Line 67"/>
          <p:cNvSpPr>
            <a:spLocks noChangeShapeType="1"/>
          </p:cNvSpPr>
          <p:nvPr/>
        </p:nvSpPr>
        <p:spPr bwMode="auto">
          <a:xfrm>
            <a:off x="8153400" y="25146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5" name="Line 68"/>
          <p:cNvSpPr>
            <a:spLocks noChangeShapeType="1"/>
          </p:cNvSpPr>
          <p:nvPr/>
        </p:nvSpPr>
        <p:spPr bwMode="auto">
          <a:xfrm flipH="1">
            <a:off x="7467600" y="571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6" name="Line 69"/>
          <p:cNvSpPr>
            <a:spLocks noChangeShapeType="1"/>
          </p:cNvSpPr>
          <p:nvPr/>
        </p:nvSpPr>
        <p:spPr bwMode="auto">
          <a:xfrm flipH="1" flipV="1">
            <a:off x="7467600" y="548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5638800" y="1828800"/>
            <a:ext cx="1219200" cy="4267200"/>
            <a:chOff x="3552" y="1152"/>
            <a:chExt cx="768" cy="2688"/>
          </a:xfrm>
        </p:grpSpPr>
        <p:sp>
          <p:nvSpPr>
            <p:cNvPr id="75849" name="Rectangle 5"/>
            <p:cNvSpPr>
              <a:spLocks noChangeArrowheads="1"/>
            </p:cNvSpPr>
            <p:nvPr/>
          </p:nvSpPr>
          <p:spPr bwMode="auto">
            <a:xfrm>
              <a:off x="3600" y="3120"/>
              <a:ext cx="576" cy="52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X</a:t>
              </a:r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3600" y="2016"/>
              <a:ext cx="288" cy="960"/>
              <a:chOff x="3360" y="2160"/>
              <a:chExt cx="288" cy="960"/>
            </a:xfrm>
          </p:grpSpPr>
          <p:sp>
            <p:nvSpPr>
              <p:cNvPr id="75872" name="Rectangle 8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73" name="Rectangle 9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75874" name="Rectangle 10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5" name="Rectangle 11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6" name="Rectangle 12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3936" y="2016"/>
              <a:ext cx="288" cy="960"/>
              <a:chOff x="3360" y="2160"/>
              <a:chExt cx="288" cy="960"/>
            </a:xfrm>
          </p:grpSpPr>
          <p:sp>
            <p:nvSpPr>
              <p:cNvPr id="75867" name="Rectangle 14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68" name="Rectangle 15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69" name="Rectangle 16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70" name="Rectangle 17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1" name="Rectangle 18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52" name="Line 31"/>
            <p:cNvSpPr>
              <a:spLocks noChangeShapeType="1"/>
            </p:cNvSpPr>
            <p:nvPr/>
          </p:nvSpPr>
          <p:spPr bwMode="auto">
            <a:xfrm>
              <a:off x="3744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3" name="Line 32"/>
            <p:cNvSpPr>
              <a:spLocks noChangeShapeType="1"/>
            </p:cNvSpPr>
            <p:nvPr/>
          </p:nvSpPr>
          <p:spPr bwMode="auto">
            <a:xfrm>
              <a:off x="4080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3552" y="1728"/>
              <a:ext cx="384" cy="288"/>
              <a:chOff x="3312" y="1872"/>
              <a:chExt cx="384" cy="288"/>
            </a:xfrm>
          </p:grpSpPr>
          <p:sp>
            <p:nvSpPr>
              <p:cNvPr id="75865" name="AutoShape 36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66" name="Line 3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38"/>
            <p:cNvGrpSpPr>
              <a:grpSpLocks/>
            </p:cNvGrpSpPr>
            <p:nvPr/>
          </p:nvGrpSpPr>
          <p:grpSpPr bwMode="auto">
            <a:xfrm>
              <a:off x="3936" y="1728"/>
              <a:ext cx="384" cy="288"/>
              <a:chOff x="3312" y="1872"/>
              <a:chExt cx="384" cy="288"/>
            </a:xfrm>
          </p:grpSpPr>
          <p:sp>
            <p:nvSpPr>
              <p:cNvPr id="75863" name="AutoShape 39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64" name="Line 4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56" name="Line 48"/>
            <p:cNvSpPr>
              <a:spLocks noChangeShapeType="1"/>
            </p:cNvSpPr>
            <p:nvPr/>
          </p:nvSpPr>
          <p:spPr bwMode="auto">
            <a:xfrm>
              <a:off x="3648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7" name="Line 49"/>
            <p:cNvSpPr>
              <a:spLocks noChangeShapeType="1"/>
            </p:cNvSpPr>
            <p:nvPr/>
          </p:nvSpPr>
          <p:spPr bwMode="auto">
            <a:xfrm>
              <a:off x="3840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8" name="Line 50"/>
            <p:cNvSpPr>
              <a:spLocks noChangeShapeType="1"/>
            </p:cNvSpPr>
            <p:nvPr/>
          </p:nvSpPr>
          <p:spPr bwMode="auto">
            <a:xfrm>
              <a:off x="3744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9" name="Line 52"/>
            <p:cNvSpPr>
              <a:spLocks noChangeShapeType="1"/>
            </p:cNvSpPr>
            <p:nvPr/>
          </p:nvSpPr>
          <p:spPr bwMode="auto">
            <a:xfrm>
              <a:off x="4032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0" name="Line 53"/>
            <p:cNvSpPr>
              <a:spLocks noChangeShapeType="1"/>
            </p:cNvSpPr>
            <p:nvPr/>
          </p:nvSpPr>
          <p:spPr bwMode="auto">
            <a:xfrm>
              <a:off x="4224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1" name="Line 54"/>
            <p:cNvSpPr>
              <a:spLocks noChangeShapeType="1"/>
            </p:cNvSpPr>
            <p:nvPr/>
          </p:nvSpPr>
          <p:spPr bwMode="auto">
            <a:xfrm>
              <a:off x="4128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2" name="Line 70"/>
            <p:cNvSpPr>
              <a:spLocks noChangeShapeType="1"/>
            </p:cNvSpPr>
            <p:nvPr/>
          </p:nvSpPr>
          <p:spPr bwMode="auto">
            <a:xfrm>
              <a:off x="3888" y="36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98" name="Line 71"/>
          <p:cNvSpPr>
            <a:spLocks noChangeShapeType="1"/>
          </p:cNvSpPr>
          <p:nvPr/>
        </p:nvSpPr>
        <p:spPr bwMode="auto">
          <a:xfrm>
            <a:off x="6172200" y="6096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9" name="Line 72"/>
          <p:cNvSpPr>
            <a:spLocks noChangeShapeType="1"/>
          </p:cNvSpPr>
          <p:nvPr/>
        </p:nvSpPr>
        <p:spPr bwMode="auto">
          <a:xfrm flipH="1" flipV="1">
            <a:off x="8534400" y="23622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0" name="Rectangle 76"/>
          <p:cNvSpPr>
            <a:spLocks noChangeArrowheads="1"/>
          </p:cNvSpPr>
          <p:nvPr/>
        </p:nvSpPr>
        <p:spPr bwMode="auto">
          <a:xfrm>
            <a:off x="4419600" y="4953000"/>
            <a:ext cx="914400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X</a:t>
            </a:r>
          </a:p>
        </p:txBody>
      </p:sp>
      <p:grpSp>
        <p:nvGrpSpPr>
          <p:cNvPr id="13" name="Group 77"/>
          <p:cNvGrpSpPr>
            <a:grpSpLocks/>
          </p:cNvGrpSpPr>
          <p:nvPr/>
        </p:nvGrpSpPr>
        <p:grpSpPr bwMode="auto">
          <a:xfrm>
            <a:off x="4419600" y="3200400"/>
            <a:ext cx="457200" cy="1524000"/>
            <a:chOff x="3360" y="2160"/>
            <a:chExt cx="288" cy="960"/>
          </a:xfrm>
        </p:grpSpPr>
        <p:sp>
          <p:nvSpPr>
            <p:cNvPr id="75844" name="Rectangle 78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5" name="Rectangle 79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46" name="Rectangle 80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7" name="Rectangle 81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8" name="Rectangle 82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>
            <a:off x="4953000" y="3200400"/>
            <a:ext cx="457200" cy="1524000"/>
            <a:chOff x="3360" y="2160"/>
            <a:chExt cx="288" cy="960"/>
          </a:xfrm>
        </p:grpSpPr>
        <p:sp>
          <p:nvSpPr>
            <p:cNvPr id="75839" name="Rectangle 84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0" name="Rectangle 85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1" name="Rectangle 86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2" name="Rectangle 87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3" name="Rectangle 88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803" name="Line 89"/>
          <p:cNvSpPr>
            <a:spLocks noChangeShapeType="1"/>
          </p:cNvSpPr>
          <p:nvPr/>
        </p:nvSpPr>
        <p:spPr bwMode="auto">
          <a:xfrm>
            <a:off x="4648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4" name="Line 90"/>
          <p:cNvSpPr>
            <a:spLocks noChangeShapeType="1"/>
          </p:cNvSpPr>
          <p:nvPr/>
        </p:nvSpPr>
        <p:spPr bwMode="auto">
          <a:xfrm>
            <a:off x="5181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91"/>
          <p:cNvGrpSpPr>
            <a:grpSpLocks/>
          </p:cNvGrpSpPr>
          <p:nvPr/>
        </p:nvGrpSpPr>
        <p:grpSpPr bwMode="auto">
          <a:xfrm>
            <a:off x="4343400" y="2743200"/>
            <a:ext cx="609600" cy="457200"/>
            <a:chOff x="3312" y="1872"/>
            <a:chExt cx="384" cy="288"/>
          </a:xfrm>
        </p:grpSpPr>
        <p:sp>
          <p:nvSpPr>
            <p:cNvPr id="75837" name="AutoShape 9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38" name="Line 9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94"/>
          <p:cNvGrpSpPr>
            <a:grpSpLocks/>
          </p:cNvGrpSpPr>
          <p:nvPr/>
        </p:nvGrpSpPr>
        <p:grpSpPr bwMode="auto">
          <a:xfrm>
            <a:off x="4953000" y="2743200"/>
            <a:ext cx="609600" cy="457200"/>
            <a:chOff x="3312" y="1872"/>
            <a:chExt cx="384" cy="288"/>
          </a:xfrm>
        </p:grpSpPr>
        <p:sp>
          <p:nvSpPr>
            <p:cNvPr id="75835" name="AutoShape 9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36" name="Line 9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807" name="Line 97"/>
          <p:cNvSpPr>
            <a:spLocks noChangeShapeType="1"/>
          </p:cNvSpPr>
          <p:nvPr/>
        </p:nvSpPr>
        <p:spPr bwMode="auto">
          <a:xfrm>
            <a:off x="44958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8" name="Line 98"/>
          <p:cNvSpPr>
            <a:spLocks noChangeShapeType="1"/>
          </p:cNvSpPr>
          <p:nvPr/>
        </p:nvSpPr>
        <p:spPr bwMode="auto">
          <a:xfrm>
            <a:off x="48006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9" name="Line 99"/>
          <p:cNvSpPr>
            <a:spLocks noChangeShapeType="1"/>
          </p:cNvSpPr>
          <p:nvPr/>
        </p:nvSpPr>
        <p:spPr bwMode="auto">
          <a:xfrm>
            <a:off x="46482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0" name="Line 100"/>
          <p:cNvSpPr>
            <a:spLocks noChangeShapeType="1"/>
          </p:cNvSpPr>
          <p:nvPr/>
        </p:nvSpPr>
        <p:spPr bwMode="auto">
          <a:xfrm>
            <a:off x="51054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1" name="Line 101"/>
          <p:cNvSpPr>
            <a:spLocks noChangeShapeType="1"/>
          </p:cNvSpPr>
          <p:nvPr/>
        </p:nvSpPr>
        <p:spPr bwMode="auto">
          <a:xfrm>
            <a:off x="54102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2" name="Line 102"/>
          <p:cNvSpPr>
            <a:spLocks noChangeShapeType="1"/>
          </p:cNvSpPr>
          <p:nvPr/>
        </p:nvSpPr>
        <p:spPr bwMode="auto">
          <a:xfrm>
            <a:off x="52578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3" name="Line 103"/>
          <p:cNvSpPr>
            <a:spLocks noChangeShapeType="1"/>
          </p:cNvSpPr>
          <p:nvPr/>
        </p:nvSpPr>
        <p:spPr bwMode="auto">
          <a:xfrm>
            <a:off x="48768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4" name="Line 104"/>
          <p:cNvSpPr>
            <a:spLocks noChangeShapeType="1"/>
          </p:cNvSpPr>
          <p:nvPr/>
        </p:nvSpPr>
        <p:spPr bwMode="auto">
          <a:xfrm flipH="1">
            <a:off x="4114800" y="1828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5" name="Line 105"/>
          <p:cNvSpPr>
            <a:spLocks noChangeShapeType="1"/>
          </p:cNvSpPr>
          <p:nvPr/>
        </p:nvSpPr>
        <p:spPr bwMode="auto">
          <a:xfrm flipH="1">
            <a:off x="4114800" y="6324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6" name="Line 106"/>
          <p:cNvSpPr>
            <a:spLocks noChangeShapeType="1"/>
          </p:cNvSpPr>
          <p:nvPr/>
        </p:nvSpPr>
        <p:spPr bwMode="auto">
          <a:xfrm>
            <a:off x="4114800" y="1828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7" name="Line 107"/>
          <p:cNvSpPr>
            <a:spLocks noChangeShapeType="1"/>
          </p:cNvSpPr>
          <p:nvPr/>
        </p:nvSpPr>
        <p:spPr bwMode="auto">
          <a:xfrm flipH="1">
            <a:off x="4648200" y="2362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8" name="Line 108"/>
          <p:cNvSpPr>
            <a:spLocks noChangeShapeType="1"/>
          </p:cNvSpPr>
          <p:nvPr/>
        </p:nvSpPr>
        <p:spPr bwMode="auto">
          <a:xfrm flipH="1">
            <a:off x="4800600" y="2514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9" name="Line 112"/>
          <p:cNvSpPr>
            <a:spLocks noChangeShapeType="1"/>
          </p:cNvSpPr>
          <p:nvPr/>
        </p:nvSpPr>
        <p:spPr bwMode="auto">
          <a:xfrm>
            <a:off x="609600" y="4267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0" name="Text Box 113"/>
          <p:cNvSpPr txBox="1">
            <a:spLocks noChangeArrowheads="1"/>
          </p:cNvSpPr>
          <p:nvPr/>
        </p:nvSpPr>
        <p:spPr bwMode="auto">
          <a:xfrm>
            <a:off x="-19513" y="3555356"/>
            <a:ext cx="130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pitchFamily="-107" charset="0"/>
                <a:ea typeface="Arial" pitchFamily="-107" charset="0"/>
                <a:cs typeface="Arial" pitchFamily="-107" charset="0"/>
              </a:rPr>
              <a:t>Address</a:t>
            </a:r>
          </a:p>
        </p:txBody>
      </p:sp>
      <p:sp>
        <p:nvSpPr>
          <p:cNvPr id="75822" name="Line 115"/>
          <p:cNvSpPr>
            <a:spLocks noChangeShapeType="1"/>
          </p:cNvSpPr>
          <p:nvPr/>
        </p:nvSpPr>
        <p:spPr bwMode="auto">
          <a:xfrm>
            <a:off x="3048000" y="2819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3" name="Line 116"/>
          <p:cNvSpPr>
            <a:spLocks noChangeShapeType="1"/>
          </p:cNvSpPr>
          <p:nvPr/>
        </p:nvSpPr>
        <p:spPr bwMode="auto">
          <a:xfrm>
            <a:off x="3124200" y="2895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4" name="Rectangle 111"/>
          <p:cNvSpPr>
            <a:spLocks noChangeArrowheads="1"/>
          </p:cNvSpPr>
          <p:nvPr/>
        </p:nvSpPr>
        <p:spPr bwMode="auto">
          <a:xfrm>
            <a:off x="1524000" y="2667000"/>
            <a:ext cx="1600200" cy="312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Instruction</a:t>
            </a:r>
          </a:p>
          <a:p>
            <a:pPr algn="ctr"/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Memory</a:t>
            </a:r>
          </a:p>
        </p:txBody>
      </p:sp>
      <p:sp>
        <p:nvSpPr>
          <p:cNvPr id="75825" name="Line 117"/>
          <p:cNvSpPr>
            <a:spLocks noChangeShapeType="1"/>
          </p:cNvSpPr>
          <p:nvPr/>
        </p:nvSpPr>
        <p:spPr bwMode="auto">
          <a:xfrm>
            <a:off x="3124200" y="29718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6" name="Line 118"/>
          <p:cNvSpPr>
            <a:spLocks noChangeShapeType="1"/>
          </p:cNvSpPr>
          <p:nvPr/>
        </p:nvSpPr>
        <p:spPr bwMode="auto">
          <a:xfrm>
            <a:off x="3124200" y="3429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7" name="Line 119"/>
          <p:cNvSpPr>
            <a:spLocks noChangeShapeType="1"/>
          </p:cNvSpPr>
          <p:nvPr/>
        </p:nvSpPr>
        <p:spPr bwMode="auto">
          <a:xfrm>
            <a:off x="3124200" y="3657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8" name="Line 120"/>
          <p:cNvSpPr>
            <a:spLocks noChangeShapeType="1"/>
          </p:cNvSpPr>
          <p:nvPr/>
        </p:nvSpPr>
        <p:spPr bwMode="auto">
          <a:xfrm>
            <a:off x="3124200" y="39624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9" name="Line 121"/>
          <p:cNvSpPr>
            <a:spLocks noChangeShapeType="1"/>
          </p:cNvSpPr>
          <p:nvPr/>
        </p:nvSpPr>
        <p:spPr bwMode="auto">
          <a:xfrm>
            <a:off x="3124200" y="4191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0" name="Line 122"/>
          <p:cNvSpPr>
            <a:spLocks noChangeShapeType="1"/>
          </p:cNvSpPr>
          <p:nvPr/>
        </p:nvSpPr>
        <p:spPr bwMode="auto">
          <a:xfrm>
            <a:off x="3124200" y="43434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1" name="Line 123"/>
          <p:cNvSpPr>
            <a:spLocks noChangeShapeType="1"/>
          </p:cNvSpPr>
          <p:nvPr/>
        </p:nvSpPr>
        <p:spPr bwMode="auto">
          <a:xfrm>
            <a:off x="3124200" y="45720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2" name="Rectangle 118"/>
          <p:cNvSpPr>
            <a:spLocks noChangeArrowheads="1"/>
          </p:cNvSpPr>
          <p:nvPr/>
        </p:nvSpPr>
        <p:spPr bwMode="auto">
          <a:xfrm>
            <a:off x="45720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3" name="Rectangle 119"/>
          <p:cNvSpPr>
            <a:spLocks noChangeArrowheads="1"/>
          </p:cNvSpPr>
          <p:nvPr/>
        </p:nvSpPr>
        <p:spPr bwMode="auto">
          <a:xfrm>
            <a:off x="59436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4" name="Rectangle 120"/>
          <p:cNvSpPr>
            <a:spLocks noChangeArrowheads="1"/>
          </p:cNvSpPr>
          <p:nvPr/>
        </p:nvSpPr>
        <p:spPr bwMode="auto">
          <a:xfrm>
            <a:off x="7237413" y="5588000"/>
            <a:ext cx="457200" cy="44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F5DD4-1B65-4D4C-BD06-C6E4D599F85D}" type="slidenum">
              <a:rPr lang="en-US" smtClean="0">
                <a:latin typeface="Times New Roman" pitchFamily="-107" charset="0"/>
              </a:rPr>
              <a:pPr/>
              <a:t>17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VLIW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Very Long Instruction Word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Set of operators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Parameterize number, distribution (X, +, </a:t>
            </a:r>
            <a:r>
              <a:rPr lang="en-US" sz="2400" dirty="0" err="1"/>
              <a:t>sqrt</a:t>
            </a:r>
            <a:r>
              <a:rPr lang="en-US" sz="2400" dirty="0"/>
              <a:t>…)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More </a:t>
            </a:r>
            <a:r>
              <a:rPr lang="en-US" sz="2000" dirty="0" err="1">
                <a:ea typeface="ＭＳ Ｐゴシック" pitchFamily="-107" charset="-128"/>
              </a:rPr>
              <a:t>operators</a:t>
            </a:r>
            <a:r>
              <a:rPr lang="en-US" sz="2000" dirty="0" err="1">
                <a:ea typeface="ＭＳ Ｐゴシック" pitchFamily="-107" charset="-128"/>
                <a:sym typeface="Wingdings" pitchFamily="-107" charset="2"/>
              </a:rPr>
              <a:t>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 less time, more area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Fewer operators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 more time, less area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Continuum for operator allocation</a:t>
            </a:r>
            <a:endParaRPr lang="en-US" sz="2000" dirty="0">
              <a:ea typeface="ＭＳ Ｐゴシック" pitchFamily="-107" charset="-128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Memories for intermediate state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Memory for “long” instructions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General framework for specializing to problem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Wiring, memories get expensive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Opportunity for further optimizations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General way to tradeoff area and time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757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DE38A6-D9AA-2F42-9921-2E908BA221BB}" type="slidenum">
              <a:rPr lang="en-US" smtClean="0">
                <a:latin typeface="Times New Roman" pitchFamily="-107" charset="0"/>
              </a:rPr>
              <a:pPr/>
              <a:t>18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VLIW</a:t>
            </a:r>
          </a:p>
        </p:txBody>
      </p:sp>
      <p:sp>
        <p:nvSpPr>
          <p:cNvPr id="75781" name="Rectangle 1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7010400" y="4953000"/>
            <a:ext cx="9144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+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934200" y="3200400"/>
            <a:ext cx="457200" cy="1524000"/>
            <a:chOff x="3360" y="2160"/>
            <a:chExt cx="288" cy="960"/>
          </a:xfrm>
        </p:grpSpPr>
        <p:sp>
          <p:nvSpPr>
            <p:cNvPr id="75892" name="Rectangle 20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3" name="Rectangle 21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94" name="Rectangle 22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95" name="Rectangle 23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96" name="Rectangle 24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7467600" y="3200400"/>
            <a:ext cx="457200" cy="1524000"/>
            <a:chOff x="3360" y="2160"/>
            <a:chExt cx="288" cy="960"/>
          </a:xfrm>
        </p:grpSpPr>
        <p:sp>
          <p:nvSpPr>
            <p:cNvPr id="75887" name="Rectangle 26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88" name="Rectangle 27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89" name="Rectangle 28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0" name="Rectangle 29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1" name="Rectangle 30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85" name="Line 33"/>
          <p:cNvSpPr>
            <a:spLocks noChangeShapeType="1"/>
          </p:cNvSpPr>
          <p:nvPr/>
        </p:nvSpPr>
        <p:spPr bwMode="auto">
          <a:xfrm>
            <a:off x="7162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6" name="Line 34"/>
          <p:cNvSpPr>
            <a:spLocks noChangeShapeType="1"/>
          </p:cNvSpPr>
          <p:nvPr/>
        </p:nvSpPr>
        <p:spPr bwMode="auto">
          <a:xfrm>
            <a:off x="7696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6781800" y="2743200"/>
            <a:ext cx="609600" cy="457200"/>
            <a:chOff x="3312" y="1872"/>
            <a:chExt cx="384" cy="288"/>
          </a:xfrm>
        </p:grpSpPr>
        <p:sp>
          <p:nvSpPr>
            <p:cNvPr id="75885" name="AutoShape 4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6" name="Line 4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7315200" y="2743200"/>
            <a:ext cx="609600" cy="457200"/>
            <a:chOff x="3312" y="1872"/>
            <a:chExt cx="384" cy="288"/>
          </a:xfrm>
        </p:grpSpPr>
        <p:sp>
          <p:nvSpPr>
            <p:cNvPr id="75883" name="AutoShape 4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4" name="Line 4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6934200" y="1828800"/>
            <a:ext cx="304800" cy="914400"/>
            <a:chOff x="3408" y="1296"/>
            <a:chExt cx="192" cy="576"/>
          </a:xfrm>
        </p:grpSpPr>
        <p:sp>
          <p:nvSpPr>
            <p:cNvPr id="75880" name="Line 56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1" name="Line 57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2" name="Line 58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7467600" y="1828800"/>
            <a:ext cx="304800" cy="914400"/>
            <a:chOff x="3408" y="1296"/>
            <a:chExt cx="192" cy="576"/>
          </a:xfrm>
        </p:grpSpPr>
        <p:sp>
          <p:nvSpPr>
            <p:cNvPr id="75877" name="Line 60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78" name="Line 61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79" name="Line 62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91" name="Line 63"/>
          <p:cNvSpPr>
            <a:spLocks noChangeShapeType="1"/>
          </p:cNvSpPr>
          <p:nvPr/>
        </p:nvSpPr>
        <p:spPr bwMode="auto">
          <a:xfrm>
            <a:off x="6096000" y="2514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2" name="Line 64"/>
          <p:cNvSpPr>
            <a:spLocks noChangeShapeType="1"/>
          </p:cNvSpPr>
          <p:nvPr/>
        </p:nvSpPr>
        <p:spPr bwMode="auto">
          <a:xfrm>
            <a:off x="5943600" y="2362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3" name="Line 65"/>
          <p:cNvSpPr>
            <a:spLocks noChangeShapeType="1"/>
          </p:cNvSpPr>
          <p:nvPr/>
        </p:nvSpPr>
        <p:spPr bwMode="auto">
          <a:xfrm>
            <a:off x="5791200" y="1828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4" name="Line 67"/>
          <p:cNvSpPr>
            <a:spLocks noChangeShapeType="1"/>
          </p:cNvSpPr>
          <p:nvPr/>
        </p:nvSpPr>
        <p:spPr bwMode="auto">
          <a:xfrm>
            <a:off x="8153400" y="25146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5" name="Line 68"/>
          <p:cNvSpPr>
            <a:spLocks noChangeShapeType="1"/>
          </p:cNvSpPr>
          <p:nvPr/>
        </p:nvSpPr>
        <p:spPr bwMode="auto">
          <a:xfrm flipH="1">
            <a:off x="7467600" y="571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6" name="Line 69"/>
          <p:cNvSpPr>
            <a:spLocks noChangeShapeType="1"/>
          </p:cNvSpPr>
          <p:nvPr/>
        </p:nvSpPr>
        <p:spPr bwMode="auto">
          <a:xfrm flipH="1" flipV="1">
            <a:off x="7467600" y="548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5638800" y="1828800"/>
            <a:ext cx="1219200" cy="4267200"/>
            <a:chOff x="3552" y="1152"/>
            <a:chExt cx="768" cy="2688"/>
          </a:xfrm>
        </p:grpSpPr>
        <p:sp>
          <p:nvSpPr>
            <p:cNvPr id="75849" name="Rectangle 5"/>
            <p:cNvSpPr>
              <a:spLocks noChangeArrowheads="1"/>
            </p:cNvSpPr>
            <p:nvPr/>
          </p:nvSpPr>
          <p:spPr bwMode="auto">
            <a:xfrm>
              <a:off x="3600" y="3120"/>
              <a:ext cx="576" cy="52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X</a:t>
              </a:r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3600" y="2016"/>
              <a:ext cx="288" cy="960"/>
              <a:chOff x="3360" y="2160"/>
              <a:chExt cx="288" cy="960"/>
            </a:xfrm>
          </p:grpSpPr>
          <p:sp>
            <p:nvSpPr>
              <p:cNvPr id="75872" name="Rectangle 8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73" name="Rectangle 9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75874" name="Rectangle 10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5" name="Rectangle 11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6" name="Rectangle 12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3936" y="2016"/>
              <a:ext cx="288" cy="960"/>
              <a:chOff x="3360" y="2160"/>
              <a:chExt cx="288" cy="960"/>
            </a:xfrm>
          </p:grpSpPr>
          <p:sp>
            <p:nvSpPr>
              <p:cNvPr id="75867" name="Rectangle 14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68" name="Rectangle 15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69" name="Rectangle 16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70" name="Rectangle 17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1" name="Rectangle 18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52" name="Line 31"/>
            <p:cNvSpPr>
              <a:spLocks noChangeShapeType="1"/>
            </p:cNvSpPr>
            <p:nvPr/>
          </p:nvSpPr>
          <p:spPr bwMode="auto">
            <a:xfrm>
              <a:off x="3744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3" name="Line 32"/>
            <p:cNvSpPr>
              <a:spLocks noChangeShapeType="1"/>
            </p:cNvSpPr>
            <p:nvPr/>
          </p:nvSpPr>
          <p:spPr bwMode="auto">
            <a:xfrm>
              <a:off x="4080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3552" y="1728"/>
              <a:ext cx="384" cy="288"/>
              <a:chOff x="3312" y="1872"/>
              <a:chExt cx="384" cy="288"/>
            </a:xfrm>
          </p:grpSpPr>
          <p:sp>
            <p:nvSpPr>
              <p:cNvPr id="75865" name="AutoShape 36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66" name="Line 3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38"/>
            <p:cNvGrpSpPr>
              <a:grpSpLocks/>
            </p:cNvGrpSpPr>
            <p:nvPr/>
          </p:nvGrpSpPr>
          <p:grpSpPr bwMode="auto">
            <a:xfrm>
              <a:off x="3936" y="1728"/>
              <a:ext cx="384" cy="288"/>
              <a:chOff x="3312" y="1872"/>
              <a:chExt cx="384" cy="288"/>
            </a:xfrm>
          </p:grpSpPr>
          <p:sp>
            <p:nvSpPr>
              <p:cNvPr id="75863" name="AutoShape 39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64" name="Line 4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56" name="Line 48"/>
            <p:cNvSpPr>
              <a:spLocks noChangeShapeType="1"/>
            </p:cNvSpPr>
            <p:nvPr/>
          </p:nvSpPr>
          <p:spPr bwMode="auto">
            <a:xfrm>
              <a:off x="3648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7" name="Line 49"/>
            <p:cNvSpPr>
              <a:spLocks noChangeShapeType="1"/>
            </p:cNvSpPr>
            <p:nvPr/>
          </p:nvSpPr>
          <p:spPr bwMode="auto">
            <a:xfrm>
              <a:off x="3840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8" name="Line 50"/>
            <p:cNvSpPr>
              <a:spLocks noChangeShapeType="1"/>
            </p:cNvSpPr>
            <p:nvPr/>
          </p:nvSpPr>
          <p:spPr bwMode="auto">
            <a:xfrm>
              <a:off x="3744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9" name="Line 52"/>
            <p:cNvSpPr>
              <a:spLocks noChangeShapeType="1"/>
            </p:cNvSpPr>
            <p:nvPr/>
          </p:nvSpPr>
          <p:spPr bwMode="auto">
            <a:xfrm>
              <a:off x="4032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0" name="Line 53"/>
            <p:cNvSpPr>
              <a:spLocks noChangeShapeType="1"/>
            </p:cNvSpPr>
            <p:nvPr/>
          </p:nvSpPr>
          <p:spPr bwMode="auto">
            <a:xfrm>
              <a:off x="4224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1" name="Line 54"/>
            <p:cNvSpPr>
              <a:spLocks noChangeShapeType="1"/>
            </p:cNvSpPr>
            <p:nvPr/>
          </p:nvSpPr>
          <p:spPr bwMode="auto">
            <a:xfrm>
              <a:off x="4128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2" name="Line 70"/>
            <p:cNvSpPr>
              <a:spLocks noChangeShapeType="1"/>
            </p:cNvSpPr>
            <p:nvPr/>
          </p:nvSpPr>
          <p:spPr bwMode="auto">
            <a:xfrm>
              <a:off x="3888" y="36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98" name="Line 71"/>
          <p:cNvSpPr>
            <a:spLocks noChangeShapeType="1"/>
          </p:cNvSpPr>
          <p:nvPr/>
        </p:nvSpPr>
        <p:spPr bwMode="auto">
          <a:xfrm>
            <a:off x="6172200" y="6096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9" name="Line 72"/>
          <p:cNvSpPr>
            <a:spLocks noChangeShapeType="1"/>
          </p:cNvSpPr>
          <p:nvPr/>
        </p:nvSpPr>
        <p:spPr bwMode="auto">
          <a:xfrm flipH="1" flipV="1">
            <a:off x="8534400" y="23622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0" name="Rectangle 76"/>
          <p:cNvSpPr>
            <a:spLocks noChangeArrowheads="1"/>
          </p:cNvSpPr>
          <p:nvPr/>
        </p:nvSpPr>
        <p:spPr bwMode="auto">
          <a:xfrm>
            <a:off x="4419600" y="4953000"/>
            <a:ext cx="914400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X</a:t>
            </a:r>
          </a:p>
        </p:txBody>
      </p:sp>
      <p:grpSp>
        <p:nvGrpSpPr>
          <p:cNvPr id="13" name="Group 77"/>
          <p:cNvGrpSpPr>
            <a:grpSpLocks/>
          </p:cNvGrpSpPr>
          <p:nvPr/>
        </p:nvGrpSpPr>
        <p:grpSpPr bwMode="auto">
          <a:xfrm>
            <a:off x="4419600" y="3200400"/>
            <a:ext cx="457200" cy="1524000"/>
            <a:chOff x="3360" y="2160"/>
            <a:chExt cx="288" cy="960"/>
          </a:xfrm>
        </p:grpSpPr>
        <p:sp>
          <p:nvSpPr>
            <p:cNvPr id="75844" name="Rectangle 78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5" name="Rectangle 79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46" name="Rectangle 80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7" name="Rectangle 81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8" name="Rectangle 82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>
            <a:off x="4953000" y="3200400"/>
            <a:ext cx="457200" cy="1524000"/>
            <a:chOff x="3360" y="2160"/>
            <a:chExt cx="288" cy="960"/>
          </a:xfrm>
        </p:grpSpPr>
        <p:sp>
          <p:nvSpPr>
            <p:cNvPr id="75839" name="Rectangle 84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0" name="Rectangle 85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1" name="Rectangle 86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2" name="Rectangle 87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3" name="Rectangle 88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803" name="Line 89"/>
          <p:cNvSpPr>
            <a:spLocks noChangeShapeType="1"/>
          </p:cNvSpPr>
          <p:nvPr/>
        </p:nvSpPr>
        <p:spPr bwMode="auto">
          <a:xfrm>
            <a:off x="4648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4" name="Line 90"/>
          <p:cNvSpPr>
            <a:spLocks noChangeShapeType="1"/>
          </p:cNvSpPr>
          <p:nvPr/>
        </p:nvSpPr>
        <p:spPr bwMode="auto">
          <a:xfrm>
            <a:off x="5181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91"/>
          <p:cNvGrpSpPr>
            <a:grpSpLocks/>
          </p:cNvGrpSpPr>
          <p:nvPr/>
        </p:nvGrpSpPr>
        <p:grpSpPr bwMode="auto">
          <a:xfrm>
            <a:off x="4343400" y="2743200"/>
            <a:ext cx="609600" cy="457200"/>
            <a:chOff x="3312" y="1872"/>
            <a:chExt cx="384" cy="288"/>
          </a:xfrm>
        </p:grpSpPr>
        <p:sp>
          <p:nvSpPr>
            <p:cNvPr id="75837" name="AutoShape 9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38" name="Line 9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94"/>
          <p:cNvGrpSpPr>
            <a:grpSpLocks/>
          </p:cNvGrpSpPr>
          <p:nvPr/>
        </p:nvGrpSpPr>
        <p:grpSpPr bwMode="auto">
          <a:xfrm>
            <a:off x="4953000" y="2743200"/>
            <a:ext cx="609600" cy="457200"/>
            <a:chOff x="3312" y="1872"/>
            <a:chExt cx="384" cy="288"/>
          </a:xfrm>
        </p:grpSpPr>
        <p:sp>
          <p:nvSpPr>
            <p:cNvPr id="75835" name="AutoShape 9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36" name="Line 9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807" name="Line 97"/>
          <p:cNvSpPr>
            <a:spLocks noChangeShapeType="1"/>
          </p:cNvSpPr>
          <p:nvPr/>
        </p:nvSpPr>
        <p:spPr bwMode="auto">
          <a:xfrm>
            <a:off x="44958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8" name="Line 98"/>
          <p:cNvSpPr>
            <a:spLocks noChangeShapeType="1"/>
          </p:cNvSpPr>
          <p:nvPr/>
        </p:nvSpPr>
        <p:spPr bwMode="auto">
          <a:xfrm>
            <a:off x="48006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9" name="Line 99"/>
          <p:cNvSpPr>
            <a:spLocks noChangeShapeType="1"/>
          </p:cNvSpPr>
          <p:nvPr/>
        </p:nvSpPr>
        <p:spPr bwMode="auto">
          <a:xfrm>
            <a:off x="46482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0" name="Line 100"/>
          <p:cNvSpPr>
            <a:spLocks noChangeShapeType="1"/>
          </p:cNvSpPr>
          <p:nvPr/>
        </p:nvSpPr>
        <p:spPr bwMode="auto">
          <a:xfrm>
            <a:off x="51054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1" name="Line 101"/>
          <p:cNvSpPr>
            <a:spLocks noChangeShapeType="1"/>
          </p:cNvSpPr>
          <p:nvPr/>
        </p:nvSpPr>
        <p:spPr bwMode="auto">
          <a:xfrm>
            <a:off x="54102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2" name="Line 102"/>
          <p:cNvSpPr>
            <a:spLocks noChangeShapeType="1"/>
          </p:cNvSpPr>
          <p:nvPr/>
        </p:nvSpPr>
        <p:spPr bwMode="auto">
          <a:xfrm>
            <a:off x="52578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3" name="Line 103"/>
          <p:cNvSpPr>
            <a:spLocks noChangeShapeType="1"/>
          </p:cNvSpPr>
          <p:nvPr/>
        </p:nvSpPr>
        <p:spPr bwMode="auto">
          <a:xfrm>
            <a:off x="48768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4" name="Line 104"/>
          <p:cNvSpPr>
            <a:spLocks noChangeShapeType="1"/>
          </p:cNvSpPr>
          <p:nvPr/>
        </p:nvSpPr>
        <p:spPr bwMode="auto">
          <a:xfrm flipH="1">
            <a:off x="4114800" y="1828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5" name="Line 105"/>
          <p:cNvSpPr>
            <a:spLocks noChangeShapeType="1"/>
          </p:cNvSpPr>
          <p:nvPr/>
        </p:nvSpPr>
        <p:spPr bwMode="auto">
          <a:xfrm flipH="1">
            <a:off x="4114800" y="6324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6" name="Line 106"/>
          <p:cNvSpPr>
            <a:spLocks noChangeShapeType="1"/>
          </p:cNvSpPr>
          <p:nvPr/>
        </p:nvSpPr>
        <p:spPr bwMode="auto">
          <a:xfrm>
            <a:off x="4114800" y="1828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7" name="Line 107"/>
          <p:cNvSpPr>
            <a:spLocks noChangeShapeType="1"/>
          </p:cNvSpPr>
          <p:nvPr/>
        </p:nvSpPr>
        <p:spPr bwMode="auto">
          <a:xfrm flipH="1">
            <a:off x="4648200" y="2362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8" name="Line 108"/>
          <p:cNvSpPr>
            <a:spLocks noChangeShapeType="1"/>
          </p:cNvSpPr>
          <p:nvPr/>
        </p:nvSpPr>
        <p:spPr bwMode="auto">
          <a:xfrm flipH="1">
            <a:off x="4800600" y="2514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9" name="Line 112"/>
          <p:cNvSpPr>
            <a:spLocks noChangeShapeType="1"/>
          </p:cNvSpPr>
          <p:nvPr/>
        </p:nvSpPr>
        <p:spPr bwMode="auto">
          <a:xfrm>
            <a:off x="609600" y="4267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0" name="Text Box 113"/>
          <p:cNvSpPr txBox="1">
            <a:spLocks noChangeArrowheads="1"/>
          </p:cNvSpPr>
          <p:nvPr/>
        </p:nvSpPr>
        <p:spPr bwMode="auto">
          <a:xfrm>
            <a:off x="0" y="3581400"/>
            <a:ext cx="130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Address</a:t>
            </a:r>
          </a:p>
        </p:txBody>
      </p:sp>
      <p:sp>
        <p:nvSpPr>
          <p:cNvPr id="75822" name="Line 115"/>
          <p:cNvSpPr>
            <a:spLocks noChangeShapeType="1"/>
          </p:cNvSpPr>
          <p:nvPr/>
        </p:nvSpPr>
        <p:spPr bwMode="auto">
          <a:xfrm>
            <a:off x="3048000" y="2819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3" name="Line 116"/>
          <p:cNvSpPr>
            <a:spLocks noChangeShapeType="1"/>
          </p:cNvSpPr>
          <p:nvPr/>
        </p:nvSpPr>
        <p:spPr bwMode="auto">
          <a:xfrm>
            <a:off x="3124200" y="2895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4" name="Rectangle 111"/>
          <p:cNvSpPr>
            <a:spLocks noChangeArrowheads="1"/>
          </p:cNvSpPr>
          <p:nvPr/>
        </p:nvSpPr>
        <p:spPr bwMode="auto">
          <a:xfrm>
            <a:off x="1524000" y="2667000"/>
            <a:ext cx="1600200" cy="312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Instruction</a:t>
            </a:r>
          </a:p>
          <a:p>
            <a:pPr algn="ctr"/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Memory</a:t>
            </a:r>
          </a:p>
        </p:txBody>
      </p:sp>
      <p:sp>
        <p:nvSpPr>
          <p:cNvPr id="75825" name="Line 117"/>
          <p:cNvSpPr>
            <a:spLocks noChangeShapeType="1"/>
          </p:cNvSpPr>
          <p:nvPr/>
        </p:nvSpPr>
        <p:spPr bwMode="auto">
          <a:xfrm>
            <a:off x="3124200" y="29718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6" name="Line 118"/>
          <p:cNvSpPr>
            <a:spLocks noChangeShapeType="1"/>
          </p:cNvSpPr>
          <p:nvPr/>
        </p:nvSpPr>
        <p:spPr bwMode="auto">
          <a:xfrm>
            <a:off x="3124200" y="3429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7" name="Line 119"/>
          <p:cNvSpPr>
            <a:spLocks noChangeShapeType="1"/>
          </p:cNvSpPr>
          <p:nvPr/>
        </p:nvSpPr>
        <p:spPr bwMode="auto">
          <a:xfrm>
            <a:off x="3124200" y="3657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8" name="Line 120"/>
          <p:cNvSpPr>
            <a:spLocks noChangeShapeType="1"/>
          </p:cNvSpPr>
          <p:nvPr/>
        </p:nvSpPr>
        <p:spPr bwMode="auto">
          <a:xfrm>
            <a:off x="3124200" y="39624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9" name="Line 121"/>
          <p:cNvSpPr>
            <a:spLocks noChangeShapeType="1"/>
          </p:cNvSpPr>
          <p:nvPr/>
        </p:nvSpPr>
        <p:spPr bwMode="auto">
          <a:xfrm>
            <a:off x="3124200" y="4191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0" name="Line 122"/>
          <p:cNvSpPr>
            <a:spLocks noChangeShapeType="1"/>
          </p:cNvSpPr>
          <p:nvPr/>
        </p:nvSpPr>
        <p:spPr bwMode="auto">
          <a:xfrm>
            <a:off x="3124200" y="43434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1" name="Line 123"/>
          <p:cNvSpPr>
            <a:spLocks noChangeShapeType="1"/>
          </p:cNvSpPr>
          <p:nvPr/>
        </p:nvSpPr>
        <p:spPr bwMode="auto">
          <a:xfrm>
            <a:off x="3124200" y="45720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2" name="Rectangle 118"/>
          <p:cNvSpPr>
            <a:spLocks noChangeArrowheads="1"/>
          </p:cNvSpPr>
          <p:nvPr/>
        </p:nvSpPr>
        <p:spPr bwMode="auto">
          <a:xfrm>
            <a:off x="45720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3" name="Rectangle 119"/>
          <p:cNvSpPr>
            <a:spLocks noChangeArrowheads="1"/>
          </p:cNvSpPr>
          <p:nvPr/>
        </p:nvSpPr>
        <p:spPr bwMode="auto">
          <a:xfrm>
            <a:off x="59436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4" name="Rectangle 120"/>
          <p:cNvSpPr>
            <a:spLocks noChangeArrowheads="1"/>
          </p:cNvSpPr>
          <p:nvPr/>
        </p:nvSpPr>
        <p:spPr bwMode="auto">
          <a:xfrm>
            <a:off x="7237413" y="5588000"/>
            <a:ext cx="457200" cy="44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VLIW </a:t>
            </a:r>
            <a:r>
              <a:rPr lang="en-US" dirty="0" err="1"/>
              <a:t>w</a:t>
            </a:r>
            <a:r>
              <a:rPr lang="en-US" dirty="0"/>
              <a:t>/ Multiport RF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/>
              <a:t>Simple, full-featured model use common Register File</a:t>
            </a:r>
          </a:p>
          <a:p>
            <a:pPr lvl="1"/>
            <a:r>
              <a:rPr lang="en-US" dirty="0" err="1"/>
              <a:t>Memory(Words</a:t>
            </a:r>
            <a:r>
              <a:rPr lang="en-US" dirty="0"/>
              <a:t>, </a:t>
            </a:r>
            <a:r>
              <a:rPr lang="en-US" dirty="0" err="1"/>
              <a:t>WritePorts</a:t>
            </a:r>
            <a:r>
              <a:rPr lang="en-US" dirty="0"/>
              <a:t>, </a:t>
            </a:r>
            <a:r>
              <a:rPr lang="en-US" dirty="0" err="1"/>
              <a:t>ReadPorts</a:t>
            </a:r>
            <a:r>
              <a:rPr lang="en-US" dirty="0"/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276600"/>
            <a:ext cx="7366000" cy="31210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1816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153400" cy="4114800"/>
          </a:xfrm>
        </p:spPr>
        <p:txBody>
          <a:bodyPr/>
          <a:lstStyle/>
          <a:p>
            <a:pPr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VLIW (Very Large Instruction Word)</a:t>
            </a:r>
          </a:p>
          <a:p>
            <a:pPr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Exploiting Instruction-Level Parallelism (ILP)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Part 1: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Demand, Basic Model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Part 2: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Tuning,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Unrollling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Part 3: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Data Movement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Part 4 (bonus, probably not cover):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Zero-Overhead Loops, Pipelined Operators</a:t>
            </a:r>
          </a:p>
          <a:p>
            <a:pPr lvl="1"/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Unbound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Can (design to) use all operators at once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00400"/>
            <a:ext cx="8222275" cy="267037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Unbound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Schedule 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1 on this VLIW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(next slide)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00400"/>
            <a:ext cx="8222275" cy="267037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Schedule 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B1780B4-D6DF-D842-BC5A-699368C51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571419"/>
              </p:ext>
            </p:extLst>
          </p:nvPr>
        </p:nvGraphicFramePr>
        <p:xfrm>
          <a:off x="740664" y="1996440"/>
          <a:ext cx="76200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39349508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8048755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987111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8574392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63788170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LD/ST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80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571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209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90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68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254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40884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33F5A39-2A50-3A4C-BE2E-C0E4CA6CD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937760"/>
            <a:ext cx="4869475" cy="158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87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B1780B4-D6DF-D842-BC5A-699368C51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534453"/>
              </p:ext>
            </p:extLst>
          </p:nvPr>
        </p:nvGraphicFramePr>
        <p:xfrm>
          <a:off x="740664" y="1996440"/>
          <a:ext cx="7620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39349508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8048755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987111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8574392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63788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LD/ST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80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Sub</a:t>
                      </a:r>
                      <a:r>
                        <a:rPr lang="en-US" baseline="0" dirty="0"/>
                        <a:t> r2,r1,r3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571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Bzneq</a:t>
                      </a:r>
                      <a:r>
                        <a:rPr lang="en-US" dirty="0"/>
                        <a:t> r3,end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209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Ld r4,r6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90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Ld r5,r7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68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r1,#1,r1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Mpy</a:t>
                      </a:r>
                      <a:r>
                        <a:rPr lang="en-US" dirty="0"/>
                        <a:t> r7,r8,r8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254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 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r7,r8,r8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40884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4A52F-9315-5445-B4EA-489847417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064B6-57C3-EB4A-AAF5-0F874E649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tune VLIW to directly target resource bound</a:t>
            </a:r>
          </a:p>
          <a:p>
            <a:pPr lvl="1"/>
            <a:r>
              <a:rPr lang="en-US" dirty="0"/>
              <a:t>Add operators to target a particular resource bound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45E61-5ABE-904A-B38E-8F2F00F98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87895-916B-834F-8356-2EABBFCCF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55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2A7477-23DC-DB4A-A98B-3829AA79E6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Tuning, Unrolling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3370436-546C-AD44-848C-DA2F6A8A48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6D483-E196-014F-8981-99881980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F03C9-2C08-724B-BEFD-DF9C007DF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59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VLIW Operator Knobs</a:t>
            </a:r>
            <a:br>
              <a:rPr lang="en-US" dirty="0"/>
            </a:br>
            <a:r>
              <a:rPr lang="en-US" dirty="0"/>
              <a:t>(Design Space Axes)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/>
              <a:t>Choose collection of operators and the numbers of each</a:t>
            </a:r>
          </a:p>
          <a:p>
            <a:pPr lvl="1"/>
            <a:r>
              <a:rPr lang="en-US" dirty="0"/>
              <a:t>Match task</a:t>
            </a:r>
          </a:p>
          <a:p>
            <a:pPr lvl="1"/>
            <a:r>
              <a:rPr lang="en-US" dirty="0"/>
              <a:t>Tune 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733800"/>
            <a:ext cx="8222275" cy="267037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655" y="236220"/>
            <a:ext cx="7772400" cy="1143000"/>
          </a:xfrm>
        </p:spPr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496F461-8764-2D4D-99A4-4592C0562A1A}"/>
              </a:ext>
            </a:extLst>
          </p:cNvPr>
          <p:cNvSpPr txBox="1">
            <a:spLocks/>
          </p:cNvSpPr>
          <p:nvPr/>
        </p:nvSpPr>
        <p:spPr bwMode="auto">
          <a:xfrm>
            <a:off x="419100" y="1393499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/>
              <a:t>Choose collection of operators and the numbers of each</a:t>
            </a:r>
          </a:p>
          <a:p>
            <a:pPr lvl="1"/>
            <a:r>
              <a:rPr lang="en-US" kern="0" dirty="0"/>
              <a:t>Match task</a:t>
            </a:r>
          </a:p>
          <a:p>
            <a:pPr lvl="1"/>
            <a:r>
              <a:rPr lang="en-US" kern="0" dirty="0"/>
              <a:t>Tune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EDDE5C-13B3-F742-BD1F-EE84D138E7B4}"/>
              </a:ext>
            </a:extLst>
          </p:cNvPr>
          <p:cNvSpPr txBox="1"/>
          <p:nvPr/>
        </p:nvSpPr>
        <p:spPr>
          <a:xfrm>
            <a:off x="4652653" y="2619902"/>
            <a:ext cx="4052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What operator might we add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to accelerate this loop?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BAD4C4-B9D5-A74B-9CB5-CC4B3F0C2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E5A2CD9-DD0C-F749-A00A-D45B90CDB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538823"/>
              </p:ext>
            </p:extLst>
          </p:nvPr>
        </p:nvGraphicFramePr>
        <p:xfrm>
          <a:off x="717943" y="3611880"/>
          <a:ext cx="7620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39349508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8048755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987111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8574392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63788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LD/ST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80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Sub</a:t>
                      </a:r>
                      <a:r>
                        <a:rPr lang="en-US" baseline="0" dirty="0"/>
                        <a:t> r2,r1,r3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571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Bzneq</a:t>
                      </a:r>
                      <a:r>
                        <a:rPr lang="en-US" dirty="0"/>
                        <a:t> r3,end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209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Ld r4,r6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90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Ld r5,r7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68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r1,#1,r1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Mpy</a:t>
                      </a:r>
                      <a:r>
                        <a:rPr lang="en-US" dirty="0"/>
                        <a:t> r7,r8,r8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254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 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r7,r8,r8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408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062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res[i</a:t>
            </a:r>
            <a:r>
              <a:rPr lang="en-US" dirty="0"/>
              <a:t>]=</a:t>
            </a:r>
            <a:r>
              <a:rPr lang="en-US" dirty="0" err="1"/>
              <a:t>sqrt(x[i</a:t>
            </a:r>
            <a:r>
              <a:rPr lang="en-US" dirty="0"/>
              <a:t>]*</a:t>
            </a:r>
            <a:r>
              <a:rPr lang="en-US" dirty="0" err="1"/>
              <a:t>x[i]+y[i</a:t>
            </a:r>
            <a:r>
              <a:rPr lang="en-US" dirty="0"/>
              <a:t>]*</a:t>
            </a:r>
            <a:r>
              <a:rPr lang="en-US" dirty="0" err="1"/>
              <a:t>y[i]+z[i</a:t>
            </a:r>
            <a:r>
              <a:rPr lang="en-US" dirty="0"/>
              <a:t>]*</a:t>
            </a:r>
            <a:r>
              <a:rPr lang="en-US" dirty="0" err="1"/>
              <a:t>z[i</a:t>
            </a:r>
            <a:r>
              <a:rPr lang="en-US" dirty="0"/>
              <a:t>]); 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II with one operator of each?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4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US" dirty="0"/>
                        <a:t>&lt;MAX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&amp;</a:t>
                      </a:r>
                      <a:r>
                        <a:rPr lang="en-US" dirty="0" err="1"/>
                        <a:t>X[i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&amp;</a:t>
                      </a:r>
                      <a:r>
                        <a:rPr lang="en-US" dirty="0" err="1"/>
                        <a:t>Y[i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X[i</a:t>
                      </a:r>
                      <a:r>
                        <a:rPr lang="en-US" dirty="0"/>
                        <a:t>]*</a:t>
                      </a:r>
                      <a:r>
                        <a:rPr lang="en-US" dirty="0" err="1"/>
                        <a:t>X[i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&amp;</a:t>
                      </a:r>
                      <a:r>
                        <a:rPr lang="en-US" dirty="0" err="1"/>
                        <a:t>Z[i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Y[i</a:t>
                      </a:r>
                      <a:r>
                        <a:rPr lang="en-US" dirty="0"/>
                        <a:t>]*</a:t>
                      </a:r>
                      <a:r>
                        <a:rPr lang="en-US" dirty="0" err="1"/>
                        <a:t>Y[i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Z[i</a:t>
                      </a:r>
                      <a:r>
                        <a:rPr lang="en-US" dirty="0"/>
                        <a:t>]*</a:t>
                      </a:r>
                      <a:r>
                        <a:rPr lang="en-US" dirty="0" err="1"/>
                        <a:t>Z[i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)+Z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r>
                        <a:rPr lang="en-US" dirty="0"/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Res[i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/>
              <a:t>VLIW as a Model for</a:t>
            </a:r>
          </a:p>
          <a:p>
            <a:pPr lvl="1"/>
            <a:r>
              <a:rPr lang="en-US" dirty="0"/>
              <a:t>Instruction-Level Parallelism (ILP)</a:t>
            </a:r>
          </a:p>
          <a:p>
            <a:pPr lvl="1"/>
            <a:r>
              <a:rPr lang="en-US" dirty="0"/>
              <a:t>Customizing </a:t>
            </a:r>
            <a:r>
              <a:rPr lang="en-US" dirty="0" err="1"/>
              <a:t>Datapaths</a:t>
            </a:r>
            <a:endParaRPr lang="en-US" dirty="0"/>
          </a:p>
          <a:p>
            <a:pPr lvl="1"/>
            <a:r>
              <a:rPr lang="en-US" dirty="0"/>
              <a:t>Area-Time Tradeoffs </a:t>
            </a:r>
          </a:p>
          <a:p>
            <a:pPr lvl="1"/>
            <a:r>
              <a:rPr lang="en-US" dirty="0"/>
              <a:t>Real-Time, Scheduled Sequentialization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res[i</a:t>
            </a:r>
            <a:r>
              <a:rPr lang="en-US" dirty="0"/>
              <a:t>]=</a:t>
            </a:r>
            <a:r>
              <a:rPr lang="en-US" dirty="0" err="1"/>
              <a:t>sqrt(x[i</a:t>
            </a:r>
            <a:r>
              <a:rPr lang="en-US" dirty="0"/>
              <a:t>]*</a:t>
            </a:r>
            <a:r>
              <a:rPr lang="en-US" dirty="0" err="1"/>
              <a:t>x[i]+y[i</a:t>
            </a:r>
            <a:r>
              <a:rPr lang="en-US" dirty="0"/>
              <a:t>]*</a:t>
            </a:r>
            <a:r>
              <a:rPr lang="en-US" dirty="0" err="1"/>
              <a:t>y[i]+z[i</a:t>
            </a:r>
            <a:r>
              <a:rPr lang="en-US" dirty="0"/>
              <a:t>]*</a:t>
            </a:r>
            <a:r>
              <a:rPr lang="en-US" dirty="0" err="1"/>
              <a:t>z[i</a:t>
            </a:r>
            <a:r>
              <a:rPr lang="en-US" dirty="0"/>
              <a:t>]); 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Minimum II achievable?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Latency lower bound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72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(Increment pointers / branch)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Multiplies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Squareroot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Writeback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res[i</a:t>
            </a:r>
            <a:r>
              <a:rPr lang="en-US" dirty="0"/>
              <a:t>]=</a:t>
            </a:r>
            <a:r>
              <a:rPr lang="en-US" dirty="0" err="1"/>
              <a:t>sqrt(x[i</a:t>
            </a:r>
            <a:r>
              <a:rPr lang="en-US" dirty="0"/>
              <a:t>]*</a:t>
            </a:r>
            <a:r>
              <a:rPr lang="en-US" dirty="0" err="1"/>
              <a:t>x[i]+y[i</a:t>
            </a:r>
            <a:r>
              <a:rPr lang="en-US" dirty="0"/>
              <a:t>]*</a:t>
            </a:r>
            <a:r>
              <a:rPr lang="en-US" dirty="0" err="1"/>
              <a:t>y[i]+z[i</a:t>
            </a:r>
            <a:r>
              <a:rPr lang="en-US" dirty="0"/>
              <a:t>]*</a:t>
            </a:r>
            <a:r>
              <a:rPr lang="en-US" dirty="0" err="1"/>
              <a:t>z[i</a:t>
            </a:r>
            <a:r>
              <a:rPr lang="en-US" dirty="0"/>
              <a:t>]); 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How many operators of each type to achieve minimum II (latency lower bound)?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20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Schedule w/ 2c Resources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679250"/>
              </p:ext>
            </p:extLst>
          </p:nvPr>
        </p:nvGraphicFramePr>
        <p:xfrm>
          <a:off x="1371600" y="2133600"/>
          <a:ext cx="6043247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82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Z[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x+y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Res[i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90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Schedule w/ 2d Resources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1981200"/>
          <a:ext cx="7772401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82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X+y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Res[i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1981200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disappointing about this schedule?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res[i</a:t>
            </a:r>
            <a:r>
              <a:rPr lang="en-US" sz="2400" dirty="0"/>
              <a:t>]=</a:t>
            </a:r>
            <a:r>
              <a:rPr lang="en-US" sz="2400" dirty="0" err="1"/>
              <a:t>sqrt(x[i</a:t>
            </a:r>
            <a:r>
              <a:rPr lang="en-US" sz="2400" dirty="0"/>
              <a:t>]*</a:t>
            </a:r>
            <a:r>
              <a:rPr lang="en-US" sz="2400" dirty="0" err="1"/>
              <a:t>x[i]+y[i</a:t>
            </a:r>
            <a:r>
              <a:rPr lang="en-US" sz="2400" dirty="0"/>
              <a:t>]*</a:t>
            </a:r>
            <a:r>
              <a:rPr lang="en-US" sz="2400" dirty="0" err="1"/>
              <a:t>y[i]+z[i</a:t>
            </a:r>
            <a:r>
              <a:rPr lang="en-US" sz="2400" dirty="0"/>
              <a:t>]*</a:t>
            </a:r>
            <a:r>
              <a:rPr lang="en-US" sz="2400" dirty="0" err="1"/>
              <a:t>z[i</a:t>
            </a:r>
            <a:r>
              <a:rPr lang="en-US" sz="2400" dirty="0"/>
              <a:t>]);</a:t>
            </a:r>
          </a:p>
          <a:p>
            <a:r>
              <a:rPr lang="en-US" sz="2400" dirty="0"/>
              <a:t>res[i+1]=sqrt(x[i+1]*x[i+1]+y[i+1]*y[i+1]+z[i+1]*z[i+1]); </a:t>
            </a:r>
          </a:p>
          <a:p>
            <a:r>
              <a:rPr lang="en-US" sz="2400" dirty="0"/>
              <a:t>res[i+2]=sqrt(x[i+2]*x[i+2]+y[i+2]*y[i+2]+z[i+2]*z[i+2]); </a:t>
            </a:r>
          </a:p>
          <a:p>
            <a:r>
              <a:rPr lang="en-US" sz="2400" dirty="0"/>
              <a:t>res[i+3]=sqrt(x[i+3]*x[i+3]+y[i+3]*y[i+3]+z[i+3]*z[i+3]);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Schedule (next slide)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Unroll 4 Schedule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975866"/>
              </p:ext>
            </p:extLst>
          </p:nvPr>
        </p:nvGraphicFramePr>
        <p:xfrm>
          <a:off x="533400" y="1600200"/>
          <a:ext cx="822959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47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211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235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iterations in 10 cycles = 2.5 cycles/</a:t>
            </a:r>
            <a:r>
              <a:rPr lang="en-US" dirty="0" err="1"/>
              <a:t>iter</a:t>
            </a:r>
            <a:endParaRPr lang="en-US" dirty="0"/>
          </a:p>
          <a:p>
            <a:r>
              <a:rPr lang="en-US" dirty="0"/>
              <a:t>Compared to 1 iteration in 7</a:t>
            </a:r>
          </a:p>
          <a:p>
            <a:r>
              <a:rPr lang="en-US" dirty="0"/>
              <a:t>Compared to 1 iteration in 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Unroll 4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538775"/>
              </p:ext>
            </p:extLst>
          </p:nvPr>
        </p:nvGraphicFramePr>
        <p:xfrm>
          <a:off x="533400" y="1600200"/>
          <a:ext cx="822959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47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211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+z0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+z1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+z2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+z3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3B3648-C1C2-8042-A09F-800FFBA8EABF}"/>
              </a:ext>
            </a:extLst>
          </p:cNvPr>
          <p:cNvSpPr txBox="1"/>
          <p:nvPr/>
        </p:nvSpPr>
        <p:spPr>
          <a:xfrm>
            <a:off x="2281737" y="5939135"/>
            <a:ext cx="648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What happens to II (cycle/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iter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) as unroll more?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9BD54-EAEB-5C43-8C75-C34291006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8B7C4-E40E-C749-8A48-532E42C9F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no data dependencies</a:t>
            </a:r>
          </a:p>
          <a:p>
            <a:pPr lvl="1"/>
            <a:r>
              <a:rPr lang="en-US" dirty="0"/>
              <a:t>Unroll gets closer to resource bound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DC186-CF0D-C049-8A8F-647A1CBE2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7A45D-7BAF-1242-ACA0-7C40C8AD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87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4267200" cy="4114800"/>
          </a:xfrm>
        </p:spPr>
        <p:txBody>
          <a:bodyPr/>
          <a:lstStyle/>
          <a:p>
            <a:r>
              <a:rPr lang="en-US" dirty="0"/>
              <a:t>Small Memory</a:t>
            </a:r>
          </a:p>
          <a:p>
            <a:r>
              <a:rPr lang="en-US" dirty="0"/>
              <a:t>Usually with multiple ports</a:t>
            </a:r>
          </a:p>
          <a:p>
            <a:pPr lvl="1"/>
            <a:r>
              <a:rPr lang="en-US" dirty="0"/>
              <a:t>Ability to perform multiple reads and writes simultaneously</a:t>
            </a:r>
          </a:p>
          <a:p>
            <a:r>
              <a:rPr lang="en-US" dirty="0"/>
              <a:t>Small </a:t>
            </a:r>
          </a:p>
          <a:p>
            <a:pPr lvl="1"/>
            <a:r>
              <a:rPr lang="en-US" dirty="0"/>
              <a:t>To make it fast </a:t>
            </a:r>
            <a:br>
              <a:rPr lang="en-US" dirty="0"/>
            </a:br>
            <a:r>
              <a:rPr lang="en-US" dirty="0"/>
              <a:t>(small memories fast)</a:t>
            </a:r>
          </a:p>
          <a:p>
            <a:pPr lvl="1"/>
            <a:r>
              <a:rPr lang="en-US" dirty="0"/>
              <a:t>Multiple ports are expensive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09800"/>
            <a:ext cx="3976605" cy="3162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5288F9-47AA-3E4C-BC9A-36E7621D1059}"/>
              </a:ext>
            </a:extLst>
          </p:cNvPr>
          <p:cNvSpPr txBox="1"/>
          <p:nvPr/>
        </p:nvSpPr>
        <p:spPr>
          <a:xfrm>
            <a:off x="7963513" y="187786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6</a:t>
            </a:r>
          </a:p>
        </p:txBody>
      </p:sp>
    </p:spTree>
    <p:extLst>
      <p:ext uri="{BB962C8B-B14F-4D97-AF65-F5344CB8AC3E}">
        <p14:creationId xmlns:p14="http://schemas.microsoft.com/office/powerpoint/2010/main" val="235936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res[</a:t>
            </a:r>
            <a:r>
              <a:rPr lang="en-US" dirty="0" err="1"/>
              <a:t>i</a:t>
            </a:r>
            <a:r>
              <a:rPr lang="en-US" dirty="0"/>
              <a:t>]=sqrt(x[</a:t>
            </a:r>
            <a:r>
              <a:rPr lang="en-US" dirty="0" err="1"/>
              <a:t>i</a:t>
            </a:r>
            <a:r>
              <a:rPr lang="en-US" dirty="0"/>
              <a:t>]*x[</a:t>
            </a:r>
            <a:r>
              <a:rPr lang="en-US" dirty="0" err="1"/>
              <a:t>i</a:t>
            </a:r>
            <a:r>
              <a:rPr lang="en-US" dirty="0"/>
              <a:t>]+y[</a:t>
            </a:r>
            <a:r>
              <a:rPr lang="en-US" dirty="0" err="1"/>
              <a:t>i</a:t>
            </a:r>
            <a:r>
              <a:rPr lang="en-US" dirty="0"/>
              <a:t>]*y[</a:t>
            </a:r>
            <a:r>
              <a:rPr lang="en-US" dirty="0" err="1"/>
              <a:t>i</a:t>
            </a:r>
            <a:r>
              <a:rPr lang="en-US" dirty="0"/>
              <a:t>]+z[</a:t>
            </a:r>
            <a:r>
              <a:rPr lang="en-US" dirty="0" err="1"/>
              <a:t>i</a:t>
            </a:r>
            <a:r>
              <a:rPr lang="en-US" dirty="0"/>
              <a:t>]*z[</a:t>
            </a:r>
            <a:r>
              <a:rPr lang="en-US" dirty="0" err="1"/>
              <a:t>i</a:t>
            </a:r>
            <a:r>
              <a:rPr lang="en-US" dirty="0"/>
              <a:t>]); </a:t>
            </a:r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Area comparison?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3E9303B-23C5-F449-AED5-3FD6185B1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840655"/>
              </p:ext>
            </p:extLst>
          </p:nvPr>
        </p:nvGraphicFramePr>
        <p:xfrm>
          <a:off x="1109475" y="3505200"/>
          <a:ext cx="719632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592">
                  <a:extLst>
                    <a:ext uri="{9D8B030D-6E8A-4147-A177-3AD203B41FA5}">
                      <a16:colId xmlns:a16="http://schemas.microsoft.com/office/drawing/2014/main" val="172893609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2681096131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2389661235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1066350088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3755954319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4131023488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1677983185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1028136563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320614926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incr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sqrt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74180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11036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99397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12856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458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9239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AC549-C3FA-0048-A7BD-BCE6FA1A7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</a:t>
            </a:r>
            <a:r>
              <a:rPr lang="en-US" dirty="0" err="1"/>
              <a:t>Aways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D8A5B-5639-9D4F-B0EA-C64FF3247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VLIW: Tune Operators to select </a:t>
            </a:r>
            <a:br>
              <a:rPr lang="en-US" dirty="0"/>
            </a:br>
            <a:r>
              <a:rPr lang="en-US" dirty="0"/>
              <a:t>Area-Time point</a:t>
            </a:r>
          </a:p>
          <a:p>
            <a:r>
              <a:rPr lang="en-US" dirty="0"/>
              <a:t>Running single iteration of loop to completion before start next</a:t>
            </a:r>
          </a:p>
          <a:p>
            <a:pPr lvl="1"/>
            <a:r>
              <a:rPr lang="en-US" dirty="0"/>
              <a:t>Inefficient</a:t>
            </a:r>
          </a:p>
          <a:p>
            <a:pPr lvl="1"/>
            <a:r>
              <a:rPr lang="en-US" dirty="0"/>
              <a:t>Latency bound for loop</a:t>
            </a:r>
          </a:p>
          <a:p>
            <a:pPr lvl="1"/>
            <a:r>
              <a:rPr lang="en-US" dirty="0"/>
              <a:t>Benefit schedule multiple loop bodies</a:t>
            </a:r>
          </a:p>
          <a:p>
            <a:pPr lvl="2"/>
            <a:r>
              <a:rPr lang="en-US" dirty="0"/>
              <a:t>Can get closer to resource bound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55A1F-46C7-6D43-8488-B6DBC334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731ED-6E5E-8F45-848B-DF7E5BC82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729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90FF-FD91-8741-A0FD-8FB04A3DAC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Storage and Movement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C51B69-74AF-C248-BA42-D41F206BB4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BD151-93E8-6140-AA21-1DBE8BBE7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321162-18E7-AD46-8A79-380A302E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747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Multiport 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Multiported</a:t>
            </a:r>
            <a:r>
              <a:rPr lang="en-US" dirty="0"/>
              <a:t> memories are expensive</a:t>
            </a:r>
          </a:p>
          <a:p>
            <a:pPr lvl="1"/>
            <a:r>
              <a:rPr lang="en-US" dirty="0"/>
              <a:t>Need input/output lines for each port</a:t>
            </a:r>
          </a:p>
          <a:p>
            <a:pPr lvl="1"/>
            <a:r>
              <a:rPr lang="en-US" dirty="0"/>
              <a:t>Makes large, slow</a:t>
            </a:r>
          </a:p>
          <a:p>
            <a:r>
              <a:rPr lang="en-US" dirty="0"/>
              <a:t>Simplified </a:t>
            </a:r>
            <a:r>
              <a:rPr lang="en-US" dirty="0" err="1"/>
              <a:t>preclass</a:t>
            </a:r>
            <a:r>
              <a:rPr lang="en-US" dirty="0"/>
              <a:t> model:</a:t>
            </a:r>
          </a:p>
          <a:p>
            <a:pPr lvl="1"/>
            <a:r>
              <a:rPr lang="en-US" dirty="0" err="1"/>
              <a:t>Area(Memory(n,w,r</a:t>
            </a:r>
            <a:r>
              <a:rPr lang="en-US" dirty="0"/>
              <a:t>))=</a:t>
            </a:r>
            <a:r>
              <a:rPr lang="en-US" dirty="0" err="1"/>
              <a:t>n</a:t>
            </a:r>
            <a:r>
              <a:rPr lang="en-US" dirty="0"/>
              <a:t>*(w+r+1)/2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Alternate: Crossbar (</a:t>
            </a:r>
            <a:r>
              <a:rPr lang="en-US" dirty="0" err="1"/>
              <a:t>Xbar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Provide programmable connection between all sources and destinations</a:t>
            </a:r>
          </a:p>
          <a:p>
            <a:r>
              <a:rPr lang="en-US" dirty="0"/>
              <a:t>Any destination can be connected to any single 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329" y="3571009"/>
            <a:ext cx="2639871" cy="2933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25F095-34D2-4849-8568-DDB6AC1F604B}"/>
              </a:ext>
            </a:extLst>
          </p:cNvPr>
          <p:cNvSpPr txBox="1"/>
          <p:nvPr/>
        </p:nvSpPr>
        <p:spPr>
          <a:xfrm>
            <a:off x="7696200" y="30480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7642CE-07AC-2E48-8055-88E26C078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936" y="4028502"/>
            <a:ext cx="2240776" cy="242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639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17" y="214003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Areas? (table)</a:t>
            </a:r>
          </a:p>
          <a:p>
            <a:r>
              <a:rPr lang="en-US" dirty="0">
                <a:solidFill>
                  <a:srgbClr val="FF6600"/>
                </a:solidFill>
              </a:rPr>
              <a:t>How does area of memories,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 err="1">
                <a:solidFill>
                  <a:srgbClr val="FF6600"/>
                </a:solidFill>
              </a:rPr>
              <a:t>xbar</a:t>
            </a:r>
            <a:r>
              <a:rPr lang="en-US" dirty="0">
                <a:solidFill>
                  <a:srgbClr val="FF6600"/>
                </a:solidFill>
              </a:rPr>
              <a:t> compare to </a:t>
            </a:r>
            <a:r>
              <a:rPr lang="en-US" dirty="0" err="1">
                <a:solidFill>
                  <a:srgbClr val="FF6600"/>
                </a:solidFill>
              </a:rPr>
              <a:t>datapath</a:t>
            </a:r>
            <a:r>
              <a:rPr lang="en-US" dirty="0">
                <a:solidFill>
                  <a:srgbClr val="FF6600"/>
                </a:solidFill>
              </a:rPr>
              <a:t>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operators in each case?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584" y="420129"/>
            <a:ext cx="3709416" cy="1571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819" y="4876799"/>
            <a:ext cx="2031923" cy="1957697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CB36A7D-CF5B-F943-84DA-E743876A6E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283583"/>
              </p:ext>
            </p:extLst>
          </p:nvPr>
        </p:nvGraphicFramePr>
        <p:xfrm>
          <a:off x="340945" y="4048760"/>
          <a:ext cx="54102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550">
                  <a:extLst>
                    <a:ext uri="{9D8B030D-6E8A-4147-A177-3AD203B41FA5}">
                      <a16:colId xmlns:a16="http://schemas.microsoft.com/office/drawing/2014/main" val="175895578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13234334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137302863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3228303016"/>
                    </a:ext>
                  </a:extLst>
                </a:gridCol>
              </a:tblGrid>
              <a:tr h="421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Multiport 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Split RF </a:t>
                      </a:r>
                      <a:r>
                        <a:rPr lang="en-US" dirty="0" err="1"/>
                        <a:t>Xbar</a:t>
                      </a:r>
                      <a:r>
                        <a:rPr lang="en-US" dirty="0"/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Split RF </a:t>
                      </a:r>
                      <a:r>
                        <a:rPr lang="en-US" dirty="0" err="1"/>
                        <a:t>Xbar</a:t>
                      </a:r>
                      <a:r>
                        <a:rPr lang="en-US" dirty="0"/>
                        <a:t>(5,1)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517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75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068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Xbar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846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4428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97F7A72-38CC-3D4D-A9BF-ACF80191B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633" y="2390513"/>
            <a:ext cx="2166485" cy="231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 RF Cheaper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same capacity, split register file cheaper</a:t>
            </a:r>
          </a:p>
          <a:p>
            <a:pPr lvl="1"/>
            <a:r>
              <a:rPr lang="en-US" dirty="0"/>
              <a:t>2W</a:t>
            </a:r>
            <a:r>
              <a:rPr lang="en-US"/>
              <a:t>+2R </a:t>
            </a:r>
            <a:r>
              <a:rPr lang="en-US" dirty="0">
                <a:sym typeface="Wingdings"/>
              </a:rPr>
              <a:t> 2.5 per word</a:t>
            </a:r>
          </a:p>
          <a:p>
            <a:pPr lvl="1"/>
            <a:r>
              <a:rPr lang="en-US" dirty="0">
                <a:sym typeface="Wingdings"/>
              </a:rPr>
              <a:t>5W+10R  8 per word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792"/>
            <a:ext cx="7772400" cy="1143000"/>
          </a:xfrm>
        </p:spPr>
        <p:txBody>
          <a:bodyPr/>
          <a:lstStyle/>
          <a:p>
            <a:r>
              <a:rPr lang="en-US" dirty="0"/>
              <a:t>Split RF Full Crossbar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132" y="1610328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Cycles each for computing: (A*B+C)/(D*E+F)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Assume A..F start as shown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Hint: left first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How work on right?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00400"/>
            <a:ext cx="3237823" cy="345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19600"/>
            <a:ext cx="3276600" cy="138834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FA366D2-88ED-924F-9E91-34C5D1CBC122}"/>
              </a:ext>
            </a:extLst>
          </p:cNvPr>
          <p:cNvGrpSpPr/>
          <p:nvPr/>
        </p:nvGrpSpPr>
        <p:grpSpPr>
          <a:xfrm>
            <a:off x="4515016" y="4624137"/>
            <a:ext cx="2082307" cy="369332"/>
            <a:chOff x="4515016" y="4624137"/>
            <a:chExt cx="2082307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E7A105-8CDD-B04A-84ED-8270D2DBA166}"/>
                </a:ext>
              </a:extLst>
            </p:cNvPr>
            <p:cNvSpPr txBox="1"/>
            <p:nvPr/>
          </p:nvSpPr>
          <p:spPr>
            <a:xfrm>
              <a:off x="4515016" y="4624137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A,B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91735B-1932-2C41-8825-98C873C5F6E7}"/>
                </a:ext>
              </a:extLst>
            </p:cNvPr>
            <p:cNvSpPr txBox="1"/>
            <p:nvPr/>
          </p:nvSpPr>
          <p:spPr>
            <a:xfrm>
              <a:off x="5067797" y="4624137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D,E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53A927-12BB-7A40-8EF1-92A6D53951C4}"/>
                </a:ext>
              </a:extLst>
            </p:cNvPr>
            <p:cNvSpPr txBox="1"/>
            <p:nvPr/>
          </p:nvSpPr>
          <p:spPr>
            <a:xfrm>
              <a:off x="5669695" y="462413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17EF21-E06E-BA41-83F5-EC4748516997}"/>
                </a:ext>
              </a:extLst>
            </p:cNvPr>
            <p:cNvSpPr txBox="1"/>
            <p:nvPr/>
          </p:nvSpPr>
          <p:spPr>
            <a:xfrm>
              <a:off x="6271593" y="462413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F</a:t>
              </a: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A1B7FD2-ECED-8C46-BEFD-C97D3C4AB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335" y="2743201"/>
            <a:ext cx="3634749" cy="3871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792"/>
            <a:ext cx="7772400" cy="1143000"/>
          </a:xfrm>
        </p:spPr>
        <p:txBody>
          <a:bodyPr/>
          <a:lstStyle/>
          <a:p>
            <a:r>
              <a:rPr lang="en-US" dirty="0"/>
              <a:t>Split RF Full Crossbar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132" y="1610328"/>
            <a:ext cx="7772400" cy="4114800"/>
          </a:xfrm>
        </p:spPr>
        <p:txBody>
          <a:bodyPr/>
          <a:lstStyle/>
          <a:p>
            <a:r>
              <a:rPr lang="en-US" dirty="0"/>
              <a:t>Specialize connections to avoid bottleneck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19600"/>
            <a:ext cx="3276600" cy="138834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FA366D2-88ED-924F-9E91-34C5D1CBC122}"/>
              </a:ext>
            </a:extLst>
          </p:cNvPr>
          <p:cNvGrpSpPr/>
          <p:nvPr/>
        </p:nvGrpSpPr>
        <p:grpSpPr>
          <a:xfrm>
            <a:off x="4515016" y="4624137"/>
            <a:ext cx="2082307" cy="369332"/>
            <a:chOff x="4515016" y="4624137"/>
            <a:chExt cx="2082307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E7A105-8CDD-B04A-84ED-8270D2DBA166}"/>
                </a:ext>
              </a:extLst>
            </p:cNvPr>
            <p:cNvSpPr txBox="1"/>
            <p:nvPr/>
          </p:nvSpPr>
          <p:spPr>
            <a:xfrm>
              <a:off x="4515016" y="4624137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A,B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91735B-1932-2C41-8825-98C873C5F6E7}"/>
                </a:ext>
              </a:extLst>
            </p:cNvPr>
            <p:cNvSpPr txBox="1"/>
            <p:nvPr/>
          </p:nvSpPr>
          <p:spPr>
            <a:xfrm>
              <a:off x="5067797" y="4624137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D,E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53A927-12BB-7A40-8EF1-92A6D53951C4}"/>
                </a:ext>
              </a:extLst>
            </p:cNvPr>
            <p:cNvSpPr txBox="1"/>
            <p:nvPr/>
          </p:nvSpPr>
          <p:spPr>
            <a:xfrm>
              <a:off x="5669695" y="462413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17EF21-E06E-BA41-83F5-EC4748516997}"/>
                </a:ext>
              </a:extLst>
            </p:cNvPr>
            <p:cNvSpPr txBox="1"/>
            <p:nvPr/>
          </p:nvSpPr>
          <p:spPr>
            <a:xfrm>
              <a:off x="6271593" y="462413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51158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 Memory Tuning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select how much sharing or independence in local memories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413BDB-0305-6641-9A30-A860C5572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00400"/>
            <a:ext cx="3237823" cy="345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8D5AC1-F308-1148-8093-3C90112C9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19600"/>
            <a:ext cx="3276600" cy="13883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0" y="18288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Cycles per multiply-accumulate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    (throughput question, not latency)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Spatial Pipeline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Processor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86200"/>
            <a:ext cx="4330700" cy="2419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066800"/>
            <a:ext cx="1754710" cy="5207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764" y="330200"/>
            <a:ext cx="7772400" cy="1143000"/>
          </a:xfrm>
        </p:spPr>
        <p:txBody>
          <a:bodyPr/>
          <a:lstStyle/>
          <a:p>
            <a:r>
              <a:rPr lang="en-US" dirty="0"/>
              <a:t>Split RF, Limited Crossbar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977" y="1752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limitation does the one crossbar output pose?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Cycles for same task: (A*B+C)/(D*E+F)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733800"/>
            <a:ext cx="2807663" cy="2705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290" y="3429000"/>
            <a:ext cx="2952133" cy="3149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4F111EB-CDCF-6542-B64B-7438DCD63131}"/>
              </a:ext>
            </a:extLst>
          </p:cNvPr>
          <p:cNvGrpSpPr/>
          <p:nvPr/>
        </p:nvGrpSpPr>
        <p:grpSpPr>
          <a:xfrm>
            <a:off x="5128721" y="4655688"/>
            <a:ext cx="2082307" cy="369332"/>
            <a:chOff x="4515016" y="4624137"/>
            <a:chExt cx="2082307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EC87C0-9354-2544-9865-14C49898DB60}"/>
                </a:ext>
              </a:extLst>
            </p:cNvPr>
            <p:cNvSpPr txBox="1"/>
            <p:nvPr/>
          </p:nvSpPr>
          <p:spPr>
            <a:xfrm>
              <a:off x="4515016" y="4624137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A,B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D08DBE-66E5-9541-A4CC-441B6CA80BDA}"/>
                </a:ext>
              </a:extLst>
            </p:cNvPr>
            <p:cNvSpPr txBox="1"/>
            <p:nvPr/>
          </p:nvSpPr>
          <p:spPr>
            <a:xfrm>
              <a:off x="5067797" y="4624137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D,E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FE71C2-28F6-0A4D-89DA-D8C5EA21B017}"/>
                </a:ext>
              </a:extLst>
            </p:cNvPr>
            <p:cNvSpPr txBox="1"/>
            <p:nvPr/>
          </p:nvSpPr>
          <p:spPr>
            <a:xfrm>
              <a:off x="5669695" y="462413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B591D2-5679-5245-8B14-3CCEAF27B9AF}"/>
                </a:ext>
              </a:extLst>
            </p:cNvPr>
            <p:cNvSpPr txBox="1"/>
            <p:nvPr/>
          </p:nvSpPr>
          <p:spPr>
            <a:xfrm>
              <a:off x="6271593" y="462413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F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45B5A3-0430-8249-9A1D-9AF708AECEF6}"/>
              </a:ext>
            </a:extLst>
          </p:cNvPr>
          <p:cNvGrpSpPr/>
          <p:nvPr/>
        </p:nvGrpSpPr>
        <p:grpSpPr>
          <a:xfrm>
            <a:off x="1123911" y="4695007"/>
            <a:ext cx="2082307" cy="369332"/>
            <a:chOff x="4515016" y="4624137"/>
            <a:chExt cx="2082307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47CC2B-22DB-9D49-9CEB-4694B4028134}"/>
                </a:ext>
              </a:extLst>
            </p:cNvPr>
            <p:cNvSpPr txBox="1"/>
            <p:nvPr/>
          </p:nvSpPr>
          <p:spPr>
            <a:xfrm>
              <a:off x="4515016" y="4624137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A,B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30E360-CD13-5C43-A1A4-1FC50F5470A0}"/>
                </a:ext>
              </a:extLst>
            </p:cNvPr>
            <p:cNvSpPr txBox="1"/>
            <p:nvPr/>
          </p:nvSpPr>
          <p:spPr>
            <a:xfrm>
              <a:off x="5067797" y="4624137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D,E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AE2051-C37B-5140-B005-41F9F949782E}"/>
                </a:ext>
              </a:extLst>
            </p:cNvPr>
            <p:cNvSpPr txBox="1"/>
            <p:nvPr/>
          </p:nvSpPr>
          <p:spPr>
            <a:xfrm>
              <a:off x="5669695" y="462413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CBA372-381D-CD4E-BF5F-00A47911AD28}"/>
                </a:ext>
              </a:extLst>
            </p:cNvPr>
            <p:cNvSpPr txBox="1"/>
            <p:nvPr/>
          </p:nvSpPr>
          <p:spPr>
            <a:xfrm>
              <a:off x="6271593" y="462413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F</a:t>
              </a: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CBF5BE3-E857-E94E-861A-72CA2324E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117" y="3268711"/>
            <a:ext cx="3510066" cy="3211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764" y="330200"/>
            <a:ext cx="7772400" cy="1143000"/>
          </a:xfrm>
        </p:spPr>
        <p:txBody>
          <a:bodyPr/>
          <a:lstStyle/>
          <a:p>
            <a:r>
              <a:rPr lang="en-US" dirty="0"/>
              <a:t>Split RF, Limited Crossbar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977" y="1752600"/>
            <a:ext cx="7772400" cy="4114800"/>
          </a:xfrm>
        </p:spPr>
        <p:txBody>
          <a:bodyPr/>
          <a:lstStyle/>
          <a:p>
            <a:r>
              <a:rPr lang="en-US" dirty="0"/>
              <a:t>Could specialize connections for computation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290" y="3429000"/>
            <a:ext cx="2952133" cy="3149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4F111EB-CDCF-6542-B64B-7438DCD63131}"/>
              </a:ext>
            </a:extLst>
          </p:cNvPr>
          <p:cNvGrpSpPr/>
          <p:nvPr/>
        </p:nvGrpSpPr>
        <p:grpSpPr>
          <a:xfrm>
            <a:off x="5128721" y="4655688"/>
            <a:ext cx="2107955" cy="369332"/>
            <a:chOff x="4515016" y="4624137"/>
            <a:chExt cx="2107955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EC87C0-9354-2544-9865-14C49898DB60}"/>
                </a:ext>
              </a:extLst>
            </p:cNvPr>
            <p:cNvSpPr txBox="1"/>
            <p:nvPr/>
          </p:nvSpPr>
          <p:spPr>
            <a:xfrm>
              <a:off x="4515016" y="4624137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A,B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D08DBE-66E5-9541-A4CC-441B6CA80BDA}"/>
                </a:ext>
              </a:extLst>
            </p:cNvPr>
            <p:cNvSpPr txBox="1"/>
            <p:nvPr/>
          </p:nvSpPr>
          <p:spPr>
            <a:xfrm>
              <a:off x="5067797" y="4624137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D,E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FE71C2-28F6-0A4D-89DA-D8C5EA21B017}"/>
                </a:ext>
              </a:extLst>
            </p:cNvPr>
            <p:cNvSpPr txBox="1"/>
            <p:nvPr/>
          </p:nvSpPr>
          <p:spPr>
            <a:xfrm>
              <a:off x="5669695" y="462413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F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B591D2-5679-5245-8B14-3CCEAF27B9AF}"/>
                </a:ext>
              </a:extLst>
            </p:cNvPr>
            <p:cNvSpPr txBox="1"/>
            <p:nvPr/>
          </p:nvSpPr>
          <p:spPr>
            <a:xfrm>
              <a:off x="6271593" y="462413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45B5A3-0430-8249-9A1D-9AF708AECEF6}"/>
              </a:ext>
            </a:extLst>
          </p:cNvPr>
          <p:cNvGrpSpPr/>
          <p:nvPr/>
        </p:nvGrpSpPr>
        <p:grpSpPr>
          <a:xfrm>
            <a:off x="1123911" y="4695007"/>
            <a:ext cx="2082307" cy="369332"/>
            <a:chOff x="4515016" y="4624137"/>
            <a:chExt cx="2082307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47CC2B-22DB-9D49-9CEB-4694B4028134}"/>
                </a:ext>
              </a:extLst>
            </p:cNvPr>
            <p:cNvSpPr txBox="1"/>
            <p:nvPr/>
          </p:nvSpPr>
          <p:spPr>
            <a:xfrm>
              <a:off x="4515016" y="4624137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A,B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30E360-CD13-5C43-A1A4-1FC50F5470A0}"/>
                </a:ext>
              </a:extLst>
            </p:cNvPr>
            <p:cNvSpPr txBox="1"/>
            <p:nvPr/>
          </p:nvSpPr>
          <p:spPr>
            <a:xfrm>
              <a:off x="5067797" y="4624137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D,E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AE2051-C37B-5140-B005-41F9F949782E}"/>
                </a:ext>
              </a:extLst>
            </p:cNvPr>
            <p:cNvSpPr txBox="1"/>
            <p:nvPr/>
          </p:nvSpPr>
          <p:spPr>
            <a:xfrm>
              <a:off x="5669695" y="462413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CBA372-381D-CD4E-BF5F-00A47911AD28}"/>
                </a:ext>
              </a:extLst>
            </p:cNvPr>
            <p:cNvSpPr txBox="1"/>
            <p:nvPr/>
          </p:nvSpPr>
          <p:spPr>
            <a:xfrm>
              <a:off x="6271593" y="462413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53414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 Schedule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1905000"/>
            <a:ext cx="7523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Need to schedule </a:t>
            </a:r>
            <a:r>
              <a:rPr lang="en-US" dirty="0" err="1">
                <a:latin typeface="+mn-lt"/>
              </a:rPr>
              <a:t>Xbar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output(s</a:t>
            </a:r>
            <a:r>
              <a:rPr lang="en-US" dirty="0">
                <a:latin typeface="+mn-lt"/>
              </a:rPr>
              <a:t>) as well as operators.</a:t>
            </a:r>
          </a:p>
          <a:p>
            <a:r>
              <a:rPr lang="en-US" dirty="0">
                <a:latin typeface="+mn-lt"/>
              </a:rPr>
              <a:t>  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00200" y="3505200"/>
          <a:ext cx="6095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Xbar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762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 Interconnect Tuning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decide how rich to make the interconnect</a:t>
            </a:r>
          </a:p>
          <a:p>
            <a:pPr lvl="1"/>
            <a:r>
              <a:rPr lang="en-US" dirty="0"/>
              <a:t>Number of outputs to support</a:t>
            </a:r>
          </a:p>
          <a:p>
            <a:pPr lvl="1"/>
            <a:r>
              <a:rPr lang="en-US" dirty="0"/>
              <a:t>How to depopulate (restrict) crossbar</a:t>
            </a:r>
          </a:p>
          <a:p>
            <a:pPr lvl="1"/>
            <a:r>
              <a:rPr lang="en-US" dirty="0"/>
              <a:t>Use more restricted network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926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1477-9FDB-8A46-85FA-7C4D83E5C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Commercial: Xilinx AI Engine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B837D-5791-234F-896E-D66DEC1AF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6-way VLIW Vector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A9D02-2809-EE4F-8A91-6E9AFA6F3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714DA-83FC-D041-8E8F-2584DBC4C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A7C101-8CD3-6B40-9A61-82B5815FA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20" y="3112726"/>
            <a:ext cx="7600097" cy="2095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AFCCFB-1F7E-9348-B43E-B57E5CC22E66}"/>
              </a:ext>
            </a:extLst>
          </p:cNvPr>
          <p:cNvSpPr txBox="1"/>
          <p:nvPr/>
        </p:nvSpPr>
        <p:spPr>
          <a:xfrm>
            <a:off x="465662" y="5634842"/>
            <a:ext cx="8678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https://</a:t>
            </a:r>
            <a:r>
              <a:rPr lang="en-US" sz="2000" dirty="0" err="1"/>
              <a:t>www.xilinx.com</a:t>
            </a:r>
            <a:r>
              <a:rPr lang="en-US" sz="2000" dirty="0"/>
              <a:t>/support/documentation/</a:t>
            </a:r>
            <a:r>
              <a:rPr lang="en-US" sz="2000" dirty="0" err="1"/>
              <a:t>white_papers</a:t>
            </a:r>
            <a:r>
              <a:rPr lang="en-US" sz="2000" dirty="0"/>
              <a:t>/wp506-ai-engine.pdf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C184C5-C446-A04C-850A-4B290F7E5C6E}"/>
              </a:ext>
            </a:extLst>
          </p:cNvPr>
          <p:cNvSpPr txBox="1"/>
          <p:nvPr/>
        </p:nvSpPr>
        <p:spPr>
          <a:xfrm>
            <a:off x="3808231" y="6169967"/>
            <a:ext cx="1964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Xilinx WP506</a:t>
            </a:r>
          </a:p>
        </p:txBody>
      </p:sp>
    </p:spTree>
    <p:extLst>
      <p:ext uri="{BB962C8B-B14F-4D97-AF65-F5344CB8AC3E}">
        <p14:creationId xmlns:p14="http://schemas.microsoft.com/office/powerpoint/2010/main" val="24777024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VLIW vs. </a:t>
            </a:r>
            <a:r>
              <a:rPr lang="en-US" dirty="0" err="1"/>
              <a:t>SuperScalar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257800"/>
          </a:xfrm>
        </p:spPr>
        <p:txBody>
          <a:bodyPr/>
          <a:lstStyle/>
          <a:p>
            <a:r>
              <a:rPr lang="en-US" dirty="0"/>
              <a:t>Modern, high-end proc. (incl. ARM on Zynq)</a:t>
            </a:r>
          </a:p>
          <a:p>
            <a:pPr lvl="1"/>
            <a:r>
              <a:rPr lang="en-US" dirty="0"/>
              <a:t>Do support ILP</a:t>
            </a:r>
          </a:p>
          <a:p>
            <a:pPr lvl="1"/>
            <a:r>
              <a:rPr lang="en-US" dirty="0"/>
              <a:t>Issue multiple instructions per cycle</a:t>
            </a:r>
          </a:p>
          <a:p>
            <a:pPr lvl="1"/>
            <a:r>
              <a:rPr lang="en-US" dirty="0"/>
              <a:t>…but, from a single, sequential instruction stream</a:t>
            </a:r>
          </a:p>
          <a:p>
            <a:r>
              <a:rPr lang="en-US" dirty="0" err="1"/>
              <a:t>SuperScalar</a:t>
            </a:r>
            <a:r>
              <a:rPr lang="en-US" dirty="0"/>
              <a:t> – dynamic issue and interlock on data hazards – hide # operators</a:t>
            </a:r>
          </a:p>
          <a:p>
            <a:pPr lvl="1"/>
            <a:r>
              <a:rPr lang="en-US" dirty="0"/>
              <a:t>Must have shared, multiport RF</a:t>
            </a:r>
          </a:p>
          <a:p>
            <a:r>
              <a:rPr lang="en-US" dirty="0"/>
              <a:t>VLIW – offline scheduled (like done today)</a:t>
            </a:r>
          </a:p>
          <a:p>
            <a:pPr lvl="1"/>
            <a:r>
              <a:rPr lang="en-US" dirty="0"/>
              <a:t>No interlocks, allow split RF</a:t>
            </a:r>
          </a:p>
          <a:p>
            <a:pPr lvl="1"/>
            <a:r>
              <a:rPr lang="en-US" dirty="0"/>
              <a:t>Lower area/operator – need to recompile code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0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DCAD-0B53-F14F-A447-898E31D69773}" type="slidenum">
              <a:rPr lang="en-US"/>
              <a:pPr/>
              <a:t>56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/>
              <a:t>Big Ideas: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4419600"/>
          </a:xfrm>
        </p:spPr>
        <p:txBody>
          <a:bodyPr/>
          <a:lstStyle/>
          <a:p>
            <a:r>
              <a:rPr lang="en-US" dirty="0"/>
              <a:t>VLIW as a Model for</a:t>
            </a:r>
          </a:p>
          <a:p>
            <a:pPr lvl="1"/>
            <a:r>
              <a:rPr lang="en-US" dirty="0"/>
              <a:t>Instruction-Level Parallelism (ILP)</a:t>
            </a:r>
          </a:p>
          <a:p>
            <a:pPr lvl="1"/>
            <a:r>
              <a:rPr lang="en-US" dirty="0"/>
              <a:t>Customizing </a:t>
            </a:r>
            <a:r>
              <a:rPr lang="en-US" dirty="0" err="1"/>
              <a:t>Datapaths</a:t>
            </a:r>
            <a:endParaRPr lang="en-US" dirty="0"/>
          </a:p>
          <a:p>
            <a:pPr lvl="1"/>
            <a:r>
              <a:rPr lang="en-US" dirty="0"/>
              <a:t>Area-Time Tradeoffs</a:t>
            </a:r>
          </a:p>
          <a:p>
            <a:pPr lvl="1"/>
            <a:r>
              <a:rPr lang="en-US" dirty="0"/>
              <a:t>Real-Time, Scheduled Sequentialization </a:t>
            </a:r>
          </a:p>
          <a:p>
            <a:r>
              <a:rPr lang="en-US" dirty="0"/>
              <a:t>Customize VLIW</a:t>
            </a:r>
          </a:p>
          <a:p>
            <a:pPr lvl="1"/>
            <a:r>
              <a:rPr lang="en-US" dirty="0"/>
              <a:t>Operator selection</a:t>
            </a:r>
          </a:p>
          <a:p>
            <a:pPr lvl="1"/>
            <a:r>
              <a:rPr lang="en-US" dirty="0"/>
              <a:t>Memory/register file setup</a:t>
            </a:r>
          </a:p>
          <a:p>
            <a:pPr lvl="1"/>
            <a:r>
              <a:rPr lang="en-US" dirty="0"/>
              <a:t>Inter-functional unit communication network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57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Feedback (including P3)</a:t>
            </a:r>
          </a:p>
          <a:p>
            <a:r>
              <a:rPr lang="en-US" dirty="0">
                <a:sym typeface="Wingdings"/>
              </a:rPr>
              <a:t>Reading for Wednesday online</a:t>
            </a:r>
          </a:p>
          <a:p>
            <a:r>
              <a:rPr lang="en-US" dirty="0">
                <a:sym typeface="Wingdings"/>
              </a:rPr>
              <a:t>P4 due Friday</a:t>
            </a:r>
          </a:p>
          <a:p>
            <a:endParaRPr lang="en-US" dirty="0">
              <a:sym typeface="Wingding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E7320-2624-5B4D-A0BC-0C3891C4F2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Loop Overhead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49DEA2-9EB9-DE4D-8363-E61000FB89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4: Bonus slides: </a:t>
            </a:r>
          </a:p>
          <a:p>
            <a:r>
              <a:rPr lang="en-US" dirty="0"/>
              <a:t>not expect to cover in lecture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44762-8A47-0B43-9A9C-22331ECB4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80C1E-C737-9B4C-A24A-A899A501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425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Overhead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handle loop overhead in ILP on VLIW</a:t>
            </a:r>
          </a:p>
          <a:p>
            <a:pPr lvl="1"/>
            <a:r>
              <a:rPr lang="en-US" dirty="0"/>
              <a:t>Increment counters, branches as independent functional units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267200"/>
            <a:ext cx="610025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58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513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" y="895535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different?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Resources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Number of units can perform adds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Number of simultaneous memory reads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Ability to use resources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What resources can use in same cycle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981265"/>
            <a:ext cx="4330700" cy="2419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066800"/>
            <a:ext cx="1754710" cy="5207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 Loop Overhead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handle loop overhead in ILP on VLIW</a:t>
            </a:r>
          </a:p>
          <a:p>
            <a:r>
              <a:rPr lang="en-US" dirty="0"/>
              <a:t>…but paying a full issue unit and instruction costs overhead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343400"/>
            <a:ext cx="610025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972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Zero-Overhead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r>
              <a:rPr lang="en-US" dirty="0"/>
              <a:t>Specialize the instructions, state, branching for loops</a:t>
            </a:r>
          </a:p>
          <a:p>
            <a:pPr lvl="1"/>
            <a:r>
              <a:rPr lang="en-US" dirty="0"/>
              <a:t>Counter rather than RF</a:t>
            </a:r>
          </a:p>
          <a:p>
            <a:pPr lvl="1"/>
            <a:r>
              <a:rPr lang="en-US" dirty="0"/>
              <a:t>One bit to indicate if counter decrement</a:t>
            </a:r>
          </a:p>
          <a:p>
            <a:pPr lvl="1"/>
            <a:r>
              <a:rPr lang="en-US" dirty="0"/>
              <a:t>Exit loop when decrement to 0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495800"/>
            <a:ext cx="6375400" cy="191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336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495800"/>
            <a:ext cx="6375400" cy="1916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09800"/>
            <a:ext cx="610025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585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Zero-Overhead Loop Simplify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 port – simplify further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648200"/>
            <a:ext cx="6146800" cy="1847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667000"/>
            <a:ext cx="6223000" cy="18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098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Zero-Overhead Loop Example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preclass</a:t>
            </a:r>
            <a:r>
              <a:rPr lang="en-US" dirty="0"/>
              <a:t>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repeat r3: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/>
              <a:t>     </a:t>
            </a:r>
            <a:r>
              <a:rPr lang="en-US" dirty="0" err="1"/>
              <a:t>addi</a:t>
            </a:r>
            <a:r>
              <a:rPr lang="en-US" dirty="0"/>
              <a:t> r4,#4,r4; </a:t>
            </a:r>
          </a:p>
          <a:p>
            <a:pPr>
              <a:buNone/>
            </a:pPr>
            <a:r>
              <a:rPr lang="en-US" dirty="0"/>
              <a:t>	  </a:t>
            </a:r>
            <a:r>
              <a:rPr lang="en-US" dirty="0" err="1"/>
              <a:t>addi</a:t>
            </a:r>
            <a:r>
              <a:rPr lang="en-US" dirty="0"/>
              <a:t> r5,#4,r5; ld r4,r6</a:t>
            </a:r>
          </a:p>
          <a:p>
            <a:pPr>
              <a:buNone/>
            </a:pPr>
            <a:r>
              <a:rPr lang="en-US" dirty="0"/>
              <a:t>     ld r5,r7</a:t>
            </a:r>
          </a:p>
          <a:p>
            <a:pPr>
              <a:buNone/>
            </a:pPr>
            <a:r>
              <a:rPr lang="en-US" dirty="0"/>
              <a:t>     </a:t>
            </a:r>
            <a:r>
              <a:rPr lang="en-US" dirty="0" err="1"/>
              <a:t>mul</a:t>
            </a:r>
            <a:r>
              <a:rPr lang="en-US" dirty="0"/>
              <a:t> r6,r7,r7</a:t>
            </a:r>
          </a:p>
          <a:p>
            <a:pPr>
              <a:buNone/>
            </a:pPr>
            <a:r>
              <a:rPr lang="en-US" dirty="0"/>
              <a:t>     add  r7,r8,r8 </a:t>
            </a:r>
          </a:p>
          <a:p>
            <a:pPr>
              <a:buNone/>
            </a:pPr>
            <a:r>
              <a:rPr lang="en-US" dirty="0"/>
              <a:t>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386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Zero-Overhead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Potentially generalize to multiple loop nests and counters</a:t>
            </a:r>
          </a:p>
          <a:p>
            <a:r>
              <a:rPr lang="en-US" dirty="0"/>
              <a:t>Common in highly optimized DSPs, Vector units</a:t>
            </a:r>
          </a:p>
          <a:p>
            <a:endParaRPr lang="en-US" dirty="0"/>
          </a:p>
          <a:p>
            <a:r>
              <a:rPr lang="en-US" dirty="0"/>
              <a:t>Can think about design space options within this VLIW model framework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0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8436-6D82-D948-AE88-131940C3A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Pipelined VLIW Operators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F234A-9F43-FB4C-8665-C5BDE26B72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60684-5CAA-6C41-ABCB-7246AE3A1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44945A-621D-3C49-976F-E978C2F4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327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will have pipelined operators</a:t>
            </a:r>
          </a:p>
          <a:p>
            <a:pPr lvl="1"/>
            <a:r>
              <a:rPr lang="en-US" dirty="0"/>
              <a:t>E.g. 3 cycles multiply</a:t>
            </a:r>
          </a:p>
          <a:p>
            <a:r>
              <a:rPr lang="en-US" dirty="0">
                <a:solidFill>
                  <a:srgbClr val="FF6600"/>
                </a:solidFill>
              </a:rPr>
              <a:t>How complicate?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8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/>
              <a:t>Accommodating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r>
              <a:rPr lang="en-US" dirty="0"/>
              <a:t>Schedule for when data becomes available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Dependencies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 of 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68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81200" y="3505200"/>
          <a:ext cx="6095999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Xbar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X*X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Y*Y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X*X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Y*Y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/Z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>
            <a:off x="3581400" y="4038600"/>
            <a:ext cx="35814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0290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/>
              <a:t>Accommodating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r>
              <a:rPr lang="en-US" dirty="0"/>
              <a:t>Schedule for when data becomes available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Dependencies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 of 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69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81200" y="3505200"/>
          <a:ext cx="6095999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Xbar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X*X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Y*Y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X*X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Q+R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Y*Y,Q+R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/Z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15200" y="1447800"/>
            <a:ext cx="17244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Impossible 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schedule;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Conflict on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single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Xbar</a:t>
            </a:r>
            <a:endParaRPr lang="en-US" dirty="0">
              <a:solidFill>
                <a:srgbClr val="FF0000"/>
              </a:solidFill>
              <a:latin typeface="+mn-lt"/>
            </a:endParaRP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output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581400" y="4495800"/>
            <a:ext cx="3352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257800" y="5334000"/>
            <a:ext cx="1676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55925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Processor – does one thing at a time</a:t>
            </a:r>
          </a:p>
          <a:p>
            <a:r>
              <a:rPr lang="en-US" dirty="0"/>
              <a:t>Spatial Pipeline – can do many things, but always the same</a:t>
            </a:r>
          </a:p>
          <a:p>
            <a:r>
              <a:rPr lang="en-US" dirty="0"/>
              <a:t>Vector – can do the same things on many pieces of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2BCD1-D884-AF4D-8926-65D60CB4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E84AB-2095-364B-A5E8-494A70F30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Instance of what we saw last time</a:t>
            </a:r>
          </a:p>
          <a:p>
            <a:r>
              <a:rPr lang="en-US" dirty="0"/>
              <a:t>Need to schedule use on all resources</a:t>
            </a:r>
          </a:p>
          <a:p>
            <a:r>
              <a:rPr lang="en-US" dirty="0"/>
              <a:t>Including</a:t>
            </a:r>
          </a:p>
          <a:p>
            <a:pPr lvl="1"/>
            <a:r>
              <a:rPr lang="en-US" dirty="0"/>
              <a:t>Memory port</a:t>
            </a:r>
          </a:p>
          <a:p>
            <a:pPr lvl="1"/>
            <a:r>
              <a:rPr lang="en-US" dirty="0"/>
              <a:t>Communications (busses, crossbars ports)</a:t>
            </a:r>
          </a:p>
          <a:p>
            <a:pPr lvl="1"/>
            <a:r>
              <a:rPr lang="en-US" dirty="0"/>
              <a:t>I/O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D9609-4EA4-8142-B92F-D8BA8FC9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31BEAE-9464-1442-BC9C-9491E37F0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1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In Between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64" y="22266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What if…</a:t>
            </a:r>
          </a:p>
          <a:p>
            <a:r>
              <a:rPr lang="en-US" dirty="0"/>
              <a:t>Want to</a:t>
            </a:r>
          </a:p>
          <a:p>
            <a:pPr lvl="1"/>
            <a:r>
              <a:rPr lang="en-US" dirty="0"/>
              <a:t>Do many things at a time (ILP)</a:t>
            </a:r>
          </a:p>
          <a:p>
            <a:pPr lvl="1"/>
            <a:r>
              <a:rPr lang="en-US" dirty="0"/>
              <a:t>But not the same (DLP)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022847"/>
            <a:ext cx="5461000" cy="2322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861217"/>
            <a:ext cx="4076700" cy="16331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98A925-8D05-4B4E-9F66-72F518A049AF}"/>
              </a:ext>
            </a:extLst>
          </p:cNvPr>
          <p:cNvSpPr txBox="1"/>
          <p:nvPr/>
        </p:nvSpPr>
        <p:spPr>
          <a:xfrm>
            <a:off x="2416686" y="5506045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n-lt"/>
              </a:rPr>
              <a:t>SIMD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917BCC-602A-6242-9AEE-AB672F82FDF8}"/>
              </a:ext>
            </a:extLst>
          </p:cNvPr>
          <p:cNvSpPr txBox="1"/>
          <p:nvPr/>
        </p:nvSpPr>
        <p:spPr>
          <a:xfrm>
            <a:off x="2667000" y="1730338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n-lt"/>
              </a:rPr>
              <a:t>VLIW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In Between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What if…</a:t>
            </a:r>
          </a:p>
          <a:p>
            <a:r>
              <a:rPr lang="en-US" dirty="0"/>
              <a:t>Want to</a:t>
            </a:r>
          </a:p>
          <a:p>
            <a:pPr lvl="1"/>
            <a:r>
              <a:rPr lang="en-US" dirty="0"/>
              <a:t>Do many things at a time (ILP)</a:t>
            </a:r>
          </a:p>
          <a:p>
            <a:pPr lvl="1"/>
            <a:r>
              <a:rPr lang="en-US" dirty="0"/>
              <a:t>But not the same (DLP)</a:t>
            </a:r>
          </a:p>
          <a:p>
            <a:r>
              <a:rPr lang="en-US" dirty="0"/>
              <a:t>Want to use resources concurrently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114800"/>
            <a:ext cx="4038600" cy="2465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191000"/>
            <a:ext cx="3644900" cy="20363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43531</TotalTime>
  <Words>2880</Words>
  <Application>Microsoft Macintosh PowerPoint</Application>
  <PresentationFormat>On-screen Show (4:3)</PresentationFormat>
  <Paragraphs>856</Paragraphs>
  <Slides>70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3" baseType="lpstr">
      <vt:lpstr>Arial</vt:lpstr>
      <vt:lpstr>Times New Roman</vt:lpstr>
      <vt:lpstr>Blank Presentation</vt:lpstr>
      <vt:lpstr>ESE5320: System-on-a-Chip Architecture</vt:lpstr>
      <vt:lpstr>Today</vt:lpstr>
      <vt:lpstr>Message</vt:lpstr>
      <vt:lpstr>Register File</vt:lpstr>
      <vt:lpstr>Preclass 1</vt:lpstr>
      <vt:lpstr>Preclass 1</vt:lpstr>
      <vt:lpstr>Computing Forms</vt:lpstr>
      <vt:lpstr>In Between</vt:lpstr>
      <vt:lpstr>In Between</vt:lpstr>
      <vt:lpstr>In Between</vt:lpstr>
      <vt:lpstr>VLIW Feature:  Supply Independent Instructions</vt:lpstr>
      <vt:lpstr>VLIW</vt:lpstr>
      <vt:lpstr>Control Heterogeneous Units</vt:lpstr>
      <vt:lpstr>VLIW</vt:lpstr>
      <vt:lpstr>VLIW</vt:lpstr>
      <vt:lpstr>VLIW</vt:lpstr>
      <vt:lpstr>VLIW</vt:lpstr>
      <vt:lpstr>VLIW</vt:lpstr>
      <vt:lpstr>VLIW w/ Multiport RF</vt:lpstr>
      <vt:lpstr>Processor Unbound</vt:lpstr>
      <vt:lpstr>Processor Unbound</vt:lpstr>
      <vt:lpstr>Schedule Preclass 1</vt:lpstr>
      <vt:lpstr>Schedule</vt:lpstr>
      <vt:lpstr>Resource Bound</vt:lpstr>
      <vt:lpstr>Tuning, Unrolling</vt:lpstr>
      <vt:lpstr>VLIW Operator Knobs (Design Space Axes)</vt:lpstr>
      <vt:lpstr>Schedule</vt:lpstr>
      <vt:lpstr>Preclass 2a</vt:lpstr>
      <vt:lpstr>Schedule</vt:lpstr>
      <vt:lpstr>Preclass 2b</vt:lpstr>
      <vt:lpstr>Critical Path</vt:lpstr>
      <vt:lpstr>Preclass 2c</vt:lpstr>
      <vt:lpstr>Schedule w/ 2c Resources</vt:lpstr>
      <vt:lpstr>Schedule w/ 2d Resources</vt:lpstr>
      <vt:lpstr>Preclass 2d</vt:lpstr>
      <vt:lpstr>Unroll 4 Schedule</vt:lpstr>
      <vt:lpstr>Time Points</vt:lpstr>
      <vt:lpstr>Unroll 4</vt:lpstr>
      <vt:lpstr>Observation</vt:lpstr>
      <vt:lpstr>Preclass 2e</vt:lpstr>
      <vt:lpstr>Take Aways</vt:lpstr>
      <vt:lpstr>Data Storage and Movement</vt:lpstr>
      <vt:lpstr>Multiport RF</vt:lpstr>
      <vt:lpstr>Alternate: Crossbar (Xbar)</vt:lpstr>
      <vt:lpstr>Preclass 3</vt:lpstr>
      <vt:lpstr>Split RF Cheaper</vt:lpstr>
      <vt:lpstr>Split RF Full Crossbar</vt:lpstr>
      <vt:lpstr>Split RF Full Crossbar</vt:lpstr>
      <vt:lpstr>VLIW Memory Tuning</vt:lpstr>
      <vt:lpstr>Split RF, Limited Crossbar</vt:lpstr>
      <vt:lpstr>Split RF, Limited Crossbar</vt:lpstr>
      <vt:lpstr>VLIW Schedule</vt:lpstr>
      <vt:lpstr>VLIW Interconnect Tuning</vt:lpstr>
      <vt:lpstr>Commercial: Xilinx AI Engine</vt:lpstr>
      <vt:lpstr>VLIW vs. SuperScalar</vt:lpstr>
      <vt:lpstr>Big Ideas:</vt:lpstr>
      <vt:lpstr>Admin</vt:lpstr>
      <vt:lpstr>Loop Overhead</vt:lpstr>
      <vt:lpstr>Loop Overhead</vt:lpstr>
      <vt:lpstr>VLIW Loop Overhead</vt:lpstr>
      <vt:lpstr>Zero-Overhead Loops</vt:lpstr>
      <vt:lpstr>Simplification</vt:lpstr>
      <vt:lpstr>Zero-Overhead Loop Simplify</vt:lpstr>
      <vt:lpstr>Zero-Overhead Loop Example (preclass 1)</vt:lpstr>
      <vt:lpstr>Zero-Overhead Loop</vt:lpstr>
      <vt:lpstr>Pipelined VLIW Operators</vt:lpstr>
      <vt:lpstr>Pipelined Operators</vt:lpstr>
      <vt:lpstr>Accommodating Pipeline</vt:lpstr>
      <vt:lpstr>Accommodating Pipeline</vt:lpstr>
      <vt:lpstr>Pipelined Operators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206</cp:revision>
  <cp:lastPrinted>2022-12-04T18:55:57Z</cp:lastPrinted>
  <dcterms:created xsi:type="dcterms:W3CDTF">2017-10-16T12:01:20Z</dcterms:created>
  <dcterms:modified xsi:type="dcterms:W3CDTF">2023-11-25T20:53:51Z</dcterms:modified>
</cp:coreProperties>
</file>