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81" r:id="rId2"/>
    <p:sldId id="412" r:id="rId3"/>
    <p:sldId id="411" r:id="rId4"/>
    <p:sldId id="382" r:id="rId5"/>
    <p:sldId id="383" r:id="rId6"/>
    <p:sldId id="384" r:id="rId7"/>
    <p:sldId id="415" r:id="rId8"/>
    <p:sldId id="385" r:id="rId9"/>
    <p:sldId id="416" r:id="rId10"/>
    <p:sldId id="386" r:id="rId11"/>
    <p:sldId id="455" r:id="rId12"/>
    <p:sldId id="457" r:id="rId13"/>
    <p:sldId id="456" r:id="rId14"/>
    <p:sldId id="387" r:id="rId15"/>
    <p:sldId id="417" r:id="rId16"/>
    <p:sldId id="458" r:id="rId17"/>
    <p:sldId id="459" r:id="rId18"/>
    <p:sldId id="389" r:id="rId19"/>
    <p:sldId id="419" r:id="rId20"/>
    <p:sldId id="443" r:id="rId21"/>
    <p:sldId id="471" r:id="rId22"/>
    <p:sldId id="390" r:id="rId23"/>
    <p:sldId id="420" r:id="rId24"/>
    <p:sldId id="421" r:id="rId25"/>
    <p:sldId id="391" r:id="rId26"/>
    <p:sldId id="422" r:id="rId27"/>
    <p:sldId id="460" r:id="rId28"/>
    <p:sldId id="463" r:id="rId29"/>
    <p:sldId id="472" r:id="rId30"/>
    <p:sldId id="394" r:id="rId31"/>
    <p:sldId id="395" r:id="rId32"/>
    <p:sldId id="447" r:id="rId33"/>
    <p:sldId id="448" r:id="rId34"/>
    <p:sldId id="446" r:id="rId35"/>
    <p:sldId id="404" r:id="rId36"/>
    <p:sldId id="461" r:id="rId37"/>
    <p:sldId id="434" r:id="rId38"/>
    <p:sldId id="473" r:id="rId39"/>
    <p:sldId id="465" r:id="rId40"/>
    <p:sldId id="466" r:id="rId41"/>
    <p:sldId id="467" r:id="rId42"/>
    <p:sldId id="470" r:id="rId43"/>
    <p:sldId id="468" r:id="rId44"/>
    <p:sldId id="469" r:id="rId45"/>
    <p:sldId id="464" r:id="rId46"/>
    <p:sldId id="435" r:id="rId47"/>
    <p:sldId id="450" r:id="rId48"/>
    <p:sldId id="299" r:id="rId49"/>
    <p:sldId id="300" r:id="rId5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99FF99"/>
    <a:srgbClr val="FF0000"/>
    <a:srgbClr val="BF00FA"/>
    <a:srgbClr val="FF6600"/>
    <a:srgbClr val="009900"/>
    <a:srgbClr val="FFFF00"/>
    <a:srgbClr val="FFCC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0" autoAdjust="0"/>
    <p:restoredTop sz="94793" autoAdjust="0"/>
  </p:normalViewPr>
  <p:slideViewPr>
    <p:cSldViewPr>
      <p:cViewPr varScale="1">
        <p:scale>
          <a:sx n="107" d="100"/>
          <a:sy n="107" d="100"/>
        </p:scale>
        <p:origin x="176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5D7D4-95B1-2C43-8C33-5CC94E212476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1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25:  November 29, 2023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Only works because overlap data among loop instances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38265"/>
              </p:ext>
            </p:extLst>
          </p:nvPr>
        </p:nvGraphicFramePr>
        <p:xfrm>
          <a:off x="685800" y="250952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If keep going, fill like pipeline…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263508"/>
              </p:ext>
            </p:extLst>
          </p:nvPr>
        </p:nvGraphicFramePr>
        <p:xfrm>
          <a:off x="685800" y="22098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60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42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+z4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+z5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II of pipeline is 1</a:t>
            </a:r>
          </a:p>
          <a:p>
            <a:r>
              <a:rPr lang="en-US" dirty="0">
                <a:solidFill>
                  <a:srgbClr val="FF6600"/>
                </a:solidFill>
              </a:rPr>
              <a:t>What is latency bound for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      c+=a[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]*b[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  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7819-A039-8244-B7F5-FC91ECEC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B9687-C4F8-D049-896B-8CC8F1E8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have II &lt; Latency Bound</a:t>
            </a:r>
          </a:p>
          <a:p>
            <a:pPr lvl="1"/>
            <a:r>
              <a:rPr lang="en-US" dirty="0"/>
              <a:t>(for a loop body)</a:t>
            </a:r>
          </a:p>
          <a:p>
            <a:r>
              <a:rPr lang="en-US" dirty="0"/>
              <a:t>…must spread one loop body calculation over multiple loop iterations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B1D3-8614-C948-863E-3C9652C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EC644-0807-FD41-921F-60BA9F04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5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VLIW operators across multiple loop iterations</a:t>
            </a:r>
          </a:p>
          <a:p>
            <a:r>
              <a:rPr lang="en-US" dirty="0"/>
              <a:t>Treat execution on operators as pipeline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6039F-C375-9442-BEDB-D3E604F2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113A1-270C-0B4B-BE34-1FBDF77C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6248400" cy="4114800"/>
          </a:xfrm>
        </p:spPr>
        <p:txBody>
          <a:bodyPr/>
          <a:lstStyle/>
          <a:p>
            <a:r>
              <a:rPr lang="en-US" dirty="0"/>
              <a:t>Fully pipelined</a:t>
            </a:r>
          </a:p>
          <a:p>
            <a:pPr lvl="1"/>
            <a:r>
              <a:rPr lang="en-US" dirty="0"/>
              <a:t>Computation in a pipeline stage in a cycle,</a:t>
            </a:r>
            <a:br>
              <a:rPr lang="en-US" dirty="0"/>
            </a:br>
            <a:r>
              <a:rPr lang="en-US" dirty="0"/>
              <a:t>depends on output of a different stage on previous cycle</a:t>
            </a:r>
          </a:p>
          <a:p>
            <a:r>
              <a:rPr lang="en-US" dirty="0"/>
              <a:t>What we compute in each cycle </a:t>
            </a:r>
          </a:p>
          <a:p>
            <a:pPr lvl="1"/>
            <a:r>
              <a:rPr lang="en-US" dirty="0"/>
              <a:t>is a set of pipeline stages</a:t>
            </a:r>
          </a:p>
          <a:p>
            <a:pPr lvl="1"/>
            <a:r>
              <a:rPr lang="en-US" dirty="0"/>
              <a:t>each operating on a different set of input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2522FF-C7F9-1942-A4F3-88D23562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8360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Goal: </a:t>
            </a:r>
            <a:r>
              <a:rPr lang="en-US" dirty="0">
                <a:latin typeface="+mn-lt"/>
              </a:rPr>
              <a:t>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</p:spTree>
    <p:extLst>
      <p:ext uri="{BB962C8B-B14F-4D97-AF65-F5344CB8AC3E}">
        <p14:creationId xmlns:p14="http://schemas.microsoft.com/office/powerpoint/2010/main" val="17124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7863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Goal: 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4D3B1F-C7B5-6D49-9A42-98DE1632641F}"/>
              </a:ext>
            </a:extLst>
          </p:cNvPr>
          <p:cNvSpPr txBox="1"/>
          <p:nvPr/>
        </p:nvSpPr>
        <p:spPr>
          <a:xfrm>
            <a:off x="4462262" y="2676435"/>
            <a:ext cx="1741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00FA"/>
                </a:solidFill>
                <a:latin typeface="+mn-lt"/>
              </a:rPr>
              <a:t>{ c=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c+prod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??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738342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Pipelined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r>
              <a:rPr lang="en-US" dirty="0">
                <a:solidFill>
                  <a:srgbClr val="FF6600"/>
                </a:solidFill>
              </a:rPr>
              <a:t>Use this to compact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2C306C-6221-2449-9368-8690553069D4}"/>
              </a:ext>
            </a:extLst>
          </p:cNvPr>
          <p:cNvSpPr txBox="1"/>
          <p:nvPr/>
        </p:nvSpPr>
        <p:spPr>
          <a:xfrm>
            <a:off x="990600" y="2133600"/>
            <a:ext cx="60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How many cycles for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preclass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 3 schedule?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Previously: VLIW</a:t>
            </a:r>
            <a:br>
              <a:rPr lang="en-US" dirty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3600" dirty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[Day 24]</a:t>
            </a:r>
            <a:endParaRPr lang="en-US" dirty="0">
              <a:solidFill>
                <a:schemeClr val="accent2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Also parameterize memories and how connected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General way to tradeoff area and time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Bzneq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r>
                        <a:rPr lang="en-US" dirty="0"/>
                        <a:t> 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 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91346D-E7F1-114A-A23A-A99C0C68E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Prologue, Epilogue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6C965CF-BD78-3043-AA49-1CC524981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F5F95-4A15-2147-84FE-9FF297DD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90CB9-A137-A34F-B03B-ACD6BCDA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5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 Pipeline</a:t>
            </a:r>
            <a:br>
              <a:rPr lang="en-US" dirty="0"/>
            </a:br>
            <a:r>
              <a:rPr lang="en-US" sz="3600" dirty="0"/>
              <a:t>(as in ``Priming the Pump”)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body to work, will need to setup the steady-state condition for the pipeline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need to do to define the loop variables used in the pipeline?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prod need to be entering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=2 loop body?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5018" y="457200"/>
            <a:ext cx="7772400" cy="1143000"/>
          </a:xfrm>
        </p:spPr>
        <p:txBody>
          <a:bodyPr/>
          <a:lstStyle/>
          <a:p>
            <a:r>
              <a:rPr lang="en-US" dirty="0"/>
              <a:t>Flush Pipeline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5018" y="1600200"/>
            <a:ext cx="7772400" cy="4114800"/>
          </a:xfrm>
        </p:spPr>
        <p:txBody>
          <a:bodyPr/>
          <a:lstStyle/>
          <a:p>
            <a:r>
              <a:rPr lang="en-US" dirty="0"/>
              <a:t>For this body to work, will need to finish the pipeline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need to do after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what does c, prod, 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 hold at loop exit?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Epilogue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c+prod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c+la</a:t>
            </a:r>
            <a:r>
              <a:rPr lang="en-US" dirty="0"/>
              <a:t>*lb;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Software Pipelined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prod=a[0]*b[0];</a:t>
            </a:r>
          </a:p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c+prod</a:t>
            </a:r>
            <a:r>
              <a:rPr lang="en-US" dirty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c+la</a:t>
            </a:r>
            <a:r>
              <a:rPr lang="en-US" dirty="0">
                <a:solidFill>
                  <a:srgbClr val="00B050"/>
                </a:solidFill>
              </a:rPr>
              <a:t>*lb;</a:t>
            </a:r>
          </a:p>
          <a:p>
            <a:r>
              <a:rPr lang="en-US" dirty="0"/>
              <a:t>Software pipelined loop requires a loop </a:t>
            </a:r>
            <a:r>
              <a:rPr lang="en-US" dirty="0">
                <a:solidFill>
                  <a:srgbClr val="BF00FA"/>
                </a:solidFill>
              </a:rPr>
              <a:t>prologue</a:t>
            </a:r>
            <a:r>
              <a:rPr lang="en-US" dirty="0"/>
              <a:t> and loop </a:t>
            </a:r>
            <a:r>
              <a:rPr lang="en-US" dirty="0">
                <a:solidFill>
                  <a:srgbClr val="00B050"/>
                </a:solidFill>
              </a:rPr>
              <a:t>epilogue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27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911B5-F129-104E-805F-F494C05E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Software Pipeline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3BDFCE0-2438-1949-9B46-FD286E43A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924" y="1295401"/>
            <a:ext cx="7105453" cy="51054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210D-017F-8C48-B5C2-61FECF4B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13B89-21A0-394E-91FC-E42BE2C6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49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Acyclic</a:t>
            </a:r>
            <a:br>
              <a:rPr lang="en-US" dirty="0"/>
            </a:br>
            <a:r>
              <a:rPr lang="en-US" dirty="0"/>
              <a:t>(Data Parallel)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  <a:br>
              <a:rPr lang="en-US" dirty="0"/>
            </a:br>
            <a:r>
              <a:rPr lang="en-US" dirty="0"/>
              <a:t>Revisit Day 24,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xptr</a:t>
            </a:r>
            <a:r>
              <a:rPr lang="en-US" dirty="0"/>
              <a:t>=&amp;</a:t>
            </a:r>
            <a:r>
              <a:rPr lang="en-US" dirty="0" err="1"/>
              <a:t>x;xptr</a:t>
            </a:r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++)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res[i</a:t>
            </a:r>
            <a:r>
              <a:rPr lang="en-US" dirty="0"/>
              <a:t>]=</a:t>
            </a:r>
            <a:r>
              <a:rPr lang="en-US" dirty="0" err="1"/>
              <a:t>sqrt(x[i</a:t>
            </a:r>
            <a:r>
              <a:rPr lang="en-US" dirty="0"/>
              <a:t>]*</a:t>
            </a:r>
            <a:r>
              <a:rPr lang="en-US" dirty="0" err="1"/>
              <a:t>x[i]+y[i</a:t>
            </a:r>
            <a:r>
              <a:rPr lang="en-US" dirty="0"/>
              <a:t>]*</a:t>
            </a:r>
            <a:r>
              <a:rPr lang="en-US" dirty="0" err="1"/>
              <a:t>y[i]+z[i</a:t>
            </a:r>
            <a:r>
              <a:rPr lang="en-US" dirty="0"/>
              <a:t>]*</a:t>
            </a:r>
            <a:r>
              <a:rPr lang="en-US" dirty="0" err="1"/>
              <a:t>z[i</a:t>
            </a:r>
            <a:r>
              <a:rPr lang="en-US" dirty="0"/>
              <a:t>]); 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ld </a:t>
            </a:r>
            <a:r>
              <a:rPr lang="en-US" dirty="0" err="1"/>
              <a:t>x</a:t>
            </a:r>
            <a:r>
              <a:rPr lang="en-US" dirty="0"/>
              <a:t>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; y[i]</a:t>
            </a:r>
            <a:r>
              <a:rPr lang="en-US" baseline="30000" dirty="0"/>
              <a:t>2</a:t>
            </a:r>
            <a:r>
              <a:rPr lang="en-US" dirty="0"/>
              <a:t>; z[i]</a:t>
            </a:r>
            <a:r>
              <a:rPr lang="en-US" baseline="30000" dirty="0"/>
              <a:t>2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+y[i]</a:t>
            </a:r>
            <a:r>
              <a:rPr lang="en-US" baseline="30000" dirty="0"/>
              <a:t>2</a:t>
            </a:r>
            <a:r>
              <a:rPr lang="en-US" dirty="0"/>
              <a:t>; +z[i]</a:t>
            </a:r>
            <a:r>
              <a:rPr lang="en-US" baseline="30000" dirty="0"/>
              <a:t>2</a:t>
            </a:r>
            <a:r>
              <a:rPr lang="en-US" dirty="0"/>
              <a:t>; </a:t>
            </a:r>
            <a:r>
              <a:rPr lang="en-US" dirty="0" err="1"/>
              <a:t>sqrt</a:t>
            </a:r>
            <a:r>
              <a:rPr lang="en-US" dirty="0"/>
              <a:t>; </a:t>
            </a:r>
            <a:r>
              <a:rPr lang="en-US" dirty="0" err="1"/>
              <a:t>res[i</a:t>
            </a:r>
            <a:r>
              <a:rPr lang="en-US" dirty="0"/>
              <a:t>]</a:t>
            </a:r>
            <a:endParaRPr lang="en-US" baseline="30000" dirty="0"/>
          </a:p>
          <a:p>
            <a:r>
              <a:rPr lang="en-US" dirty="0">
                <a:solidFill>
                  <a:srgbClr val="FF6600"/>
                </a:solidFill>
              </a:rPr>
              <a:t>What resources would it take to achieve each II by resource bound?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95400" y="4876800"/>
          <a:ext cx="6095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 for II=3 (work back from res store)</a:t>
            </a: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</a:t>
            </a:r>
            <a:r>
              <a:rPr lang="en-US" dirty="0" err="1"/>
              <a:t>ld</a:t>
            </a:r>
            <a:r>
              <a:rPr lang="en-US" dirty="0"/>
              <a:t> x;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+y[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+z[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sqrt; res[</a:t>
            </a:r>
            <a:r>
              <a:rPr lang="en-US" dirty="0" err="1"/>
              <a:t>i</a:t>
            </a:r>
            <a:r>
              <a:rPr lang="en-US" dirty="0"/>
              <a:t>]</a:t>
            </a:r>
            <a:endParaRPr lang="en-US" baseline="30000" dirty="0"/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6F3FB609-01F2-3646-9BB8-4E78EC8E2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522880"/>
              </p:ext>
            </p:extLst>
          </p:nvPr>
        </p:nvGraphicFramePr>
        <p:xfrm>
          <a:off x="685800" y="4343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II=3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887543"/>
              </p:ext>
            </p:extLst>
          </p:nvPr>
        </p:nvGraphicFramePr>
        <p:xfrm>
          <a:off x="685800" y="17526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yptr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zptr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600807"/>
              </p:ext>
            </p:extLst>
          </p:nvPr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endParaRPr lang="en-US" baseline="30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II=2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Cyc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II=1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211097"/>
              </p:ext>
            </p:extLst>
          </p:nvPr>
        </p:nvGraphicFramePr>
        <p:xfrm>
          <a:off x="-3048" y="1389888"/>
          <a:ext cx="8766048" cy="105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55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98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181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y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</a:t>
                      </a:r>
                    </a:p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xyz1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257800" y="3429000"/>
          <a:ext cx="2819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286000"/>
            <a:ext cx="8763000" cy="4114800"/>
          </a:xfrm>
        </p:spPr>
        <p:txBody>
          <a:bodyPr/>
          <a:lstStyle/>
          <a:p>
            <a:r>
              <a:rPr lang="en-US" dirty="0"/>
              <a:t>Observe</a:t>
            </a:r>
          </a:p>
          <a:p>
            <a:pPr lvl="1"/>
            <a:r>
              <a:rPr lang="en-US" dirty="0"/>
              <a:t>For cases without loop dependencies,</a:t>
            </a:r>
          </a:p>
          <a:p>
            <a:pPr lvl="1"/>
            <a:r>
              <a:rPr lang="en-US" dirty="0"/>
              <a:t>if willing to mix any number of loop instances,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can achieve resource bound</a:t>
            </a:r>
          </a:p>
          <a:p>
            <a:r>
              <a:rPr lang="en-US" dirty="0"/>
              <a:t>May require more registers to hold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Registers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114800"/>
          </a:xfrm>
        </p:spPr>
        <p:txBody>
          <a:bodyPr/>
          <a:lstStyle/>
          <a:p>
            <a:r>
              <a:rPr lang="en-US" dirty="0"/>
              <a:t>May require more registers to hold state</a:t>
            </a:r>
          </a:p>
          <a:p>
            <a:pPr lvl="1"/>
            <a:r>
              <a:rPr lang="en-US" dirty="0"/>
              <a:t>Implement: Y=a*(</a:t>
            </a:r>
            <a:r>
              <a:rPr lang="en-US" dirty="0" err="1"/>
              <a:t>b+c</a:t>
            </a:r>
            <a:r>
              <a:rPr lang="en-US" dirty="0"/>
              <a:t>*(</a:t>
            </a:r>
            <a:r>
              <a:rPr lang="en-US" dirty="0" err="1"/>
              <a:t>d+e</a:t>
            </a:r>
            <a:r>
              <a:rPr lang="en-US" dirty="0"/>
              <a:t>))  </a:t>
            </a:r>
          </a:p>
          <a:p>
            <a:pPr marL="457200" lvl="1" indent="0">
              <a:buNone/>
            </a:pPr>
            <a:r>
              <a:rPr lang="en-US" dirty="0"/>
              <a:t>        Sequence: r1=</a:t>
            </a:r>
            <a:r>
              <a:rPr lang="en-US" dirty="0" err="1"/>
              <a:t>d+e</a:t>
            </a:r>
            <a:r>
              <a:rPr lang="en-US" dirty="0"/>
              <a:t>; r1=c*r1; r1=b+r1; r1=a*r1;</a:t>
            </a:r>
          </a:p>
          <a:p>
            <a:pPr marL="457200" lvl="1" indent="0">
              <a:buNone/>
            </a:pPr>
            <a:r>
              <a:rPr lang="en-US" dirty="0"/>
              <a:t>        soft pipe:   r1=a*r2; r2=b+r3; r3=c*r4; r4=</a:t>
            </a:r>
            <a:r>
              <a:rPr lang="en-US" dirty="0" err="1"/>
              <a:t>d+e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35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Day 24</a:t>
            </a:r>
            <a:br>
              <a:rPr lang="en-US" dirty="0"/>
            </a:br>
            <a:r>
              <a:rPr lang="en-US" dirty="0"/>
              <a:t>(no software pipelining)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965960"/>
            <a:ext cx="8229600" cy="4114800"/>
          </a:xfrm>
        </p:spPr>
        <p:txBody>
          <a:bodyPr/>
          <a:lstStyle/>
          <a:p>
            <a:r>
              <a:rPr lang="en-US" dirty="0"/>
              <a:t>[for </a:t>
            </a:r>
            <a:r>
              <a:rPr lang="en-US" dirty="0" err="1"/>
              <a:t>preclass</a:t>
            </a:r>
            <a:r>
              <a:rPr lang="en-US" dirty="0"/>
              <a:t> 4]</a:t>
            </a:r>
          </a:p>
          <a:p>
            <a:r>
              <a:rPr lang="en-US" dirty="0"/>
              <a:t>One of each operator: II=8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3</a:t>
            </a:r>
          </a:p>
          <a:p>
            <a:r>
              <a:rPr lang="en-US" dirty="0"/>
              <a:t>Latency lower bound (roughly II=2 hardware here)</a:t>
            </a:r>
          </a:p>
          <a:p>
            <a:pPr lvl="1"/>
            <a:r>
              <a:rPr lang="en-US" dirty="0"/>
              <a:t>II=7, </a:t>
            </a:r>
            <a:r>
              <a:rPr lang="en-US" dirty="0">
                <a:solidFill>
                  <a:srgbClr val="BF00FA"/>
                </a:solidFill>
              </a:rPr>
              <a:t>software pipelined 2</a:t>
            </a:r>
          </a:p>
          <a:p>
            <a:r>
              <a:rPr lang="en-US" dirty="0"/>
              <a:t>One operator each</a:t>
            </a:r>
          </a:p>
          <a:p>
            <a:pPr lvl="1"/>
            <a:r>
              <a:rPr lang="en-US" dirty="0"/>
              <a:t>II=2.5 for unroll 4 iterations (10 cycles)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Cyclic: Loop Dependencies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47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1471-3D43-E842-9D0E-12E15EF1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w/ Loop Dependency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C749-B624-1A41-AB11-C39ADB7A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02873"/>
            <a:ext cx="7772400" cy="4114800"/>
          </a:xfrm>
        </p:spPr>
        <p:txBody>
          <a:bodyPr/>
          <a:lstStyle/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marL="457200" lvl="1" indent="0">
              <a:buNone/>
            </a:pPr>
            <a:r>
              <a:rPr lang="en-US" dirty="0"/>
              <a:t>s[</a:t>
            </a:r>
            <a:r>
              <a:rPr lang="en-US" dirty="0" err="1"/>
              <a:t>i</a:t>
            </a:r>
            <a:r>
              <a:rPr lang="en-US" dirty="0"/>
              <a:t>]=t[(s[i-1]+x[</a:t>
            </a:r>
            <a:r>
              <a:rPr lang="en-US" dirty="0" err="1"/>
              <a:t>i</a:t>
            </a:r>
            <a:r>
              <a:rPr lang="en-US" dirty="0"/>
              <a:t>]*x[</a:t>
            </a:r>
            <a:r>
              <a:rPr lang="en-US" dirty="0" err="1"/>
              <a:t>i</a:t>
            </a:r>
            <a:r>
              <a:rPr lang="en-US" dirty="0"/>
              <a:t>]+y[</a:t>
            </a:r>
            <a:r>
              <a:rPr lang="en-US" dirty="0" err="1"/>
              <a:t>i</a:t>
            </a:r>
            <a:r>
              <a:rPr lang="en-US" dirty="0"/>
              <a:t>]*y[</a:t>
            </a:r>
            <a:r>
              <a:rPr lang="en-US" dirty="0" err="1"/>
              <a:t>i</a:t>
            </a:r>
            <a:r>
              <a:rPr lang="en-US" dirty="0"/>
              <a:t>])%p)];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Assume +,*,</a:t>
            </a:r>
            <a:r>
              <a:rPr lang="en-US" dirty="0" err="1"/>
              <a:t>ld,st</a:t>
            </a:r>
            <a:r>
              <a:rPr lang="en-US" dirty="0"/>
              <a:t>,% single cycle</a:t>
            </a:r>
          </a:p>
          <a:p>
            <a:r>
              <a:rPr lang="en-US" dirty="0">
                <a:solidFill>
                  <a:srgbClr val="FF6600"/>
                </a:solidFill>
              </a:rPr>
              <a:t>latency bound for loop body?</a:t>
            </a:r>
          </a:p>
          <a:p>
            <a:r>
              <a:rPr lang="en-US" dirty="0">
                <a:solidFill>
                  <a:srgbClr val="FF6600"/>
                </a:solidFill>
              </a:rPr>
              <a:t>cycle bound for loop?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1A1AE-5836-7442-9058-5F81F565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7C35A-3D70-D145-9262-7300DE44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Content Placeholder 10">
            <a:extLst>
              <a:ext uri="{FF2B5EF4-FFF2-40B4-BE49-F238E27FC236}">
                <a16:creationId xmlns:a16="http://schemas.microsoft.com/office/drawing/2014/main" id="{AE2D77E8-D3E9-A244-9484-EB1A30F5A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40500" y="175359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1931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Idea, Steady-state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Prologue, Epilogue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Acyclic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4: Loop Dependencies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F83EB4E-7E22-C244-A9CA-BB7893D00C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8564" y="1905000"/>
            <a:ext cx="2603500" cy="40259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E7B754-811A-014E-A50B-5322E7C41277}"/>
              </a:ext>
            </a:extLst>
          </p:cNvPr>
          <p:cNvSpPr txBox="1"/>
          <p:nvPr/>
        </p:nvSpPr>
        <p:spPr>
          <a:xfrm>
            <a:off x="304800" y="5550446"/>
            <a:ext cx="80201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/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]=t[(s[i-1]+x[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]+y[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]*y[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])%p)];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129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6967-A054-E242-862C-54403C50DB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Resources to support cycle bound (set resource bound as low as cycle bound):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Adders (for increment and add)?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Load units?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6B6E0-0202-994A-A8AA-90626F5235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10">
            <a:extLst>
              <a:ext uri="{FF2B5EF4-FFF2-40B4-BE49-F238E27FC236}">
                <a16:creationId xmlns:a16="http://schemas.microsoft.com/office/drawing/2014/main" id="{0A0B141F-9A0A-F047-85E2-99708AD11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19200" y="198120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7376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5" name="Content Placeholder 10">
            <a:extLst>
              <a:ext uri="{FF2B5EF4-FFF2-40B4-BE49-F238E27FC236}">
                <a16:creationId xmlns:a16="http://schemas.microsoft.com/office/drawing/2014/main" id="{6ADD1F5B-C20B-8145-A90C-70D16A98B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89050" y="202565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EA7582-B5AA-CE4A-BF28-07619B7B52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34B5B8E-DD34-8A4E-8513-D303DF44E72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410200" y="2061194"/>
            <a:ext cx="2603500" cy="4025900"/>
          </a:xfrm>
        </p:spPr>
      </p:pic>
    </p:spTree>
    <p:extLst>
      <p:ext uri="{BB962C8B-B14F-4D97-AF65-F5344CB8AC3E}">
        <p14:creationId xmlns:p14="http://schemas.microsoft.com/office/powerpoint/2010/main" val="23450515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36439"/>
              </p:ext>
            </p:extLst>
          </p:nvPr>
        </p:nvGraphicFramePr>
        <p:xfrm>
          <a:off x="76200" y="4363721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DA3E67-C0F0-C54B-8FF3-80613F0B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marL="457200" lvl="1" indent="0">
              <a:buNone/>
            </a:pPr>
            <a:r>
              <a:rPr lang="en-US" dirty="0"/>
              <a:t>s[</a:t>
            </a:r>
            <a:r>
              <a:rPr lang="en-US" dirty="0" err="1"/>
              <a:t>i</a:t>
            </a:r>
            <a:r>
              <a:rPr lang="en-US" dirty="0"/>
              <a:t>]=t[(s[i-1]+x[</a:t>
            </a:r>
            <a:r>
              <a:rPr lang="en-US" dirty="0" err="1"/>
              <a:t>i</a:t>
            </a:r>
            <a:r>
              <a:rPr lang="en-US" dirty="0"/>
              <a:t>]*x[</a:t>
            </a:r>
            <a:r>
              <a:rPr lang="en-US" dirty="0" err="1"/>
              <a:t>i</a:t>
            </a:r>
            <a:r>
              <a:rPr lang="en-US" dirty="0"/>
              <a:t>]+y[</a:t>
            </a:r>
            <a:r>
              <a:rPr lang="en-US" dirty="0" err="1"/>
              <a:t>i</a:t>
            </a:r>
            <a:r>
              <a:rPr lang="en-US" dirty="0"/>
              <a:t>]*y[</a:t>
            </a:r>
            <a:r>
              <a:rPr lang="en-US" dirty="0" err="1"/>
              <a:t>i</a:t>
            </a:r>
            <a:r>
              <a:rPr lang="en-US" dirty="0"/>
              <a:t>])%p)];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9" name="Content Placeholder 15">
            <a:extLst>
              <a:ext uri="{FF2B5EF4-FFF2-40B4-BE49-F238E27FC236}">
                <a16:creationId xmlns:a16="http://schemas.microsoft.com/office/drawing/2014/main" id="{AE9B3D50-937B-ED44-B3DF-C7D210DE34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172199" y="1957449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248168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013280"/>
              </p:ext>
            </p:extLst>
          </p:nvPr>
        </p:nvGraphicFramePr>
        <p:xfrm>
          <a:off x="76200" y="4363721"/>
          <a:ext cx="6095999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sprev0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S[-1]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Yptr+2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sptr</a:t>
                      </a:r>
                      <a:r>
                        <a:rPr lang="en-US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2+</a:t>
                      </a:r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t[0]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75419B2-39C8-634E-8ECA-C9258F394A70}"/>
              </a:ext>
            </a:extLst>
          </p:cNvPr>
          <p:cNvSpPr txBox="1"/>
          <p:nvPr/>
        </p:nvSpPr>
        <p:spPr>
          <a:xfrm>
            <a:off x="103632" y="3261452"/>
            <a:ext cx="62969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Note: loop completed in one iteration of code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  (one pipeline stage)</a:t>
            </a:r>
          </a:p>
        </p:txBody>
      </p:sp>
      <p:pic>
        <p:nvPicPr>
          <p:cNvPr id="8" name="Content Placeholder 15">
            <a:extLst>
              <a:ext uri="{FF2B5EF4-FFF2-40B4-BE49-F238E27FC236}">
                <a16:creationId xmlns:a16="http://schemas.microsoft.com/office/drawing/2014/main" id="{61161F18-BEE1-6B4A-941A-244E4355FA2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72199" y="2079499"/>
            <a:ext cx="2603500" cy="4025900"/>
          </a:xfrm>
        </p:spPr>
      </p:pic>
    </p:spTree>
    <p:extLst>
      <p:ext uri="{BB962C8B-B14F-4D97-AF65-F5344CB8AC3E}">
        <p14:creationId xmlns:p14="http://schemas.microsoft.com/office/powerpoint/2010/main" val="14479211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7676-54C0-9048-889F-1ADEF9C6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7C94B-9BC6-C843-A08E-298FDE71C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  <a:p>
            <a:pPr lvl="1"/>
            <a:r>
              <a:rPr lang="en-US" dirty="0"/>
              <a:t>Limited by cycle bound</a:t>
            </a:r>
          </a:p>
          <a:p>
            <a:pPr lvl="1"/>
            <a:r>
              <a:rPr lang="en-US" dirty="0"/>
              <a:t>Cycles=max(</a:t>
            </a:r>
            <a:r>
              <a:rPr lang="en-US" dirty="0" err="1"/>
              <a:t>II</a:t>
            </a:r>
            <a:r>
              <a:rPr lang="en-US" baseline="-25000" dirty="0" err="1"/>
              <a:t>cycle_bound</a:t>
            </a:r>
            <a:r>
              <a:rPr lang="en-US" dirty="0" err="1"/>
              <a:t>,RB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Probably not this ideal in all cases,</a:t>
            </a:r>
            <a:br>
              <a:rPr lang="en-US" dirty="0"/>
            </a:br>
            <a:r>
              <a:rPr lang="en-US" dirty="0"/>
              <a:t>  more like max(scheduled-</a:t>
            </a:r>
            <a:r>
              <a:rPr lang="en-US" dirty="0" err="1"/>
              <a:t>loop,RB</a:t>
            </a:r>
            <a:r>
              <a:rPr lang="en-US" dirty="0"/>
              <a:t>)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(another example: Fall 2018 final, Question 2)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1C868-2960-F64B-A076-A48A0516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48780-2AFC-FA4B-A6FC-310EF7D3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75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64" y="228600"/>
            <a:ext cx="7772400" cy="1143000"/>
          </a:xfrm>
        </p:spPr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114800"/>
          </a:xfrm>
        </p:spPr>
        <p:txBody>
          <a:bodyPr/>
          <a:lstStyle/>
          <a:p>
            <a:r>
              <a:rPr lang="en-US" dirty="0"/>
              <a:t>VLIW provides rich area-time tradeoffs</a:t>
            </a:r>
          </a:p>
          <a:p>
            <a:endParaRPr lang="en-US" dirty="0"/>
          </a:p>
          <a:p>
            <a:r>
              <a:rPr lang="en-US" dirty="0"/>
              <a:t>Pipelining not just for hardware</a:t>
            </a:r>
          </a:p>
          <a:p>
            <a:pPr lvl="1"/>
            <a:r>
              <a:rPr lang="en-US" dirty="0"/>
              <a:t>Already seen for coarse operation pipelining, even with processors</a:t>
            </a:r>
          </a:p>
          <a:p>
            <a:pPr lvl="2"/>
            <a:r>
              <a:rPr lang="en-US" dirty="0"/>
              <a:t>Process- or thread-level parallelism</a:t>
            </a:r>
          </a:p>
          <a:p>
            <a:pPr lvl="1"/>
            <a:r>
              <a:rPr lang="en-US" dirty="0"/>
              <a:t>Saw for Compute/Communicate overlap</a:t>
            </a:r>
          </a:p>
          <a:p>
            <a:pPr lvl="2"/>
            <a:r>
              <a:rPr lang="en-US" dirty="0" err="1"/>
              <a:t>Vitis</a:t>
            </a:r>
            <a:r>
              <a:rPr lang="en-US" dirty="0"/>
              <a:t> </a:t>
            </a:r>
            <a:r>
              <a:rPr lang="en-US" dirty="0" err="1"/>
              <a:t>clEnqueueMigrateObjects</a:t>
            </a:r>
            <a:r>
              <a:rPr lang="en-US" dirty="0"/>
              <a:t>; dataflow </a:t>
            </a:r>
          </a:p>
          <a:p>
            <a:pPr lvl="1"/>
            <a:r>
              <a:rPr lang="en-US" dirty="0"/>
              <a:t>Now see for ILP (instruction-level parallelism)</a:t>
            </a:r>
          </a:p>
          <a:p>
            <a:pPr lvl="1"/>
            <a:r>
              <a:rPr lang="en-US" dirty="0"/>
              <a:t>Necessary to achieve 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Good compiler should do this for you</a:t>
            </a:r>
          </a:p>
          <a:p>
            <a:r>
              <a:rPr lang="en-US" dirty="0"/>
              <a:t>Worth understanding to reason about II should achieve</a:t>
            </a:r>
          </a:p>
          <a:p>
            <a:r>
              <a:rPr lang="en-US" dirty="0"/>
              <a:t>If compiler not achieving, hint may need to check if there’s a dependency the compiler thinks exists</a:t>
            </a:r>
          </a:p>
          <a:p>
            <a:r>
              <a:rPr lang="en-US" dirty="0"/>
              <a:t>Gives you an idea of how to disambiguate for the compiler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/>
              <a:t>Pipelining of data processing useful for software scheduled on processors</a:t>
            </a:r>
          </a:p>
          <a:p>
            <a:pPr lvl="1"/>
            <a:r>
              <a:rPr lang="en-US" dirty="0"/>
              <a:t>VLIW (and pipelined, superscalar)</a:t>
            </a:r>
          </a:p>
          <a:p>
            <a:pPr lvl="1"/>
            <a:r>
              <a:rPr lang="en-US" dirty="0"/>
              <a:t>Not just hardware pipelines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</a:t>
            </a:r>
          </a:p>
          <a:p>
            <a:r>
              <a:rPr lang="en-US" dirty="0">
                <a:sym typeface="Wingdings"/>
              </a:rPr>
              <a:t>P4 due Friday</a:t>
            </a:r>
          </a:p>
          <a:p>
            <a:r>
              <a:rPr lang="en-US" dirty="0">
                <a:sym typeface="Wingdings"/>
              </a:rPr>
              <a:t>Next week</a:t>
            </a:r>
          </a:p>
          <a:p>
            <a:pPr lvl="1"/>
            <a:r>
              <a:rPr lang="en-US" dirty="0" err="1">
                <a:sym typeface="Wingdings"/>
              </a:rPr>
              <a:t>Wrapup</a:t>
            </a:r>
            <a:r>
              <a:rPr lang="en-US" dirty="0">
                <a:sym typeface="Wingdings"/>
              </a:rPr>
              <a:t> lecture (probably Monday)</a:t>
            </a:r>
          </a:p>
          <a:p>
            <a:pPr lvl="1"/>
            <a:r>
              <a:rPr lang="en-US" dirty="0">
                <a:sym typeface="Wingdings"/>
              </a:rPr>
              <a:t>Real-Time lecture (optional, probably Wed.)</a:t>
            </a:r>
          </a:p>
          <a:p>
            <a:pPr lvl="1"/>
            <a:r>
              <a:rPr lang="en-US" dirty="0">
                <a:sym typeface="Wingdings"/>
              </a:rPr>
              <a:t>May swap depending on my schedule</a:t>
            </a:r>
          </a:p>
          <a:p>
            <a:endParaRPr lang="en-US" dirty="0">
              <a:sym typeface="Wingding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Pack computations more tightly by scheduling multiple loop instances </a:t>
            </a:r>
            <a:br>
              <a:rPr lang="en-US" dirty="0"/>
            </a:br>
            <a:r>
              <a:rPr lang="en-US" dirty="0"/>
              <a:t>(loop bodies for multiple indices) together</a:t>
            </a:r>
          </a:p>
          <a:p>
            <a:pPr lvl="1"/>
            <a:r>
              <a:rPr lang="en-US" dirty="0"/>
              <a:t>Exploiting </a:t>
            </a:r>
            <a:r>
              <a:rPr lang="en-US" b="1" dirty="0"/>
              <a:t>pipelining</a:t>
            </a:r>
            <a:r>
              <a:rPr lang="en-US" dirty="0"/>
              <a:t> of computation</a:t>
            </a:r>
          </a:p>
          <a:p>
            <a:pPr lvl="1"/>
            <a:r>
              <a:rPr lang="en-US" dirty="0"/>
              <a:t>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sz="3600" dirty="0">
                <a:solidFill>
                  <a:schemeClr val="accent2"/>
                </a:solidFill>
              </a:rPr>
              <a:t>[Day 24]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Low utilization of parallel functional units for a single loop body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762000" y="3276600"/>
          <a:ext cx="777240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2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11FCA-C885-3F44-9CA6-827E06B9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9DEA3-B0DA-CD48-A287-481FC0CE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Unroll 4 </a:t>
            </a:r>
            <a:r>
              <a:rPr lang="en-US" sz="3600" dirty="0">
                <a:solidFill>
                  <a:srgbClr val="3333CC"/>
                </a:solidFill>
              </a:rPr>
              <a:t>[Day 24]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00009"/>
              </p:ext>
            </p:extLst>
          </p:nvPr>
        </p:nvGraphicFramePr>
        <p:xfrm>
          <a:off x="685800" y="17526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When we pipeline, we use all the resources</a:t>
            </a:r>
          </a:p>
          <a:p>
            <a:r>
              <a:rPr lang="en-US" dirty="0"/>
              <a:t>…but, we </a:t>
            </a:r>
            <a:r>
              <a:rPr lang="en-US" b="1" dirty="0"/>
              <a:t>don’t</a:t>
            </a:r>
            <a:r>
              <a:rPr lang="en-US" dirty="0"/>
              <a:t> operate on a </a:t>
            </a:r>
            <a:r>
              <a:rPr lang="en-US" i="1" dirty="0"/>
              <a:t>single</a:t>
            </a:r>
            <a:r>
              <a:rPr lang="en-US" dirty="0"/>
              <a:t> loop body instance at a time</a:t>
            </a:r>
          </a:p>
          <a:p>
            <a:r>
              <a:rPr lang="en-US" dirty="0"/>
              <a:t>We cannot hit II=1 for VLIW </a:t>
            </a:r>
            <a:br>
              <a:rPr lang="en-US" dirty="0"/>
            </a:br>
            <a:r>
              <a:rPr lang="en-US" dirty="0"/>
              <a:t>schedule of a single loop body because of path latency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7DB49-B2A7-6A4D-8FC0-DFD46825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83691-EF63-B944-9D6E-9A2189BB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Assume add is working on a[0]*b[0]</a:t>
            </a:r>
            <a:br>
              <a:rPr lang="en-US" dirty="0"/>
            </a:br>
            <a:r>
              <a:rPr lang="en-US" dirty="0"/>
              <a:t>in same cycle,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]*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lookup ld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], 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40507</TotalTime>
  <Words>2985</Words>
  <Application>Microsoft Macintosh PowerPoint</Application>
  <PresentationFormat>On-screen Show (4:3)</PresentationFormat>
  <Paragraphs>884</Paragraphs>
  <Slides>49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Courier</vt:lpstr>
      <vt:lpstr>Times New Roman</vt:lpstr>
      <vt:lpstr>Wingdings</vt:lpstr>
      <vt:lpstr>Blank Presentation</vt:lpstr>
      <vt:lpstr>ESE5320: System-on-a-Chip Architecture</vt:lpstr>
      <vt:lpstr>Previously: VLIW [Day 24]</vt:lpstr>
      <vt:lpstr>VLIW</vt:lpstr>
      <vt:lpstr>Today</vt:lpstr>
      <vt:lpstr>Message</vt:lpstr>
      <vt:lpstr>Problem [Day 24]</vt:lpstr>
      <vt:lpstr>Unroll 4 [Day 24]</vt:lpstr>
      <vt:lpstr>Observation: Pipeline</vt:lpstr>
      <vt:lpstr>Preclass 1</vt:lpstr>
      <vt:lpstr>Observation: Unroll</vt:lpstr>
      <vt:lpstr>Observation: Unroll</vt:lpstr>
      <vt:lpstr>Observation: Pipeline</vt:lpstr>
      <vt:lpstr>Observation</vt:lpstr>
      <vt:lpstr>Idea: Software Pipelining</vt:lpstr>
      <vt:lpstr>Pipeline</vt:lpstr>
      <vt:lpstr>Pipeline Rewrite</vt:lpstr>
      <vt:lpstr>Pipeline Rewrite</vt:lpstr>
      <vt:lpstr>Software Pipelined Version</vt:lpstr>
      <vt:lpstr>Schedule Software Pipelined (Preclass 3)</vt:lpstr>
      <vt:lpstr>Schedule Software Pipelined (Preclass 3)</vt:lpstr>
      <vt:lpstr>Prologue, Epilogue</vt:lpstr>
      <vt:lpstr>Prime Pipeline (as in ``Priming the Pump”)</vt:lpstr>
      <vt:lpstr>Prologue</vt:lpstr>
      <vt:lpstr>With Prologue</vt:lpstr>
      <vt:lpstr>Flush Pipeline</vt:lpstr>
      <vt:lpstr>With Epilogue</vt:lpstr>
      <vt:lpstr>Full Software Pipelined Loop</vt:lpstr>
      <vt:lpstr>Software Pipeline</vt:lpstr>
      <vt:lpstr>Acyclic (Data Parallel)</vt:lpstr>
      <vt:lpstr>Preclass 4 Revisit Day 24, Preclass 2</vt:lpstr>
      <vt:lpstr>Revisit Day 26, Preclass 2</vt:lpstr>
      <vt:lpstr>II=3</vt:lpstr>
      <vt:lpstr>II=2</vt:lpstr>
      <vt:lpstr>II=1</vt:lpstr>
      <vt:lpstr>Software Pipelining</vt:lpstr>
      <vt:lpstr>More Registers Example</vt:lpstr>
      <vt:lpstr>Compare to Day 24 (no software pipelining)</vt:lpstr>
      <vt:lpstr>Cyclic: Loop Dependencies</vt:lpstr>
      <vt:lpstr>Example w/ Loop Dependency</vt:lpstr>
      <vt:lpstr>Computational Graph</vt:lpstr>
      <vt:lpstr>Resources?</vt:lpstr>
      <vt:lpstr>Computational Graph</vt:lpstr>
      <vt:lpstr>Computational Graph</vt:lpstr>
      <vt:lpstr>Computational Graph</vt:lpstr>
      <vt:lpstr>Loops with Dependencies</vt:lpstr>
      <vt:lpstr>Lessons</vt:lpstr>
      <vt:lpstr>Automation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219</cp:revision>
  <cp:lastPrinted>2023-11-29T14:36:14Z</cp:lastPrinted>
  <dcterms:created xsi:type="dcterms:W3CDTF">2017-10-18T12:49:09Z</dcterms:created>
  <dcterms:modified xsi:type="dcterms:W3CDTF">2023-11-29T14:36:15Z</dcterms:modified>
</cp:coreProperties>
</file>