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gif" ContentType="image/gif"/>
  <Default Extension="pdf" ContentType="application/pdf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48" r:id="rId1"/>
  </p:sldMasterIdLst>
  <p:notesMasterIdLst>
    <p:notesMasterId r:id="rId74"/>
  </p:notesMasterIdLst>
  <p:handoutMasterIdLst>
    <p:handoutMasterId r:id="rId75"/>
  </p:handoutMasterIdLst>
  <p:sldIdLst>
    <p:sldId id="381" r:id="rId2"/>
    <p:sldId id="382" r:id="rId3"/>
    <p:sldId id="383" r:id="rId4"/>
    <p:sldId id="445" r:id="rId5"/>
    <p:sldId id="384" r:id="rId6"/>
    <p:sldId id="387" r:id="rId7"/>
    <p:sldId id="444" r:id="rId8"/>
    <p:sldId id="446" r:id="rId9"/>
    <p:sldId id="388" r:id="rId10"/>
    <p:sldId id="394" r:id="rId11"/>
    <p:sldId id="510" r:id="rId12"/>
    <p:sldId id="389" r:id="rId13"/>
    <p:sldId id="390" r:id="rId14"/>
    <p:sldId id="391" r:id="rId15"/>
    <p:sldId id="392" r:id="rId16"/>
    <p:sldId id="393" r:id="rId17"/>
    <p:sldId id="502" r:id="rId18"/>
    <p:sldId id="447" r:id="rId19"/>
    <p:sldId id="449" r:id="rId20"/>
    <p:sldId id="450" r:id="rId21"/>
    <p:sldId id="451" r:id="rId22"/>
    <p:sldId id="498" r:id="rId23"/>
    <p:sldId id="397" r:id="rId24"/>
    <p:sldId id="452" r:id="rId25"/>
    <p:sldId id="399" r:id="rId26"/>
    <p:sldId id="400" r:id="rId27"/>
    <p:sldId id="401" r:id="rId28"/>
    <p:sldId id="402" r:id="rId29"/>
    <p:sldId id="403" r:id="rId30"/>
    <p:sldId id="404" r:id="rId31"/>
    <p:sldId id="406" r:id="rId32"/>
    <p:sldId id="409" r:id="rId33"/>
    <p:sldId id="503" r:id="rId34"/>
    <p:sldId id="410" r:id="rId35"/>
    <p:sldId id="411" r:id="rId36"/>
    <p:sldId id="412" r:id="rId37"/>
    <p:sldId id="453" r:id="rId38"/>
    <p:sldId id="454" r:id="rId39"/>
    <p:sldId id="455" r:id="rId40"/>
    <p:sldId id="456" r:id="rId41"/>
    <p:sldId id="458" r:id="rId42"/>
    <p:sldId id="460" r:id="rId43"/>
    <p:sldId id="516" r:id="rId44"/>
    <p:sldId id="461" r:id="rId45"/>
    <p:sldId id="472" r:id="rId46"/>
    <p:sldId id="473" r:id="rId47"/>
    <p:sldId id="474" r:id="rId48"/>
    <p:sldId id="475" r:id="rId49"/>
    <p:sldId id="465" r:id="rId50"/>
    <p:sldId id="476" r:id="rId51"/>
    <p:sldId id="477" r:id="rId52"/>
    <p:sldId id="468" r:id="rId53"/>
    <p:sldId id="469" r:id="rId54"/>
    <p:sldId id="478" r:id="rId55"/>
    <p:sldId id="479" r:id="rId56"/>
    <p:sldId id="480" r:id="rId57"/>
    <p:sldId id="481" r:id="rId58"/>
    <p:sldId id="482" r:id="rId59"/>
    <p:sldId id="483" r:id="rId60"/>
    <p:sldId id="484" r:id="rId61"/>
    <p:sldId id="485" r:id="rId62"/>
    <p:sldId id="515" r:id="rId63"/>
    <p:sldId id="419" r:id="rId64"/>
    <p:sldId id="464" r:id="rId65"/>
    <p:sldId id="415" r:id="rId66"/>
    <p:sldId id="414" r:id="rId67"/>
    <p:sldId id="427" r:id="rId68"/>
    <p:sldId id="488" r:id="rId69"/>
    <p:sldId id="489" r:id="rId70"/>
    <p:sldId id="490" r:id="rId71"/>
    <p:sldId id="299" r:id="rId72"/>
    <p:sldId id="300" r:id="rId73"/>
  </p:sldIdLst>
  <p:sldSz cx="9144000" cy="6858000" type="screen4x3"/>
  <p:notesSz cx="7315200" cy="96012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charset="0"/>
        <a:ea typeface="+mn-ea"/>
        <a:cs typeface="+mn-cs"/>
      </a:defRPr>
    </a:lvl5pPr>
    <a:lvl6pPr marL="2286000" algn="l" defTabSz="457200" rtl="0" eaLnBrk="1" latinLnBrk="0" hangingPunct="1">
      <a:defRPr sz="2400" kern="1200">
        <a:solidFill>
          <a:schemeClr val="tx1"/>
        </a:solidFill>
        <a:latin typeface="Times New Roman" charset="0"/>
        <a:ea typeface="+mn-ea"/>
        <a:cs typeface="+mn-cs"/>
      </a:defRPr>
    </a:lvl6pPr>
    <a:lvl7pPr marL="2743200" algn="l" defTabSz="457200" rtl="0" eaLnBrk="1" latinLnBrk="0" hangingPunct="1">
      <a:defRPr sz="2400" kern="1200">
        <a:solidFill>
          <a:schemeClr val="tx1"/>
        </a:solidFill>
        <a:latin typeface="Times New Roman" charset="0"/>
        <a:ea typeface="+mn-ea"/>
        <a:cs typeface="+mn-cs"/>
      </a:defRPr>
    </a:lvl7pPr>
    <a:lvl8pPr marL="3200400" algn="l" defTabSz="457200" rtl="0" eaLnBrk="1" latinLnBrk="0" hangingPunct="1">
      <a:defRPr sz="2400" kern="1200">
        <a:solidFill>
          <a:schemeClr val="tx1"/>
        </a:solidFill>
        <a:latin typeface="Times New Roman" charset="0"/>
        <a:ea typeface="+mn-ea"/>
        <a:cs typeface="+mn-cs"/>
      </a:defRPr>
    </a:lvl8pPr>
    <a:lvl9pPr marL="3657600" algn="l" defTabSz="457200" rtl="0" eaLnBrk="1" latinLnBrk="0" hangingPunct="1">
      <a:defRPr sz="2400" kern="1200">
        <a:solidFill>
          <a:schemeClr val="tx1"/>
        </a:solidFill>
        <a:latin typeface="Times New Roman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prnWhat="handouts6" hiddenSlides="1" frameSlides="1"/>
  <p:clrMru>
    <a:srgbClr val="FF6600"/>
    <a:srgbClr val="FF0000"/>
    <a:srgbClr val="FFFF00"/>
    <a:srgbClr val="FFCC66"/>
    <a:srgbClr val="99FF99"/>
    <a:srgbClr val="CC0099"/>
    <a:srgbClr val="0099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8746" autoAdjust="0"/>
    <p:restoredTop sz="94648" autoAdjust="0"/>
  </p:normalViewPr>
  <p:slideViewPr>
    <p:cSldViewPr>
      <p:cViewPr varScale="1">
        <p:scale>
          <a:sx n="107" d="100"/>
          <a:sy n="107" d="100"/>
        </p:scale>
        <p:origin x="1584" y="16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16" Type="http://schemas.openxmlformats.org/officeDocument/2006/relationships/slide" Target="slides/slide1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notesMaster" Target="notesMasters/notesMaster1.xml"/><Relationship Id="rId79" Type="http://schemas.openxmlformats.org/officeDocument/2006/relationships/tableStyles" Target="tableStyles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viewProps" Target="view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handoutMaster" Target="handoutMasters/handout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presProps" Target="presProps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29" Type="http://schemas.openxmlformats.org/officeDocument/2006/relationships/slide" Target="slides/slide28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170238" cy="4810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56" tIns="48328" rIns="96656" bIns="48328" numCol="1" anchor="t" anchorCtr="0" compatLnSpc="1">
            <a:prstTxWarp prst="textNoShape">
              <a:avLst/>
            </a:prstTxWarp>
          </a:bodyPr>
          <a:lstStyle>
            <a:lvl1pPr defTabSz="966788">
              <a:defRPr sz="1200"/>
            </a:lvl1pPr>
          </a:lstStyle>
          <a:p>
            <a:endParaRPr lang="en-US"/>
          </a:p>
        </p:txBody>
      </p:sp>
      <p:sp>
        <p:nvSpPr>
          <p:cNvPr id="51203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4144963" y="0"/>
            <a:ext cx="3170237" cy="4810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56" tIns="48328" rIns="96656" bIns="48328" numCol="1" anchor="t" anchorCtr="0" compatLnSpc="1">
            <a:prstTxWarp prst="textNoShape">
              <a:avLst/>
            </a:prstTxWarp>
          </a:bodyPr>
          <a:lstStyle>
            <a:lvl1pPr algn="r" defTabSz="966788">
              <a:defRPr sz="1200"/>
            </a:lvl1pPr>
          </a:lstStyle>
          <a:p>
            <a:endParaRPr lang="en-US"/>
          </a:p>
        </p:txBody>
      </p:sp>
      <p:sp>
        <p:nvSpPr>
          <p:cNvPr id="51204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9120188"/>
            <a:ext cx="3170238" cy="4810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56" tIns="48328" rIns="96656" bIns="48328" numCol="1" anchor="b" anchorCtr="0" compatLnSpc="1">
            <a:prstTxWarp prst="textNoShape">
              <a:avLst/>
            </a:prstTxWarp>
          </a:bodyPr>
          <a:lstStyle>
            <a:lvl1pPr defTabSz="966788">
              <a:defRPr sz="1200"/>
            </a:lvl1pPr>
          </a:lstStyle>
          <a:p>
            <a:endParaRPr lang="en-US"/>
          </a:p>
        </p:txBody>
      </p:sp>
      <p:sp>
        <p:nvSpPr>
          <p:cNvPr id="51205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4144963" y="9120188"/>
            <a:ext cx="3170237" cy="4810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56" tIns="48328" rIns="96656" bIns="48328" numCol="1" anchor="b" anchorCtr="0" compatLnSpc="1">
            <a:prstTxWarp prst="textNoShape">
              <a:avLst/>
            </a:prstTxWarp>
          </a:bodyPr>
          <a:lstStyle>
            <a:lvl1pPr algn="r" defTabSz="966788">
              <a:defRPr sz="1200"/>
            </a:lvl1pPr>
          </a:lstStyle>
          <a:p>
            <a:fld id="{30C01E42-ABD8-EA44-9CAE-6B80BEC7AA5F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170238" cy="4810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56" tIns="48328" rIns="96656" bIns="48328" numCol="1" anchor="t" anchorCtr="0" compatLnSpc="1">
            <a:prstTxWarp prst="textNoShape">
              <a:avLst/>
            </a:prstTxWarp>
          </a:bodyPr>
          <a:lstStyle>
            <a:lvl1pPr defTabSz="966788">
              <a:defRPr sz="1200"/>
            </a:lvl1pPr>
          </a:lstStyle>
          <a:p>
            <a:endParaRPr lang="en-US"/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4144963" y="0"/>
            <a:ext cx="3170237" cy="4810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56" tIns="48328" rIns="96656" bIns="48328" numCol="1" anchor="t" anchorCtr="0" compatLnSpc="1">
            <a:prstTxWarp prst="textNoShape">
              <a:avLst/>
            </a:prstTxWarp>
          </a:bodyPr>
          <a:lstStyle>
            <a:lvl1pPr algn="r" defTabSz="966788">
              <a:defRPr sz="1200"/>
            </a:lvl1pPr>
          </a:lstStyle>
          <a:p>
            <a:endParaRPr lang="en-US"/>
          </a:p>
        </p:txBody>
      </p:sp>
      <p:sp>
        <p:nvSpPr>
          <p:cNvPr id="3076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257300" y="719138"/>
            <a:ext cx="4800600" cy="360045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</p:spPr>
      </p:sp>
      <p:sp>
        <p:nvSpPr>
          <p:cNvPr id="3077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74725" y="4560888"/>
            <a:ext cx="5365750" cy="432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56" tIns="48328" rIns="96656" bIns="48328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078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120188"/>
            <a:ext cx="3170238" cy="4810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56" tIns="48328" rIns="96656" bIns="48328" numCol="1" anchor="b" anchorCtr="0" compatLnSpc="1">
            <a:prstTxWarp prst="textNoShape">
              <a:avLst/>
            </a:prstTxWarp>
          </a:bodyPr>
          <a:lstStyle>
            <a:lvl1pPr defTabSz="966788">
              <a:defRPr sz="1200"/>
            </a:lvl1pPr>
          </a:lstStyle>
          <a:p>
            <a:endParaRPr lang="en-US"/>
          </a:p>
        </p:txBody>
      </p:sp>
      <p:sp>
        <p:nvSpPr>
          <p:cNvPr id="307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4144963" y="9120188"/>
            <a:ext cx="3170237" cy="4810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56" tIns="48328" rIns="96656" bIns="48328" numCol="1" anchor="b" anchorCtr="0" compatLnSpc="1">
            <a:prstTxWarp prst="textNoShape">
              <a:avLst/>
            </a:prstTxWarp>
          </a:bodyPr>
          <a:lstStyle>
            <a:lvl1pPr algn="r" defTabSz="966788">
              <a:defRPr sz="1200"/>
            </a:lvl1pPr>
          </a:lstStyle>
          <a:p>
            <a:fld id="{0D55D7D4-95B1-2C43-8C33-5CC94E212476}" type="slidenum">
              <a:rPr lang="en-US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hf hdr="0" ftr="0" dt="0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charset="0"/>
        <a:ea typeface="ＭＳ Ｐゴシック" charset="-128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charset="0"/>
        <a:ea typeface="ＭＳ Ｐゴシック" charset="-128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charset="0"/>
        <a:ea typeface="ＭＳ Ｐゴシック" charset="-128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charset="0"/>
        <a:ea typeface="ＭＳ Ｐゴシック" charset="-128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D55D7D4-95B1-2C43-8C33-5CC94E212476}" type="slidenum">
              <a:rPr lang="en-US" smtClean="0"/>
              <a:pPr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981115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2F43882-1B58-5C45-81B5-B47D6D185748}" type="slidenum">
              <a:rPr lang="en-US" smtClean="0"/>
              <a:pPr>
                <a:defRPr/>
              </a:pPr>
              <a:t>18</a:t>
            </a:fld>
            <a:endParaRPr 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2F43882-1B58-5C45-81B5-B47D6D185748}" type="slidenum">
              <a:rPr lang="en-US" smtClean="0"/>
              <a:pPr>
                <a:defRPr/>
              </a:pPr>
              <a:t>19</a:t>
            </a:fld>
            <a:endParaRPr 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2F43882-1B58-5C45-81B5-B47D6D185748}" type="slidenum">
              <a:rPr lang="en-US" smtClean="0"/>
              <a:pPr>
                <a:defRPr/>
              </a:pPr>
              <a:t>20</a:t>
            </a:fld>
            <a:endParaRPr 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C367C56E-C3E7-8D43-A2AA-B03684AA6AA1}" type="slidenum">
              <a:rPr lang="en-US"/>
              <a:pPr/>
              <a:t>46</a:t>
            </a:fld>
            <a:endParaRPr lang="en-US"/>
          </a:p>
        </p:txBody>
      </p:sp>
      <p:sp>
        <p:nvSpPr>
          <p:cNvPr id="10137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137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404444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2F43882-1B58-5C45-81B5-B47D6D185748}" type="slidenum">
              <a:rPr lang="en-US" smtClean="0"/>
              <a:pPr>
                <a:defRPr/>
              </a:pPr>
              <a:t>69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121826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FBBAF12A-604A-AB4D-A1D0-30E5816FCBEB}" type="slidenum">
              <a:rPr lang="en-US"/>
              <a:pPr/>
              <a:t>71</a:t>
            </a:fld>
            <a:endParaRPr lang="en-US"/>
          </a:p>
        </p:txBody>
      </p:sp>
      <p:sp>
        <p:nvSpPr>
          <p:cNvPr id="49154" name="Rectangle 2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1257300" y="719138"/>
            <a:ext cx="4800600" cy="360045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915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74725" y="4560888"/>
            <a:ext cx="5365750" cy="4321175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 lIns="96656" tIns="48328" rIns="96656" bIns="48328">
            <a:prstTxWarp prst="textNoShape">
              <a:avLst/>
            </a:prstTxWarp>
          </a:bodyPr>
          <a:lstStyle/>
          <a:p>
            <a:endParaRPr 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A60FEE5E-49C2-F247-A6A5-FE703B123AA5}" type="slidenum">
              <a:rPr lang="en-US"/>
              <a:pPr/>
              <a:t>72</a:t>
            </a:fld>
            <a:endParaRPr lang="en-US"/>
          </a:p>
        </p:txBody>
      </p:sp>
      <p:sp>
        <p:nvSpPr>
          <p:cNvPr id="9421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421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Penn ESE5320 Fall 2023 -- DeHon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fld id="{D513AE9D-CBE0-3341-962F-AA55D33A0148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Penn ESE5320 Fall 2023 -- DeHon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fld id="{EDDE0466-8914-AA47-9101-097FB8DA3BBB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Penn ESE5320 Fall 2023 -- DeHon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fld id="{254E29A1-061B-3F45-9FEB-DDB3E5A56F3C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Penn ESE5320 Fall 2023 -- DeHon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fld id="{514D6331-A7F4-8A4C-85DD-5ED2264266FC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Penn ESE5320 Fall 2023 -- DeHon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fld id="{DDE900AE-33EB-4B44-A210-A45969751247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Penn ESE5320 Fall 2023 -- DeHon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fld id="{3883F1A2-0E21-3245-8003-930CE4961577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Penn ESE5320 Fall 2023 -- DeHon</a:t>
            </a: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fld id="{A8C097EA-9F3D-1D4C-B69A-9C7CDAAB5CE9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Penn ESE5320 Fall 2023 -- DeHon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fld id="{80C1D593-8ACC-044C-B494-230EE3891E53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Penn ESE5320 Fall 2023 -- DeHon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fld id="{7F9FFC49-41D8-8A43-847F-7BD0DD7105D8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Penn ESE5320 Fall 2023 -- DeHon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fld id="{997FEA8B-6C58-734B-B26A-3B8F41F6BFD4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Penn ESE5320 Fall 2023 -- DeHon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fld id="{3E5DA2A5-4AC9-AE45-A09B-4CD0CE02ABE4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0" y="6477000"/>
            <a:ext cx="3505200" cy="38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solidFill>
                  <a:srgbClr val="FF6600"/>
                </a:solidFill>
                <a:latin typeface="+mn-lt"/>
              </a:defRPr>
            </a:lvl1pPr>
          </a:lstStyle>
          <a:p>
            <a:r>
              <a:rPr lang="en-US"/>
              <a:t>Penn ESE5320 Fall 2023 -- DeHon</a:t>
            </a:r>
            <a:endParaRPr lang="en-US" dirty="0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239000" y="64008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2400">
                <a:latin typeface="+mn-lt"/>
              </a:defRPr>
            </a:lvl1pPr>
          </a:lstStyle>
          <a:p>
            <a:fld id="{672E3D69-622D-0143-A778-90B17198F990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ＭＳ Ｐゴシック" charset="-128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ＭＳ Ｐゴシック" charset="-128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400">
          <a:solidFill>
            <a:schemeClr val="tx1"/>
          </a:solidFill>
          <a:latin typeface="+mn-lt"/>
          <a:ea typeface="ＭＳ Ｐゴシック" charset="-128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400">
          <a:solidFill>
            <a:schemeClr val="tx1"/>
          </a:solidFill>
          <a:latin typeface="+mn-lt"/>
          <a:ea typeface="ＭＳ Ｐゴシック" charset="-128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har char="»"/>
        <a:defRPr sz="2400">
          <a:solidFill>
            <a:schemeClr val="tx1"/>
          </a:solidFill>
          <a:latin typeface="+mn-lt"/>
          <a:ea typeface="ＭＳ Ｐゴシック" charset="-128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har char="»"/>
        <a:defRPr sz="2400">
          <a:solidFill>
            <a:schemeClr val="tx1"/>
          </a:solidFill>
          <a:latin typeface="+mn-lt"/>
          <a:ea typeface="ＭＳ Ｐゴシック" charset="-128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har char="»"/>
        <a:defRPr sz="2400">
          <a:solidFill>
            <a:schemeClr val="tx1"/>
          </a:solidFill>
          <a:latin typeface="+mn-lt"/>
          <a:ea typeface="ＭＳ Ｐゴシック" charset="-128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har char="»"/>
        <a:defRPr sz="2400">
          <a:solidFill>
            <a:schemeClr val="tx1"/>
          </a:solidFill>
          <a:latin typeface="+mn-lt"/>
          <a:ea typeface="ＭＳ Ｐゴシック" charset="-128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4.pdf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40.pd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emf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d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oleObject" Target="../embeddings/oleObject1.bin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4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5.pdf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emf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emf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emf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5.pdf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7.pd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9.png"/><Relationship Id="rId4" Type="http://schemas.openxmlformats.org/officeDocument/2006/relationships/image" Target="../media/image2.pdf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7.pd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0.png"/><Relationship Id="rId4" Type="http://schemas.openxmlformats.org/officeDocument/2006/relationships/image" Target="../media/image9.pdf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9.pd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1.png"/><Relationship Id="rId4" Type="http://schemas.openxmlformats.org/officeDocument/2006/relationships/image" Target="../media/image11.pdf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11.pd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2.png"/><Relationship Id="rId4" Type="http://schemas.openxmlformats.org/officeDocument/2006/relationships/image" Target="../media/image130.pdf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130.pd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3.png"/><Relationship Id="rId4" Type="http://schemas.openxmlformats.org/officeDocument/2006/relationships/image" Target="../media/image150.pdf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150.pd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4.png"/><Relationship Id="rId4" Type="http://schemas.openxmlformats.org/officeDocument/2006/relationships/image" Target="../media/image17.pdf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17.pd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5.png"/><Relationship Id="rId4" Type="http://schemas.openxmlformats.org/officeDocument/2006/relationships/image" Target="../media/image19.pdf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19.pd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6.png"/><Relationship Id="rId4" Type="http://schemas.openxmlformats.org/officeDocument/2006/relationships/image" Target="../media/image21.pdf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1.pd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7.png"/><Relationship Id="rId4" Type="http://schemas.openxmlformats.org/officeDocument/2006/relationships/image" Target="../media/image23.pdf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3.pd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8.png"/><Relationship Id="rId4" Type="http://schemas.openxmlformats.org/officeDocument/2006/relationships/image" Target="../media/image25.pdf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5.pd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9.png"/><Relationship Id="rId4" Type="http://schemas.openxmlformats.org/officeDocument/2006/relationships/image" Target="../media/image27.pdf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7.pd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0.png"/><Relationship Id="rId4" Type="http://schemas.openxmlformats.org/officeDocument/2006/relationships/image" Target="../media/image29.pdf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d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1.png"/><Relationship Id="rId4" Type="http://schemas.openxmlformats.org/officeDocument/2006/relationships/image" Target="../media/image31.pdf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1.pdf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10.pdf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tif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gif"/><Relationship Id="rId2" Type="http://schemas.openxmlformats.org/officeDocument/2006/relationships/image" Target="../media/image2.gif"/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tiff"/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gif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Penn ESE5320 Fall 2023 -- DeHon</a:t>
            </a:r>
            <a:endParaRPr lang="en-US" dirty="0"/>
          </a:p>
        </p:txBody>
      </p:sp>
      <p:sp>
        <p:nvSpPr>
          <p:cNvPr id="16387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E44AF2E4-C780-3047-9B22-3CF860E98A49}" type="slidenum">
              <a:rPr lang="en-US" smtClean="0">
                <a:latin typeface="Times New Roman" pitchFamily="1" charset="0"/>
              </a:rPr>
              <a:pPr/>
              <a:t>1</a:t>
            </a:fld>
            <a:endParaRPr lang="en-US">
              <a:latin typeface="Times New Roman" pitchFamily="1" charset="0"/>
            </a:endParaRPr>
          </a:p>
        </p:txBody>
      </p:sp>
      <p:sp>
        <p:nvSpPr>
          <p:cNvPr id="1638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09600" y="533400"/>
            <a:ext cx="8001000" cy="1143000"/>
          </a:xfrm>
        </p:spPr>
        <p:txBody>
          <a:bodyPr/>
          <a:lstStyle/>
          <a:p>
            <a:r>
              <a:rPr lang="en-US" dirty="0">
                <a:ea typeface="ＭＳ Ｐゴシック" pitchFamily="1" charset="-128"/>
                <a:cs typeface="ＭＳ Ｐゴシック" pitchFamily="1" charset="-128"/>
              </a:rPr>
              <a:t>ESE5320:</a:t>
            </a:r>
            <a:br>
              <a:rPr lang="en-US" dirty="0">
                <a:ea typeface="ＭＳ Ｐゴシック" pitchFamily="1" charset="-128"/>
                <a:cs typeface="ＭＳ Ｐゴシック" pitchFamily="1" charset="-128"/>
              </a:rPr>
            </a:br>
            <a:r>
              <a:rPr lang="en-US" dirty="0">
                <a:ea typeface="ＭＳ Ｐゴシック" pitchFamily="1" charset="-128"/>
                <a:cs typeface="ＭＳ Ｐゴシック" pitchFamily="1" charset="-128"/>
              </a:rPr>
              <a:t>System-on-a-Chip Architecture</a:t>
            </a:r>
          </a:p>
        </p:txBody>
      </p:sp>
      <p:sp>
        <p:nvSpPr>
          <p:cNvPr id="1638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371600" y="3429000"/>
            <a:ext cx="6400800" cy="1752600"/>
          </a:xfrm>
        </p:spPr>
        <p:txBody>
          <a:bodyPr/>
          <a:lstStyle/>
          <a:p>
            <a:r>
              <a:rPr lang="en-US" dirty="0">
                <a:ea typeface="ＭＳ Ｐゴシック" pitchFamily="1" charset="-128"/>
                <a:cs typeface="ＭＳ Ｐゴシック" pitchFamily="1" charset="-128"/>
              </a:rPr>
              <a:t>Day 27:  December 6, 2023</a:t>
            </a:r>
          </a:p>
          <a:p>
            <a:r>
              <a:rPr lang="en-US" dirty="0">
                <a:ea typeface="ＭＳ Ｐゴシック" pitchFamily="1" charset="-128"/>
                <a:cs typeface="ＭＳ Ｐゴシック" pitchFamily="1" charset="-128"/>
              </a:rPr>
              <a:t>Real Time</a:t>
            </a:r>
          </a:p>
          <a:p>
            <a:r>
              <a:rPr lang="en-US" dirty="0">
                <a:ea typeface="ＭＳ Ｐゴシック" pitchFamily="1" charset="-128"/>
                <a:cs typeface="ＭＳ Ｐゴシック" pitchFamily="1" charset="-128"/>
              </a:rPr>
              <a:t>(Optional)</a:t>
            </a:r>
          </a:p>
        </p:txBody>
      </p:sp>
      <p:pic>
        <p:nvPicPr>
          <p:cNvPr id="16390" name="Picture 5" descr="penn_logo_noname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019800" y="5867400"/>
            <a:ext cx="2952750" cy="819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0"/>
            <a:ext cx="7772400" cy="1143000"/>
          </a:xfrm>
        </p:spPr>
        <p:txBody>
          <a:bodyPr/>
          <a:lstStyle/>
          <a:p>
            <a:r>
              <a:rPr lang="en-US" dirty="0" err="1"/>
              <a:t>Preclass</a:t>
            </a:r>
            <a:r>
              <a:rPr lang="en-US" dirty="0"/>
              <a:t> 2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400" y="1143000"/>
            <a:ext cx="8915400" cy="4114800"/>
          </a:xfrm>
        </p:spPr>
        <p:txBody>
          <a:bodyPr/>
          <a:lstStyle/>
          <a:p>
            <a:r>
              <a:rPr lang="en-US" dirty="0">
                <a:solidFill>
                  <a:srgbClr val="FF6600"/>
                </a:solidFill>
              </a:rPr>
              <a:t>(Circuit) Cycle time could operate? </a:t>
            </a:r>
          </a:p>
          <a:p>
            <a:r>
              <a:rPr lang="en-US" dirty="0"/>
              <a:t>Assume clocked at 100Hz (application cycle)</a:t>
            </a:r>
          </a:p>
          <a:p>
            <a:r>
              <a:rPr lang="en-US" dirty="0">
                <a:solidFill>
                  <a:srgbClr val="FF6600"/>
                </a:solidFill>
              </a:rPr>
              <a:t>Worst-case delay from (L)eft press to change in heading (</a:t>
            </a:r>
            <a:r>
              <a:rPr lang="en-US" dirty="0" err="1">
                <a:solidFill>
                  <a:srgbClr val="FF6600"/>
                </a:solidFill>
              </a:rPr>
              <a:t>posx,posy</a:t>
            </a:r>
            <a:r>
              <a:rPr lang="en-US" dirty="0">
                <a:solidFill>
                  <a:srgbClr val="FF6600"/>
                </a:solidFill>
              </a:rPr>
              <a:t>)?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Penn ESE5320 Fall 2023 -- DeHon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4D6331-A7F4-8A4C-85DD-5ED2264266FC}" type="slidenum">
              <a:rPr lang="en-US" smtClean="0"/>
              <a:pPr/>
              <a:t>10</a:t>
            </a:fld>
            <a:endParaRPr lang="en-US"/>
          </a:p>
        </p:txBody>
      </p:sp>
      <p:pic>
        <p:nvPicPr>
          <p:cNvPr id="10" name="Picture 9" descr="steering.pdf"/>
          <p:cNvPicPr>
            <a:picLocks noChangeAspect="1"/>
          </p:cNvPicPr>
          <p:nvPr/>
        </p:nvPicPr>
        <mc:AlternateContent xmlns:mc="http://schemas.openxmlformats.org/markup-compatibility/2006">
          <mc:Choice xmlns="" xmlns:mv="urn:schemas-microsoft-com:mac:vml" xmlns:ma="http://schemas.microsoft.com/office/mac/drawingml/2008/main" Requires="ma">
            <p:blipFill>
              <a:blip r:embed="rId2"/>
              <a:stretch>
                <a:fillRect/>
              </a:stretch>
            </p:blipFill>
          </mc:Choice>
          <mc:Fallback>
            <p:blipFill>
              <a:blip r:embed="rId3"/>
              <a:stretch>
                <a:fillRect/>
              </a:stretch>
            </p:blipFill>
          </mc:Fallback>
        </mc:AlternateContent>
        <p:spPr>
          <a:xfrm>
            <a:off x="990600" y="3356586"/>
            <a:ext cx="7729025" cy="312041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0"/>
            <a:ext cx="7772400" cy="1143000"/>
          </a:xfrm>
        </p:spPr>
        <p:txBody>
          <a:bodyPr/>
          <a:lstStyle/>
          <a:p>
            <a:r>
              <a:rPr lang="en-US" dirty="0" err="1"/>
              <a:t>Preclass</a:t>
            </a:r>
            <a:r>
              <a:rPr lang="en-US" dirty="0"/>
              <a:t> 2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400" y="1143000"/>
            <a:ext cx="8915400" cy="4114800"/>
          </a:xfrm>
        </p:spPr>
        <p:txBody>
          <a:bodyPr/>
          <a:lstStyle/>
          <a:p>
            <a:r>
              <a:rPr lang="en-US" dirty="0"/>
              <a:t>Assume clocked at 100Hz (application cycle)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Penn ESE5320 Fall 2023 -- DeHon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4D6331-A7F4-8A4C-85DD-5ED2264266FC}" type="slidenum">
              <a:rPr lang="en-US" smtClean="0"/>
              <a:pPr/>
              <a:t>11</a:t>
            </a:fld>
            <a:endParaRPr lang="en-US"/>
          </a:p>
        </p:txBody>
      </p:sp>
      <p:pic>
        <p:nvPicPr>
          <p:cNvPr id="10" name="Picture 9" descr="steering.pdf"/>
          <p:cNvPicPr>
            <a:picLocks noChangeAspect="1"/>
          </p:cNvPicPr>
          <p:nvPr/>
        </p:nvPicPr>
        <mc:AlternateContent xmlns:mc="http://schemas.openxmlformats.org/markup-compatibility/2006">
          <mc:Choice xmlns:ma="http://schemas.microsoft.com/office/mac/drawingml/2008/main" xmlns:mv="urn:schemas-microsoft-com:mac:vml" xmlns="" Requires="ma">
            <p:blipFill>
              <a:blip r:embed="rId2"/>
              <a:stretch>
                <a:fillRect/>
              </a:stretch>
            </p:blipFill>
          </mc:Choice>
          <mc:Fallback>
            <p:blipFill>
              <a:blip r:embed="rId3"/>
              <a:stretch>
                <a:fillRect/>
              </a:stretch>
            </p:blipFill>
          </mc:Fallback>
        </mc:AlternateContent>
        <p:spPr>
          <a:xfrm>
            <a:off x="936087" y="1566399"/>
            <a:ext cx="7119425" cy="287430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BF40F658-88AE-CA47-8A56-A5056A3FF5E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14800" y="4441396"/>
            <a:ext cx="4404858" cy="22846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23876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Historically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Real-Time concerns grew up in EE</a:t>
            </a:r>
          </a:p>
          <a:p>
            <a:pPr lvl="1"/>
            <a:r>
              <a:rPr lang="en-US" dirty="0"/>
              <a:t>Because an analog circuit was the only way could meet frequency demands</a:t>
            </a:r>
          </a:p>
          <a:p>
            <a:pPr lvl="1"/>
            <a:r>
              <a:rPr lang="en-US" dirty="0"/>
              <a:t>…later a dedicated digital circuit…</a:t>
            </a:r>
          </a:p>
          <a:p>
            <a:r>
              <a:rPr lang="en-US" dirty="0"/>
              <a:t>Applications</a:t>
            </a:r>
          </a:p>
          <a:p>
            <a:pPr lvl="1"/>
            <a:r>
              <a:rPr lang="en-US" dirty="0"/>
              <a:t>Signal processing, video, control, …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Penn ESE5320 Fall 2023 -- DeHon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4D6331-A7F4-8A4C-85DD-5ED2264266FC}" type="slidenum">
              <a:rPr lang="en-US" smtClean="0"/>
              <a:pPr/>
              <a:t>12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 bldLvl="2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97764" y="277368"/>
            <a:ext cx="7772400" cy="1143000"/>
          </a:xfrm>
        </p:spPr>
        <p:txBody>
          <a:bodyPr/>
          <a:lstStyle/>
          <a:p>
            <a:pPr algn="l"/>
            <a:r>
              <a:rPr lang="en-US" dirty="0"/>
              <a:t>Technological </a:t>
            </a:r>
            <a:br>
              <a:rPr lang="en-US" dirty="0"/>
            </a:br>
            <a:r>
              <a:rPr lang="en-US" dirty="0"/>
              <a:t>Change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>
                <a:solidFill>
                  <a:srgbClr val="FF6600"/>
                </a:solidFill>
              </a:rPr>
              <a:t>Area units for spatial design shown (</a:t>
            </a:r>
            <a:r>
              <a:rPr lang="en-US" dirty="0" err="1">
                <a:solidFill>
                  <a:srgbClr val="FF6600"/>
                </a:solidFill>
              </a:rPr>
              <a:t>preclass</a:t>
            </a:r>
            <a:r>
              <a:rPr lang="en-US" dirty="0">
                <a:solidFill>
                  <a:srgbClr val="FF6600"/>
                </a:solidFill>
              </a:rPr>
              <a:t> 2c)</a:t>
            </a:r>
          </a:p>
          <a:p>
            <a:r>
              <a:rPr lang="en-US" dirty="0">
                <a:solidFill>
                  <a:srgbClr val="FF6600"/>
                </a:solidFill>
              </a:rPr>
              <a:t>Fraction of processor capacity required (</a:t>
            </a:r>
            <a:r>
              <a:rPr lang="en-US" dirty="0" err="1">
                <a:solidFill>
                  <a:srgbClr val="FF6600"/>
                </a:solidFill>
              </a:rPr>
              <a:t>Prelcass</a:t>
            </a:r>
            <a:r>
              <a:rPr lang="en-US" dirty="0">
                <a:solidFill>
                  <a:srgbClr val="FF6600"/>
                </a:solidFill>
              </a:rPr>
              <a:t> 2d)</a:t>
            </a:r>
          </a:p>
          <a:p>
            <a:r>
              <a:rPr lang="en-US" dirty="0">
                <a:solidFill>
                  <a:srgbClr val="FF6600"/>
                </a:solidFill>
              </a:rPr>
              <a:t>Why might prefer using a processor to using the spatial circuit?</a:t>
            </a:r>
          </a:p>
          <a:p>
            <a:pPr lvl="1"/>
            <a:r>
              <a:rPr lang="en-US" dirty="0"/>
              <a:t>Hint: What does </a:t>
            </a:r>
            <a:r>
              <a:rPr lang="en-US" dirty="0" err="1"/>
              <a:t>preclass</a:t>
            </a:r>
            <a:r>
              <a:rPr lang="en-US" dirty="0"/>
              <a:t> 2c,d suggest?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Penn ESE5320 Fall 2023 -- DeHon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4D6331-A7F4-8A4C-85DD-5ED2264266FC}" type="slidenum">
              <a:rPr lang="en-US" smtClean="0"/>
              <a:pPr/>
              <a:t>13</a:t>
            </a:fld>
            <a:endParaRPr lang="en-US"/>
          </a:p>
        </p:txBody>
      </p:sp>
      <p:pic>
        <p:nvPicPr>
          <p:cNvPr id="8" name="Picture 7" descr="steering.pdf">
            <a:extLst>
              <a:ext uri="{FF2B5EF4-FFF2-40B4-BE49-F238E27FC236}">
                <a16:creationId xmlns:a16="http://schemas.microsoft.com/office/drawing/2014/main" id="{EC9AE3EC-08EE-524D-95E9-9D9768254338}"/>
              </a:ext>
            </a:extLst>
          </p:cNvPr>
          <p:cNvPicPr>
            <a:picLocks noChangeAspect="1"/>
          </p:cNvPicPr>
          <p:nvPr/>
        </p:nvPicPr>
        <mc:AlternateContent xmlns:mc="http://schemas.openxmlformats.org/markup-compatibility/2006">
          <mc:Choice xmlns="" xmlns:mv="urn:schemas-microsoft-com:mac:vml" xmlns:ma="http://schemas.microsoft.com/office/mac/drawingml/2008/main" Requires="ma">
            <p:blipFill>
              <a:blip r:embed="rId3"/>
              <a:stretch>
                <a:fillRect/>
              </a:stretch>
            </p:blipFill>
          </mc:Choice>
          <mc:Fallback>
            <p:blipFill>
              <a:blip r:embed="rId4"/>
              <a:stretch>
                <a:fillRect/>
              </a:stretch>
            </p:blipFill>
          </mc:Fallback>
        </mc:AlternateContent>
        <p:spPr>
          <a:xfrm>
            <a:off x="4800600" y="154293"/>
            <a:ext cx="4147625" cy="167450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304800"/>
            <a:ext cx="7772400" cy="1143000"/>
          </a:xfrm>
        </p:spPr>
        <p:txBody>
          <a:bodyPr/>
          <a:lstStyle/>
          <a:p>
            <a:r>
              <a:rPr lang="en-US" dirty="0"/>
              <a:t>Performance Scaling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0" y="1371600"/>
            <a:ext cx="7772400" cy="4876800"/>
          </a:xfrm>
        </p:spPr>
        <p:txBody>
          <a:bodyPr/>
          <a:lstStyle/>
          <a:p>
            <a:r>
              <a:rPr lang="en-US" dirty="0"/>
              <a:t>As circuit speeds increased</a:t>
            </a:r>
          </a:p>
          <a:p>
            <a:pPr lvl="1"/>
            <a:r>
              <a:rPr lang="en-US" dirty="0"/>
              <a:t>Can meet real-time performance demands with heavy </a:t>
            </a:r>
            <a:r>
              <a:rPr lang="en-US" dirty="0" err="1"/>
              <a:t>sequentialization</a:t>
            </a:r>
            <a:endParaRPr lang="en-US" dirty="0"/>
          </a:p>
          <a:p>
            <a:r>
              <a:rPr lang="en-US" dirty="0"/>
              <a:t>Circuit and processor clocks </a:t>
            </a:r>
          </a:p>
          <a:p>
            <a:pPr lvl="1"/>
            <a:r>
              <a:rPr lang="en-US" dirty="0"/>
              <a:t>from MHz to GHz</a:t>
            </a:r>
          </a:p>
          <a:p>
            <a:r>
              <a:rPr lang="en-US" dirty="0"/>
              <a:t>Many real-time task rates unchanged</a:t>
            </a:r>
          </a:p>
          <a:p>
            <a:pPr lvl="1"/>
            <a:r>
              <a:rPr lang="en-US" dirty="0"/>
              <a:t>44KHz audio, 33 frames/second video</a:t>
            </a:r>
          </a:p>
          <a:p>
            <a:r>
              <a:rPr lang="en-US" dirty="0"/>
              <a:t>Even 100MHz processor</a:t>
            </a:r>
          </a:p>
          <a:p>
            <a:pPr lvl="1"/>
            <a:r>
              <a:rPr lang="en-US" dirty="0"/>
              <a:t>Can implement audio in a small fraction of its computational throughput capacity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Penn ESE5320 Fall 2023 -- DeHon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4D6331-A7F4-8A4C-85DD-5ED2264266FC}" type="slidenum">
              <a:rPr lang="en-US" smtClean="0"/>
              <a:pPr/>
              <a:t>14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HW/SW Co-Design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Computer Engineers – know can implement anything as hardware or software</a:t>
            </a:r>
          </a:p>
          <a:p>
            <a:r>
              <a:rPr lang="en-US" dirty="0"/>
              <a:t>Want freedom to move between hardware and software to meet requirements</a:t>
            </a:r>
          </a:p>
          <a:p>
            <a:pPr lvl="1"/>
            <a:r>
              <a:rPr lang="en-US" dirty="0"/>
              <a:t>Performance, costs, energy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Penn ESE5320 Fall 2023 -- DeHon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4D6331-A7F4-8A4C-85DD-5ED2264266FC}" type="slidenum">
              <a:rPr lang="en-US" smtClean="0"/>
              <a:pPr/>
              <a:t>15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Real-Time Challenge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Meet real-time demands / guarantees</a:t>
            </a:r>
          </a:p>
          <a:p>
            <a:pPr lvl="1"/>
            <a:r>
              <a:rPr lang="en-US" dirty="0"/>
              <a:t>Economically using programmable architectures</a:t>
            </a:r>
          </a:p>
          <a:p>
            <a:r>
              <a:rPr lang="en-US" dirty="0" err="1"/>
              <a:t>Sequentialize</a:t>
            </a:r>
            <a:r>
              <a:rPr lang="en-US" dirty="0"/>
              <a:t> and share resources with deterministic, guaranteed timing</a:t>
            </a:r>
          </a:p>
          <a:p>
            <a:r>
              <a:rPr lang="en-US" dirty="0"/>
              <a:t>Spatial (all hardware, HLS synthesized) implementations are good at meeting real-time guarantees, but may be bigger than necessary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Penn ESE5320 Fall 2023 -- DeHon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4D6331-A7F4-8A4C-85DD-5ED2264266FC}" type="slidenum">
              <a:rPr lang="en-US" smtClean="0"/>
              <a:pPr/>
              <a:t>16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399EC22A-7507-7742-82C2-6557D4A594C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Challenges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941DABEE-C979-CD45-9E42-16FE940650E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Part 2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99ACE31-7A61-9045-B480-893E697ECD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Penn ESE5320 Fall 2023 -- DeHon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6A27F6D-BF14-5A4D-9A8D-63A80C035B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4D6331-A7F4-8A4C-85DD-5ED2264266FC}" type="slidenum">
              <a:rPr lang="en-US" smtClean="0"/>
              <a:pPr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544267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0"/>
            <a:ext cx="7772400" cy="1143000"/>
          </a:xfrm>
        </p:spPr>
        <p:txBody>
          <a:bodyPr/>
          <a:lstStyle/>
          <a:p>
            <a:r>
              <a:rPr lang="en-US" dirty="0"/>
              <a:t>Processor Data Caches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066800"/>
            <a:ext cx="7772400" cy="4648200"/>
          </a:xfrm>
        </p:spPr>
        <p:txBody>
          <a:bodyPr/>
          <a:lstStyle/>
          <a:p>
            <a:r>
              <a:rPr lang="en-US" dirty="0"/>
              <a:t>Traditional Processor Data Caches are a heuristic instance of this</a:t>
            </a:r>
          </a:p>
          <a:p>
            <a:pPr lvl="1"/>
            <a:r>
              <a:rPr lang="en-US" dirty="0"/>
              <a:t>Add a small memory local to the processor</a:t>
            </a:r>
          </a:p>
          <a:p>
            <a:pPr lvl="2"/>
            <a:r>
              <a:rPr lang="en-US" dirty="0"/>
              <a:t>It is fast, low latency</a:t>
            </a:r>
          </a:p>
          <a:p>
            <a:pPr lvl="1"/>
            <a:r>
              <a:rPr lang="en-US" dirty="0"/>
              <a:t>Store anything fetched from large/remote memory in local memory</a:t>
            </a:r>
          </a:p>
          <a:p>
            <a:pPr lvl="2"/>
            <a:r>
              <a:rPr lang="en-US" dirty="0"/>
              <a:t>Hoping for reuse in near future</a:t>
            </a:r>
          </a:p>
          <a:p>
            <a:pPr lvl="1"/>
            <a:r>
              <a:rPr lang="en-US" dirty="0"/>
              <a:t>On every fetch, check local memory before go to large memory</a:t>
            </a:r>
          </a:p>
          <a:p>
            <a:pPr lvl="1"/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Penn ESE5320 Fall 2023 -- DeHon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AFB57DF-B8E1-6E4E-A23B-D02022E33D11}" type="slidenum">
              <a:rPr lang="en-US" smtClean="0"/>
              <a:pPr>
                <a:defRPr/>
              </a:pPr>
              <a:t>18</a:t>
            </a:fld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43400" y="5074090"/>
            <a:ext cx="4800600" cy="1783909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8215741" y="0"/>
            <a:ext cx="98867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3366FF"/>
                </a:solidFill>
                <a:latin typeface="+mn-lt"/>
              </a:rPr>
              <a:t>Day 3</a:t>
            </a: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28600"/>
            <a:ext cx="7772400" cy="1143000"/>
          </a:xfrm>
        </p:spPr>
        <p:txBody>
          <a:bodyPr/>
          <a:lstStyle/>
          <a:p>
            <a:r>
              <a:rPr lang="en-US" dirty="0"/>
              <a:t>Processor Data Caches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0" y="1371600"/>
            <a:ext cx="7772400" cy="4267200"/>
          </a:xfrm>
        </p:spPr>
        <p:txBody>
          <a:bodyPr/>
          <a:lstStyle/>
          <a:p>
            <a:r>
              <a:rPr lang="en-US" dirty="0"/>
              <a:t>Demands more than a small memory</a:t>
            </a:r>
          </a:p>
          <a:p>
            <a:pPr lvl="1"/>
            <a:r>
              <a:rPr lang="en-US" dirty="0"/>
              <a:t>Need to sparsely store address/data mappings from large memory</a:t>
            </a:r>
          </a:p>
          <a:p>
            <a:pPr lvl="1"/>
            <a:r>
              <a:rPr lang="en-US" dirty="0"/>
              <a:t>Makes more area/delay/energy expensive than just a simple memory of capacity</a:t>
            </a:r>
          </a:p>
          <a:p>
            <a:r>
              <a:rPr lang="en-US" dirty="0"/>
              <a:t>Don’t need explicit data movement</a:t>
            </a:r>
          </a:p>
          <a:p>
            <a:r>
              <a:rPr lang="en-US" dirty="0"/>
              <a:t>Cannot control when data moved/saved</a:t>
            </a:r>
          </a:p>
          <a:p>
            <a:pPr lvl="1"/>
            <a:r>
              <a:rPr lang="en-US" dirty="0"/>
              <a:t>Bad for determinism</a:t>
            </a:r>
          </a:p>
          <a:p>
            <a:r>
              <a:rPr lang="en-US" dirty="0"/>
              <a:t>Limited ability to control what stays in small memory simultaneously</a:t>
            </a:r>
          </a:p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Penn ESE5320 Fall 2023 -- DeHon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AFB57DF-B8E1-6E4E-A23B-D02022E33D11}" type="slidenum">
              <a:rPr lang="en-US" smtClean="0"/>
              <a:pPr>
                <a:defRPr/>
              </a:pPr>
              <a:t>19</a:t>
            </a:fld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8215741" y="0"/>
            <a:ext cx="98867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3366FF"/>
                </a:solidFill>
                <a:latin typeface="+mn-lt"/>
              </a:rPr>
              <a:t>Day 3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Penn ESE5320 Fall 2023 -- DeHon</a:t>
            </a:r>
            <a:endParaRPr lang="en-US" dirty="0"/>
          </a:p>
        </p:txBody>
      </p:sp>
      <p:sp>
        <p:nvSpPr>
          <p:cNvPr id="17411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8E42B669-2AB5-1C45-A868-3081C4E642FE}" type="slidenum">
              <a:rPr lang="en-US" smtClean="0">
                <a:latin typeface="Times New Roman" pitchFamily="1" charset="0"/>
              </a:rPr>
              <a:pPr/>
              <a:t>2</a:t>
            </a:fld>
            <a:endParaRPr lang="en-US">
              <a:latin typeface="Times New Roman" pitchFamily="1" charset="0"/>
            </a:endParaRPr>
          </a:p>
        </p:txBody>
      </p:sp>
      <p:sp>
        <p:nvSpPr>
          <p:cNvPr id="17412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304800"/>
            <a:ext cx="7772400" cy="1143000"/>
          </a:xfrm>
        </p:spPr>
        <p:txBody>
          <a:bodyPr/>
          <a:lstStyle/>
          <a:p>
            <a:r>
              <a:rPr lang="en-US" dirty="0">
                <a:ea typeface="ＭＳ Ｐゴシック" pitchFamily="1" charset="-128"/>
                <a:cs typeface="ＭＳ Ｐゴシック" pitchFamily="1" charset="-128"/>
              </a:rPr>
              <a:t>Today</a:t>
            </a:r>
          </a:p>
        </p:txBody>
      </p:sp>
      <p:sp>
        <p:nvSpPr>
          <p:cNvPr id="1741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1524000"/>
            <a:ext cx="7772400" cy="4114800"/>
          </a:xfrm>
        </p:spPr>
        <p:txBody>
          <a:bodyPr/>
          <a:lstStyle/>
          <a:p>
            <a:pPr>
              <a:buNone/>
            </a:pPr>
            <a:r>
              <a:rPr lang="en-US" dirty="0">
                <a:ea typeface="ＭＳ Ｐゴシック" pitchFamily="1" charset="-128"/>
                <a:cs typeface="ＭＳ Ｐゴシック" pitchFamily="1" charset="-128"/>
              </a:rPr>
              <a:t>Real Time</a:t>
            </a:r>
          </a:p>
          <a:p>
            <a:r>
              <a:rPr lang="en-US" dirty="0">
                <a:ea typeface="ＭＳ Ｐゴシック" pitchFamily="1" charset="-128"/>
                <a:cs typeface="ＭＳ Ｐゴシック" pitchFamily="1" charset="-128"/>
              </a:rPr>
              <a:t>Part 1: Demands</a:t>
            </a:r>
          </a:p>
          <a:p>
            <a:r>
              <a:rPr lang="en-US" dirty="0">
                <a:ea typeface="ＭＳ Ｐゴシック" pitchFamily="1" charset="-128"/>
                <a:cs typeface="ＭＳ Ｐゴシック" pitchFamily="1" charset="-128"/>
              </a:rPr>
              <a:t>Part 2: Challenges</a:t>
            </a:r>
          </a:p>
          <a:p>
            <a:pPr lvl="1"/>
            <a:r>
              <a:rPr lang="en-US" dirty="0">
                <a:ea typeface="ＭＳ Ｐゴシック" pitchFamily="1" charset="-128"/>
                <a:cs typeface="ＭＳ Ｐゴシック" pitchFamily="1" charset="-128"/>
              </a:rPr>
              <a:t>Algorithms</a:t>
            </a:r>
          </a:p>
          <a:p>
            <a:pPr lvl="1"/>
            <a:r>
              <a:rPr lang="en-US" dirty="0">
                <a:ea typeface="ＭＳ Ｐゴシック" pitchFamily="1" charset="-128"/>
                <a:cs typeface="ＭＳ Ｐゴシック" pitchFamily="1" charset="-128"/>
              </a:rPr>
              <a:t>Architecture</a:t>
            </a:r>
          </a:p>
          <a:p>
            <a:r>
              <a:rPr lang="en-US" dirty="0">
                <a:ea typeface="ＭＳ Ｐゴシック" pitchFamily="1" charset="-128"/>
                <a:cs typeface="ＭＳ Ｐゴシック" pitchFamily="1" charset="-128"/>
              </a:rPr>
              <a:t>Part 3: Disciplines to achieve</a:t>
            </a:r>
          </a:p>
          <a:p>
            <a:endParaRPr lang="en-US" dirty="0">
              <a:ea typeface="ＭＳ Ｐゴシック" pitchFamily="1" charset="-128"/>
              <a:cs typeface="ＭＳ Ｐゴシック" pitchFamily="1" charset="-128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5534526" y="4371474"/>
            <a:ext cx="18466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0"/>
            <a:ext cx="7772400" cy="1143000"/>
          </a:xfrm>
        </p:spPr>
        <p:txBody>
          <a:bodyPr/>
          <a:lstStyle/>
          <a:p>
            <a:r>
              <a:rPr lang="en-US" dirty="0"/>
              <a:t>Processor Data Caches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066800"/>
            <a:ext cx="7772400" cy="4648200"/>
          </a:xfrm>
        </p:spPr>
        <p:txBody>
          <a:bodyPr/>
          <a:lstStyle/>
          <a:p>
            <a:r>
              <a:rPr lang="en-US" dirty="0"/>
              <a:t>Traditional Processor Data Caches are a heuristic instance of this</a:t>
            </a:r>
          </a:p>
          <a:p>
            <a:pPr lvl="1"/>
            <a:r>
              <a:rPr lang="en-US" dirty="0"/>
              <a:t>Store anything fetched from large/remote memory in local memory</a:t>
            </a:r>
          </a:p>
          <a:p>
            <a:pPr lvl="2"/>
            <a:r>
              <a:rPr lang="en-US" dirty="0"/>
              <a:t>Hoping for reuse in near future</a:t>
            </a:r>
          </a:p>
          <a:p>
            <a:pPr lvl="1"/>
            <a:r>
              <a:rPr lang="en-US" dirty="0"/>
              <a:t>On every fetch, check local memory before go to large memory</a:t>
            </a:r>
          </a:p>
          <a:p>
            <a:pPr lvl="1"/>
            <a:r>
              <a:rPr lang="en-US" dirty="0">
                <a:solidFill>
                  <a:srgbClr val="3366FF"/>
                </a:solidFill>
              </a:rPr>
              <a:t>Stall processor while waiting for data</a:t>
            </a:r>
          </a:p>
          <a:p>
            <a:pPr lvl="1"/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Penn ESE5320 Fall 2023 -- DeHon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AFB57DF-B8E1-6E4E-A23B-D02022E33D11}" type="slidenum">
              <a:rPr lang="en-US" smtClean="0"/>
              <a:pPr>
                <a:defRPr/>
              </a:pPr>
              <a:t>20</a:t>
            </a:fld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43400" y="5074090"/>
            <a:ext cx="4800600" cy="1783909"/>
          </a:xfrm>
          <a:prstGeom prst="rect">
            <a:avLst/>
          </a:prstGeom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2000" y="152400"/>
            <a:ext cx="7772400" cy="1143000"/>
          </a:xfrm>
        </p:spPr>
        <p:txBody>
          <a:bodyPr/>
          <a:lstStyle/>
          <a:p>
            <a:r>
              <a:rPr lang="en-US" dirty="0" err="1"/>
              <a:t>Preclass</a:t>
            </a:r>
            <a:r>
              <a:rPr lang="en-US" dirty="0"/>
              <a:t> 3: </a:t>
            </a:r>
            <a:br>
              <a:rPr lang="en-US" dirty="0"/>
            </a:br>
            <a:r>
              <a:rPr lang="en-US" dirty="0"/>
              <a:t>Processor Cache Timing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1219200"/>
            <a:ext cx="8534400" cy="4114800"/>
          </a:xfrm>
        </p:spPr>
        <p:txBody>
          <a:bodyPr/>
          <a:lstStyle/>
          <a:p>
            <a:r>
              <a:rPr lang="en-US" dirty="0"/>
              <a:t>Assume </a:t>
            </a:r>
          </a:p>
          <a:p>
            <a:pPr lvl="1"/>
            <a:r>
              <a:rPr lang="en-US" dirty="0"/>
              <a:t>cache miss (go to large memory) takes 10 cycles</a:t>
            </a:r>
          </a:p>
          <a:p>
            <a:pPr lvl="1"/>
            <a:r>
              <a:rPr lang="en-US" dirty="0"/>
              <a:t>Cache hit (small memory) takes 1</a:t>
            </a:r>
          </a:p>
          <a:p>
            <a:pPr lvl="1"/>
            <a:r>
              <a:rPr lang="en-US" dirty="0"/>
              <a:t>Start with empty cache</a:t>
            </a:r>
          </a:p>
          <a:p>
            <a:r>
              <a:rPr lang="en-US" dirty="0"/>
              <a:t>Due to memory delay, </a:t>
            </a:r>
            <a:r>
              <a:rPr lang="en-US" dirty="0">
                <a:solidFill>
                  <a:srgbClr val="FF6600"/>
                </a:solidFill>
              </a:rPr>
              <a:t>how long to execute</a:t>
            </a:r>
            <a:r>
              <a:rPr lang="en-US" dirty="0"/>
              <a:t>:</a:t>
            </a:r>
          </a:p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Penn ESE5320 Fall 2023 -- DeHon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4D6331-A7F4-8A4C-85DD-5ED2264266FC}" type="slidenum">
              <a:rPr lang="en-US" smtClean="0"/>
              <a:pPr/>
              <a:t>21</a:t>
            </a:fld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914400" y="4800600"/>
            <a:ext cx="1878639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+mn-lt"/>
              </a:rPr>
              <a:t>b=a[0]+a[1];</a:t>
            </a:r>
          </a:p>
          <a:p>
            <a:r>
              <a:rPr lang="en-US" dirty="0">
                <a:latin typeface="+mn-lt"/>
              </a:rPr>
              <a:t>c=a[1]+a[2];</a:t>
            </a:r>
          </a:p>
          <a:p>
            <a:r>
              <a:rPr lang="en-US" dirty="0">
                <a:latin typeface="+mn-lt"/>
              </a:rPr>
              <a:t>d=a[2]+a[0];</a:t>
            </a:r>
          </a:p>
          <a:p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5257800" y="4876800"/>
            <a:ext cx="1912753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+mn-lt"/>
              </a:rPr>
              <a:t>b=</a:t>
            </a:r>
            <a:r>
              <a:rPr lang="en-US" dirty="0" err="1">
                <a:latin typeface="+mn-lt"/>
              </a:rPr>
              <a:t>a[i]+a[j</a:t>
            </a:r>
            <a:r>
              <a:rPr lang="en-US" dirty="0">
                <a:latin typeface="+mn-lt"/>
              </a:rPr>
              <a:t>];</a:t>
            </a:r>
          </a:p>
          <a:p>
            <a:r>
              <a:rPr lang="en-US" dirty="0">
                <a:latin typeface="+mn-lt"/>
              </a:rPr>
              <a:t>c=</a:t>
            </a:r>
            <a:r>
              <a:rPr lang="en-US" dirty="0" err="1">
                <a:latin typeface="+mn-lt"/>
              </a:rPr>
              <a:t>a[k]+a[l</a:t>
            </a:r>
            <a:r>
              <a:rPr lang="en-US" dirty="0">
                <a:latin typeface="+mn-lt"/>
              </a:rPr>
              <a:t>];</a:t>
            </a:r>
          </a:p>
          <a:p>
            <a:r>
              <a:rPr lang="en-US" dirty="0">
                <a:latin typeface="+mn-lt"/>
              </a:rPr>
              <a:t>d=</a:t>
            </a:r>
            <a:r>
              <a:rPr lang="en-US" dirty="0" err="1">
                <a:latin typeface="+mn-lt"/>
              </a:rPr>
              <a:t>a[m]+a[n</a:t>
            </a:r>
            <a:r>
              <a:rPr lang="en-US" dirty="0">
                <a:latin typeface="+mn-lt"/>
              </a:rPr>
              <a:t>];</a:t>
            </a:r>
          </a:p>
          <a:p>
            <a:endParaRPr lang="en-US" dirty="0"/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6FE4D7A-9A5E-7842-BD8F-E239A163B55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Scratchpad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816D4C5-3EDA-2640-B7F6-F66CA1B94A5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5800" y="1981200"/>
            <a:ext cx="8153400" cy="4114800"/>
          </a:xfrm>
        </p:spPr>
        <p:txBody>
          <a:bodyPr/>
          <a:lstStyle/>
          <a:p>
            <a:r>
              <a:rPr lang="en-US" dirty="0"/>
              <a:t>Recall, scratchpad memory </a:t>
            </a:r>
          </a:p>
          <a:p>
            <a:pPr lvl="1"/>
            <a:r>
              <a:rPr lang="en-US" dirty="0"/>
              <a:t>Small </a:t>
            </a:r>
          </a:p>
          <a:p>
            <a:pPr lvl="1"/>
            <a:r>
              <a:rPr lang="en-US" dirty="0"/>
              <a:t>Explicitly managed (not dynamic like cache)</a:t>
            </a:r>
          </a:p>
          <a:p>
            <a:r>
              <a:rPr lang="en-US" dirty="0"/>
              <a:t>If move (DMA) data to scratchpad memory, would be deterministic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16DE6EA-6EC8-F047-953A-7892CC84D5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Penn ESE5320 Fall 2023 -- DeHon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FE1EA4A-8C7E-2244-865F-BA5D8EAF78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4D6331-A7F4-8A4C-85DD-5ED2264266FC}" type="slidenum">
              <a:rPr lang="en-US" smtClean="0"/>
              <a:pPr/>
              <a:t>22</a:t>
            </a:fld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C3E5C82-D705-FC47-8756-5E974A2CFEED}"/>
              </a:ext>
            </a:extLst>
          </p:cNvPr>
          <p:cNvSpPr txBox="1"/>
          <p:nvPr/>
        </p:nvSpPr>
        <p:spPr>
          <a:xfrm>
            <a:off x="5257800" y="4876800"/>
            <a:ext cx="1912753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+mn-lt"/>
              </a:rPr>
              <a:t>b=</a:t>
            </a:r>
            <a:r>
              <a:rPr lang="en-US" dirty="0" err="1">
                <a:latin typeface="+mn-lt"/>
              </a:rPr>
              <a:t>a[i]+a[j</a:t>
            </a:r>
            <a:r>
              <a:rPr lang="en-US" dirty="0">
                <a:latin typeface="+mn-lt"/>
              </a:rPr>
              <a:t>];</a:t>
            </a:r>
          </a:p>
          <a:p>
            <a:r>
              <a:rPr lang="en-US" dirty="0">
                <a:latin typeface="+mn-lt"/>
              </a:rPr>
              <a:t>c=</a:t>
            </a:r>
            <a:r>
              <a:rPr lang="en-US" dirty="0" err="1">
                <a:latin typeface="+mn-lt"/>
              </a:rPr>
              <a:t>a[k]+a[l</a:t>
            </a:r>
            <a:r>
              <a:rPr lang="en-US" dirty="0">
                <a:latin typeface="+mn-lt"/>
              </a:rPr>
              <a:t>];</a:t>
            </a:r>
          </a:p>
          <a:p>
            <a:r>
              <a:rPr lang="en-US" dirty="0">
                <a:latin typeface="+mn-lt"/>
              </a:rPr>
              <a:t>d=</a:t>
            </a:r>
            <a:r>
              <a:rPr lang="en-US" dirty="0" err="1">
                <a:latin typeface="+mn-lt"/>
              </a:rPr>
              <a:t>a[m]+a[n</a:t>
            </a:r>
            <a:r>
              <a:rPr lang="en-US" dirty="0">
                <a:latin typeface="+mn-lt"/>
              </a:rPr>
              <a:t>];</a:t>
            </a:r>
          </a:p>
          <a:p>
            <a:endParaRPr lang="en-US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FEF6560-C33B-7B43-B1DC-FC8F33BBC960}"/>
              </a:ext>
            </a:extLst>
          </p:cNvPr>
          <p:cNvSpPr txBox="1"/>
          <p:nvPr/>
        </p:nvSpPr>
        <p:spPr>
          <a:xfrm>
            <a:off x="914400" y="4800600"/>
            <a:ext cx="1878639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+mn-lt"/>
              </a:rPr>
              <a:t>b=a[0]+a[1];</a:t>
            </a:r>
          </a:p>
          <a:p>
            <a:r>
              <a:rPr lang="en-US" dirty="0">
                <a:latin typeface="+mn-lt"/>
              </a:rPr>
              <a:t>c=a[1]+a[2];</a:t>
            </a:r>
          </a:p>
          <a:p>
            <a:r>
              <a:rPr lang="en-US" dirty="0">
                <a:latin typeface="+mn-lt"/>
              </a:rPr>
              <a:t>d=a[2]+a[0];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6222133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Observe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Instructions on “General Purpose” processors take variable number of cycles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Penn ESE5320 Fall 2023 -- DeHon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4D6331-A7F4-8A4C-85DD-5ED2264266FC}" type="slidenum">
              <a:rPr lang="en-US" smtClean="0"/>
              <a:pPr/>
              <a:t>23</a:t>
            </a:fld>
            <a:endParaRPr lang="en-US"/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28600"/>
            <a:ext cx="7772400" cy="1143000"/>
          </a:xfrm>
        </p:spPr>
        <p:txBody>
          <a:bodyPr/>
          <a:lstStyle/>
          <a:p>
            <a:r>
              <a:rPr lang="en-US" dirty="0" err="1"/>
              <a:t>Preclass</a:t>
            </a:r>
            <a:r>
              <a:rPr lang="en-US" dirty="0"/>
              <a:t> 4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3400" y="1600200"/>
            <a:ext cx="7772400" cy="4114800"/>
          </a:xfrm>
        </p:spPr>
        <p:txBody>
          <a:bodyPr/>
          <a:lstStyle/>
          <a:p>
            <a:r>
              <a:rPr lang="en-US" dirty="0">
                <a:solidFill>
                  <a:srgbClr val="FF6600"/>
                </a:solidFill>
              </a:rPr>
              <a:t>How many cycles?</a:t>
            </a:r>
          </a:p>
          <a:p>
            <a:pPr lvl="1"/>
            <a:r>
              <a:rPr lang="en-US" dirty="0"/>
              <a:t>sin, </a:t>
            </a:r>
            <a:r>
              <a:rPr lang="en-US" dirty="0" err="1"/>
              <a:t>cos</a:t>
            </a:r>
            <a:r>
              <a:rPr lang="en-US" dirty="0"/>
              <a:t> 100 cycles each</a:t>
            </a:r>
          </a:p>
          <a:p>
            <a:pPr lvl="1"/>
            <a:r>
              <a:rPr lang="en-US" dirty="0"/>
              <a:t>Assignments take 1 cycle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Penn ESE5320 Fall 2023 -- DeHon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4D6331-A7F4-8A4C-85DD-5ED2264266FC}" type="slidenum">
              <a:rPr lang="en-US" smtClean="0"/>
              <a:pPr/>
              <a:t>24</a:t>
            </a:fld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152400" y="3200400"/>
            <a:ext cx="8495986" cy="34163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 </a:t>
            </a:r>
            <a:r>
              <a:rPr lang="en-US" sz="3600" dirty="0">
                <a:latin typeface="Courier"/>
                <a:cs typeface="Courier"/>
              </a:rPr>
              <a:t> </a:t>
            </a:r>
            <a:r>
              <a:rPr lang="en-US" sz="3600" dirty="0" err="1">
                <a:latin typeface="Courier"/>
                <a:cs typeface="Courier"/>
              </a:rPr>
              <a:t>old_sh</a:t>
            </a:r>
            <a:r>
              <a:rPr lang="en-US" sz="3600" dirty="0">
                <a:latin typeface="Courier"/>
                <a:cs typeface="Courier"/>
              </a:rPr>
              <a:t>=</a:t>
            </a:r>
            <a:r>
              <a:rPr lang="en-US" sz="3600" dirty="0" err="1">
                <a:latin typeface="Courier"/>
                <a:cs typeface="Courier"/>
              </a:rPr>
              <a:t>sh</a:t>
            </a:r>
            <a:r>
              <a:rPr lang="en-US" sz="3600" dirty="0">
                <a:latin typeface="Courier"/>
                <a:cs typeface="Courier"/>
              </a:rPr>
              <a:t>; </a:t>
            </a:r>
            <a:r>
              <a:rPr lang="en-US" sz="3600" dirty="0" err="1">
                <a:latin typeface="Courier"/>
                <a:cs typeface="Courier"/>
              </a:rPr>
              <a:t>old_ch</a:t>
            </a:r>
            <a:r>
              <a:rPr lang="en-US" sz="3600" dirty="0">
                <a:latin typeface="Courier"/>
                <a:cs typeface="Courier"/>
              </a:rPr>
              <a:t>=</a:t>
            </a:r>
            <a:r>
              <a:rPr lang="en-US" sz="3600" dirty="0" err="1">
                <a:latin typeface="Courier"/>
                <a:cs typeface="Courier"/>
              </a:rPr>
              <a:t>ch</a:t>
            </a:r>
            <a:r>
              <a:rPr lang="en-US" sz="3600" dirty="0">
                <a:latin typeface="Courier"/>
                <a:cs typeface="Courier"/>
              </a:rPr>
              <a:t>;</a:t>
            </a:r>
          </a:p>
          <a:p>
            <a:r>
              <a:rPr lang="en-US" sz="3600" dirty="0">
                <a:latin typeface="Courier"/>
                <a:cs typeface="Courier"/>
              </a:rPr>
              <a:t>   if (!left || !right) </a:t>
            </a:r>
          </a:p>
          <a:p>
            <a:r>
              <a:rPr lang="en-US" sz="3600" dirty="0">
                <a:latin typeface="Courier"/>
                <a:cs typeface="Courier"/>
              </a:rPr>
              <a:t>        {</a:t>
            </a:r>
            <a:r>
              <a:rPr lang="en-US" sz="3600" dirty="0" err="1">
                <a:latin typeface="Courier"/>
                <a:cs typeface="Courier"/>
              </a:rPr>
              <a:t>sh</a:t>
            </a:r>
            <a:r>
              <a:rPr lang="en-US" sz="3600" dirty="0">
                <a:latin typeface="Courier"/>
                <a:cs typeface="Courier"/>
              </a:rPr>
              <a:t>=</a:t>
            </a:r>
            <a:r>
              <a:rPr lang="en-US" sz="3600" dirty="0" err="1">
                <a:latin typeface="Courier"/>
                <a:cs typeface="Courier"/>
              </a:rPr>
              <a:t>old_sh;ch</a:t>
            </a:r>
            <a:r>
              <a:rPr lang="en-US" sz="3600" dirty="0">
                <a:latin typeface="Courier"/>
                <a:cs typeface="Courier"/>
              </a:rPr>
              <a:t>=</a:t>
            </a:r>
            <a:r>
              <a:rPr lang="en-US" sz="3600" dirty="0" err="1">
                <a:latin typeface="Courier"/>
                <a:cs typeface="Courier"/>
              </a:rPr>
              <a:t>old_ch</a:t>
            </a:r>
            <a:r>
              <a:rPr lang="en-US" sz="3600" dirty="0">
                <a:latin typeface="Courier"/>
                <a:cs typeface="Courier"/>
              </a:rPr>
              <a:t>;}</a:t>
            </a:r>
          </a:p>
          <a:p>
            <a:r>
              <a:rPr lang="en-US" sz="3600" dirty="0">
                <a:latin typeface="Courier"/>
                <a:cs typeface="Courier"/>
              </a:rPr>
              <a:t>   else </a:t>
            </a:r>
          </a:p>
          <a:p>
            <a:r>
              <a:rPr lang="en-US" sz="3600" dirty="0">
                <a:latin typeface="Courier"/>
                <a:cs typeface="Courier"/>
              </a:rPr>
              <a:t>        {</a:t>
            </a:r>
            <a:r>
              <a:rPr lang="en-US" sz="3600" dirty="0" err="1">
                <a:latin typeface="Courier"/>
                <a:cs typeface="Courier"/>
              </a:rPr>
              <a:t>sh</a:t>
            </a:r>
            <a:r>
              <a:rPr lang="en-US" sz="3600" dirty="0">
                <a:latin typeface="Courier"/>
                <a:cs typeface="Courier"/>
              </a:rPr>
              <a:t>=sin(heading); </a:t>
            </a:r>
          </a:p>
          <a:p>
            <a:r>
              <a:rPr lang="en-US" sz="3600" dirty="0">
                <a:latin typeface="Courier"/>
                <a:cs typeface="Courier"/>
              </a:rPr>
              <a:t>         </a:t>
            </a:r>
            <a:r>
              <a:rPr lang="en-US" sz="3600" dirty="0" err="1">
                <a:latin typeface="Courier"/>
                <a:cs typeface="Courier"/>
              </a:rPr>
              <a:t>ch</a:t>
            </a:r>
            <a:r>
              <a:rPr lang="en-US" sz="3600" dirty="0">
                <a:latin typeface="Courier"/>
                <a:cs typeface="Courier"/>
              </a:rPr>
              <a:t>=cos(heading);}</a:t>
            </a: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Preclass</a:t>
            </a:r>
            <a:r>
              <a:rPr lang="en-US" dirty="0"/>
              <a:t> 5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>
                <a:solidFill>
                  <a:srgbClr val="FF6600"/>
                </a:solidFill>
              </a:rPr>
              <a:t>How many cycles?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Penn ESE5320 Fall 2023 -- DeHon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4D6331-A7F4-8A4C-85DD-5ED2264266FC}" type="slidenum">
              <a:rPr lang="en-US" smtClean="0"/>
              <a:pPr/>
              <a:t>25</a:t>
            </a:fld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33600" y="2819400"/>
            <a:ext cx="5295900" cy="3340100"/>
          </a:xfrm>
          <a:prstGeom prst="rect">
            <a:avLst/>
          </a:prstGeom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Preclass</a:t>
            </a:r>
            <a:r>
              <a:rPr lang="en-US" dirty="0"/>
              <a:t> 5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>
                <a:solidFill>
                  <a:srgbClr val="FF6600"/>
                </a:solidFill>
              </a:rPr>
              <a:t>How many cycles?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Penn ESE5320 Fall 2023 -- DeHon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4D6331-A7F4-8A4C-85DD-5ED2264266FC}" type="slidenum">
              <a:rPr lang="en-US" smtClean="0"/>
              <a:pPr/>
              <a:t>26</a:t>
            </a:fld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57400" y="2819400"/>
            <a:ext cx="5156200" cy="3136900"/>
          </a:xfrm>
          <a:prstGeom prst="rect">
            <a:avLst/>
          </a:prstGeom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Observe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Data-dependent branching, looping</a:t>
            </a:r>
          </a:p>
          <a:p>
            <a:pPr lvl="1"/>
            <a:r>
              <a:rPr lang="en-US" dirty="0"/>
              <a:t>Means variable time for operations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Penn ESE5320 Fall 2023 -- DeHon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4D6331-A7F4-8A4C-85DD-5ED2264266FC}" type="slidenum">
              <a:rPr lang="en-US" smtClean="0"/>
              <a:pPr/>
              <a:t>27</a:t>
            </a:fld>
            <a:endParaRPr lang="en-US"/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Two Challenges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0" y="1676400"/>
            <a:ext cx="7772400" cy="4114800"/>
          </a:xfrm>
        </p:spPr>
        <p:txBody>
          <a:bodyPr/>
          <a:lstStyle/>
          <a:p>
            <a:pPr marL="514350" indent="-514350">
              <a:buFont typeface="+mj-lt"/>
              <a:buAutoNum type="arabicPeriod"/>
            </a:pPr>
            <a:r>
              <a:rPr lang="en-US" dirty="0"/>
              <a:t>Architecture – Hardware have variable (data-dependent) delay</a:t>
            </a:r>
          </a:p>
          <a:p>
            <a:pPr lvl="1"/>
            <a:r>
              <a:rPr lang="en-US" dirty="0"/>
              <a:t>Esp. for General-Purpose processors</a:t>
            </a:r>
          </a:p>
          <a:p>
            <a:pPr lvl="2"/>
            <a:r>
              <a:rPr lang="en-US" dirty="0"/>
              <a:t>Instructions take different number of cycles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Algorithm – computational specification have variable (data-dependent) operations</a:t>
            </a:r>
          </a:p>
          <a:p>
            <a:pPr lvl="1"/>
            <a:r>
              <a:rPr lang="en-US" dirty="0"/>
              <a:t>Different number of instructions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Penn ESE5320 Fall 2023 -- DeHon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4D6331-A7F4-8A4C-85DD-5ED2264266FC}" type="slidenum">
              <a:rPr lang="en-US" smtClean="0"/>
              <a:pPr/>
              <a:t>28</a:t>
            </a:fld>
            <a:endParaRPr lang="en-US"/>
          </a:p>
        </p:txBody>
      </p:sp>
      <p:graphicFrame>
        <p:nvGraphicFramePr>
          <p:cNvPr id="6" name="Object 5"/>
          <p:cNvGraphicFramePr>
            <a:graphicFrameLocks noChangeAspect="1"/>
          </p:cNvGraphicFramePr>
          <p:nvPr/>
        </p:nvGraphicFramePr>
        <p:xfrm>
          <a:off x="4238625" y="5846763"/>
          <a:ext cx="3792538" cy="10112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2" imgW="1333500" imgH="355600" progId="Equation.3">
                  <p:embed/>
                </p:oleObj>
              </mc:Choice>
              <mc:Fallback>
                <p:oleObj name="Equation" r:id="rId2" imgW="1333500" imgH="355600" progId="Equation.3">
                  <p:embed/>
                  <p:pic>
                    <p:nvPicPr>
                      <p:cNvPr id="0" name="Picture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238625" y="5846763"/>
                        <a:ext cx="3792538" cy="1011237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Algorithm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>
                <a:solidFill>
                  <a:srgbClr val="FF6600"/>
                </a:solidFill>
              </a:rPr>
              <a:t>What programming constructs are data-dependent (variable delay)?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Penn ESE5320 Fall 2023 -- DeHon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4D6331-A7F4-8A4C-85DD-5ED2264266FC}" type="slidenum">
              <a:rPr lang="en-US" smtClean="0"/>
              <a:pPr/>
              <a:t>29</a:t>
            </a:fld>
            <a:endParaRPr lang="en-US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304800"/>
            <a:ext cx="7772400" cy="1143000"/>
          </a:xfrm>
        </p:spPr>
        <p:txBody>
          <a:bodyPr/>
          <a:lstStyle/>
          <a:p>
            <a:r>
              <a:rPr lang="en-US" dirty="0"/>
              <a:t>Message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0" y="1371600"/>
            <a:ext cx="7772400" cy="4876800"/>
          </a:xfrm>
        </p:spPr>
        <p:txBody>
          <a:bodyPr/>
          <a:lstStyle/>
          <a:p>
            <a:r>
              <a:rPr lang="en-US" dirty="0"/>
              <a:t>Real-Time applications demand different discipline from best-effort tasks</a:t>
            </a:r>
          </a:p>
          <a:p>
            <a:r>
              <a:rPr lang="en-US" dirty="0"/>
              <a:t>Look more like synchronous circuits</a:t>
            </a:r>
          </a:p>
          <a:p>
            <a:r>
              <a:rPr lang="en-US" dirty="0"/>
              <a:t>Can </a:t>
            </a:r>
            <a:r>
              <a:rPr lang="en-US" dirty="0" err="1"/>
              <a:t>sequentialize</a:t>
            </a:r>
            <a:r>
              <a:rPr lang="en-US" dirty="0"/>
              <a:t>, like processor</a:t>
            </a:r>
          </a:p>
          <a:p>
            <a:pPr lvl="1"/>
            <a:r>
              <a:rPr lang="en-US" dirty="0"/>
              <a:t>But must avoid/rethink typical general-purpose processor common-case optimizations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Penn ESE5320 Fall 2023 -- DeHon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AFB57DF-B8E1-6E4E-A23B-D02022E33D11}" type="slidenum">
              <a:rPr lang="en-US" smtClean="0"/>
              <a:pPr>
                <a:defRPr/>
              </a:pPr>
              <a:t>3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0"/>
            <a:ext cx="7772400" cy="1143000"/>
          </a:xfrm>
        </p:spPr>
        <p:txBody>
          <a:bodyPr/>
          <a:lstStyle/>
          <a:p>
            <a:r>
              <a:rPr lang="en-US" dirty="0"/>
              <a:t>Programming Constructs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0" y="1066800"/>
            <a:ext cx="7772400" cy="5029200"/>
          </a:xfrm>
        </p:spPr>
        <p:txBody>
          <a:bodyPr/>
          <a:lstStyle/>
          <a:p>
            <a:r>
              <a:rPr lang="en-US" dirty="0"/>
              <a:t>Conditionals: if/then/else</a:t>
            </a:r>
          </a:p>
          <a:p>
            <a:r>
              <a:rPr lang="en-US" dirty="0"/>
              <a:t>Loops without compile-time determined bounds</a:t>
            </a:r>
          </a:p>
          <a:p>
            <a:pPr lvl="1"/>
            <a:r>
              <a:rPr lang="en-US" dirty="0"/>
              <a:t>While with termination expressions</a:t>
            </a:r>
          </a:p>
          <a:p>
            <a:pPr lvl="1"/>
            <a:r>
              <a:rPr lang="en-US" dirty="0"/>
              <a:t>For with data-dependent bounds</a:t>
            </a:r>
          </a:p>
          <a:p>
            <a:r>
              <a:rPr lang="en-US" dirty="0"/>
              <a:t>Data-dependent recursion</a:t>
            </a:r>
          </a:p>
          <a:p>
            <a:r>
              <a:rPr lang="en-US" dirty="0"/>
              <a:t>Interrupts</a:t>
            </a:r>
          </a:p>
          <a:p>
            <a:pPr lvl="1"/>
            <a:r>
              <a:rPr lang="en-US" dirty="0"/>
              <a:t>I/O events, time-slice</a:t>
            </a:r>
          </a:p>
          <a:p>
            <a:r>
              <a:rPr lang="en-US" dirty="0">
                <a:solidFill>
                  <a:schemeClr val="accent2"/>
                </a:solidFill>
              </a:rPr>
              <a:t>Note: 1</a:t>
            </a:r>
            <a:r>
              <a:rPr lang="en-US" baseline="30000" dirty="0">
                <a:solidFill>
                  <a:schemeClr val="accent2"/>
                </a:solidFill>
              </a:rPr>
              <a:t>st</a:t>
            </a:r>
            <a:r>
              <a:rPr lang="en-US" dirty="0">
                <a:solidFill>
                  <a:schemeClr val="accent2"/>
                </a:solidFill>
              </a:rPr>
              <a:t> three were issue for HLS</a:t>
            </a:r>
          </a:p>
          <a:p>
            <a:pPr lvl="1"/>
            <a:r>
              <a:rPr lang="en-US" dirty="0">
                <a:solidFill>
                  <a:schemeClr val="accent2"/>
                </a:solidFill>
              </a:rPr>
              <a:t>For same reason – </a:t>
            </a:r>
            <a:r>
              <a:rPr lang="en-US" dirty="0">
                <a:solidFill>
                  <a:srgbClr val="FF6600"/>
                </a:solidFill>
              </a:rPr>
              <a:t>how did we address?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Penn ESE5320 Fall 2023 -- DeHon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4D6331-A7F4-8A4C-85DD-5ED2264266FC}" type="slidenum">
              <a:rPr lang="en-US" smtClean="0"/>
              <a:pPr/>
              <a:t>30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Programming Constructs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Dynamic Dataflow (from Day 5)</a:t>
            </a:r>
          </a:p>
          <a:p>
            <a:pPr lvl="1"/>
            <a:r>
              <a:rPr lang="en-US" dirty="0"/>
              <a:t>Variable rates</a:t>
            </a:r>
          </a:p>
          <a:p>
            <a:pPr lvl="1"/>
            <a:r>
              <a:rPr lang="en-US" dirty="0"/>
              <a:t>Switch/select operators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Penn ESE5320 Fall 2023 -- DeHon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4D6331-A7F4-8A4C-85DD-5ED2264266FC}" type="slidenum">
              <a:rPr lang="en-US" smtClean="0"/>
              <a:pPr/>
              <a:t>31</a:t>
            </a:fld>
            <a:endParaRPr lang="en-US"/>
          </a:p>
        </p:txBody>
      </p:sp>
    </p:spTree>
  </p:cSld>
  <p:clrMapOvr>
    <a:masterClrMapping/>
  </p:clrMapOvr>
  <p:transition/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Hardware Architecture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Some typical (4710,5710) processor “optimizations” can cause variable delay</a:t>
            </a:r>
          </a:p>
          <a:p>
            <a:pPr lvl="1"/>
            <a:r>
              <a:rPr lang="en-US" dirty="0"/>
              <a:t>Caches</a:t>
            </a:r>
          </a:p>
          <a:p>
            <a:pPr lvl="1"/>
            <a:r>
              <a:rPr lang="en-US" dirty="0"/>
              <a:t>Branch prediction</a:t>
            </a:r>
          </a:p>
          <a:p>
            <a:pPr lvl="1"/>
            <a:r>
              <a:rPr lang="en-US" dirty="0"/>
              <a:t>Common-case optimizations</a:t>
            </a:r>
          </a:p>
          <a:p>
            <a:pPr lvl="1"/>
            <a:r>
              <a:rPr lang="en-US" dirty="0"/>
              <a:t>Pipeline stalls</a:t>
            </a:r>
          </a:p>
          <a:p>
            <a:pPr lvl="1"/>
            <a:r>
              <a:rPr lang="en-US" dirty="0"/>
              <a:t>Speculative issue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Penn ESE5320 Fall 2023 -- DeHon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4D6331-A7F4-8A4C-85DD-5ED2264266FC}" type="slidenum">
              <a:rPr lang="en-US" smtClean="0"/>
              <a:pPr/>
              <a:t>32</a:t>
            </a:fld>
            <a:endParaRPr lang="en-US"/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399EC22A-7507-7742-82C2-6557D4A594C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Disciplines to achieve Real-Time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941DABEE-C979-CD45-9E42-16FE940650E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Part 3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99ACE31-7A61-9045-B480-893E697ECD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Penn ESE5320 Fall 2023 -- DeHon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6A27F6D-BF14-5A4D-9A8D-63A80C035B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4D6331-A7F4-8A4C-85DD-5ED2264266FC}" type="slidenum">
              <a:rPr lang="en-US" smtClean="0"/>
              <a:pPr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0513413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can we do</a:t>
            </a:r>
            <a:br>
              <a:rPr lang="en-US" dirty="0"/>
            </a:br>
            <a:r>
              <a:rPr lang="en-US" dirty="0"/>
              <a:t>to make architecture more deterministic?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0" y="2362200"/>
            <a:ext cx="7772400" cy="4114800"/>
          </a:xfrm>
        </p:spPr>
        <p:txBody>
          <a:bodyPr/>
          <a:lstStyle/>
          <a:p>
            <a:r>
              <a:rPr lang="en-US" dirty="0"/>
              <a:t>Explicitly managed memory</a:t>
            </a:r>
          </a:p>
          <a:p>
            <a:r>
              <a:rPr lang="en-US" dirty="0"/>
              <a:t>Eliminate Branching (too severe?)</a:t>
            </a:r>
          </a:p>
          <a:p>
            <a:r>
              <a:rPr lang="en-US" dirty="0" err="1"/>
              <a:t>Unpipelined</a:t>
            </a:r>
            <a:r>
              <a:rPr lang="en-US" dirty="0"/>
              <a:t> processors</a:t>
            </a:r>
          </a:p>
          <a:p>
            <a:r>
              <a:rPr lang="en-US" dirty="0"/>
              <a:t>Fixed-delay pipelines</a:t>
            </a:r>
          </a:p>
          <a:p>
            <a:pPr lvl="1"/>
            <a:r>
              <a:rPr lang="en-US" dirty="0"/>
              <a:t>Offline-scheduled resource sharing</a:t>
            </a:r>
          </a:p>
          <a:p>
            <a:pPr lvl="1"/>
            <a:r>
              <a:rPr lang="en-US" dirty="0">
                <a:solidFill>
                  <a:schemeClr val="bg2">
                    <a:lumMod val="60000"/>
                    <a:lumOff val="40000"/>
                  </a:schemeClr>
                </a:solidFill>
              </a:rPr>
              <a:t>Multi-threaded</a:t>
            </a:r>
          </a:p>
          <a:p>
            <a:r>
              <a:rPr lang="en-US" dirty="0"/>
              <a:t>Deadlines</a:t>
            </a:r>
          </a:p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Penn ESE5320 Fall 2023 -- DeHon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4D6331-A7F4-8A4C-85DD-5ED2264266FC}" type="slidenum">
              <a:rPr lang="en-US" smtClean="0"/>
              <a:pPr/>
              <a:t>34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35213098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Explicitly Managed Memory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0" y="1676400"/>
            <a:ext cx="8229600" cy="4114800"/>
          </a:xfrm>
        </p:spPr>
        <p:txBody>
          <a:bodyPr/>
          <a:lstStyle/>
          <a:p>
            <a:r>
              <a:rPr lang="en-US" dirty="0"/>
              <a:t>Make memory hierarchy visible</a:t>
            </a:r>
          </a:p>
          <a:p>
            <a:pPr lvl="1"/>
            <a:r>
              <a:rPr lang="en-US" dirty="0"/>
              <a:t>Use Scratchpad memories instead of caches</a:t>
            </a:r>
          </a:p>
          <a:p>
            <a:r>
              <a:rPr lang="en-US" dirty="0"/>
              <a:t>Explicitly move data between memories</a:t>
            </a:r>
          </a:p>
          <a:p>
            <a:pPr lvl="1"/>
            <a:r>
              <a:rPr lang="en-US" dirty="0"/>
              <a:t>E.g. movement into local memory</a:t>
            </a:r>
          </a:p>
          <a:p>
            <a:r>
              <a:rPr lang="en-US" dirty="0"/>
              <a:t>Already do for Register File in Processor</a:t>
            </a:r>
          </a:p>
          <a:p>
            <a:pPr lvl="1"/>
            <a:r>
              <a:rPr lang="en-US" dirty="0"/>
              <a:t>Load/store between memory and RF slot</a:t>
            </a:r>
          </a:p>
          <a:p>
            <a:pPr lvl="1"/>
            <a:r>
              <a:rPr lang="en-US" dirty="0"/>
              <a:t>…but don’t do for memory hierarchy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Penn ESE5320 Fall 2023 -- DeHon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4D6331-A7F4-8A4C-85DD-5ED2264266FC}" type="slidenum">
              <a:rPr lang="en-US" smtClean="0"/>
              <a:pPr/>
              <a:t>35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Explicitly Managed Memory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Penn ESE5320 Fall 2023 -- DeHon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4D6331-A7F4-8A4C-85DD-5ED2264266FC}" type="slidenum">
              <a:rPr lang="en-US" smtClean="0"/>
              <a:pPr/>
              <a:t>36</a:t>
            </a:fld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81200" y="2362200"/>
            <a:ext cx="5232400" cy="3592309"/>
          </a:xfrm>
          <a:prstGeom prst="rect">
            <a:avLst/>
          </a:prstGeom>
        </p:spPr>
      </p:pic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Offline Schedule Resource Sharing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0" y="1981200"/>
            <a:ext cx="7772400" cy="4343400"/>
          </a:xfrm>
        </p:spPr>
        <p:txBody>
          <a:bodyPr/>
          <a:lstStyle/>
          <a:p>
            <a:r>
              <a:rPr lang="en-US" dirty="0"/>
              <a:t>Don’t arbitrate</a:t>
            </a:r>
          </a:p>
          <a:p>
            <a:r>
              <a:rPr lang="en-US" dirty="0"/>
              <a:t>Decide up-front when each shared resource can be used by each thread or processor</a:t>
            </a:r>
          </a:p>
          <a:p>
            <a:pPr lvl="1"/>
            <a:r>
              <a:rPr lang="en-US" dirty="0"/>
              <a:t>Simple fixed schedule</a:t>
            </a:r>
          </a:p>
          <a:p>
            <a:pPr lvl="1"/>
            <a:r>
              <a:rPr lang="en-US" dirty="0"/>
              <a:t>Detailed Schedule</a:t>
            </a:r>
          </a:p>
          <a:p>
            <a:r>
              <a:rPr lang="en-US" dirty="0"/>
              <a:t>What</a:t>
            </a:r>
          </a:p>
          <a:p>
            <a:pPr lvl="1"/>
            <a:r>
              <a:rPr lang="en-US" dirty="0"/>
              <a:t>Memory bank, bus, I/O, network link, …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Penn ESE5320 Fall 2023 -- DeHon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4D6331-A7F4-8A4C-85DD-5ED2264266FC}" type="slidenum">
              <a:rPr lang="en-US" smtClean="0"/>
              <a:pPr/>
              <a:t>37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67000" y="2133600"/>
            <a:ext cx="6286500" cy="4436293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Time-Multiplexed Bus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828800"/>
            <a:ext cx="4419600" cy="4114800"/>
          </a:xfrm>
        </p:spPr>
        <p:txBody>
          <a:bodyPr/>
          <a:lstStyle/>
          <a:p>
            <a:pPr>
              <a:buNone/>
            </a:pPr>
            <a:r>
              <a:rPr lang="en-US" dirty="0"/>
              <a:t>Fixed by hardware master</a:t>
            </a:r>
          </a:p>
          <a:p>
            <a:r>
              <a:rPr lang="en-US" dirty="0"/>
              <a:t>4 masters share a bus</a:t>
            </a:r>
          </a:p>
          <a:p>
            <a:r>
              <a:rPr lang="en-US" dirty="0"/>
              <a:t>Each master gets to make a request on the bus every 4</a:t>
            </a:r>
            <a:r>
              <a:rPr lang="en-US" baseline="30000" dirty="0"/>
              <a:t>th</a:t>
            </a:r>
            <a:r>
              <a:rPr lang="en-US" dirty="0"/>
              <a:t> cycle</a:t>
            </a:r>
          </a:p>
          <a:p>
            <a:pPr lvl="1"/>
            <a:r>
              <a:rPr lang="en-US" dirty="0"/>
              <a:t>If doesn’t use it, goes idle</a:t>
            </a:r>
          </a:p>
        </p:txBody>
      </p:sp>
      <p:sp>
        <p:nvSpPr>
          <p:cNvPr id="7" name="Content Placeholder 6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Penn ESE5320 Fall 2023 -- DeHon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4D6331-A7F4-8A4C-85DD-5ED2264266FC}" type="slidenum">
              <a:rPr lang="en-US" smtClean="0"/>
              <a:pPr/>
              <a:t>38</a:t>
            </a:fld>
            <a:endParaRPr lang="en-US"/>
          </a:p>
        </p:txBody>
      </p: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Time-Multiplexed Bus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0" y="1828800"/>
            <a:ext cx="7772400" cy="4495800"/>
          </a:xfrm>
        </p:spPr>
        <p:txBody>
          <a:bodyPr/>
          <a:lstStyle/>
          <a:p>
            <a:r>
              <a:rPr lang="en-US" dirty="0"/>
              <a:t>Regular schedule</a:t>
            </a:r>
          </a:p>
          <a:p>
            <a:r>
              <a:rPr lang="en-US" dirty="0"/>
              <a:t>Fixed bus slot schedule of length N &gt; masters</a:t>
            </a:r>
          </a:p>
          <a:p>
            <a:pPr lvl="1"/>
            <a:r>
              <a:rPr lang="en-US" dirty="0"/>
              <a:t>(probably a multiple)</a:t>
            </a:r>
          </a:p>
          <a:p>
            <a:r>
              <a:rPr lang="en-US" dirty="0"/>
              <a:t>Assign owner for each slot</a:t>
            </a:r>
          </a:p>
          <a:p>
            <a:pPr lvl="1"/>
            <a:r>
              <a:rPr lang="en-US" dirty="0"/>
              <a:t>Can assign more slots to one </a:t>
            </a:r>
          </a:p>
          <a:p>
            <a:r>
              <a:rPr lang="en-US" dirty="0"/>
              <a:t>E.g. N=8, for 4 masters</a:t>
            </a:r>
          </a:p>
          <a:p>
            <a:pPr lvl="1"/>
            <a:r>
              <a:rPr lang="en-US" dirty="0"/>
              <a:t>Schedule (1 2 1 3 1 2 1 4)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Penn ESE5320 Fall 2023 -- DeHon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4D6331-A7F4-8A4C-85DD-5ED2264266FC}" type="slidenum">
              <a:rPr lang="en-US" smtClean="0"/>
              <a:pPr/>
              <a:t>39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Real Time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“Real” – refers to physical time</a:t>
            </a:r>
          </a:p>
          <a:p>
            <a:pPr lvl="1"/>
            <a:r>
              <a:rPr lang="en-US" dirty="0"/>
              <a:t>Connection to Real or Physical World</a:t>
            </a:r>
          </a:p>
          <a:p>
            <a:r>
              <a:rPr lang="en-US" dirty="0"/>
              <a:t>Contrast with “virtual” or “variable” time</a:t>
            </a:r>
          </a:p>
          <a:p>
            <a:r>
              <a:rPr lang="en-US" dirty="0"/>
              <a:t>Handles events with absolute guarantees on timing</a:t>
            </a:r>
          </a:p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Penn ESE5320 Fall 2023 -- DeHon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4D6331-A7F4-8A4C-85DD-5ED2264266FC}" type="slidenum">
              <a:rPr lang="en-US" smtClean="0"/>
              <a:pPr/>
              <a:t>4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Fully Scheduled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At extreme, fully schedule which tasks gets resource on each cycle</a:t>
            </a:r>
          </a:p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Penn ESE5320 Fall 2023 -- DeHon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4D6331-A7F4-8A4C-85DD-5ED2264266FC}" type="slidenum">
              <a:rPr lang="en-US" smtClean="0"/>
              <a:pPr/>
              <a:t>40</a:t>
            </a:fld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8600" y="3581400"/>
            <a:ext cx="8585200" cy="2528873"/>
          </a:xfrm>
          <a:prstGeom prst="rect">
            <a:avLst/>
          </a:prstGeom>
        </p:spPr>
      </p:pic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Simple Deterministic Processor with Multiplier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Penn ESE5320 Fall 2023 -- DeHon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4D6331-A7F4-8A4C-85DD-5ED2264266FC}" type="slidenum">
              <a:rPr lang="en-US" smtClean="0"/>
              <a:pPr/>
              <a:t>41</a:t>
            </a:fld>
            <a:endParaRPr lang="en-US"/>
          </a:p>
        </p:txBody>
      </p:sp>
      <p:sp>
        <p:nvSpPr>
          <p:cNvPr id="7" name="Content Placeholder 2"/>
          <p:cNvSpPr txBox="1">
            <a:spLocks/>
          </p:cNvSpPr>
          <p:nvPr/>
        </p:nvSpPr>
        <p:spPr bwMode="auto">
          <a:xfrm>
            <a:off x="457200" y="1828800"/>
            <a:ext cx="44196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No branching</a:t>
            </a: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lang="en-US" sz="2800" kern="0" dirty="0" err="1">
                <a:latin typeface="+mn-lt"/>
              </a:rPr>
              <a:t>Unpipelined</a:t>
            </a:r>
            <a:endParaRPr lang="en-US" sz="2800" kern="0" dirty="0">
              <a:latin typeface="+mn-lt"/>
            </a:endParaRP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ＭＳ Ｐゴシック" charset="-128"/>
              </a:rPr>
              <a:t>Every operation completes in fixed time</a:t>
            </a: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/>
              <a:buChar char="•"/>
              <a:tabLst/>
              <a:defRPr/>
            </a:pPr>
            <a:endParaRPr lang="en-US" sz="2800" kern="0" dirty="0">
              <a:latin typeface="+mn-lt"/>
              <a:ea typeface="ＭＳ Ｐゴシック" charset="-128"/>
            </a:endParaRP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+mn-lt"/>
                <a:ea typeface="ＭＳ Ｐゴシック" charset="-128"/>
              </a:rPr>
              <a:t>Cycle time as shown?</a:t>
            </a: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lang="en-US" sz="2800" kern="0" dirty="0">
                <a:solidFill>
                  <a:srgbClr val="FF6600"/>
                </a:solidFill>
                <a:latin typeface="+mn-lt"/>
                <a:ea typeface="ＭＳ Ｐゴシック" charset="-128"/>
              </a:rPr>
              <a:t>Retimed cycle time?</a:t>
            </a: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lang="en-US" sz="2800" kern="0" dirty="0">
                <a:solidFill>
                  <a:srgbClr val="FF6600"/>
                </a:solidFill>
                <a:latin typeface="+mn-lt"/>
                <a:ea typeface="ＭＳ Ｐゴシック" charset="-128"/>
              </a:rPr>
              <a:t>What’s inefficient about this design?</a:t>
            </a:r>
            <a:endParaRPr kumimoji="0" lang="en-US" sz="2400" b="0" i="0" u="none" strike="noStrike" kern="0" cap="none" spc="0" normalizeH="0" baseline="0" noProof="0" dirty="0">
              <a:ln>
                <a:noFill/>
              </a:ln>
              <a:solidFill>
                <a:srgbClr val="FF6600"/>
              </a:solidFill>
              <a:effectLst/>
              <a:uLnTx/>
              <a:uFillTx/>
              <a:latin typeface="+mn-lt"/>
              <a:ea typeface="ＭＳ Ｐゴシック" charset="-128"/>
            </a:endParaRPr>
          </a:p>
        </p:txBody>
      </p:sp>
      <p:pic>
        <p:nvPicPr>
          <p:cNvPr id="9" name="Content Placeholder 8" descr="proc_nobranch_mpy_unpipe.pdf"/>
          <p:cNvPicPr>
            <a:picLocks noGrp="1" noChangeAspect="1"/>
          </p:cNvPicPr>
          <p:nvPr>
            <p:ph idx="1"/>
          </p:nvPr>
        </p:nvPicPr>
        <mc:AlternateContent xmlns:mc="http://schemas.openxmlformats.org/markup-compatibility/2006">
          <mc:Choice xmlns="" xmlns:mv="urn:schemas-microsoft-com:mac:vml" xmlns:ma="http://schemas.microsoft.com/office/mac/drawingml/2008/main" Requires="ma">
            <p:blipFill>
              <a:blip r:embed="rId2"/>
              <a:srcRect l="-93523" r="-93523"/>
              <a:stretch>
                <a:fillRect/>
              </a:stretch>
            </p:blipFill>
          </mc:Choice>
          <mc:Fallback>
            <p:blipFill>
              <a:blip r:embed="rId3"/>
              <a:srcRect l="-93523" r="-93523"/>
              <a:stretch>
                <a:fillRect/>
              </a:stretch>
            </p:blipFill>
          </mc:Fallback>
        </mc:AlternateContent>
        <p:spPr>
          <a:xfrm>
            <a:off x="2971800" y="2286000"/>
            <a:ext cx="7772400" cy="4114800"/>
          </a:xfr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build="p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609600"/>
            <a:ext cx="8077200" cy="1143000"/>
          </a:xfrm>
        </p:spPr>
        <p:txBody>
          <a:bodyPr/>
          <a:lstStyle/>
          <a:p>
            <a:r>
              <a:rPr lang="en-US" dirty="0"/>
              <a:t>Simple Deterministic Processor with some Pipelining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Penn ESE5320 Fall 2023 -- DeHon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4D6331-A7F4-8A4C-85DD-5ED2264266FC}" type="slidenum">
              <a:rPr lang="en-US" smtClean="0"/>
              <a:pPr/>
              <a:t>42</a:t>
            </a:fld>
            <a:endParaRPr lang="en-US"/>
          </a:p>
        </p:txBody>
      </p:sp>
      <p:sp>
        <p:nvSpPr>
          <p:cNvPr id="7" name="Content Placeholder 2"/>
          <p:cNvSpPr txBox="1">
            <a:spLocks/>
          </p:cNvSpPr>
          <p:nvPr/>
        </p:nvSpPr>
        <p:spPr bwMode="auto">
          <a:xfrm>
            <a:off x="457200" y="1828800"/>
            <a:ext cx="44196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No branching</a:t>
            </a: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ＭＳ Ｐゴシック" charset="-128"/>
              </a:rPr>
              <a:t>Every operation completes in fixed time</a:t>
            </a:r>
            <a:endParaRPr lang="en-US" sz="2800" kern="0" dirty="0">
              <a:latin typeface="+mn-lt"/>
              <a:ea typeface="ＭＳ Ｐゴシック" charset="-128"/>
            </a:endParaRP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+mn-lt"/>
                <a:ea typeface="ＭＳ Ｐゴシック" charset="-128"/>
              </a:rPr>
              <a:t>Retimed cycle time?</a:t>
            </a:r>
          </a:p>
          <a:p>
            <a:pPr marL="800100" lvl="1" indent="-342900">
              <a:spcBef>
                <a:spcPct val="20000"/>
              </a:spcBef>
              <a:buFont typeface="Arial"/>
              <a:buChar char="•"/>
              <a:defRPr/>
            </a:pPr>
            <a:r>
              <a:rPr lang="en-US" sz="2800" kern="0" dirty="0">
                <a:solidFill>
                  <a:srgbClr val="FF6600"/>
                </a:solidFill>
                <a:latin typeface="+mn-lt"/>
                <a:ea typeface="ＭＳ Ｐゴシック" charset="-128"/>
              </a:rPr>
              <a:t>Hint what are cycles?</a:t>
            </a: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lang="en-US" sz="2800" kern="0" noProof="0" dirty="0">
                <a:solidFill>
                  <a:srgbClr val="FF6600"/>
                </a:solidFill>
                <a:latin typeface="+mn-lt"/>
                <a:ea typeface="ＭＳ Ｐゴシック" charset="-128"/>
              </a:rPr>
              <a:t>How </a:t>
            </a:r>
            <a:r>
              <a:rPr lang="en-US" sz="2800" kern="0" dirty="0">
                <a:solidFill>
                  <a:srgbClr val="FF6600"/>
                </a:solidFill>
                <a:latin typeface="+mn-lt"/>
                <a:ea typeface="ＭＳ Ｐゴシック" charset="-128"/>
              </a:rPr>
              <a:t>pipelines added </a:t>
            </a:r>
            <a:r>
              <a:rPr lang="en-US" sz="2800" kern="0" noProof="0" dirty="0">
                <a:solidFill>
                  <a:srgbClr val="FF6600"/>
                </a:solidFill>
                <a:latin typeface="+mn-lt"/>
                <a:ea typeface="ＭＳ Ｐゴシック" charset="-128"/>
              </a:rPr>
              <a:t>change </a:t>
            </a:r>
            <a:r>
              <a:rPr lang="en-US" sz="2800" kern="0" dirty="0">
                <a:solidFill>
                  <a:srgbClr val="FF6600"/>
                </a:solidFill>
                <a:latin typeface="+mn-lt"/>
                <a:ea typeface="ＭＳ Ｐゴシック" charset="-128"/>
              </a:rPr>
              <a:t>behavior?</a:t>
            </a:r>
          </a:p>
          <a:p>
            <a:pPr marL="800100" lvl="1" indent="-342900">
              <a:spcBef>
                <a:spcPct val="20000"/>
              </a:spcBef>
              <a:buFont typeface="Arial"/>
              <a:buChar char="•"/>
              <a:defRPr/>
            </a:pPr>
            <a:r>
              <a:rPr kumimoji="0" lang="en-US" b="0" i="0" u="none" strike="noStrike" kern="0" cap="none" spc="0" normalizeH="0" baseline="0" noProof="0" dirty="0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+mn-lt"/>
                <a:ea typeface="ＭＳ Ｐゴシック" charset="-128"/>
              </a:rPr>
              <a:t>Hint: what is sequence of addresses into Instr. </a:t>
            </a:r>
            <a:r>
              <a:rPr kumimoji="0" lang="en-US" b="0" i="0" u="none" strike="noStrike" kern="0" cap="none" spc="0" normalizeH="0" baseline="0" noProof="0" dirty="0" err="1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+mn-lt"/>
                <a:ea typeface="ＭＳ Ｐゴシック" charset="-128"/>
              </a:rPr>
              <a:t>Mem</a:t>
            </a:r>
            <a:r>
              <a:rPr kumimoji="0" lang="en-US" b="0" i="0" u="none" strike="noStrike" kern="0" cap="none" spc="0" normalizeH="0" baseline="0" noProof="0" dirty="0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+mn-lt"/>
                <a:ea typeface="ＭＳ Ｐゴシック" charset="-128"/>
              </a:rPr>
              <a:t>?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A892651-3935-5745-8E23-B0591AE4D81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18404" y="2009127"/>
            <a:ext cx="3092196" cy="4658373"/>
          </a:xfrm>
          <a:prstGeom prst="rect">
            <a:avLst/>
          </a:prstGeom>
        </p:spPr>
      </p:pic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7D6148D2-4BB7-AC4F-B0C2-BBCD8E2A273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  <a:p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build="p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8E6492F-1F24-F123-5C16-C891E937B00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Multithreaded Processor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36EDE5A-D1C5-F3A6-FA78-5EDD5A56B66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Following slides make another point (and give another chance to look at retiming)</a:t>
            </a:r>
          </a:p>
          <a:p>
            <a:r>
              <a:rPr lang="en-US" dirty="0"/>
              <a:t>Trimming for time in lecture</a:t>
            </a:r>
          </a:p>
          <a:p>
            <a:r>
              <a:rPr lang="en-US" dirty="0"/>
              <a:t>Here as further bonus material 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3350F19-A66E-631A-B0F6-21146C34B3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Penn ESE5320 Fall 2023 -- DeHon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28A4CE1-15D1-6697-ECA5-151DC4ADB7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4D6331-A7F4-8A4C-85DD-5ED2264266FC}" type="slidenum">
              <a:rPr lang="en-US" smtClean="0"/>
              <a:pPr/>
              <a:t>43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3818391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66115"/>
            <a:ext cx="8077200" cy="1143000"/>
          </a:xfrm>
        </p:spPr>
        <p:txBody>
          <a:bodyPr/>
          <a:lstStyle/>
          <a:p>
            <a:r>
              <a:rPr lang="en-US" dirty="0"/>
              <a:t>Simple Deterministic </a:t>
            </a:r>
            <a:br>
              <a:rPr lang="en-US" dirty="0"/>
            </a:br>
            <a:r>
              <a:rPr lang="en-US" dirty="0"/>
              <a:t>Pipelined Processor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Penn ESE5320 Fall 2023 -- DeHon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4D6331-A7F4-8A4C-85DD-5ED2264266FC}" type="slidenum">
              <a:rPr lang="en-US" smtClean="0"/>
              <a:pPr/>
              <a:t>44</a:t>
            </a:fld>
            <a:endParaRPr lang="en-US"/>
          </a:p>
        </p:txBody>
      </p:sp>
      <p:sp>
        <p:nvSpPr>
          <p:cNvPr id="7" name="Content Placeholder 2"/>
          <p:cNvSpPr txBox="1">
            <a:spLocks/>
          </p:cNvSpPr>
          <p:nvPr/>
        </p:nvSpPr>
        <p:spPr bwMode="auto">
          <a:xfrm>
            <a:off x="457200" y="1828800"/>
            <a:ext cx="44196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No branching</a:t>
            </a: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ＭＳ Ｐゴシック" charset="-128"/>
              </a:rPr>
              <a:t>Every operation completes in fixed time</a:t>
            </a: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/>
              <a:buChar char="•"/>
              <a:tabLst/>
              <a:defRPr/>
            </a:pPr>
            <a:endParaRPr lang="en-US" sz="2800" kern="0" dirty="0">
              <a:latin typeface="+mn-lt"/>
              <a:ea typeface="ＭＳ Ｐゴシック" charset="-128"/>
            </a:endParaRP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/>
              <a:buChar char="•"/>
              <a:tabLst/>
              <a:defRPr/>
            </a:pPr>
            <a:endParaRPr lang="en-US" sz="2800" kern="0" dirty="0">
              <a:solidFill>
                <a:srgbClr val="FF6600"/>
              </a:solidFill>
              <a:latin typeface="+mn-lt"/>
              <a:ea typeface="ＭＳ Ｐゴシック" charset="-128"/>
            </a:endParaRP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lang="en-US" sz="2800" kern="0" noProof="0" dirty="0">
                <a:solidFill>
                  <a:srgbClr val="FF6600"/>
                </a:solidFill>
                <a:latin typeface="+mn-lt"/>
                <a:ea typeface="ＭＳ Ｐゴシック" charset="-128"/>
              </a:rPr>
              <a:t>How </a:t>
            </a:r>
            <a:r>
              <a:rPr lang="en-US" sz="2800" kern="0" dirty="0">
                <a:solidFill>
                  <a:srgbClr val="FF6600"/>
                </a:solidFill>
                <a:latin typeface="+mn-lt"/>
                <a:ea typeface="ＭＳ Ｐゴシック" charset="-128"/>
              </a:rPr>
              <a:t>pipelines added </a:t>
            </a:r>
            <a:r>
              <a:rPr lang="en-US" sz="2800" kern="0" noProof="0" dirty="0">
                <a:solidFill>
                  <a:srgbClr val="FF6600"/>
                </a:solidFill>
                <a:latin typeface="+mn-lt"/>
                <a:ea typeface="ＭＳ Ｐゴシック" charset="-128"/>
              </a:rPr>
              <a:t>change </a:t>
            </a:r>
            <a:r>
              <a:rPr lang="en-US" sz="2800" kern="0" dirty="0">
                <a:solidFill>
                  <a:srgbClr val="FF6600"/>
                </a:solidFill>
                <a:latin typeface="+mn-lt"/>
                <a:ea typeface="ＭＳ Ｐゴシック" charset="-128"/>
              </a:rPr>
              <a:t>behavior?</a:t>
            </a:r>
            <a:endParaRPr lang="en-US" kern="0" dirty="0">
              <a:solidFill>
                <a:srgbClr val="FF6600"/>
              </a:solidFill>
              <a:latin typeface="+mn-lt"/>
              <a:ea typeface="ＭＳ Ｐゴシック" charset="-128"/>
            </a:endParaRPr>
          </a:p>
          <a:p>
            <a:pPr marL="800100" lvl="1" indent="-342900">
              <a:spcBef>
                <a:spcPct val="20000"/>
              </a:spcBef>
              <a:buFont typeface="Arial"/>
              <a:buChar char="•"/>
            </a:pPr>
            <a:r>
              <a:rPr lang="en-US" sz="2800" kern="0" dirty="0">
                <a:solidFill>
                  <a:srgbClr val="FF6600"/>
                </a:solidFill>
                <a:latin typeface="+mn-lt"/>
                <a:ea typeface="ＭＳ Ｐゴシック" charset="-128"/>
              </a:rPr>
              <a:t>Hint R1 value</a:t>
            </a:r>
          </a:p>
        </p:txBody>
      </p:sp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6A8A2D74-6555-A942-AB17-3C48C285A6C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901184" y="1768057"/>
            <a:ext cx="3252216" cy="4899444"/>
          </a:xfr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build="p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02336" y="231865"/>
            <a:ext cx="8077200" cy="1143000"/>
          </a:xfrm>
        </p:spPr>
        <p:txBody>
          <a:bodyPr/>
          <a:lstStyle/>
          <a:p>
            <a:r>
              <a:rPr lang="en-US" dirty="0"/>
              <a:t>Simple Deterministic </a:t>
            </a:r>
            <a:br>
              <a:rPr lang="en-US" dirty="0"/>
            </a:br>
            <a:r>
              <a:rPr lang="en-US" dirty="0"/>
              <a:t>Pipelined Processor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Penn ESE5320 Fall 2023 -- DeHon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4D6331-A7F4-8A4C-85DD-5ED2264266FC}" type="slidenum">
              <a:rPr lang="en-US" smtClean="0"/>
              <a:pPr/>
              <a:t>45</a:t>
            </a:fld>
            <a:endParaRPr lang="en-US"/>
          </a:p>
        </p:txBody>
      </p:sp>
      <p:sp>
        <p:nvSpPr>
          <p:cNvPr id="7" name="Content Placeholder 2"/>
          <p:cNvSpPr txBox="1">
            <a:spLocks/>
          </p:cNvSpPr>
          <p:nvPr/>
        </p:nvSpPr>
        <p:spPr bwMode="auto">
          <a:xfrm>
            <a:off x="457200" y="1828800"/>
            <a:ext cx="44196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No branching</a:t>
            </a: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ＭＳ Ｐゴシック" charset="-128"/>
              </a:rPr>
              <a:t>Every operation completes in fixed time</a:t>
            </a: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/>
              <a:buChar char="•"/>
              <a:tabLst/>
              <a:defRPr/>
            </a:pPr>
            <a:endParaRPr lang="en-US" sz="2800" kern="0" dirty="0">
              <a:latin typeface="+mn-lt"/>
              <a:ea typeface="ＭＳ Ｐゴシック" charset="-128"/>
            </a:endParaRP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+mn-lt"/>
                <a:ea typeface="ＭＳ Ｐゴシック" charset="-128"/>
              </a:rPr>
              <a:t>Retimed cycle time?</a:t>
            </a: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/>
              <a:buChar char="•"/>
              <a:tabLst/>
              <a:defRPr/>
            </a:pPr>
            <a:endParaRPr lang="en-US" sz="2800" kern="0" dirty="0">
              <a:solidFill>
                <a:srgbClr val="FF6600"/>
              </a:solidFill>
              <a:latin typeface="+mn-lt"/>
              <a:ea typeface="ＭＳ Ｐゴシック" charset="-128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BC8EFDF-F399-1841-8146-BF87E5BD94F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7BC990FE-DF96-E14B-B047-9F157606801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 bwMode="auto">
          <a:xfrm>
            <a:off x="4901184" y="1768057"/>
            <a:ext cx="3252216" cy="48994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37492972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build="p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Penn ESE5320 Fall 2023 -- DeHon</a:t>
            </a: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5DEE0E-2F42-5542-BDB9-93A3CEC0AE9F}" type="slidenum">
              <a:rPr lang="en-US"/>
              <a:pPr/>
              <a:t>46</a:t>
            </a:fld>
            <a:endParaRPr lang="en-US"/>
          </a:p>
        </p:txBody>
      </p:sp>
      <p:sp>
        <p:nvSpPr>
          <p:cNvPr id="1433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Legal Register Moves</a:t>
            </a:r>
          </a:p>
        </p:txBody>
      </p:sp>
      <p:sp>
        <p:nvSpPr>
          <p:cNvPr id="1433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Retiming Lag/Lead</a:t>
            </a:r>
          </a:p>
        </p:txBody>
      </p:sp>
      <p:pic>
        <p:nvPicPr>
          <p:cNvPr id="14340" name="Picture 4" descr="lag_lead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676400" y="2971800"/>
            <a:ext cx="5829300" cy="2438400"/>
          </a:xfrm>
          <a:prstGeom prst="rect">
            <a:avLst/>
          </a:prstGeom>
          <a:noFill/>
        </p:spPr>
      </p:pic>
      <p:sp>
        <p:nvSpPr>
          <p:cNvPr id="8" name="TextBox 7"/>
          <p:cNvSpPr txBox="1"/>
          <p:nvPr/>
        </p:nvSpPr>
        <p:spPr>
          <a:xfrm>
            <a:off x="8215741" y="0"/>
            <a:ext cx="92825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3366FF"/>
                </a:solidFill>
              </a:rPr>
              <a:t>Day 7</a:t>
            </a:r>
          </a:p>
        </p:txBody>
      </p:sp>
    </p:spTree>
    <p:extLst>
      <p:ext uri="{BB962C8B-B14F-4D97-AF65-F5344CB8AC3E}">
        <p14:creationId xmlns:p14="http://schemas.microsoft.com/office/powerpoint/2010/main" val="1206106017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Reminder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Able to pipeline and retime to reduce cycle time on acyclic dataflow graphs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Penn ESE5320 Fall 2023 -- DeHon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AFB57DF-B8E1-6E4E-A23B-D02022E33D11}" type="slidenum">
              <a:rPr lang="en-US" smtClean="0"/>
              <a:pPr>
                <a:defRPr/>
              </a:pPr>
              <a:t>47</a:t>
            </a:fld>
            <a:endParaRPr lang="en-US"/>
          </a:p>
        </p:txBody>
      </p:sp>
      <p:pic>
        <p:nvPicPr>
          <p:cNvPr id="6" name="Picture 5" descr="two_adder_pipeline_highlight_lag.pdf"/>
          <p:cNvPicPr>
            <a:picLocks noChangeAspect="1"/>
          </p:cNvPicPr>
          <p:nvPr/>
        </p:nvPicPr>
        <mc:AlternateContent xmlns:mc="http://schemas.openxmlformats.org/markup-compatibility/2006">
          <mc:Choice xmlns:ma="http://schemas.microsoft.com/office/mac/drawingml/2008/main" xmlns:mv="urn:schemas-microsoft-com:mac:vml" xmlns="" Requires="ma">
            <p:blipFill>
              <a:blip r:embed="rId2"/>
              <a:stretch>
                <a:fillRect/>
              </a:stretch>
            </p:blipFill>
          </mc:Choice>
          <mc:Fallback>
            <p:blipFill>
              <a:blip r:embed="rId3"/>
              <a:stretch>
                <a:fillRect/>
              </a:stretch>
            </p:blipFill>
          </mc:Fallback>
        </mc:AlternateContent>
        <p:spPr>
          <a:xfrm>
            <a:off x="381000" y="4090572"/>
            <a:ext cx="8534400" cy="1306928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8215741" y="0"/>
            <a:ext cx="92825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3366FF"/>
                </a:solidFill>
              </a:rPr>
              <a:t>Day 8</a:t>
            </a:r>
          </a:p>
        </p:txBody>
      </p:sp>
    </p:spTree>
    <p:extLst>
      <p:ext uri="{BB962C8B-B14F-4D97-AF65-F5344CB8AC3E}">
        <p14:creationId xmlns:p14="http://schemas.microsoft.com/office/powerpoint/2010/main" val="8997527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Step 1: lead </a:t>
            </a:r>
            <a:r>
              <a:rPr lang="en-US" dirty="0" err="1"/>
              <a:t>Mux</a:t>
            </a:r>
            <a:endParaRPr lang="en-US" dirty="0"/>
          </a:p>
        </p:txBody>
      </p:sp>
      <p:pic>
        <p:nvPicPr>
          <p:cNvPr id="7" name="Content Placeholder 6" descr="proc_nobranch_mpy_pipe_retime1.pdf"/>
          <p:cNvPicPr>
            <a:picLocks noGrp="1" noChangeAspect="1"/>
          </p:cNvPicPr>
          <p:nvPr>
            <p:ph idx="1"/>
          </p:nvPr>
        </p:nvPicPr>
        <mc:AlternateContent xmlns:mc="http://schemas.openxmlformats.org/markup-compatibility/2006">
          <mc:Choice xmlns:ma="http://schemas.microsoft.com/office/mac/drawingml/2008/main" xmlns:mv="urn:schemas-microsoft-com:mac:vml" xmlns="" Requires="ma">
            <p:blipFill>
              <a:blip r:embed="rId2"/>
              <a:srcRect l="-93523" r="-93523"/>
              <a:stretch>
                <a:fillRect/>
              </a:stretch>
            </p:blipFill>
          </mc:Choice>
          <mc:Fallback>
            <p:blipFill>
              <a:blip r:embed="rId3"/>
              <a:srcRect l="-93523" r="-93523"/>
              <a:stretch>
                <a:fillRect/>
              </a:stretch>
            </p:blipFill>
          </mc:Fallback>
        </mc:AlternateContent>
        <p:spPr>
          <a:xfrm>
            <a:off x="2743200" y="1905000"/>
            <a:ext cx="7772400" cy="4114800"/>
          </a:xfr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Penn ESE5320 Fall 2023 -- DeHon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4D6331-A7F4-8A4C-85DD-5ED2264266FC}" type="slidenum">
              <a:rPr lang="en-US" smtClean="0"/>
              <a:pPr/>
              <a:t>48</a:t>
            </a:fld>
            <a:endParaRPr lang="en-US"/>
          </a:p>
        </p:txBody>
      </p:sp>
      <p:pic>
        <p:nvPicPr>
          <p:cNvPr id="6" name="Content Placeholder 8" descr="proc_nobranch_mpy_pipe.pdf"/>
          <p:cNvPicPr>
            <a:picLocks noChangeAspect="1"/>
          </p:cNvPicPr>
          <p:nvPr/>
        </p:nvPicPr>
        <mc:AlternateContent xmlns:mc="http://schemas.openxmlformats.org/markup-compatibility/2006">
          <mc:Choice xmlns:ma="http://schemas.microsoft.com/office/mac/drawingml/2008/main" xmlns:mv="urn:schemas-microsoft-com:mac:vml" xmlns="" Requires="ma">
            <p:blipFill>
              <a:blip r:embed="rId4"/>
              <a:srcRect l="-93523" r="-93523"/>
              <a:stretch>
                <a:fillRect/>
              </a:stretch>
            </p:blipFill>
          </mc:Choice>
          <mc:Fallback>
            <p:blipFill>
              <a:blip r:embed="rId5"/>
              <a:srcRect l="-93523" r="-93523"/>
              <a:stretch>
                <a:fillRect/>
              </a:stretch>
            </p:blipFill>
          </mc:Fallback>
        </mc:AlternateContent>
        <p:spPr bwMode="auto">
          <a:xfrm>
            <a:off x="-1676400" y="1981200"/>
            <a:ext cx="7772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539261655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381000"/>
            <a:ext cx="7772400" cy="1143000"/>
          </a:xfrm>
        </p:spPr>
        <p:txBody>
          <a:bodyPr/>
          <a:lstStyle/>
          <a:p>
            <a:r>
              <a:rPr lang="en-US" dirty="0"/>
              <a:t>Step 2: lead M3</a:t>
            </a:r>
          </a:p>
        </p:txBody>
      </p:sp>
      <p:pic>
        <p:nvPicPr>
          <p:cNvPr id="7" name="Content Placeholder 6" descr="proc_nobranch_mpy_pipe_retime1.pdf"/>
          <p:cNvPicPr>
            <a:picLocks noGrp="1" noChangeAspect="1"/>
          </p:cNvPicPr>
          <p:nvPr>
            <p:ph idx="1"/>
          </p:nvPr>
        </p:nvPicPr>
        <mc:AlternateContent xmlns:mc="http://schemas.openxmlformats.org/markup-compatibility/2006">
          <mc:Choice xmlns:ma="http://schemas.microsoft.com/office/mac/drawingml/2008/main" xmlns:mv="urn:schemas-microsoft-com:mac:vml" xmlns="" Requires="ma">
            <p:blipFill>
              <a:blip r:embed="rId2"/>
              <a:srcRect l="-93523" r="-93523"/>
              <a:stretch>
                <a:fillRect/>
              </a:stretch>
            </p:blipFill>
          </mc:Choice>
          <mc:Fallback>
            <p:blipFill>
              <a:blip r:embed="rId3"/>
              <a:srcRect l="-93523" r="-93523"/>
              <a:stretch>
                <a:fillRect/>
              </a:stretch>
            </p:blipFill>
          </mc:Fallback>
        </mc:AlternateContent>
        <p:spPr>
          <a:xfrm>
            <a:off x="-1143000" y="1905000"/>
            <a:ext cx="7772400" cy="4114800"/>
          </a:xfr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Penn ESE5320 Fall 2023 -- DeHon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4D6331-A7F4-8A4C-85DD-5ED2264266FC}" type="slidenum">
              <a:rPr lang="en-US" smtClean="0"/>
              <a:pPr/>
              <a:t>49</a:t>
            </a:fld>
            <a:endParaRPr lang="en-US"/>
          </a:p>
        </p:txBody>
      </p:sp>
      <p:pic>
        <p:nvPicPr>
          <p:cNvPr id="8" name="Picture 7" descr="proc_nobranch_mpy_pipe_retime2.pdf"/>
          <p:cNvPicPr>
            <a:picLocks noChangeAspect="1"/>
          </p:cNvPicPr>
          <p:nvPr/>
        </p:nvPicPr>
        <mc:AlternateContent xmlns:mc="http://schemas.openxmlformats.org/markup-compatibility/2006">
          <mc:Choice xmlns:ma="http://schemas.microsoft.com/office/mac/drawingml/2008/main" xmlns:mv="urn:schemas-microsoft-com:mac:vml" xmlns="" Requires="ma">
            <p:blipFill>
              <a:blip r:embed="rId4"/>
              <a:stretch>
                <a:fillRect/>
              </a:stretch>
            </p:blipFill>
          </mc:Choice>
          <mc:Fallback>
            <p:blipFill>
              <a:blip r:embed="rId5"/>
              <a:stretch>
                <a:fillRect/>
              </a:stretch>
            </p:blipFill>
          </mc:Fallback>
        </mc:AlternateContent>
        <p:spPr>
          <a:xfrm>
            <a:off x="4800600" y="1676400"/>
            <a:ext cx="2908300" cy="441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917325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304800"/>
            <a:ext cx="7772400" cy="1143000"/>
          </a:xfrm>
        </p:spPr>
        <p:txBody>
          <a:bodyPr/>
          <a:lstStyle/>
          <a:p>
            <a:r>
              <a:rPr lang="en-US" dirty="0"/>
              <a:t>Real-Time Tasks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1447800"/>
            <a:ext cx="7772400" cy="4953000"/>
          </a:xfrm>
        </p:spPr>
        <p:txBody>
          <a:bodyPr/>
          <a:lstStyle/>
          <a:p>
            <a:r>
              <a:rPr lang="en-US" dirty="0">
                <a:solidFill>
                  <a:srgbClr val="FF6600"/>
                </a:solidFill>
              </a:rPr>
              <a:t>What timing guarantees might you like for the following tasks?</a:t>
            </a:r>
          </a:p>
          <a:p>
            <a:pPr lvl="1"/>
            <a:r>
              <a:rPr lang="en-US" dirty="0">
                <a:solidFill>
                  <a:srgbClr val="FF6600"/>
                </a:solidFill>
              </a:rPr>
              <a:t>Turn steering wheel on a drive-by-wire car</a:t>
            </a:r>
          </a:p>
          <a:p>
            <a:pPr lvl="2"/>
            <a:r>
              <a:rPr lang="en-US" dirty="0">
                <a:solidFill>
                  <a:srgbClr val="FF6600"/>
                </a:solidFill>
              </a:rPr>
              <a:t>Delay to recognized and car turns</a:t>
            </a:r>
          </a:p>
          <a:p>
            <a:pPr lvl="1"/>
            <a:r>
              <a:rPr lang="en-US" dirty="0">
                <a:solidFill>
                  <a:srgbClr val="FF6600"/>
                </a:solidFill>
              </a:rPr>
              <a:t>Self-driving car detects an object in its path</a:t>
            </a:r>
          </a:p>
          <a:p>
            <a:pPr lvl="2"/>
            <a:r>
              <a:rPr lang="en-US" dirty="0">
                <a:solidFill>
                  <a:srgbClr val="FF6600"/>
                </a:solidFill>
              </a:rPr>
              <a:t>Delay from object appearing to detection</a:t>
            </a:r>
          </a:p>
          <a:p>
            <a:pPr lvl="1"/>
            <a:r>
              <a:rPr lang="en-US" dirty="0">
                <a:solidFill>
                  <a:srgbClr val="FF6600"/>
                </a:solidFill>
              </a:rPr>
              <a:t>Pacemaker stimulates your heart</a:t>
            </a:r>
          </a:p>
          <a:p>
            <a:pPr lvl="1"/>
            <a:r>
              <a:rPr lang="en-US" dirty="0">
                <a:solidFill>
                  <a:srgbClr val="FF6600"/>
                </a:solidFill>
              </a:rPr>
              <a:t>Video playback (frame to frame delay)</a:t>
            </a:r>
          </a:p>
          <a:p>
            <a:pPr lvl="1"/>
            <a:endParaRPr lang="en-US" dirty="0">
              <a:solidFill>
                <a:srgbClr val="FF6600"/>
              </a:solidFill>
            </a:endParaRPr>
          </a:p>
          <a:p>
            <a:pPr lvl="1"/>
            <a:endParaRPr lang="en-US" dirty="0">
              <a:solidFill>
                <a:srgbClr val="FF6600"/>
              </a:solidFill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Penn ESE5320 Fall 2023 -- DeHon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4D6331-A7F4-8A4C-85DD-5ED2264266FC}" type="slidenum">
              <a:rPr lang="en-US" smtClean="0"/>
              <a:pPr/>
              <a:t>5</a:t>
            </a:fld>
            <a:endParaRPr lang="en-US"/>
          </a:p>
        </p:txBody>
      </p:sp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381000"/>
            <a:ext cx="7772400" cy="1143000"/>
          </a:xfrm>
        </p:spPr>
        <p:txBody>
          <a:bodyPr/>
          <a:lstStyle/>
          <a:p>
            <a:r>
              <a:rPr lang="en-US" dirty="0"/>
              <a:t>Step 3: lead M2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Penn ESE5320 Fall 2023 -- DeHon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4D6331-A7F4-8A4C-85DD-5ED2264266FC}" type="slidenum">
              <a:rPr lang="en-US" smtClean="0"/>
              <a:pPr/>
              <a:t>50</a:t>
            </a:fld>
            <a:endParaRPr lang="en-US"/>
          </a:p>
        </p:txBody>
      </p:sp>
      <p:pic>
        <p:nvPicPr>
          <p:cNvPr id="8" name="Picture 7" descr="proc_nobranch_mpy_pipe_retime2.pdf"/>
          <p:cNvPicPr>
            <a:picLocks noChangeAspect="1"/>
          </p:cNvPicPr>
          <p:nvPr/>
        </p:nvPicPr>
        <mc:AlternateContent xmlns:mc="http://schemas.openxmlformats.org/markup-compatibility/2006">
          <mc:Choice xmlns:ma="http://schemas.microsoft.com/office/mac/drawingml/2008/main" xmlns:mv="urn:schemas-microsoft-com:mac:vml" xmlns="" Requires="ma">
            <p:blipFill>
              <a:blip r:embed="rId2"/>
              <a:stretch>
                <a:fillRect/>
              </a:stretch>
            </p:blipFill>
          </mc:Choice>
          <mc:Fallback>
            <p:blipFill>
              <a:blip r:embed="rId3"/>
              <a:stretch>
                <a:fillRect/>
              </a:stretch>
            </p:blipFill>
          </mc:Fallback>
        </mc:AlternateContent>
        <p:spPr>
          <a:xfrm>
            <a:off x="838200" y="1752600"/>
            <a:ext cx="2908300" cy="4419600"/>
          </a:xfrm>
          <a:prstGeom prst="rect">
            <a:avLst/>
          </a:prstGeom>
        </p:spPr>
      </p:pic>
      <p:pic>
        <p:nvPicPr>
          <p:cNvPr id="10" name="Content Placeholder 9" descr="proc_nobranch_mpy_pipe_retime3.pdf"/>
          <p:cNvPicPr>
            <a:picLocks noGrp="1" noChangeAspect="1"/>
          </p:cNvPicPr>
          <p:nvPr>
            <p:ph idx="1"/>
          </p:nvPr>
        </p:nvPicPr>
        <mc:AlternateContent xmlns:mc="http://schemas.openxmlformats.org/markup-compatibility/2006">
          <mc:Choice xmlns:ma="http://schemas.microsoft.com/office/mac/drawingml/2008/main" xmlns:mv="urn:schemas-microsoft-com:mac:vml" xmlns="" Requires="ma">
            <p:blipFill>
              <a:blip r:embed="rId4"/>
              <a:srcRect l="-93523" r="-93523"/>
              <a:stretch>
                <a:fillRect/>
              </a:stretch>
            </p:blipFill>
          </mc:Choice>
          <mc:Fallback>
            <p:blipFill>
              <a:blip r:embed="rId5"/>
              <a:srcRect l="-93523" r="-93523"/>
              <a:stretch>
                <a:fillRect/>
              </a:stretch>
            </p:blipFill>
          </mc:Fallback>
        </mc:AlternateContent>
        <p:spPr>
          <a:xfrm>
            <a:off x="2209800" y="1752600"/>
            <a:ext cx="8492067" cy="4495800"/>
          </a:xfrm>
        </p:spPr>
      </p:pic>
    </p:spTree>
    <p:extLst>
      <p:ext uri="{BB962C8B-B14F-4D97-AF65-F5344CB8AC3E}">
        <p14:creationId xmlns:p14="http://schemas.microsoft.com/office/powerpoint/2010/main" val="4101149625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381000"/>
            <a:ext cx="7772400" cy="1143000"/>
          </a:xfrm>
        </p:spPr>
        <p:txBody>
          <a:bodyPr/>
          <a:lstStyle/>
          <a:p>
            <a:r>
              <a:rPr lang="en-US" dirty="0"/>
              <a:t>Step 4: lead M1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Penn ESE5320 Fall 2023 -- DeHon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4D6331-A7F4-8A4C-85DD-5ED2264266FC}" type="slidenum">
              <a:rPr lang="en-US" smtClean="0"/>
              <a:pPr/>
              <a:t>51</a:t>
            </a:fld>
            <a:endParaRPr lang="en-US"/>
          </a:p>
        </p:txBody>
      </p:sp>
      <p:pic>
        <p:nvPicPr>
          <p:cNvPr id="10" name="Content Placeholder 9" descr="proc_nobranch_mpy_pipe_retime3.pdf"/>
          <p:cNvPicPr>
            <a:picLocks noGrp="1" noChangeAspect="1"/>
          </p:cNvPicPr>
          <p:nvPr>
            <p:ph idx="1"/>
          </p:nvPr>
        </p:nvPicPr>
        <mc:AlternateContent xmlns:mc="http://schemas.openxmlformats.org/markup-compatibility/2006">
          <mc:Choice xmlns:ma="http://schemas.microsoft.com/office/mac/drawingml/2008/main" xmlns:mv="urn:schemas-microsoft-com:mac:vml" xmlns="" Requires="ma">
            <p:blipFill>
              <a:blip r:embed="rId2"/>
              <a:srcRect l="-93523" r="-93523"/>
              <a:stretch>
                <a:fillRect/>
              </a:stretch>
            </p:blipFill>
          </mc:Choice>
          <mc:Fallback>
            <p:blipFill>
              <a:blip r:embed="rId3"/>
              <a:srcRect l="-93523" r="-93523"/>
              <a:stretch>
                <a:fillRect/>
              </a:stretch>
            </p:blipFill>
          </mc:Fallback>
        </mc:AlternateContent>
        <p:spPr>
          <a:xfrm>
            <a:off x="-2133600" y="1752600"/>
            <a:ext cx="8492067" cy="4495800"/>
          </a:xfrm>
        </p:spPr>
      </p:pic>
      <p:pic>
        <p:nvPicPr>
          <p:cNvPr id="7" name="Picture 6" descr="proc_nobranch_mpy_pipe_retime4.pdf"/>
          <p:cNvPicPr>
            <a:picLocks noChangeAspect="1"/>
          </p:cNvPicPr>
          <p:nvPr/>
        </p:nvPicPr>
        <mc:AlternateContent xmlns:mc="http://schemas.openxmlformats.org/markup-compatibility/2006">
          <mc:Choice xmlns:ma="http://schemas.microsoft.com/office/mac/drawingml/2008/main" xmlns:mv="urn:schemas-microsoft-com:mac:vml" xmlns="" Requires="ma">
            <p:blipFill>
              <a:blip r:embed="rId4"/>
              <a:stretch>
                <a:fillRect/>
              </a:stretch>
            </p:blipFill>
          </mc:Choice>
          <mc:Fallback>
            <p:blipFill>
              <a:blip r:embed="rId5"/>
              <a:stretch>
                <a:fillRect/>
              </a:stretch>
            </p:blipFill>
          </mc:Fallback>
        </mc:AlternateContent>
        <p:spPr>
          <a:xfrm>
            <a:off x="5410200" y="1828800"/>
            <a:ext cx="2908300" cy="441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4410411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381000"/>
            <a:ext cx="7772400" cy="1143000"/>
          </a:xfrm>
        </p:spPr>
        <p:txBody>
          <a:bodyPr/>
          <a:lstStyle/>
          <a:p>
            <a:r>
              <a:rPr lang="en-US" dirty="0"/>
              <a:t>Step 5: Lead ALU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Penn ESE5320 Fall 2023 -- DeHon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4D6331-A7F4-8A4C-85DD-5ED2264266FC}" type="slidenum">
              <a:rPr lang="en-US" smtClean="0"/>
              <a:pPr/>
              <a:t>52</a:t>
            </a:fld>
            <a:endParaRPr lang="en-US"/>
          </a:p>
        </p:txBody>
      </p:sp>
      <p:pic>
        <p:nvPicPr>
          <p:cNvPr id="7" name="Picture 6" descr="proc_nobranch_mpy_pipe_retime4.pdf"/>
          <p:cNvPicPr>
            <a:picLocks noChangeAspect="1"/>
          </p:cNvPicPr>
          <p:nvPr/>
        </p:nvPicPr>
        <mc:AlternateContent xmlns:mc="http://schemas.openxmlformats.org/markup-compatibility/2006">
          <mc:Choice xmlns:ma="http://schemas.microsoft.com/office/mac/drawingml/2008/main" xmlns:mv="urn:schemas-microsoft-com:mac:vml" xmlns="" Requires="ma">
            <p:blipFill>
              <a:blip r:embed="rId2"/>
              <a:stretch>
                <a:fillRect/>
              </a:stretch>
            </p:blipFill>
          </mc:Choice>
          <mc:Fallback>
            <p:blipFill>
              <a:blip r:embed="rId3"/>
              <a:stretch>
                <a:fillRect/>
              </a:stretch>
            </p:blipFill>
          </mc:Fallback>
        </mc:AlternateContent>
        <p:spPr>
          <a:xfrm>
            <a:off x="685800" y="1828800"/>
            <a:ext cx="2908300" cy="4419600"/>
          </a:xfrm>
          <a:prstGeom prst="rect">
            <a:avLst/>
          </a:prstGeom>
        </p:spPr>
      </p:pic>
      <p:pic>
        <p:nvPicPr>
          <p:cNvPr id="9" name="Content Placeholder 8" descr="proc_nobranch_mpy_pipe_retime5.pdf"/>
          <p:cNvPicPr>
            <a:picLocks noGrp="1" noChangeAspect="1"/>
          </p:cNvPicPr>
          <p:nvPr>
            <p:ph idx="1"/>
          </p:nvPr>
        </p:nvPicPr>
        <mc:AlternateContent xmlns:mc="http://schemas.openxmlformats.org/markup-compatibility/2006">
          <mc:Choice xmlns:ma="http://schemas.microsoft.com/office/mac/drawingml/2008/main" xmlns:mv="urn:schemas-microsoft-com:mac:vml" xmlns="" Requires="ma">
            <p:blipFill>
              <a:blip r:embed="rId4"/>
              <a:srcRect l="-93523" r="-93523"/>
              <a:stretch>
                <a:fillRect/>
              </a:stretch>
            </p:blipFill>
          </mc:Choice>
          <mc:Fallback>
            <p:blipFill>
              <a:blip r:embed="rId5"/>
              <a:srcRect l="-93523" r="-93523"/>
              <a:stretch>
                <a:fillRect/>
              </a:stretch>
            </p:blipFill>
          </mc:Fallback>
        </mc:AlternateContent>
        <p:spPr>
          <a:xfrm>
            <a:off x="2667000" y="2057400"/>
            <a:ext cx="7772400" cy="4114800"/>
          </a:xfrm>
        </p:spPr>
      </p:pic>
    </p:spTree>
    <p:extLst>
      <p:ext uri="{BB962C8B-B14F-4D97-AF65-F5344CB8AC3E}">
        <p14:creationId xmlns:p14="http://schemas.microsoft.com/office/powerpoint/2010/main" val="1841814015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381000"/>
            <a:ext cx="7772400" cy="1143000"/>
          </a:xfrm>
        </p:spPr>
        <p:txBody>
          <a:bodyPr/>
          <a:lstStyle/>
          <a:p>
            <a:r>
              <a:rPr lang="en-US" dirty="0"/>
              <a:t>Step 6: Lead Data </a:t>
            </a:r>
            <a:r>
              <a:rPr lang="en-US" dirty="0" err="1"/>
              <a:t>Mem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Penn ESE5320 Fall 2023 -- DeHon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4D6331-A7F4-8A4C-85DD-5ED2264266FC}" type="slidenum">
              <a:rPr lang="en-US" smtClean="0"/>
              <a:pPr/>
              <a:t>53</a:t>
            </a:fld>
            <a:endParaRPr lang="en-US"/>
          </a:p>
        </p:txBody>
      </p:sp>
      <p:pic>
        <p:nvPicPr>
          <p:cNvPr id="9" name="Content Placeholder 8" descr="proc_nobranch_mpy_pipe_retime5.pdf"/>
          <p:cNvPicPr>
            <a:picLocks noGrp="1" noChangeAspect="1"/>
          </p:cNvPicPr>
          <p:nvPr>
            <p:ph idx="1"/>
          </p:nvPr>
        </p:nvPicPr>
        <mc:AlternateContent xmlns:mc="http://schemas.openxmlformats.org/markup-compatibility/2006">
          <mc:Choice xmlns:ma="http://schemas.microsoft.com/office/mac/drawingml/2008/main" xmlns:mv="urn:schemas-microsoft-com:mac:vml" xmlns="" Requires="ma">
            <p:blipFill>
              <a:blip r:embed="rId2"/>
              <a:srcRect l="-93523" r="-93523"/>
              <a:stretch>
                <a:fillRect/>
              </a:stretch>
            </p:blipFill>
          </mc:Choice>
          <mc:Fallback>
            <p:blipFill>
              <a:blip r:embed="rId3"/>
              <a:srcRect l="-93523" r="-93523"/>
              <a:stretch>
                <a:fillRect/>
              </a:stretch>
            </p:blipFill>
          </mc:Fallback>
        </mc:AlternateContent>
        <p:spPr>
          <a:xfrm>
            <a:off x="-1752600" y="1981200"/>
            <a:ext cx="7772400" cy="4114800"/>
          </a:xfrm>
        </p:spPr>
      </p:pic>
      <p:pic>
        <p:nvPicPr>
          <p:cNvPr id="8" name="Picture 7" descr="proc_nobranch_mpy_pipe_retime6.pdf"/>
          <p:cNvPicPr>
            <a:picLocks noChangeAspect="1"/>
          </p:cNvPicPr>
          <p:nvPr/>
        </p:nvPicPr>
        <mc:AlternateContent xmlns:mc="http://schemas.openxmlformats.org/markup-compatibility/2006">
          <mc:Choice xmlns:ma="http://schemas.microsoft.com/office/mac/drawingml/2008/main" xmlns:mv="urn:schemas-microsoft-com:mac:vml" xmlns="" Requires="ma">
            <p:blipFill>
              <a:blip r:embed="rId4"/>
              <a:stretch>
                <a:fillRect/>
              </a:stretch>
            </p:blipFill>
          </mc:Choice>
          <mc:Fallback>
            <p:blipFill>
              <a:blip r:embed="rId5"/>
              <a:stretch>
                <a:fillRect/>
              </a:stretch>
            </p:blipFill>
          </mc:Fallback>
        </mc:AlternateContent>
        <p:spPr>
          <a:xfrm>
            <a:off x="5029200" y="1905000"/>
            <a:ext cx="2908300" cy="441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2845402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381000"/>
            <a:ext cx="7772400" cy="1143000"/>
          </a:xfrm>
        </p:spPr>
        <p:txBody>
          <a:bodyPr/>
          <a:lstStyle/>
          <a:p>
            <a:r>
              <a:rPr lang="en-US" dirty="0"/>
              <a:t>Step 7: Lag Instr. </a:t>
            </a:r>
            <a:r>
              <a:rPr lang="en-US" dirty="0" err="1"/>
              <a:t>Mem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Penn ESE5320 Fall 2023 -- DeHon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4D6331-A7F4-8A4C-85DD-5ED2264266FC}" type="slidenum">
              <a:rPr lang="en-US" smtClean="0"/>
              <a:pPr/>
              <a:t>54</a:t>
            </a:fld>
            <a:endParaRPr lang="en-US"/>
          </a:p>
        </p:txBody>
      </p:sp>
      <p:pic>
        <p:nvPicPr>
          <p:cNvPr id="8" name="Picture 7" descr="proc_nobranch_mpy_pipe_retime6.pdf"/>
          <p:cNvPicPr>
            <a:picLocks noChangeAspect="1"/>
          </p:cNvPicPr>
          <p:nvPr/>
        </p:nvPicPr>
        <mc:AlternateContent xmlns:mc="http://schemas.openxmlformats.org/markup-compatibility/2006">
          <mc:Choice xmlns:ma="http://schemas.microsoft.com/office/mac/drawingml/2008/main" xmlns:mv="urn:schemas-microsoft-com:mac:vml" xmlns="" Requires="ma">
            <p:blipFill>
              <a:blip r:embed="rId2"/>
              <a:stretch>
                <a:fillRect/>
              </a:stretch>
            </p:blipFill>
          </mc:Choice>
          <mc:Fallback>
            <p:blipFill>
              <a:blip r:embed="rId3"/>
              <a:stretch>
                <a:fillRect/>
              </a:stretch>
            </p:blipFill>
          </mc:Fallback>
        </mc:AlternateContent>
        <p:spPr>
          <a:xfrm>
            <a:off x="762000" y="1981200"/>
            <a:ext cx="2908300" cy="4419600"/>
          </a:xfrm>
          <a:prstGeom prst="rect">
            <a:avLst/>
          </a:prstGeom>
        </p:spPr>
      </p:pic>
      <p:pic>
        <p:nvPicPr>
          <p:cNvPr id="10" name="Content Placeholder 9" descr="proc_nobranch_mpy_pipe_retime7.pdf"/>
          <p:cNvPicPr>
            <a:picLocks noGrp="1" noChangeAspect="1"/>
          </p:cNvPicPr>
          <p:nvPr>
            <p:ph idx="1"/>
          </p:nvPr>
        </p:nvPicPr>
        <mc:AlternateContent xmlns:mc="http://schemas.openxmlformats.org/markup-compatibility/2006">
          <mc:Choice xmlns:ma="http://schemas.microsoft.com/office/mac/drawingml/2008/main" xmlns:mv="urn:schemas-microsoft-com:mac:vml" xmlns="" Requires="ma">
            <p:blipFill>
              <a:blip r:embed="rId4"/>
              <a:srcRect l="-93523" r="-93523"/>
              <a:stretch>
                <a:fillRect/>
              </a:stretch>
            </p:blipFill>
          </mc:Choice>
          <mc:Fallback>
            <p:blipFill>
              <a:blip r:embed="rId5"/>
              <a:srcRect l="-93523" r="-93523"/>
              <a:stretch>
                <a:fillRect/>
              </a:stretch>
            </p:blipFill>
          </mc:Fallback>
        </mc:AlternateContent>
        <p:spPr>
          <a:xfrm>
            <a:off x="2514600" y="1905000"/>
            <a:ext cx="8636000" cy="4572000"/>
          </a:xfrm>
        </p:spPr>
      </p:pic>
    </p:spTree>
    <p:extLst>
      <p:ext uri="{BB962C8B-B14F-4D97-AF65-F5344CB8AC3E}">
        <p14:creationId xmlns:p14="http://schemas.microsoft.com/office/powerpoint/2010/main" val="3163766781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381000"/>
            <a:ext cx="7772400" cy="1143000"/>
          </a:xfrm>
        </p:spPr>
        <p:txBody>
          <a:bodyPr/>
          <a:lstStyle/>
          <a:p>
            <a:r>
              <a:rPr lang="en-US" dirty="0"/>
              <a:t>Step 8: Lead </a:t>
            </a:r>
            <a:r>
              <a:rPr lang="en-US" dirty="0" err="1"/>
              <a:t>Mux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Penn ESE5320 Fall 2023 -- DeHon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4D6331-A7F4-8A4C-85DD-5ED2264266FC}" type="slidenum">
              <a:rPr lang="en-US" smtClean="0"/>
              <a:pPr/>
              <a:t>55</a:t>
            </a:fld>
            <a:endParaRPr lang="en-US"/>
          </a:p>
        </p:txBody>
      </p:sp>
      <p:pic>
        <p:nvPicPr>
          <p:cNvPr id="10" name="Content Placeholder 9" descr="proc_nobranch_mpy_pipe_retime7.pdf"/>
          <p:cNvPicPr>
            <a:picLocks noGrp="1" noChangeAspect="1"/>
          </p:cNvPicPr>
          <p:nvPr>
            <p:ph idx="1"/>
          </p:nvPr>
        </p:nvPicPr>
        <mc:AlternateContent xmlns:mc="http://schemas.openxmlformats.org/markup-compatibility/2006">
          <mc:Choice xmlns:ma="http://schemas.microsoft.com/office/mac/drawingml/2008/main" xmlns:mv="urn:schemas-microsoft-com:mac:vml" xmlns="" Requires="ma">
            <p:blipFill>
              <a:blip r:embed="rId2"/>
              <a:srcRect l="-93523" r="-93523"/>
              <a:stretch>
                <a:fillRect/>
              </a:stretch>
            </p:blipFill>
          </mc:Choice>
          <mc:Fallback>
            <p:blipFill>
              <a:blip r:embed="rId3"/>
              <a:srcRect l="-93523" r="-93523"/>
              <a:stretch>
                <a:fillRect/>
              </a:stretch>
            </p:blipFill>
          </mc:Fallback>
        </mc:AlternateContent>
        <p:spPr>
          <a:xfrm>
            <a:off x="-1981200" y="1828800"/>
            <a:ext cx="8636000" cy="4572000"/>
          </a:xfrm>
        </p:spPr>
      </p:pic>
      <p:pic>
        <p:nvPicPr>
          <p:cNvPr id="7" name="Picture 6" descr="proc_nobranch_mpy_pipe_retime8.pdf"/>
          <p:cNvPicPr>
            <a:picLocks noChangeAspect="1"/>
          </p:cNvPicPr>
          <p:nvPr/>
        </p:nvPicPr>
        <mc:AlternateContent xmlns:mc="http://schemas.openxmlformats.org/markup-compatibility/2006">
          <mc:Choice xmlns:ma="http://schemas.microsoft.com/office/mac/drawingml/2008/main" xmlns:mv="urn:schemas-microsoft-com:mac:vml" xmlns="" Requires="ma">
            <p:blipFill>
              <a:blip r:embed="rId4"/>
              <a:stretch>
                <a:fillRect/>
              </a:stretch>
            </p:blipFill>
          </mc:Choice>
          <mc:Fallback>
            <p:blipFill>
              <a:blip r:embed="rId5"/>
              <a:stretch>
                <a:fillRect/>
              </a:stretch>
            </p:blipFill>
          </mc:Fallback>
        </mc:AlternateContent>
        <p:spPr>
          <a:xfrm>
            <a:off x="4876800" y="1752600"/>
            <a:ext cx="3159016" cy="4800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7875212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381000"/>
            <a:ext cx="7772400" cy="1143000"/>
          </a:xfrm>
        </p:spPr>
        <p:txBody>
          <a:bodyPr/>
          <a:lstStyle/>
          <a:p>
            <a:r>
              <a:rPr lang="en-US" dirty="0"/>
              <a:t>Step 9: Lead M3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Penn ESE5320 Fall 2023 -- DeHon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4D6331-A7F4-8A4C-85DD-5ED2264266FC}" type="slidenum">
              <a:rPr lang="en-US" smtClean="0"/>
              <a:pPr/>
              <a:t>56</a:t>
            </a:fld>
            <a:endParaRPr lang="en-US"/>
          </a:p>
        </p:txBody>
      </p:sp>
      <p:pic>
        <p:nvPicPr>
          <p:cNvPr id="7" name="Picture 6" descr="proc_nobranch_mpy_pipe_retime8.pdf"/>
          <p:cNvPicPr>
            <a:picLocks noChangeAspect="1"/>
          </p:cNvPicPr>
          <p:nvPr/>
        </p:nvPicPr>
        <mc:AlternateContent xmlns:mc="http://schemas.openxmlformats.org/markup-compatibility/2006">
          <mc:Choice xmlns:ma="http://schemas.microsoft.com/office/mac/drawingml/2008/main" xmlns:mv="urn:schemas-microsoft-com:mac:vml" xmlns="" Requires="ma">
            <p:blipFill>
              <a:blip r:embed="rId2"/>
              <a:stretch>
                <a:fillRect/>
              </a:stretch>
            </p:blipFill>
          </mc:Choice>
          <mc:Fallback>
            <p:blipFill>
              <a:blip r:embed="rId3"/>
              <a:stretch>
                <a:fillRect/>
              </a:stretch>
            </p:blipFill>
          </mc:Fallback>
        </mc:AlternateContent>
        <p:spPr>
          <a:xfrm>
            <a:off x="609600" y="1676400"/>
            <a:ext cx="3159016" cy="4800600"/>
          </a:xfrm>
          <a:prstGeom prst="rect">
            <a:avLst/>
          </a:prstGeom>
        </p:spPr>
      </p:pic>
      <p:pic>
        <p:nvPicPr>
          <p:cNvPr id="9" name="Content Placeholder 8" descr="proc_nobranch_mpy_pipe_retime9.pdf"/>
          <p:cNvPicPr>
            <a:picLocks noGrp="1" noChangeAspect="1"/>
          </p:cNvPicPr>
          <p:nvPr>
            <p:ph idx="1"/>
          </p:nvPr>
        </p:nvPicPr>
        <mc:AlternateContent xmlns:mc="http://schemas.openxmlformats.org/markup-compatibility/2006">
          <mc:Choice xmlns:ma="http://schemas.microsoft.com/office/mac/drawingml/2008/main" xmlns:mv="urn:schemas-microsoft-com:mac:vml" xmlns="" Requires="ma">
            <p:blipFill>
              <a:blip r:embed="rId4"/>
              <a:srcRect l="-93523" r="-93523"/>
              <a:stretch>
                <a:fillRect/>
              </a:stretch>
            </p:blipFill>
          </mc:Choice>
          <mc:Fallback>
            <p:blipFill>
              <a:blip r:embed="rId5"/>
              <a:srcRect l="-93523" r="-93523"/>
              <a:stretch>
                <a:fillRect/>
              </a:stretch>
            </p:blipFill>
          </mc:Fallback>
        </mc:AlternateContent>
        <p:spPr>
          <a:xfrm>
            <a:off x="2057399" y="1600200"/>
            <a:ext cx="9211733" cy="4876800"/>
          </a:xfrm>
        </p:spPr>
      </p:pic>
    </p:spTree>
    <p:extLst>
      <p:ext uri="{BB962C8B-B14F-4D97-AF65-F5344CB8AC3E}">
        <p14:creationId xmlns:p14="http://schemas.microsoft.com/office/powerpoint/2010/main" val="213727458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381000"/>
            <a:ext cx="7772400" cy="1143000"/>
          </a:xfrm>
        </p:spPr>
        <p:txBody>
          <a:bodyPr/>
          <a:lstStyle/>
          <a:p>
            <a:r>
              <a:rPr lang="en-US" dirty="0"/>
              <a:t>Step 10: Lead M2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Penn ESE5320 Fall 2023 -- DeHon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4D6331-A7F4-8A4C-85DD-5ED2264266FC}" type="slidenum">
              <a:rPr lang="en-US" smtClean="0"/>
              <a:pPr/>
              <a:t>57</a:t>
            </a:fld>
            <a:endParaRPr lang="en-US"/>
          </a:p>
        </p:txBody>
      </p:sp>
      <p:pic>
        <p:nvPicPr>
          <p:cNvPr id="9" name="Content Placeholder 8" descr="proc_nobranch_mpy_pipe_retime9.pdf"/>
          <p:cNvPicPr>
            <a:picLocks noGrp="1" noChangeAspect="1"/>
          </p:cNvPicPr>
          <p:nvPr>
            <p:ph idx="1"/>
          </p:nvPr>
        </p:nvPicPr>
        <mc:AlternateContent xmlns:mc="http://schemas.openxmlformats.org/markup-compatibility/2006">
          <mc:Choice xmlns:ma="http://schemas.microsoft.com/office/mac/drawingml/2008/main" xmlns:mv="urn:schemas-microsoft-com:mac:vml" xmlns="" Requires="ma">
            <p:blipFill>
              <a:blip r:embed="rId2"/>
              <a:srcRect l="-93523" r="-93523"/>
              <a:stretch>
                <a:fillRect/>
              </a:stretch>
            </p:blipFill>
          </mc:Choice>
          <mc:Fallback>
            <p:blipFill>
              <a:blip r:embed="rId3"/>
              <a:srcRect l="-93523" r="-93523"/>
              <a:stretch>
                <a:fillRect/>
              </a:stretch>
            </p:blipFill>
          </mc:Fallback>
        </mc:AlternateContent>
        <p:spPr>
          <a:xfrm>
            <a:off x="-2209800" y="1524000"/>
            <a:ext cx="9211733" cy="4876800"/>
          </a:xfrm>
        </p:spPr>
      </p:pic>
      <p:pic>
        <p:nvPicPr>
          <p:cNvPr id="8" name="Picture 7" descr="proc_nobranch_mpy_pipe_retime10.pdf"/>
          <p:cNvPicPr>
            <a:picLocks noChangeAspect="1"/>
          </p:cNvPicPr>
          <p:nvPr/>
        </p:nvPicPr>
        <mc:AlternateContent xmlns:mc="http://schemas.openxmlformats.org/markup-compatibility/2006">
          <mc:Choice xmlns:ma="http://schemas.microsoft.com/office/mac/drawingml/2008/main" xmlns:mv="urn:schemas-microsoft-com:mac:vml" xmlns="" Requires="ma">
            <p:blipFill>
              <a:blip r:embed="rId4"/>
              <a:stretch>
                <a:fillRect/>
              </a:stretch>
            </p:blipFill>
          </mc:Choice>
          <mc:Fallback>
            <p:blipFill>
              <a:blip r:embed="rId5"/>
              <a:stretch>
                <a:fillRect/>
              </a:stretch>
            </p:blipFill>
          </mc:Fallback>
        </mc:AlternateContent>
        <p:spPr>
          <a:xfrm>
            <a:off x="5181600" y="1447800"/>
            <a:ext cx="3359588" cy="5105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8223847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381000"/>
            <a:ext cx="7772400" cy="1143000"/>
          </a:xfrm>
        </p:spPr>
        <p:txBody>
          <a:bodyPr/>
          <a:lstStyle/>
          <a:p>
            <a:r>
              <a:rPr lang="en-US" dirty="0"/>
              <a:t>Step 11: Lead </a:t>
            </a:r>
            <a:r>
              <a:rPr lang="en-US" dirty="0" err="1"/>
              <a:t>Mux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Penn ESE5320 Fall 2023 -- DeHon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4D6331-A7F4-8A4C-85DD-5ED2264266FC}" type="slidenum">
              <a:rPr lang="en-US" smtClean="0"/>
              <a:pPr/>
              <a:t>58</a:t>
            </a:fld>
            <a:endParaRPr lang="en-US"/>
          </a:p>
        </p:txBody>
      </p:sp>
      <p:pic>
        <p:nvPicPr>
          <p:cNvPr id="8" name="Picture 7" descr="proc_nobranch_mpy_pipe_retime10.pdf"/>
          <p:cNvPicPr>
            <a:picLocks noChangeAspect="1"/>
          </p:cNvPicPr>
          <p:nvPr/>
        </p:nvPicPr>
        <mc:AlternateContent xmlns:mc="http://schemas.openxmlformats.org/markup-compatibility/2006">
          <mc:Choice xmlns:ma="http://schemas.microsoft.com/office/mac/drawingml/2008/main" xmlns:mv="urn:schemas-microsoft-com:mac:vml" xmlns="" Requires="ma">
            <p:blipFill>
              <a:blip r:embed="rId2"/>
              <a:stretch>
                <a:fillRect/>
              </a:stretch>
            </p:blipFill>
          </mc:Choice>
          <mc:Fallback>
            <p:blipFill>
              <a:blip r:embed="rId3"/>
              <a:stretch>
                <a:fillRect/>
              </a:stretch>
            </p:blipFill>
          </mc:Fallback>
        </mc:AlternateContent>
        <p:spPr>
          <a:xfrm>
            <a:off x="762000" y="1371600"/>
            <a:ext cx="3359588" cy="5105400"/>
          </a:xfrm>
          <a:prstGeom prst="rect">
            <a:avLst/>
          </a:prstGeom>
        </p:spPr>
      </p:pic>
      <p:pic>
        <p:nvPicPr>
          <p:cNvPr id="10" name="Content Placeholder 9" descr="proc_nobranch_mpy_pipe_retime11.pdf"/>
          <p:cNvPicPr>
            <a:picLocks noGrp="1" noChangeAspect="1"/>
          </p:cNvPicPr>
          <p:nvPr>
            <p:ph idx="1"/>
          </p:nvPr>
        </p:nvPicPr>
        <mc:AlternateContent xmlns:mc="http://schemas.openxmlformats.org/markup-compatibility/2006">
          <mc:Choice xmlns:ma="http://schemas.microsoft.com/office/mac/drawingml/2008/main" xmlns:mv="urn:schemas-microsoft-com:mac:vml" xmlns="" Requires="ma">
            <p:blipFill>
              <a:blip r:embed="rId4"/>
              <a:srcRect l="-93523" r="-93523"/>
              <a:stretch>
                <a:fillRect/>
              </a:stretch>
            </p:blipFill>
          </mc:Choice>
          <mc:Fallback>
            <p:blipFill>
              <a:blip r:embed="rId5"/>
              <a:srcRect l="-93523" r="-93523"/>
              <a:stretch>
                <a:fillRect/>
              </a:stretch>
            </p:blipFill>
          </mc:Fallback>
        </mc:AlternateContent>
        <p:spPr>
          <a:xfrm>
            <a:off x="1828800" y="1295400"/>
            <a:ext cx="9931400" cy="5257800"/>
          </a:xfrm>
        </p:spPr>
      </p:pic>
    </p:spTree>
    <p:extLst>
      <p:ext uri="{BB962C8B-B14F-4D97-AF65-F5344CB8AC3E}">
        <p14:creationId xmlns:p14="http://schemas.microsoft.com/office/powerpoint/2010/main" val="1341244178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381000"/>
            <a:ext cx="7772400" cy="1143000"/>
          </a:xfrm>
        </p:spPr>
        <p:txBody>
          <a:bodyPr/>
          <a:lstStyle/>
          <a:p>
            <a:r>
              <a:rPr lang="en-US" dirty="0"/>
              <a:t>Step 12: Lead M3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Penn ESE5320 Fall 2023 -- DeHon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4D6331-A7F4-8A4C-85DD-5ED2264266FC}" type="slidenum">
              <a:rPr lang="en-US" smtClean="0"/>
              <a:pPr/>
              <a:t>59</a:t>
            </a:fld>
            <a:endParaRPr lang="en-US"/>
          </a:p>
        </p:txBody>
      </p:sp>
      <p:pic>
        <p:nvPicPr>
          <p:cNvPr id="10" name="Content Placeholder 9" descr="proc_nobranch_mpy_pipe_retime11.pdf"/>
          <p:cNvPicPr>
            <a:picLocks noGrp="1" noChangeAspect="1"/>
          </p:cNvPicPr>
          <p:nvPr>
            <p:ph idx="1"/>
          </p:nvPr>
        </p:nvPicPr>
        <mc:AlternateContent xmlns:mc="http://schemas.openxmlformats.org/markup-compatibility/2006">
          <mc:Choice xmlns:ma="http://schemas.microsoft.com/office/mac/drawingml/2008/main" xmlns:mv="urn:schemas-microsoft-com:mac:vml" xmlns="" Requires="ma">
            <p:blipFill>
              <a:blip r:embed="rId2"/>
              <a:srcRect l="-93523" r="-93523"/>
              <a:stretch>
                <a:fillRect/>
              </a:stretch>
            </p:blipFill>
          </mc:Choice>
          <mc:Fallback>
            <p:blipFill>
              <a:blip r:embed="rId3"/>
              <a:srcRect l="-93523" r="-93523"/>
              <a:stretch>
                <a:fillRect/>
              </a:stretch>
            </p:blipFill>
          </mc:Fallback>
        </mc:AlternateContent>
        <p:spPr>
          <a:xfrm>
            <a:off x="-2438400" y="1272988"/>
            <a:ext cx="9829800" cy="5204012"/>
          </a:xfrm>
        </p:spPr>
      </p:pic>
      <p:pic>
        <p:nvPicPr>
          <p:cNvPr id="7" name="Picture 6" descr="proc_nobranch_mpy_pipe_retime12.pdf"/>
          <p:cNvPicPr>
            <a:picLocks noChangeAspect="1"/>
          </p:cNvPicPr>
          <p:nvPr/>
        </p:nvPicPr>
        <mc:AlternateContent xmlns:mc="http://schemas.openxmlformats.org/markup-compatibility/2006">
          <mc:Choice xmlns:ma="http://schemas.microsoft.com/office/mac/drawingml/2008/main" xmlns:mv="urn:schemas-microsoft-com:mac:vml" xmlns="" Requires="ma">
            <p:blipFill>
              <a:blip r:embed="rId4"/>
              <a:stretch>
                <a:fillRect/>
              </a:stretch>
            </p:blipFill>
          </mc:Choice>
          <mc:Fallback>
            <p:blipFill>
              <a:blip r:embed="rId5"/>
              <a:stretch>
                <a:fillRect/>
              </a:stretch>
            </p:blipFill>
          </mc:Fallback>
        </mc:AlternateContent>
        <p:spPr>
          <a:xfrm>
            <a:off x="4800600" y="1219200"/>
            <a:ext cx="3459874" cy="5257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468963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Real-Time Guarantees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Attention/processing within fixed interval</a:t>
            </a:r>
          </a:p>
          <a:p>
            <a:pPr lvl="1"/>
            <a:r>
              <a:rPr lang="en-US" dirty="0"/>
              <a:t>Sample new value every XX ms</a:t>
            </a:r>
          </a:p>
          <a:p>
            <a:pPr lvl="1"/>
            <a:r>
              <a:rPr lang="en-US" dirty="0"/>
              <a:t>Produce new frame every 30 ms</a:t>
            </a:r>
          </a:p>
          <a:p>
            <a:pPr lvl="1"/>
            <a:r>
              <a:rPr lang="en-US" dirty="0"/>
              <a:t>Both: schedule to act and complete action</a:t>
            </a:r>
          </a:p>
          <a:p>
            <a:r>
              <a:rPr lang="en-US" dirty="0"/>
              <a:t>Bounded response time</a:t>
            </a:r>
          </a:p>
          <a:p>
            <a:pPr lvl="1"/>
            <a:r>
              <a:rPr lang="en-US" dirty="0"/>
              <a:t>Respond to </a:t>
            </a:r>
            <a:r>
              <a:rPr lang="en-US" dirty="0" err="1"/>
              <a:t>keypress</a:t>
            </a:r>
            <a:r>
              <a:rPr lang="en-US" dirty="0"/>
              <a:t> within 20 ms</a:t>
            </a:r>
          </a:p>
          <a:p>
            <a:pPr lvl="1"/>
            <a:r>
              <a:rPr lang="en-US" dirty="0"/>
              <a:t>Detect object within 100 ms</a:t>
            </a:r>
          </a:p>
          <a:p>
            <a:pPr lvl="1"/>
            <a:r>
              <a:rPr lang="en-US" dirty="0"/>
              <a:t>Return search results within 200 ms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Penn ESE5320 Fall 2023 -- DeHon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4D6331-A7F4-8A4C-85DD-5ED2264266FC}" type="slidenum">
              <a:rPr lang="en-US" smtClean="0"/>
              <a:pPr/>
              <a:t>6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381000"/>
            <a:ext cx="7772400" cy="1143000"/>
          </a:xfrm>
        </p:spPr>
        <p:txBody>
          <a:bodyPr/>
          <a:lstStyle/>
          <a:p>
            <a:r>
              <a:rPr lang="en-US" dirty="0"/>
              <a:t>Step 13: Lead </a:t>
            </a:r>
            <a:r>
              <a:rPr lang="en-US" dirty="0" err="1"/>
              <a:t>Mux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Penn ESE5320 Fall 2023 -- DeHon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4D6331-A7F4-8A4C-85DD-5ED2264266FC}" type="slidenum">
              <a:rPr lang="en-US" smtClean="0"/>
              <a:pPr/>
              <a:t>60</a:t>
            </a:fld>
            <a:endParaRPr lang="en-US"/>
          </a:p>
        </p:txBody>
      </p:sp>
      <p:pic>
        <p:nvPicPr>
          <p:cNvPr id="7" name="Picture 6" descr="proc_nobranch_mpy_pipe_retime12.pdf"/>
          <p:cNvPicPr>
            <a:picLocks noChangeAspect="1"/>
          </p:cNvPicPr>
          <p:nvPr/>
        </p:nvPicPr>
        <mc:AlternateContent xmlns:mc="http://schemas.openxmlformats.org/markup-compatibility/2006">
          <mc:Choice xmlns:ma="http://schemas.microsoft.com/office/mac/drawingml/2008/main" xmlns:mv="urn:schemas-microsoft-com:mac:vml" xmlns="" Requires="ma">
            <p:blipFill>
              <a:blip r:embed="rId2"/>
              <a:stretch>
                <a:fillRect/>
              </a:stretch>
            </p:blipFill>
          </mc:Choice>
          <mc:Fallback>
            <p:blipFill>
              <a:blip r:embed="rId3"/>
              <a:stretch>
                <a:fillRect/>
              </a:stretch>
            </p:blipFill>
          </mc:Fallback>
        </mc:AlternateContent>
        <p:spPr>
          <a:xfrm>
            <a:off x="607628" y="1447800"/>
            <a:ext cx="3309445" cy="5029200"/>
          </a:xfrm>
          <a:prstGeom prst="rect">
            <a:avLst/>
          </a:prstGeom>
        </p:spPr>
      </p:pic>
      <p:pic>
        <p:nvPicPr>
          <p:cNvPr id="9" name="Content Placeholder 8" descr="proc_nobranch_mpy_pipe_retime13.pdf"/>
          <p:cNvPicPr>
            <a:picLocks noGrp="1" noChangeAspect="1"/>
          </p:cNvPicPr>
          <p:nvPr>
            <p:ph idx="1"/>
          </p:nvPr>
        </p:nvPicPr>
        <mc:AlternateContent xmlns:mc="http://schemas.openxmlformats.org/markup-compatibility/2006">
          <mc:Choice xmlns:ma="http://schemas.microsoft.com/office/mac/drawingml/2008/main" xmlns:mv="urn:schemas-microsoft-com:mac:vml" xmlns="" Requires="ma">
            <p:blipFill>
              <a:blip r:embed="rId4"/>
              <a:srcRect l="-93523" r="-93523"/>
              <a:stretch>
                <a:fillRect/>
              </a:stretch>
            </p:blipFill>
          </mc:Choice>
          <mc:Fallback>
            <p:blipFill>
              <a:blip r:embed="rId5"/>
              <a:srcRect l="-93523" r="-93523"/>
              <a:stretch>
                <a:fillRect/>
              </a:stretch>
            </p:blipFill>
          </mc:Fallback>
        </mc:AlternateContent>
        <p:spPr>
          <a:xfrm>
            <a:off x="1828800" y="1447800"/>
            <a:ext cx="9643533" cy="5105400"/>
          </a:xfrm>
        </p:spPr>
      </p:pic>
    </p:spTree>
    <p:extLst>
      <p:ext uri="{BB962C8B-B14F-4D97-AF65-F5344CB8AC3E}">
        <p14:creationId xmlns:p14="http://schemas.microsoft.com/office/powerpoint/2010/main" val="2676176911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381000"/>
            <a:ext cx="7772400" cy="1143000"/>
          </a:xfrm>
        </p:spPr>
        <p:txBody>
          <a:bodyPr/>
          <a:lstStyle/>
          <a:p>
            <a:r>
              <a:rPr lang="en-US" dirty="0"/>
              <a:t>Retimed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Penn ESE5320 Fall 2023 -- DeHon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4D6331-A7F4-8A4C-85DD-5ED2264266FC}" type="slidenum">
              <a:rPr lang="en-US" smtClean="0"/>
              <a:pPr/>
              <a:t>61</a:t>
            </a:fld>
            <a:endParaRPr lang="en-US"/>
          </a:p>
        </p:txBody>
      </p:sp>
      <p:pic>
        <p:nvPicPr>
          <p:cNvPr id="9" name="Content Placeholder 8" descr="proc_nobranch_mpy_pipe_retime13.pdf"/>
          <p:cNvPicPr>
            <a:picLocks noGrp="1" noChangeAspect="1"/>
          </p:cNvPicPr>
          <p:nvPr>
            <p:ph idx="1"/>
          </p:nvPr>
        </p:nvPicPr>
        <mc:AlternateContent xmlns:mc="http://schemas.openxmlformats.org/markup-compatibility/2006">
          <mc:Choice xmlns:ma="http://schemas.microsoft.com/office/mac/drawingml/2008/main" xmlns:mv="urn:schemas-microsoft-com:mac:vml" xmlns="" Requires="ma">
            <p:blipFill>
              <a:blip r:embed="rId2"/>
              <a:srcRect l="-93523" r="-93523"/>
              <a:stretch>
                <a:fillRect/>
              </a:stretch>
            </p:blipFill>
          </mc:Choice>
          <mc:Fallback>
            <p:blipFill>
              <a:blip r:embed="rId3"/>
              <a:srcRect l="-93523" r="-93523"/>
              <a:stretch>
                <a:fillRect/>
              </a:stretch>
            </p:blipFill>
          </mc:Fallback>
        </mc:AlternateContent>
        <p:spPr>
          <a:xfrm>
            <a:off x="1828800" y="1447800"/>
            <a:ext cx="9643533" cy="5105400"/>
          </a:xfrm>
        </p:spPr>
      </p:pic>
      <p:sp>
        <p:nvSpPr>
          <p:cNvPr id="8" name="TextBox 7"/>
          <p:cNvSpPr txBox="1"/>
          <p:nvPr/>
        </p:nvSpPr>
        <p:spPr>
          <a:xfrm>
            <a:off x="463183" y="2587752"/>
            <a:ext cx="4108817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+mn-lt"/>
              </a:rPr>
              <a:t>Max delay between </a:t>
            </a:r>
          </a:p>
          <a:p>
            <a:r>
              <a:rPr lang="en-US" dirty="0">
                <a:latin typeface="+mn-lt"/>
              </a:rPr>
              <a:t>registers 1ns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>
                <a:latin typeface="+mn-lt"/>
              </a:rPr>
              <a:t>Extra slides show retiming</a:t>
            </a:r>
          </a:p>
        </p:txBody>
      </p:sp>
    </p:spTree>
    <p:extLst>
      <p:ext uri="{BB962C8B-B14F-4D97-AF65-F5344CB8AC3E}">
        <p14:creationId xmlns:p14="http://schemas.microsoft.com/office/powerpoint/2010/main" val="1981354494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381000"/>
            <a:ext cx="7772400" cy="1143000"/>
          </a:xfrm>
        </p:spPr>
        <p:txBody>
          <a:bodyPr/>
          <a:lstStyle/>
          <a:p>
            <a:r>
              <a:rPr lang="en-US" dirty="0"/>
              <a:t>How use?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Penn ESE5320 Fall 2023 -- DeHon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4D6331-A7F4-8A4C-85DD-5ED2264266FC}" type="slidenum">
              <a:rPr lang="en-US" smtClean="0"/>
              <a:pPr/>
              <a:t>62</a:t>
            </a:fld>
            <a:endParaRPr lang="en-US"/>
          </a:p>
        </p:txBody>
      </p:sp>
      <p:pic>
        <p:nvPicPr>
          <p:cNvPr id="9" name="Content Placeholder 8" descr="proc_nobranch_mpy_pipe_retime13.pdf"/>
          <p:cNvPicPr>
            <a:picLocks noGrp="1" noChangeAspect="1"/>
          </p:cNvPicPr>
          <p:nvPr>
            <p:ph idx="1"/>
          </p:nvPr>
        </p:nvPicPr>
        <mc:AlternateContent xmlns:mc="http://schemas.openxmlformats.org/markup-compatibility/2006">
          <mc:Choice xmlns="" xmlns:mv="urn:schemas-microsoft-com:mac:vml" xmlns:ma="http://schemas.microsoft.com/office/mac/drawingml/2008/main" Requires="ma">
            <p:blipFill>
              <a:blip r:embed="rId2"/>
              <a:srcRect l="-93523" r="-93523"/>
              <a:stretch>
                <a:fillRect/>
              </a:stretch>
            </p:blipFill>
          </mc:Choice>
          <mc:Fallback>
            <p:blipFill>
              <a:blip r:embed="rId3"/>
              <a:srcRect l="-93523" r="-93523"/>
              <a:stretch>
                <a:fillRect/>
              </a:stretch>
            </p:blipFill>
          </mc:Fallback>
        </mc:AlternateContent>
        <p:spPr>
          <a:xfrm>
            <a:off x="1828800" y="1447800"/>
            <a:ext cx="9643533" cy="5105400"/>
          </a:xfrm>
        </p:spPr>
      </p:pic>
      <p:sp>
        <p:nvSpPr>
          <p:cNvPr id="8" name="TextBox 7"/>
          <p:cNvSpPr txBox="1"/>
          <p:nvPr/>
        </p:nvSpPr>
        <p:spPr>
          <a:xfrm>
            <a:off x="463183" y="2587752"/>
            <a:ext cx="3918060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6600"/>
                </a:solidFill>
                <a:latin typeface="+mn-lt"/>
              </a:rPr>
              <a:t>How could you usefully use</a:t>
            </a:r>
          </a:p>
          <a:p>
            <a:r>
              <a:rPr lang="en-US" dirty="0">
                <a:solidFill>
                  <a:srgbClr val="FF6600"/>
                </a:solidFill>
                <a:latin typeface="+mn-lt"/>
              </a:rPr>
              <a:t>this faster processor with</a:t>
            </a:r>
          </a:p>
          <a:p>
            <a:r>
              <a:rPr lang="en-US" dirty="0">
                <a:solidFill>
                  <a:srgbClr val="FF6600"/>
                </a:solidFill>
                <a:latin typeface="+mn-lt"/>
              </a:rPr>
              <a:t>the specified behavior?</a:t>
            </a:r>
          </a:p>
        </p:txBody>
      </p:sp>
    </p:spTree>
    <p:extLst>
      <p:ext uri="{BB962C8B-B14F-4D97-AF65-F5344CB8AC3E}">
        <p14:creationId xmlns:p14="http://schemas.microsoft.com/office/powerpoint/2010/main" val="3391301138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0"/>
            <a:ext cx="7772400" cy="1143000"/>
          </a:xfrm>
        </p:spPr>
        <p:txBody>
          <a:bodyPr/>
          <a:lstStyle/>
          <a:p>
            <a:r>
              <a:rPr lang="en-US" dirty="0"/>
              <a:t>Deadline Instruction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1066800"/>
            <a:ext cx="8534400" cy="5334000"/>
          </a:xfrm>
        </p:spPr>
        <p:txBody>
          <a:bodyPr/>
          <a:lstStyle/>
          <a:p>
            <a:r>
              <a:rPr lang="en-US" dirty="0"/>
              <a:t>Deal with algorithmic (branching) variability</a:t>
            </a:r>
          </a:p>
          <a:p>
            <a:r>
              <a:rPr lang="en-US" dirty="0"/>
              <a:t>Set a hardware counter for thread</a:t>
            </a:r>
          </a:p>
          <a:p>
            <a:r>
              <a:rPr lang="en-US" dirty="0"/>
              <a:t>Decrement counter on each cycle</a:t>
            </a:r>
          </a:p>
          <a:p>
            <a:r>
              <a:rPr lang="en-US" dirty="0"/>
              <a:t>Demand counter reach 0 before thread allowed to continue at deadline instruction</a:t>
            </a:r>
          </a:p>
          <a:p>
            <a:pPr lvl="1"/>
            <a:r>
              <a:rPr lang="en-US" dirty="0"/>
              <a:t>Stall if get there early</a:t>
            </a:r>
          </a:p>
          <a:p>
            <a:pPr lvl="1"/>
            <a:r>
              <a:rPr lang="en-US" dirty="0">
                <a:solidFill>
                  <a:schemeClr val="accent6"/>
                </a:solidFill>
              </a:rPr>
              <a:t>Similar to flip-flop on a logic path </a:t>
            </a:r>
          </a:p>
          <a:p>
            <a:pPr lvl="2"/>
            <a:r>
              <a:rPr lang="en-US" dirty="0"/>
              <a:t>Wait for clock edge to change or sample value</a:t>
            </a:r>
          </a:p>
          <a:p>
            <a:r>
              <a:rPr lang="en-US" dirty="0"/>
              <a:t>Model: fixed execution time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Penn ESE5320 Fall 2023 -- DeHon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4D6331-A7F4-8A4C-85DD-5ED2264266FC}" type="slidenum">
              <a:rPr lang="en-US" smtClean="0"/>
              <a:pPr/>
              <a:t>63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609600" y="152400"/>
            <a:ext cx="7772400" cy="1143000"/>
          </a:xfrm>
        </p:spPr>
        <p:txBody>
          <a:bodyPr/>
          <a:lstStyle/>
          <a:p>
            <a:r>
              <a:rPr lang="en-US" dirty="0"/>
              <a:t>WCET</a:t>
            </a:r>
          </a:p>
        </p:txBody>
      </p:sp>
      <p:sp>
        <p:nvSpPr>
          <p:cNvPr id="8" name="Content Placeholder 7"/>
          <p:cNvSpPr>
            <a:spLocks noGrp="1"/>
          </p:cNvSpPr>
          <p:nvPr>
            <p:ph idx="1"/>
          </p:nvPr>
        </p:nvSpPr>
        <p:spPr>
          <a:xfrm>
            <a:off x="381000" y="1219200"/>
            <a:ext cx="8305800" cy="5181600"/>
          </a:xfrm>
        </p:spPr>
        <p:txBody>
          <a:bodyPr/>
          <a:lstStyle/>
          <a:p>
            <a:r>
              <a:rPr lang="en-US" dirty="0"/>
              <a:t>WCET – Worst-Case Execution Time</a:t>
            </a:r>
          </a:p>
          <a:p>
            <a:r>
              <a:rPr lang="en-US" dirty="0"/>
              <a:t>Analysis when working with algorithms and architectures with data-dependent delay</a:t>
            </a:r>
          </a:p>
          <a:p>
            <a:pPr lvl="1"/>
            <a:r>
              <a:rPr lang="en-US" dirty="0"/>
              <a:t>Need to meet real time</a:t>
            </a:r>
          </a:p>
          <a:p>
            <a:pPr lvl="1"/>
            <a:r>
              <a:rPr lang="en-US" dirty="0"/>
              <a:t>Calculate the worst-case runtime of a task</a:t>
            </a:r>
          </a:p>
          <a:p>
            <a:pPr lvl="2"/>
            <a:r>
              <a:rPr lang="en-US" dirty="0">
                <a:solidFill>
                  <a:schemeClr val="accent6"/>
                </a:solidFill>
              </a:rPr>
              <a:t>Like calculating the critical path</a:t>
            </a:r>
            <a:r>
              <a:rPr lang="en-US" dirty="0"/>
              <a:t> (but harder)</a:t>
            </a:r>
          </a:p>
          <a:p>
            <a:pPr lvl="2"/>
            <a:r>
              <a:rPr lang="en-US" dirty="0"/>
              <a:t>Worst-case delay of instructions</a:t>
            </a:r>
          </a:p>
          <a:p>
            <a:pPr lvl="2"/>
            <a:r>
              <a:rPr lang="en-US" dirty="0"/>
              <a:t>Worst-case path through code</a:t>
            </a:r>
          </a:p>
          <a:p>
            <a:pPr lvl="2"/>
            <a:r>
              <a:rPr lang="en-US" dirty="0"/>
              <a:t>Worst-case # loop iterations</a:t>
            </a:r>
          </a:p>
          <a:p>
            <a:pPr lvl="1"/>
            <a:r>
              <a:rPr lang="en-US" dirty="0"/>
              <a:t>Rationale for setting Deadlines </a:t>
            </a:r>
          </a:p>
          <a:p>
            <a:pPr lvl="2"/>
            <a:r>
              <a:rPr lang="en-US" dirty="0"/>
              <a:t>(like a cycle time)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Penn ESE5320 Fall 2023 -- DeHon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83F1A2-0E21-3245-8003-930CE4961577}" type="slidenum">
              <a:rPr lang="en-US" smtClean="0"/>
              <a:pPr/>
              <a:t>64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build="p" bldLvl="3"/>
    </p:bld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28600"/>
            <a:ext cx="7772400" cy="1143000"/>
          </a:xfrm>
        </p:spPr>
        <p:txBody>
          <a:bodyPr/>
          <a:lstStyle/>
          <a:p>
            <a:r>
              <a:rPr lang="en-US" dirty="0"/>
              <a:t>Deterministic Pipelines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0" y="1219200"/>
            <a:ext cx="7772400" cy="4343400"/>
          </a:xfrm>
        </p:spPr>
        <p:txBody>
          <a:bodyPr/>
          <a:lstStyle/>
          <a:p>
            <a:r>
              <a:rPr lang="en-US" dirty="0"/>
              <a:t>Not how ARM, Intel (4710, 5710) processor are pipelined</a:t>
            </a:r>
          </a:p>
          <a:p>
            <a:r>
              <a:rPr lang="en-US" dirty="0"/>
              <a:t>Those include operations that make timing variable</a:t>
            </a:r>
          </a:p>
          <a:p>
            <a:pPr lvl="1"/>
            <a:r>
              <a:rPr lang="en-US" dirty="0"/>
              <a:t> dynamic data hazards, branch speculation</a:t>
            </a:r>
          </a:p>
          <a:p>
            <a:r>
              <a:rPr lang="en-US" dirty="0"/>
              <a:t>Here, data becomes available after a predictable time</a:t>
            </a:r>
          </a:p>
          <a:p>
            <a:r>
              <a:rPr lang="en-US" dirty="0"/>
              <a:t>Branches take effect at a fixed time</a:t>
            </a:r>
          </a:p>
          <a:p>
            <a:pPr lvl="1"/>
            <a:r>
              <a:rPr lang="en-US" dirty="0"/>
              <a:t>Likely delayed</a:t>
            </a:r>
          </a:p>
          <a:p>
            <a:r>
              <a:rPr lang="en-US" dirty="0"/>
              <a:t>Schedule to delays to get correct data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Penn ESE5320 Fall 2023 -- DeHon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4D6331-A7F4-8A4C-85DD-5ED2264266FC}" type="slidenum">
              <a:rPr lang="en-US" smtClean="0"/>
              <a:pPr/>
              <a:t>65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609600" y="228600"/>
            <a:ext cx="7772400" cy="1143000"/>
          </a:xfrm>
        </p:spPr>
        <p:txBody>
          <a:bodyPr/>
          <a:lstStyle/>
          <a:p>
            <a:r>
              <a:rPr lang="en-US" dirty="0"/>
              <a:t>Different Goals</a:t>
            </a:r>
          </a:p>
        </p:txBody>
      </p:sp>
      <p:sp>
        <p:nvSpPr>
          <p:cNvPr id="7" name="Content Placeholder 6"/>
          <p:cNvSpPr>
            <a:spLocks noGrp="1"/>
          </p:cNvSpPr>
          <p:nvPr>
            <p:ph sz="half" idx="1"/>
          </p:nvPr>
        </p:nvSpPr>
        <p:spPr>
          <a:xfrm>
            <a:off x="304800" y="1828800"/>
            <a:ext cx="4038600" cy="4419600"/>
          </a:xfrm>
        </p:spPr>
        <p:txBody>
          <a:bodyPr/>
          <a:lstStyle/>
          <a:p>
            <a:pPr>
              <a:buNone/>
            </a:pPr>
            <a:r>
              <a:rPr lang="en-US" dirty="0"/>
              <a:t>Real-Time</a:t>
            </a:r>
          </a:p>
          <a:p>
            <a:r>
              <a:rPr lang="en-US" dirty="0"/>
              <a:t>Willing to recompile to new hardware</a:t>
            </a:r>
          </a:p>
          <a:p>
            <a:r>
              <a:rPr lang="en-US" dirty="0"/>
              <a:t>Want time on hardware predictable</a:t>
            </a:r>
          </a:p>
          <a:p>
            <a:r>
              <a:rPr lang="en-US" dirty="0"/>
              <a:t>Willing to schedule for delays in particular hardware</a:t>
            </a:r>
          </a:p>
        </p:txBody>
      </p:sp>
      <p:sp>
        <p:nvSpPr>
          <p:cNvPr id="8" name="Content Placeholder 7"/>
          <p:cNvSpPr>
            <a:spLocks noGrp="1"/>
          </p:cNvSpPr>
          <p:nvPr>
            <p:ph sz="half" idx="2"/>
          </p:nvPr>
        </p:nvSpPr>
        <p:spPr>
          <a:xfrm>
            <a:off x="4419600" y="1676400"/>
            <a:ext cx="4724400" cy="4495800"/>
          </a:xfrm>
        </p:spPr>
        <p:txBody>
          <a:bodyPr/>
          <a:lstStyle/>
          <a:p>
            <a:pPr>
              <a:buNone/>
            </a:pPr>
            <a:r>
              <a:rPr lang="en-US" dirty="0"/>
              <a:t>General Purpose/Best Effort</a:t>
            </a:r>
          </a:p>
          <a:p>
            <a:r>
              <a:rPr lang="en-US" dirty="0"/>
              <a:t>ISA fixed</a:t>
            </a:r>
          </a:p>
          <a:p>
            <a:r>
              <a:rPr lang="en-US" dirty="0"/>
              <a:t>Want to run same assembly on different implementations</a:t>
            </a:r>
          </a:p>
          <a:p>
            <a:r>
              <a:rPr lang="en-US" dirty="0"/>
              <a:t>Tolerate different delays for different hardware</a:t>
            </a:r>
          </a:p>
          <a:p>
            <a:r>
              <a:rPr lang="en-US" dirty="0"/>
              <a:t>Run faster on newer, larger implementations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Penn ESE5320 Fall 2023 -- DeHon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4D6331-A7F4-8A4C-85DD-5ED2264266FC}" type="slidenum">
              <a:rPr lang="en-US" smtClean="0"/>
              <a:pPr/>
              <a:t>66</a:t>
            </a:fld>
            <a:endParaRPr lang="en-US"/>
          </a:p>
        </p:txBody>
      </p:sp>
    </p:spTree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304800"/>
            <a:ext cx="7772400" cy="1143000"/>
          </a:xfrm>
        </p:spPr>
        <p:txBody>
          <a:bodyPr/>
          <a:lstStyle/>
          <a:p>
            <a:r>
              <a:rPr lang="en-US" dirty="0" err="1"/>
              <a:t>SoC</a:t>
            </a:r>
            <a:r>
              <a:rPr lang="en-US" dirty="0"/>
              <a:t> Opportunity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0" y="1828800"/>
            <a:ext cx="7772400" cy="4114800"/>
          </a:xfrm>
        </p:spPr>
        <p:txBody>
          <a:bodyPr/>
          <a:lstStyle/>
          <a:p>
            <a:r>
              <a:rPr lang="en-US" dirty="0"/>
              <a:t>Can choose which resources are shared</a:t>
            </a:r>
          </a:p>
          <a:p>
            <a:r>
              <a:rPr lang="en-US" dirty="0"/>
              <a:t>Can dedicate resources to tasks</a:t>
            </a:r>
          </a:p>
          <a:p>
            <a:r>
              <a:rPr lang="en-US" dirty="0"/>
              <a:t>Isolate real-time tasks/portions of tasks from best-effort</a:t>
            </a:r>
          </a:p>
          <a:p>
            <a:pPr lvl="1"/>
            <a:r>
              <a:rPr lang="en-US" dirty="0"/>
              <a:t>Separate hardware/processors</a:t>
            </a:r>
          </a:p>
          <a:p>
            <a:pPr lvl="1"/>
            <a:r>
              <a:rPr lang="en-US" dirty="0"/>
              <a:t>Separate memories, network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Penn ESE5320 Fall 2023 -- DeHon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4D6331-A7F4-8A4C-85DD-5ED2264266FC}" type="slidenum">
              <a:rPr lang="en-US" smtClean="0"/>
              <a:pPr/>
              <a:t>67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55CCD74-88B9-2646-8B24-8C8A7BF992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0560" y="419100"/>
            <a:ext cx="7772400" cy="1143000"/>
          </a:xfrm>
        </p:spPr>
        <p:txBody>
          <a:bodyPr/>
          <a:lstStyle/>
          <a:p>
            <a:r>
              <a:rPr lang="en-US" dirty="0" err="1"/>
              <a:t>UltraScale</a:t>
            </a:r>
            <a:r>
              <a:rPr lang="en-US" dirty="0"/>
              <a:t>+ Zynq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2A3F9F9-768C-D141-B54A-7F648EAEA9C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0560" y="1580388"/>
            <a:ext cx="7772400" cy="4114800"/>
          </a:xfrm>
        </p:spPr>
        <p:txBody>
          <a:bodyPr/>
          <a:lstStyle/>
          <a:p>
            <a:r>
              <a:rPr lang="en-US" dirty="0"/>
              <a:t>Has 2  “Real-Time Processor”</a:t>
            </a:r>
          </a:p>
          <a:p>
            <a:pPr lvl="1"/>
            <a:r>
              <a:rPr lang="en-US" dirty="0"/>
              <a:t>ARM Cortex-R5</a:t>
            </a:r>
          </a:p>
          <a:p>
            <a:pPr lvl="2"/>
            <a:r>
              <a:rPr lang="en-US" dirty="0"/>
              <a:t>32b (vs. 64b for A53 APU processor)</a:t>
            </a:r>
          </a:p>
          <a:p>
            <a:pPr lvl="2"/>
            <a:r>
              <a:rPr lang="en-US" dirty="0"/>
              <a:t>ARMv7-R (vs. ARMv8)</a:t>
            </a:r>
          </a:p>
          <a:p>
            <a:pPr lvl="2"/>
            <a:r>
              <a:rPr lang="en-US" dirty="0"/>
              <a:t>Single ALU, dual issue</a:t>
            </a:r>
          </a:p>
          <a:p>
            <a:pPr lvl="2"/>
            <a:r>
              <a:rPr lang="en-US" dirty="0"/>
              <a:t>Branch prediction</a:t>
            </a:r>
          </a:p>
          <a:p>
            <a:r>
              <a:rPr lang="en-US" dirty="0"/>
              <a:t>Explicitly managed scratchpads</a:t>
            </a:r>
          </a:p>
          <a:p>
            <a:pPr lvl="2"/>
            <a:r>
              <a:rPr lang="en-US" dirty="0"/>
              <a:t>Tightly-Coupled Memories</a:t>
            </a:r>
          </a:p>
          <a:p>
            <a:pPr lvl="2"/>
            <a:r>
              <a:rPr lang="en-US" dirty="0"/>
              <a:t>On-Chip Memory (OCM)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7C1998C-1955-9147-902A-14C0E43E8C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Penn ESE5320 Fall 2023 -- DeHon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E18242D-016D-B341-9FD1-269A26D848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4D6331-A7F4-8A4C-85DD-5ED2264266FC}" type="slidenum">
              <a:rPr lang="en-US" smtClean="0"/>
              <a:pPr/>
              <a:t>68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5589238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0"/>
            <a:ext cx="7772400" cy="850810"/>
          </a:xfrm>
        </p:spPr>
        <p:txBody>
          <a:bodyPr/>
          <a:lstStyle/>
          <a:p>
            <a:r>
              <a:rPr lang="en-US" dirty="0"/>
              <a:t>Programmable </a:t>
            </a:r>
            <a:r>
              <a:rPr lang="en-US" dirty="0" err="1"/>
              <a:t>SoC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Penn ESE5320 Fall 2023 -- DeHon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AFB57DF-B8E1-6E4E-A23B-D02022E33D11}" type="slidenum">
              <a:rPr lang="en-US" smtClean="0"/>
              <a:pPr>
                <a:defRPr/>
              </a:pPr>
              <a:t>69</a:t>
            </a:fld>
            <a:endParaRPr lang="en-US"/>
          </a:p>
        </p:txBody>
      </p:sp>
      <p:sp>
        <p:nvSpPr>
          <p:cNvPr id="8" name="Content Placeholder 7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0F08AE6-21A2-8F40-BB13-80FCC3268AB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00402" y="884338"/>
            <a:ext cx="5781196" cy="585479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F55C29D8-023B-894B-8DED-942189523778}"/>
              </a:ext>
            </a:extLst>
          </p:cNvPr>
          <p:cNvSpPr txBox="1"/>
          <p:nvPr/>
        </p:nvSpPr>
        <p:spPr>
          <a:xfrm>
            <a:off x="7543800" y="2824014"/>
            <a:ext cx="1606530" cy="230832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+mn-lt"/>
              </a:rPr>
              <a:t>UG1085</a:t>
            </a:r>
          </a:p>
          <a:p>
            <a:r>
              <a:rPr lang="en-US" dirty="0">
                <a:latin typeface="+mn-lt"/>
              </a:rPr>
              <a:t>Xilinx</a:t>
            </a:r>
          </a:p>
          <a:p>
            <a:r>
              <a:rPr lang="en-US" dirty="0" err="1">
                <a:latin typeface="+mn-lt"/>
              </a:rPr>
              <a:t>UltraScale</a:t>
            </a:r>
            <a:endParaRPr lang="en-US" dirty="0">
              <a:latin typeface="+mn-lt"/>
            </a:endParaRPr>
          </a:p>
          <a:p>
            <a:r>
              <a:rPr lang="en-US" dirty="0">
                <a:latin typeface="+mn-lt"/>
              </a:rPr>
              <a:t>Zynq</a:t>
            </a:r>
          </a:p>
          <a:p>
            <a:r>
              <a:rPr lang="en-US" dirty="0">
                <a:latin typeface="+mn-lt"/>
              </a:rPr>
              <a:t>TRM</a:t>
            </a:r>
          </a:p>
          <a:p>
            <a:r>
              <a:rPr lang="en-US" dirty="0">
                <a:latin typeface="+mn-lt"/>
              </a:rPr>
              <a:t>(p27)</a:t>
            </a:r>
          </a:p>
        </p:txBody>
      </p:sp>
    </p:spTree>
    <p:extLst>
      <p:ext uri="{BB962C8B-B14F-4D97-AF65-F5344CB8AC3E}">
        <p14:creationId xmlns:p14="http://schemas.microsoft.com/office/powerpoint/2010/main" val="83992491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Computer Response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>
                <a:solidFill>
                  <a:srgbClr val="FF6600"/>
                </a:solidFill>
              </a:rPr>
              <a:t>What do these things indicate?</a:t>
            </a:r>
          </a:p>
          <a:p>
            <a:pPr lvl="1"/>
            <a:r>
              <a:rPr lang="en-US" dirty="0">
                <a:solidFill>
                  <a:srgbClr val="FF6600"/>
                </a:solidFill>
              </a:rPr>
              <a:t>When will the computer complete the task?</a:t>
            </a:r>
          </a:p>
          <a:p>
            <a:pPr lvl="1"/>
            <a:endParaRPr lang="en-US" dirty="0">
              <a:solidFill>
                <a:srgbClr val="FF6600"/>
              </a:solidFill>
            </a:endParaRPr>
          </a:p>
          <a:p>
            <a:pPr lvl="1"/>
            <a:endParaRPr lang="en-US" dirty="0">
              <a:solidFill>
                <a:srgbClr val="FF6600"/>
              </a:solidFill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Penn ESE5320 Fall 2023 -- DeHon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4D6331-A7F4-8A4C-85DD-5ED2264266FC}" type="slidenum">
              <a:rPr lang="en-US" smtClean="0"/>
              <a:pPr/>
              <a:t>7</a:t>
            </a:fld>
            <a:endParaRPr lang="en-US"/>
          </a:p>
        </p:txBody>
      </p:sp>
      <p:pic>
        <p:nvPicPr>
          <p:cNvPr id="6" name="Content Placeholder 5" descr="WaitCursor-300p.gif"/>
          <p:cNvPicPr>
            <a:picLocks noChangeAspect="1"/>
          </p:cNvPicPr>
          <p:nvPr/>
        </p:nvPicPr>
        <p:blipFill>
          <a:blip r:embed="rId2"/>
          <a:srcRect l="-51190" r="-51190"/>
          <a:stretch>
            <a:fillRect/>
          </a:stretch>
        </p:blipFill>
        <p:spPr bwMode="auto">
          <a:xfrm>
            <a:off x="5410200" y="3657600"/>
            <a:ext cx="2878666" cy="152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7" name="TextBox 6"/>
          <p:cNvSpPr txBox="1"/>
          <p:nvPr/>
        </p:nvSpPr>
        <p:spPr>
          <a:xfrm>
            <a:off x="4038600" y="5867400"/>
            <a:ext cx="468589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https://en.wikipedia.org/wiki/File:WaitCursor-300p.gif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304800" y="5562600"/>
            <a:ext cx="613501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https://en.wikipedia.org/wiki/File:Windows_8_%2B_10_wait_cursor.gif</a:t>
            </a:r>
          </a:p>
        </p:txBody>
      </p:sp>
      <p:pic>
        <p:nvPicPr>
          <p:cNvPr id="9" name="Picture 8" descr="Windows_8_+_10_wait_cursor.gi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47800" y="3581400"/>
            <a:ext cx="1219200" cy="1219200"/>
          </a:xfrm>
          <a:prstGeom prst="rect">
            <a:avLst/>
          </a:prstGeom>
        </p:spPr>
      </p:pic>
    </p:spTree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9E82E22-E8EB-434E-8864-F9A74A2FCB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800" y="190500"/>
            <a:ext cx="7772400" cy="1143000"/>
          </a:xfrm>
        </p:spPr>
        <p:txBody>
          <a:bodyPr/>
          <a:lstStyle/>
          <a:p>
            <a:r>
              <a:rPr lang="en-US" dirty="0"/>
              <a:t>RPU Subsystem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7539AA1-B56E-784F-85FE-6B41DCD664E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5E2E252-3A65-E54D-8784-3F66435EBA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Penn ESE5320 Fall 2023 -- DeHon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E2D44BE-FD32-5D48-90EF-8FA9780697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4D6331-A7F4-8A4C-85DD-5ED2264266FC}" type="slidenum">
              <a:rPr lang="en-US" smtClean="0"/>
              <a:pPr/>
              <a:t>70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D687D0B-15AE-C943-9AC0-EB76B9AF6C8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6280" y="1225550"/>
            <a:ext cx="6832600" cy="52832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BAA48857-CAA6-8448-A3C4-3E38AD4F5DF6}"/>
              </a:ext>
            </a:extLst>
          </p:cNvPr>
          <p:cNvSpPr txBox="1"/>
          <p:nvPr/>
        </p:nvSpPr>
        <p:spPr>
          <a:xfrm>
            <a:off x="7543800" y="2824014"/>
            <a:ext cx="1606530" cy="230832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+mn-lt"/>
              </a:rPr>
              <a:t>UG1085</a:t>
            </a:r>
          </a:p>
          <a:p>
            <a:r>
              <a:rPr lang="en-US" dirty="0">
                <a:latin typeface="+mn-lt"/>
              </a:rPr>
              <a:t>Xilinx</a:t>
            </a:r>
          </a:p>
          <a:p>
            <a:r>
              <a:rPr lang="en-US" dirty="0" err="1">
                <a:latin typeface="+mn-lt"/>
              </a:rPr>
              <a:t>UltraScale</a:t>
            </a:r>
            <a:endParaRPr lang="en-US" dirty="0">
              <a:latin typeface="+mn-lt"/>
            </a:endParaRPr>
          </a:p>
          <a:p>
            <a:r>
              <a:rPr lang="en-US" dirty="0">
                <a:latin typeface="+mn-lt"/>
              </a:rPr>
              <a:t>Zynq</a:t>
            </a:r>
          </a:p>
          <a:p>
            <a:r>
              <a:rPr lang="en-US" dirty="0">
                <a:latin typeface="+mn-lt"/>
              </a:rPr>
              <a:t>TRM</a:t>
            </a:r>
          </a:p>
          <a:p>
            <a:r>
              <a:rPr lang="en-US" dirty="0">
                <a:latin typeface="+mn-lt"/>
              </a:rPr>
              <a:t>(p65)</a:t>
            </a:r>
          </a:p>
        </p:txBody>
      </p:sp>
    </p:spTree>
    <p:extLst>
      <p:ext uri="{BB962C8B-B14F-4D97-AF65-F5344CB8AC3E}">
        <p14:creationId xmlns:p14="http://schemas.microsoft.com/office/powerpoint/2010/main" val="238338212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Penn ESE5320 Fall 2023 -- DeHon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E3DCAD-0B53-F14F-A447-898E31D69773}" type="slidenum">
              <a:rPr lang="en-US"/>
              <a:pPr/>
              <a:t>71</a:t>
            </a:fld>
            <a:endParaRPr lang="en-US"/>
          </a:p>
        </p:txBody>
      </p:sp>
      <p:sp>
        <p:nvSpPr>
          <p:cNvPr id="48130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0"/>
            <a:ext cx="7772400" cy="914400"/>
          </a:xfrm>
        </p:spPr>
        <p:txBody>
          <a:bodyPr/>
          <a:lstStyle/>
          <a:p>
            <a:r>
              <a:rPr lang="en-US" dirty="0"/>
              <a:t>Big Ideas:</a:t>
            </a:r>
          </a:p>
        </p:txBody>
      </p:sp>
      <p:sp>
        <p:nvSpPr>
          <p:cNvPr id="4813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81000" y="838200"/>
            <a:ext cx="7772400" cy="5105400"/>
          </a:xfrm>
        </p:spPr>
        <p:txBody>
          <a:bodyPr/>
          <a:lstStyle/>
          <a:p>
            <a:r>
              <a:rPr lang="en-US" dirty="0"/>
              <a:t>Real-Time applications demand different discipline from best-effort tasks</a:t>
            </a:r>
          </a:p>
          <a:p>
            <a:r>
              <a:rPr lang="en-US" dirty="0"/>
              <a:t>Look more like synchronous circuits and hardware discipline</a:t>
            </a:r>
          </a:p>
          <a:p>
            <a:r>
              <a:rPr lang="en-US" dirty="0"/>
              <a:t>Avoid or use care with variable delay programming constructs</a:t>
            </a:r>
          </a:p>
          <a:p>
            <a:r>
              <a:rPr lang="en-US" dirty="0"/>
              <a:t>Can </a:t>
            </a:r>
            <a:r>
              <a:rPr lang="en-US" dirty="0" err="1"/>
              <a:t>sequentialize</a:t>
            </a:r>
            <a:r>
              <a:rPr lang="en-US" dirty="0"/>
              <a:t>, like processor</a:t>
            </a:r>
          </a:p>
          <a:p>
            <a:pPr lvl="1"/>
            <a:r>
              <a:rPr lang="en-US" dirty="0"/>
              <a:t>But must avoid/rethink typical processor common-case optimizations</a:t>
            </a:r>
          </a:p>
          <a:p>
            <a:pPr lvl="1"/>
            <a:r>
              <a:rPr lang="en-US" dirty="0"/>
              <a:t>Offline calculate static schedule for computation and sharing</a:t>
            </a:r>
          </a:p>
          <a:p>
            <a:pPr lvl="2"/>
            <a:r>
              <a:rPr lang="en-US" dirty="0"/>
              <a:t>Instead of dynamic arbitration, stalls</a:t>
            </a:r>
          </a:p>
          <a:p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81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81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3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813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813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3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813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813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3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4813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4813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3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4813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4813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3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4813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4813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3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4813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4813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8131" grpId="0" build="p" autoUpdateAnimBg="0"/>
    </p:bld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Penn ESE5320 Fall 2023 -- DeHon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3411AA-D846-F243-B06C-C2EC19EEFD1B}" type="slidenum">
              <a:rPr lang="en-US"/>
              <a:pPr/>
              <a:t>72</a:t>
            </a:fld>
            <a:endParaRPr lang="en-US"/>
          </a:p>
        </p:txBody>
      </p:sp>
      <p:sp>
        <p:nvSpPr>
          <p:cNvPr id="52226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228600"/>
            <a:ext cx="7772400" cy="1143000"/>
          </a:xfrm>
        </p:spPr>
        <p:txBody>
          <a:bodyPr/>
          <a:lstStyle/>
          <a:p>
            <a:r>
              <a:rPr lang="en-US" dirty="0"/>
              <a:t>Admin</a:t>
            </a:r>
          </a:p>
        </p:txBody>
      </p:sp>
      <p:sp>
        <p:nvSpPr>
          <p:cNvPr id="5222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1219200"/>
            <a:ext cx="7772400" cy="4724400"/>
          </a:xfrm>
        </p:spPr>
        <p:txBody>
          <a:bodyPr/>
          <a:lstStyle/>
          <a:p>
            <a:r>
              <a:rPr lang="en-US" dirty="0"/>
              <a:t>Feedback</a:t>
            </a:r>
          </a:p>
          <a:p>
            <a:r>
              <a:rPr lang="en-US" dirty="0"/>
              <a:t>Project due Monday 12/11</a:t>
            </a:r>
          </a:p>
          <a:p>
            <a:r>
              <a:rPr lang="en-US" dirty="0"/>
              <a:t>Signup for Demo Day</a:t>
            </a:r>
          </a:p>
          <a:p>
            <a:pPr lvl="1"/>
            <a:r>
              <a:rPr lang="en-US" dirty="0"/>
              <a:t>Will invite signup on Ed Discuss</a:t>
            </a:r>
          </a:p>
          <a:p>
            <a:r>
              <a:rPr lang="en-US" dirty="0">
                <a:sym typeface="Wingdings"/>
              </a:rPr>
              <a:t>Final: </a:t>
            </a:r>
            <a:r>
              <a:rPr lang="en-US" dirty="0" err="1">
                <a:sym typeface="Wingdings"/>
              </a:rPr>
              <a:t>Tuesay</a:t>
            </a:r>
            <a:r>
              <a:rPr lang="en-US" dirty="0">
                <a:sym typeface="Wingdings"/>
              </a:rPr>
              <a:t>, Dec. 19, 3pm, Moore 216</a:t>
            </a:r>
          </a:p>
          <a:p>
            <a:r>
              <a:rPr lang="en-US" dirty="0">
                <a:sym typeface="Wingdings"/>
              </a:rPr>
              <a:t>Review: watch Ed Discuss</a:t>
            </a:r>
          </a:p>
          <a:p>
            <a:r>
              <a:rPr lang="en-US" dirty="0">
                <a:sym typeface="Wingdings"/>
              </a:rPr>
              <a:t>No DQ for today</a:t>
            </a:r>
          </a:p>
          <a:p>
            <a:endParaRPr lang="en-US" dirty="0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Real-Time Response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What if your car gave you a spinning wait wheel for 5 seconds when you</a:t>
            </a:r>
          </a:p>
          <a:p>
            <a:pPr lvl="1"/>
            <a:r>
              <a:rPr lang="en-US" dirty="0"/>
              <a:t>Turned the wheel?</a:t>
            </a:r>
          </a:p>
          <a:p>
            <a:pPr lvl="1"/>
            <a:r>
              <a:rPr lang="en-US" dirty="0"/>
              <a:t>Stepped on the brakes?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Penn ESE5320 Fall 2023 -- DeHon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4D6331-A7F4-8A4C-85DD-5ED2264266FC}" type="slidenum">
              <a:rPr lang="en-US" smtClean="0"/>
              <a:pPr/>
              <a:t>8</a:t>
            </a:fld>
            <a:endParaRPr lang="en-US"/>
          </a:p>
        </p:txBody>
      </p:sp>
      <p:pic>
        <p:nvPicPr>
          <p:cNvPr id="6" name="Content Placeholder 5" descr="WaitCursor-300p.gif"/>
          <p:cNvPicPr>
            <a:picLocks noChangeAspect="1"/>
          </p:cNvPicPr>
          <p:nvPr/>
        </p:nvPicPr>
        <p:blipFill>
          <a:blip r:embed="rId2"/>
          <a:srcRect l="-51190" r="-51190"/>
          <a:stretch>
            <a:fillRect/>
          </a:stretch>
        </p:blipFill>
        <p:spPr bwMode="auto">
          <a:xfrm>
            <a:off x="5562600" y="4038600"/>
            <a:ext cx="2878666" cy="152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Synchronous Circuit Model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42900" y="1828800"/>
            <a:ext cx="8458200" cy="4114800"/>
          </a:xfrm>
        </p:spPr>
        <p:txBody>
          <a:bodyPr/>
          <a:lstStyle/>
          <a:p>
            <a:r>
              <a:rPr lang="en-US" dirty="0"/>
              <a:t>A simple synchronous circuit is a good “model” for real-time task</a:t>
            </a:r>
          </a:p>
          <a:p>
            <a:pPr lvl="1"/>
            <a:r>
              <a:rPr lang="en-US" dirty="0"/>
              <a:t>Run at fixed clock rate</a:t>
            </a:r>
          </a:p>
          <a:p>
            <a:pPr lvl="1"/>
            <a:r>
              <a:rPr lang="en-US" dirty="0"/>
              <a:t>Take input every “cycle” (application cycle)</a:t>
            </a:r>
          </a:p>
          <a:p>
            <a:pPr lvl="1"/>
            <a:r>
              <a:rPr lang="en-US" dirty="0"/>
              <a:t>Produce output every “cycle” (application cycle)</a:t>
            </a:r>
          </a:p>
          <a:p>
            <a:pPr lvl="1"/>
            <a:r>
              <a:rPr lang="en-US" dirty="0"/>
              <a:t>Complete computation between input and output</a:t>
            </a:r>
          </a:p>
          <a:p>
            <a:pPr lvl="1"/>
            <a:r>
              <a:rPr lang="en-US" dirty="0"/>
              <a:t>Designed to run at fixed-frequency</a:t>
            </a:r>
          </a:p>
          <a:p>
            <a:pPr lvl="2"/>
            <a:r>
              <a:rPr lang="en-US" dirty="0"/>
              <a:t>Critical path meets frequency requirement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Penn ESE5320 Fall 2023 -- DeHon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4D6331-A7F4-8A4C-85DD-5ED2264266FC}" type="slidenum">
              <a:rPr lang="en-US" smtClean="0"/>
              <a:pPr/>
              <a:t>9</a:t>
            </a:fld>
            <a:endParaRPr lang="en-US"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Blank Presentation">
  <a:themeElements>
    <a:clrScheme name="Blank Presentatio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Blank Presentatio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imes New Roman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imes New Roman" charset="0"/>
          </a:defRPr>
        </a:defPPr>
      </a:lstStyle>
    </a:lnDef>
  </a:objectDefaults>
  <a:extraClrSchemeLst>
    <a:extraClrScheme>
      <a:clrScheme name="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C:\Program Files\Microsoft Office\Templates\Blank Presentation.pot</Template>
  <TotalTime>34635</TotalTime>
  <Words>2575</Words>
  <Application>Microsoft Macintosh PowerPoint</Application>
  <PresentationFormat>On-screen Show (4:3)</PresentationFormat>
  <Paragraphs>521</Paragraphs>
  <Slides>72</Slides>
  <Notes>8</Notes>
  <HiddenSlides>21</HiddenSlides>
  <MMClips>0</MMClips>
  <ScaleCrop>false</ScaleCrop>
  <HeadingPairs>
    <vt:vector size="8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72</vt:i4>
      </vt:variant>
    </vt:vector>
  </HeadingPairs>
  <TitlesOfParts>
    <vt:vector size="77" baseType="lpstr">
      <vt:lpstr>Arial</vt:lpstr>
      <vt:lpstr>Courier</vt:lpstr>
      <vt:lpstr>Times New Roman</vt:lpstr>
      <vt:lpstr>Blank Presentation</vt:lpstr>
      <vt:lpstr>Equation</vt:lpstr>
      <vt:lpstr>ESE5320: System-on-a-Chip Architecture</vt:lpstr>
      <vt:lpstr>Today</vt:lpstr>
      <vt:lpstr>Message</vt:lpstr>
      <vt:lpstr>Real Time</vt:lpstr>
      <vt:lpstr>Real-Time Tasks</vt:lpstr>
      <vt:lpstr>Real-Time Guarantees</vt:lpstr>
      <vt:lpstr>Computer Response</vt:lpstr>
      <vt:lpstr>Real-Time Response</vt:lpstr>
      <vt:lpstr>Synchronous Circuit Model</vt:lpstr>
      <vt:lpstr>Preclass 2</vt:lpstr>
      <vt:lpstr>Preclass 2</vt:lpstr>
      <vt:lpstr>Historically</vt:lpstr>
      <vt:lpstr>Technological  Change</vt:lpstr>
      <vt:lpstr>Performance Scaling</vt:lpstr>
      <vt:lpstr>HW/SW Co-Design</vt:lpstr>
      <vt:lpstr>Real-Time Challenge</vt:lpstr>
      <vt:lpstr>Challenges</vt:lpstr>
      <vt:lpstr>Processor Data Caches</vt:lpstr>
      <vt:lpstr>Processor Data Caches</vt:lpstr>
      <vt:lpstr>Processor Data Caches</vt:lpstr>
      <vt:lpstr>Preclass 3:  Processor Cache Timing</vt:lpstr>
      <vt:lpstr>Scratchpad</vt:lpstr>
      <vt:lpstr>Observe</vt:lpstr>
      <vt:lpstr>Preclass 4</vt:lpstr>
      <vt:lpstr>Preclass 5</vt:lpstr>
      <vt:lpstr>Preclass 5</vt:lpstr>
      <vt:lpstr>Observe</vt:lpstr>
      <vt:lpstr>Two Challenges</vt:lpstr>
      <vt:lpstr>Algorithm</vt:lpstr>
      <vt:lpstr>Programming Constructs</vt:lpstr>
      <vt:lpstr>Programming Constructs</vt:lpstr>
      <vt:lpstr>Hardware Architecture</vt:lpstr>
      <vt:lpstr>Disciplines to achieve Real-Time</vt:lpstr>
      <vt:lpstr>What can we do to make architecture more deterministic?</vt:lpstr>
      <vt:lpstr>Explicitly Managed Memory</vt:lpstr>
      <vt:lpstr>Explicitly Managed Memory</vt:lpstr>
      <vt:lpstr>Offline Schedule Resource Sharing</vt:lpstr>
      <vt:lpstr>Time-Multiplexed Bus</vt:lpstr>
      <vt:lpstr>Time-Multiplexed Bus</vt:lpstr>
      <vt:lpstr>Fully Scheduled</vt:lpstr>
      <vt:lpstr>Simple Deterministic Processor with Multiplier</vt:lpstr>
      <vt:lpstr>Simple Deterministic Processor with some Pipelining</vt:lpstr>
      <vt:lpstr>Multithreaded Processor</vt:lpstr>
      <vt:lpstr>Simple Deterministic  Pipelined Processor</vt:lpstr>
      <vt:lpstr>Simple Deterministic  Pipelined Processor</vt:lpstr>
      <vt:lpstr>Legal Register Moves</vt:lpstr>
      <vt:lpstr>Reminder</vt:lpstr>
      <vt:lpstr>Step 1: lead Mux</vt:lpstr>
      <vt:lpstr>Step 2: lead M3</vt:lpstr>
      <vt:lpstr>Step 3: lead M2</vt:lpstr>
      <vt:lpstr>Step 4: lead M1</vt:lpstr>
      <vt:lpstr>Step 5: Lead ALU</vt:lpstr>
      <vt:lpstr>Step 6: Lead Data Mem</vt:lpstr>
      <vt:lpstr>Step 7: Lag Instr. Mem</vt:lpstr>
      <vt:lpstr>Step 8: Lead Mux</vt:lpstr>
      <vt:lpstr>Step 9: Lead M3</vt:lpstr>
      <vt:lpstr>Step 10: Lead M2</vt:lpstr>
      <vt:lpstr>Step 11: Lead Mux</vt:lpstr>
      <vt:lpstr>Step 12: Lead M3</vt:lpstr>
      <vt:lpstr>Step 13: Lead Mux</vt:lpstr>
      <vt:lpstr>Retimed</vt:lpstr>
      <vt:lpstr>How use?</vt:lpstr>
      <vt:lpstr>Deadline Instruction</vt:lpstr>
      <vt:lpstr>WCET</vt:lpstr>
      <vt:lpstr>Deterministic Pipelines</vt:lpstr>
      <vt:lpstr>Different Goals</vt:lpstr>
      <vt:lpstr>SoC Opportunity</vt:lpstr>
      <vt:lpstr>UltraScale+ Zynq</vt:lpstr>
      <vt:lpstr>Programmable SoC</vt:lpstr>
      <vt:lpstr>RPU Subsystem</vt:lpstr>
      <vt:lpstr>Big Ideas:</vt:lpstr>
      <vt:lpstr>Admin</vt:lpstr>
    </vt:vector>
  </TitlesOfParts>
  <Company>California Institute of Technology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No Slide Title</dc:title>
  <dc:creator>Andre' DeHon</dc:creator>
  <cp:lastModifiedBy>Dehon, Andre</cp:lastModifiedBy>
  <cp:revision>190</cp:revision>
  <cp:lastPrinted>2023-12-06T01:16:42Z</cp:lastPrinted>
  <dcterms:created xsi:type="dcterms:W3CDTF">2018-09-30T22:49:14Z</dcterms:created>
  <dcterms:modified xsi:type="dcterms:W3CDTF">2023-12-06T01:16:47Z</dcterms:modified>
</cp:coreProperties>
</file>