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258" r:id="rId3"/>
    <p:sldId id="339" r:id="rId4"/>
    <p:sldId id="447" r:id="rId5"/>
    <p:sldId id="428" r:id="rId6"/>
    <p:sldId id="382" r:id="rId7"/>
    <p:sldId id="383" r:id="rId8"/>
    <p:sldId id="499" r:id="rId9"/>
    <p:sldId id="387" r:id="rId10"/>
    <p:sldId id="437" r:id="rId11"/>
    <p:sldId id="464" r:id="rId12"/>
    <p:sldId id="519" r:id="rId13"/>
    <p:sldId id="465" r:id="rId14"/>
    <p:sldId id="388" r:id="rId15"/>
    <p:sldId id="389" r:id="rId16"/>
    <p:sldId id="341" r:id="rId17"/>
    <p:sldId id="342" r:id="rId18"/>
    <p:sldId id="343" r:id="rId19"/>
    <p:sldId id="344" r:id="rId20"/>
    <p:sldId id="351" r:id="rId21"/>
    <p:sldId id="352" r:id="rId22"/>
    <p:sldId id="492" r:id="rId23"/>
    <p:sldId id="459" r:id="rId24"/>
    <p:sldId id="460" r:id="rId25"/>
    <p:sldId id="357" r:id="rId26"/>
    <p:sldId id="390" r:id="rId27"/>
    <p:sldId id="354" r:id="rId28"/>
    <p:sldId id="501" r:id="rId29"/>
    <p:sldId id="450" r:id="rId30"/>
    <p:sldId id="432" r:id="rId31"/>
    <p:sldId id="433" r:id="rId32"/>
    <p:sldId id="424" r:id="rId33"/>
    <p:sldId id="430" r:id="rId34"/>
    <p:sldId id="452" r:id="rId35"/>
    <p:sldId id="453" r:id="rId36"/>
    <p:sldId id="506" r:id="rId37"/>
    <p:sldId id="405" r:id="rId38"/>
    <p:sldId id="454" r:id="rId39"/>
    <p:sldId id="455" r:id="rId40"/>
    <p:sldId id="528" r:id="rId41"/>
    <p:sldId id="457" r:id="rId42"/>
    <p:sldId id="458" r:id="rId43"/>
    <p:sldId id="502" r:id="rId44"/>
    <p:sldId id="503" r:id="rId45"/>
    <p:sldId id="504" r:id="rId46"/>
    <p:sldId id="408" r:id="rId47"/>
    <p:sldId id="391" r:id="rId48"/>
    <p:sldId id="468" r:id="rId49"/>
    <p:sldId id="461" r:id="rId50"/>
    <p:sldId id="358" r:id="rId51"/>
    <p:sldId id="418" r:id="rId52"/>
    <p:sldId id="419" r:id="rId53"/>
    <p:sldId id="420" r:id="rId54"/>
    <p:sldId id="359" r:id="rId55"/>
    <p:sldId id="511" r:id="rId56"/>
    <p:sldId id="445" r:id="rId57"/>
    <p:sldId id="462" r:id="rId58"/>
    <p:sldId id="444" r:id="rId59"/>
    <p:sldId id="443" r:id="rId60"/>
    <p:sldId id="367" r:id="rId61"/>
    <p:sldId id="463" r:id="rId62"/>
    <p:sldId id="518" r:id="rId63"/>
    <p:sldId id="440" r:id="rId64"/>
    <p:sldId id="517" r:id="rId65"/>
    <p:sldId id="441" r:id="rId66"/>
    <p:sldId id="467" r:id="rId67"/>
    <p:sldId id="416" r:id="rId68"/>
    <p:sldId id="340" r:id="rId69"/>
    <p:sldId id="330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15"/>
  </p:normalViewPr>
  <p:slideViewPr>
    <p:cSldViewPr>
      <p:cViewPr varScale="1">
        <p:scale>
          <a:sx n="106" d="100"/>
          <a:sy n="106" d="100"/>
        </p:scale>
        <p:origin x="15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0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9FE4B-5A8F-3A4B-86C7-64F3F62F63E9}" type="slidenum">
              <a:rPr lang="en-US"/>
              <a:pPr/>
              <a:t>27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6B33A-E074-F448-B8B9-1F7852BB3F6F}" type="slidenum">
              <a:rPr lang="en-US"/>
              <a:pPr/>
              <a:t>30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F9EEE-FF26-6748-8A18-32C9804A0AC2}" type="slidenum">
              <a:rPr lang="en-US"/>
              <a:pPr/>
              <a:t>50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95EF3-CB9D-B646-BD02-8BA484566C5A}" type="slidenum">
              <a:rPr lang="en-US"/>
              <a:pPr/>
              <a:t>54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A4357-F53E-3A4C-8DE3-7BDA031D125D}" type="slidenum">
              <a:rPr lang="en-US"/>
              <a:pPr/>
              <a:t>60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A4357-F53E-3A4C-8DE3-7BDA031D125D}" type="slidenum">
              <a:rPr lang="en-US"/>
              <a:pPr/>
              <a:t>61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F0C4D-6DB1-2B4C-B01D-DCDCD5959FE1}" type="slidenum">
              <a:rPr lang="en-US"/>
              <a:pPr/>
              <a:t>16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4544F-562F-2747-A191-BFD7173F0B05}" type="slidenum">
              <a:rPr lang="en-US"/>
              <a:pPr/>
              <a:t>18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99DDC-BD50-7347-947A-E2B0766C0188}" type="slidenum">
              <a:rPr lang="en-US"/>
              <a:pPr/>
              <a:t>19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505C5-CEFF-DB4D-82E3-75D1569D049B}" type="slidenum">
              <a:rPr lang="en-US"/>
              <a:pPr/>
              <a:t>20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46541-A5B7-7B42-A4FD-18DEF22C9A47}" type="slidenum">
              <a:rPr lang="en-US"/>
              <a:pPr/>
              <a:t>21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85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ECDBD-01C0-1544-8E11-41CF1902E250}" type="slidenum">
              <a:rPr lang="en-US"/>
              <a:pPr/>
              <a:t>25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9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5:  September 18, 2023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Dataflow Process Model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0936" y="894568"/>
            <a:ext cx="7997444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Average time for TF, SG independently?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 cycle 99% of time, 100 cycles 1% of time</a:t>
            </a:r>
          </a:p>
          <a:p>
            <a:r>
              <a:rPr lang="en-US" dirty="0">
                <a:solidFill>
                  <a:srgbClr val="FF6600"/>
                </a:solidFill>
              </a:rPr>
              <a:t>Throughput TF-&gt;SG with no FIFO?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what must wait on TF miss? SG miss?</a:t>
            </a:r>
          </a:p>
          <a:p>
            <a:r>
              <a:rPr lang="en-US" dirty="0">
                <a:solidFill>
                  <a:srgbClr val="FF6600"/>
                </a:solidFill>
              </a:rPr>
              <a:t>Throughput with FIFO?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is FIFO changing?</a:t>
            </a:r>
          </a:p>
          <a:p>
            <a:r>
              <a:rPr lang="en-US" dirty="0">
                <a:solidFill>
                  <a:srgbClr val="FF6600"/>
                </a:solidFill>
              </a:rPr>
              <a:t>What benefit from FIFO and processes?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" y="4676304"/>
            <a:ext cx="8204200" cy="18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6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r>
              <a:rPr lang="en-US" dirty="0"/>
              <a:t>Independent probability of miss</a:t>
            </a:r>
          </a:p>
          <a:p>
            <a:pPr lvl="1"/>
            <a:r>
              <a:rPr lang="en-US" dirty="0"/>
              <a:t>P</a:t>
            </a:r>
            <a:r>
              <a:rPr lang="en-US" baseline="-25000" dirty="0"/>
              <a:t>f</a:t>
            </a:r>
            <a:r>
              <a:rPr lang="en-US" dirty="0"/>
              <a:t>, P</a:t>
            </a:r>
            <a:r>
              <a:rPr lang="en-US" baseline="-25000" dirty="0"/>
              <a:t>g</a:t>
            </a:r>
          </a:p>
          <a:p>
            <a:r>
              <a:rPr lang="en-US" dirty="0"/>
              <a:t>Concretely</a:t>
            </a:r>
          </a:p>
          <a:p>
            <a:pPr lvl="1"/>
            <a:r>
              <a:rPr lang="en-US" dirty="0"/>
              <a:t>1 cycle in map</a:t>
            </a:r>
          </a:p>
          <a:p>
            <a:pPr lvl="1"/>
            <a:r>
              <a:rPr lang="en-US" dirty="0"/>
              <a:t>100 run function and put in map</a:t>
            </a:r>
          </a:p>
          <a:p>
            <a:r>
              <a:rPr lang="en-US" dirty="0"/>
              <a:t>If each runs independently (in isolation)</a:t>
            </a:r>
          </a:p>
          <a:p>
            <a:pPr lvl="1"/>
            <a:r>
              <a:rPr lang="en-US" dirty="0"/>
              <a:t>T~= 1*(1-P)+P*100</a:t>
            </a:r>
          </a:p>
          <a:p>
            <a:r>
              <a:rPr lang="en-US" dirty="0"/>
              <a:t>If run together in lock step</a:t>
            </a:r>
          </a:p>
          <a:p>
            <a:pPr lvl="1"/>
            <a:r>
              <a:rPr lang="en-US" dirty="0"/>
              <a:t>Either can stall: P=</a:t>
            </a:r>
            <a:r>
              <a:rPr lang="en-US" dirty="0" err="1"/>
              <a:t>P</a:t>
            </a:r>
            <a:r>
              <a:rPr lang="en-US" baseline="-25000" dirty="0" err="1"/>
              <a:t>f</a:t>
            </a:r>
            <a:r>
              <a:rPr lang="en-US" dirty="0" err="1"/>
              <a:t>+P</a:t>
            </a:r>
            <a:r>
              <a:rPr lang="en-US" baseline="-25000" dirty="0" err="1"/>
              <a:t>g</a:t>
            </a:r>
            <a:r>
              <a:rPr lang="en-US" dirty="0" err="1"/>
              <a:t>-P</a:t>
            </a:r>
            <a:r>
              <a:rPr lang="en-US" baseline="-25000" dirty="0" err="1"/>
              <a:t>f</a:t>
            </a:r>
            <a:r>
              <a:rPr lang="en-US" dirty="0" err="1"/>
              <a:t>P</a:t>
            </a:r>
            <a:r>
              <a:rPr lang="en-US" baseline="-25000" dirty="0" err="1"/>
              <a:t>g</a:t>
            </a:r>
            <a:endParaRPr lang="en-US" baseline="-25000" dirty="0"/>
          </a:p>
          <a:p>
            <a:pPr lvl="1"/>
            <a:r>
              <a:rPr lang="en-US" dirty="0"/>
              <a:t>T~= 1*(1-P)+(P)*100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448DB-3C0B-FB4A-8647-117D23E1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 Web Page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DF45E-260C-9045-A365-E0779D3BA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browsers load images in separate threads</a:t>
            </a:r>
          </a:p>
          <a:p>
            <a:pPr lvl="1"/>
            <a:r>
              <a:rPr lang="en-US" dirty="0"/>
              <a:t>Allows parallelism in image loads</a:t>
            </a:r>
          </a:p>
          <a:p>
            <a:pPr lvl="1"/>
            <a:r>
              <a:rPr lang="en-US" dirty="0"/>
              <a:t>Doesn’t block display of text content (images that have already downloaded)</a:t>
            </a:r>
          </a:p>
          <a:p>
            <a:pPr lvl="2"/>
            <a:r>
              <a:rPr lang="en-US" dirty="0"/>
              <a:t>Get to see that even if image load slow</a:t>
            </a:r>
          </a:p>
          <a:p>
            <a:pPr lvl="1"/>
            <a:r>
              <a:rPr lang="en-US" dirty="0"/>
              <a:t>Separate thread keeps track of separate location in each image load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065BA-7723-9F4E-BDB3-65CA3CE87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1B5E6-DE16-F54D-9E16-A70420B4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10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(from Day 4) Communicating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is a collection of sequential/control-flow “threads”</a:t>
            </a:r>
          </a:p>
          <a:p>
            <a:r>
              <a:rPr lang="en-US" dirty="0"/>
              <a:t>Threads may communicate</a:t>
            </a:r>
          </a:p>
          <a:p>
            <a:pPr lvl="1"/>
            <a:r>
              <a:rPr lang="en-US" dirty="0"/>
              <a:t>Through dataflow I/O</a:t>
            </a:r>
          </a:p>
          <a:p>
            <a:pPr lvl="1"/>
            <a:r>
              <a:rPr lang="en-US" dirty="0"/>
              <a:t>(Through shared variables)</a:t>
            </a:r>
          </a:p>
          <a:p>
            <a:r>
              <a:rPr lang="en-US" dirty="0"/>
              <a:t>View as hybrid or generalization</a:t>
            </a:r>
          </a:p>
          <a:p>
            <a:r>
              <a:rPr lang="en-US" dirty="0"/>
              <a:t>CSP – Communicating Sequential Processes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canonical model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74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b="1" dirty="0"/>
              <a:t>Communication</a:t>
            </a:r>
            <a:r>
              <a:rPr lang="en-US" dirty="0"/>
              <a:t> – how move data between processes?</a:t>
            </a:r>
          </a:p>
          <a:p>
            <a:pPr lvl="1"/>
            <a:r>
              <a:rPr lang="en-US" dirty="0"/>
              <a:t>What </a:t>
            </a:r>
            <a:r>
              <a:rPr lang="en-US" i="1" dirty="0"/>
              <a:t>latency</a:t>
            </a:r>
            <a:r>
              <a:rPr lang="en-US" dirty="0"/>
              <a:t> does this add?</a:t>
            </a:r>
          </a:p>
          <a:p>
            <a:pPr lvl="1"/>
            <a:r>
              <a:rPr lang="en-US" i="1" dirty="0"/>
              <a:t>Throughput</a:t>
            </a:r>
            <a:r>
              <a:rPr lang="en-US" dirty="0"/>
              <a:t> achievable?</a:t>
            </a:r>
          </a:p>
          <a:p>
            <a:r>
              <a:rPr lang="en-US" b="1" dirty="0"/>
              <a:t>Synchronization</a:t>
            </a:r>
            <a:r>
              <a:rPr lang="en-US" dirty="0"/>
              <a:t> – how define how processes advance relative to each other?</a:t>
            </a:r>
          </a:p>
          <a:p>
            <a:r>
              <a:rPr lang="en-US" b="1" dirty="0"/>
              <a:t>Determinism</a:t>
            </a:r>
            <a:r>
              <a:rPr lang="en-US" dirty="0"/>
              <a:t> – for the same inputs, do we get the same outputs?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Stand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– FIFO-like channels</a:t>
            </a:r>
          </a:p>
          <a:p>
            <a:r>
              <a:rPr lang="en-US" dirty="0"/>
              <a:t>Synchronization – dataflow with </a:t>
            </a:r>
            <a:r>
              <a:rPr lang="en-US" dirty="0" err="1"/>
              <a:t>FIFOs</a:t>
            </a:r>
            <a:endParaRPr lang="en-US" dirty="0"/>
          </a:p>
          <a:p>
            <a:r>
              <a:rPr lang="en-US" dirty="0"/>
              <a:t>Determinism – how to achieve</a:t>
            </a:r>
          </a:p>
          <a:p>
            <a:pPr lvl="1"/>
            <a:r>
              <a:rPr lang="en-US" dirty="0"/>
              <a:t>…until you must give it up.</a:t>
            </a:r>
          </a:p>
          <a:p>
            <a:pPr lvl="2"/>
            <a:r>
              <a:rPr lang="en-US" dirty="0"/>
              <a:t>Only hint at giving up at end of lecture, </a:t>
            </a:r>
            <a:br>
              <a:rPr lang="en-US" dirty="0"/>
            </a:br>
            <a:r>
              <a:rPr lang="en-US" dirty="0"/>
              <a:t>    time permitting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4456-462C-264C-A9F4-9F39FF10CFC7}" type="slidenum">
              <a:rPr lang="en-US"/>
              <a:pPr/>
              <a:t>16</a:t>
            </a:fld>
            <a:endParaRPr lang="en-US"/>
          </a:p>
        </p:txBody>
      </p:sp>
      <p:sp>
        <p:nvSpPr>
          <p:cNvPr id="397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772400" cy="1470025"/>
          </a:xfrm>
        </p:spPr>
        <p:txBody>
          <a:bodyPr/>
          <a:lstStyle/>
          <a:p>
            <a:r>
              <a:rPr lang="en-US" dirty="0"/>
              <a:t>Dataflow Process Model</a:t>
            </a:r>
          </a:p>
        </p:txBody>
      </p:sp>
      <p:sp>
        <p:nvSpPr>
          <p:cNvPr id="3973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124200"/>
            <a:ext cx="7014469" cy="32766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4C9A29D-94E4-7B44-92A4-16463C1AD568}"/>
              </a:ext>
            </a:extLst>
          </p:cNvPr>
          <p:cNvSpPr/>
          <p:nvPr/>
        </p:nvSpPr>
        <p:spPr bwMode="auto">
          <a:xfrm>
            <a:off x="609600" y="3657599"/>
            <a:ext cx="3581400" cy="31019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Operation/Operator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Operation</a:t>
            </a:r>
            <a:r>
              <a:rPr lang="en-US" dirty="0"/>
              <a:t> – logical computation to be performed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process</a:t>
            </a:r>
            <a:r>
              <a:rPr lang="en-US" dirty="0"/>
              <a:t> that communicates through dataflow inputs and outputs</a:t>
            </a:r>
          </a:p>
          <a:p>
            <a:r>
              <a:rPr lang="en-US" b="1" dirty="0"/>
              <a:t>Operator</a:t>
            </a:r>
            <a:r>
              <a:rPr lang="en-US" dirty="0"/>
              <a:t> – physical block that performs an Operation</a:t>
            </a:r>
          </a:p>
          <a:p>
            <a:pPr lvl="1"/>
            <a:r>
              <a:rPr lang="en-US" dirty="0"/>
              <a:t>E.g. processor, hardware block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58DC-7C58-6D49-9EE0-F6A7001EAA6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4724-95F9-7D48-86FB-5EAED34B7CD5}" type="slidenum">
              <a:rPr lang="en-US"/>
              <a:pPr/>
              <a:t>18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Dataflow / Control Flow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Dataflow</a:t>
            </a:r>
          </a:p>
          <a:p>
            <a:pPr>
              <a:lnSpc>
                <a:spcPct val="90000"/>
              </a:lnSpc>
            </a:pPr>
            <a:r>
              <a:rPr lang="en-US" dirty="0"/>
              <a:t>Program is a graph of operations</a:t>
            </a:r>
          </a:p>
          <a:p>
            <a:pPr>
              <a:lnSpc>
                <a:spcPct val="90000"/>
              </a:lnSpc>
            </a:pPr>
            <a:r>
              <a:rPr lang="en-US" dirty="0"/>
              <a:t>Operation consumes </a:t>
            </a:r>
            <a:r>
              <a:rPr lang="en-US" b="1" dirty="0"/>
              <a:t>tokens</a:t>
            </a:r>
            <a:r>
              <a:rPr lang="en-US" dirty="0"/>
              <a:t> and produces tokens</a:t>
            </a:r>
          </a:p>
          <a:p>
            <a:pPr>
              <a:lnSpc>
                <a:spcPct val="90000"/>
              </a:lnSpc>
            </a:pPr>
            <a:r>
              <a:rPr lang="en-US" dirty="0"/>
              <a:t>All operations run concurrently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processes</a:t>
            </a:r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764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Control flow (</a:t>
            </a:r>
            <a:r>
              <a:rPr lang="en-US" dirty="0"/>
              <a:t>e.g. C</a:t>
            </a:r>
            <a:r>
              <a:rPr lang="en-US" b="1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Program is a sequence of operations</a:t>
            </a:r>
          </a:p>
          <a:p>
            <a:pPr>
              <a:lnSpc>
                <a:spcPct val="90000"/>
              </a:lnSpc>
            </a:pPr>
            <a:r>
              <a:rPr lang="en-US" dirty="0"/>
              <a:t>Operation reads inputs and writes outputs into common store</a:t>
            </a:r>
          </a:p>
          <a:p>
            <a:pPr>
              <a:lnSpc>
                <a:spcPct val="90000"/>
              </a:lnSpc>
            </a:pPr>
            <a:r>
              <a:rPr lang="en-US" dirty="0"/>
              <a:t>One operation runs at a time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defines successor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n-lt"/>
              </a:rPr>
              <a:t>Day 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E7DD-0426-5C49-BB27-29BF90DD1C77}" type="slidenum">
              <a:rPr lang="en-US"/>
              <a:pPr/>
              <a:t>19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value with presence indication</a:t>
            </a:r>
          </a:p>
          <a:p>
            <a:pPr lvl="1"/>
            <a:r>
              <a:rPr lang="en-US" dirty="0"/>
              <a:t>May be conceptual</a:t>
            </a:r>
          </a:p>
          <a:p>
            <a:pPr lvl="2"/>
            <a:r>
              <a:rPr lang="en-US" dirty="0"/>
              <a:t>Only exist in high-level model</a:t>
            </a:r>
          </a:p>
          <a:p>
            <a:pPr lvl="2"/>
            <a:r>
              <a:rPr lang="en-US" dirty="0"/>
              <a:t>Not kept around at runtime</a:t>
            </a:r>
          </a:p>
          <a:p>
            <a:pPr lvl="1"/>
            <a:r>
              <a:rPr lang="en-US" dirty="0"/>
              <a:t>Or may be physically represented</a:t>
            </a:r>
          </a:p>
          <a:p>
            <a:pPr lvl="2"/>
            <a:r>
              <a:rPr lang="en-US" dirty="0"/>
              <a:t>One bit represents presence/absence of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0ACBB-E262-9147-9FD9-055AFAFD43CD}"/>
              </a:ext>
            </a:extLst>
          </p:cNvPr>
          <p:cNvSpPr txBox="1"/>
          <p:nvPr/>
        </p:nvSpPr>
        <p:spPr>
          <a:xfrm>
            <a:off x="80010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n-lt"/>
              </a:rPr>
              <a:t>Day 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7244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Dataflow Process Model</a:t>
            </a:r>
            <a:endParaRPr lang="en-US" dirty="0">
              <a:solidFill>
                <a:srgbClr val="FF0000"/>
              </a:solidFill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Terms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Issues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Abstraction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Performance Prospects (part 2)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Basic Approach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 time permits (part 3)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Dataflow variants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Motivations/demands for variants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1A3B-4E41-8944-8532-57BE71D80110}" type="slidenum">
              <a:rPr lang="en-US"/>
              <a:pPr/>
              <a:t>20</a:t>
            </a:fld>
            <a:endParaRPr lang="en-US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Stream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Logical abstraction of a persistent point-to-point communication link between operations (processes)</a:t>
            </a:r>
          </a:p>
          <a:p>
            <a:pPr lvl="1"/>
            <a:r>
              <a:rPr lang="en-US" dirty="0"/>
              <a:t>Has a (single) source and sink</a:t>
            </a:r>
          </a:p>
          <a:p>
            <a:pPr lvl="1"/>
            <a:r>
              <a:rPr lang="en-US" dirty="0"/>
              <a:t>Carries data presence / flow control</a:t>
            </a:r>
          </a:p>
          <a:p>
            <a:pPr lvl="1"/>
            <a:r>
              <a:rPr lang="en-US" dirty="0"/>
              <a:t>Provides in-order (FIFO) delivery of data from source to sink (producer to consumer)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124200" y="5257800"/>
            <a:ext cx="1676400" cy="13716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800600" y="6019800"/>
            <a:ext cx="1066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867400" y="5334000"/>
            <a:ext cx="1371600" cy="12954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7239000" y="6019800"/>
            <a:ext cx="685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7025" y="5562600"/>
            <a:ext cx="112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DADD-6057-5B42-87F0-061BF195EEFF}" type="slidenum">
              <a:rPr lang="en-US"/>
              <a:pPr/>
              <a:t>21</a:t>
            </a:fld>
            <a:endParaRPr lang="en-US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Streams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337953"/>
            <a:ext cx="8610600" cy="4114800"/>
          </a:xfrm>
        </p:spPr>
        <p:txBody>
          <a:bodyPr/>
          <a:lstStyle/>
          <a:p>
            <a:r>
              <a:rPr lang="en-US" dirty="0"/>
              <a:t>Captures communications structure</a:t>
            </a:r>
          </a:p>
          <a:p>
            <a:pPr lvl="1"/>
            <a:r>
              <a:rPr lang="en-US" dirty="0"/>
              <a:t>Explicit </a:t>
            </a:r>
            <a:r>
              <a:rPr lang="en-US" dirty="0" err="1"/>
              <a:t>producer</a:t>
            </a:r>
            <a:r>
              <a:rPr lang="en-US" dirty="0" err="1">
                <a:sym typeface="Wingdings" charset="2"/>
              </a:rPr>
              <a:t>consumer</a:t>
            </a:r>
            <a:r>
              <a:rPr lang="en-US" dirty="0">
                <a:sym typeface="Wingdings" charset="2"/>
              </a:rPr>
              <a:t> link up</a:t>
            </a:r>
            <a:endParaRPr lang="en-US" dirty="0"/>
          </a:p>
          <a:p>
            <a:r>
              <a:rPr lang="en-US" dirty="0"/>
              <a:t>Abstract communications</a:t>
            </a:r>
          </a:p>
          <a:p>
            <a:pPr lvl="1"/>
            <a:r>
              <a:rPr lang="en-US" dirty="0"/>
              <a:t>Physical resources or implementation</a:t>
            </a:r>
          </a:p>
          <a:p>
            <a:pPr lvl="1"/>
            <a:r>
              <a:rPr lang="en-US" dirty="0"/>
              <a:t>Delay from source to sink</a:t>
            </a:r>
          </a:p>
          <a:p>
            <a:pPr lvl="1"/>
            <a:r>
              <a:rPr lang="en-US" dirty="0"/>
              <a:t>Delay of Operators</a:t>
            </a:r>
          </a:p>
          <a:p>
            <a:r>
              <a:rPr lang="en-US" dirty="0"/>
              <a:t>Contrast</a:t>
            </a:r>
          </a:p>
          <a:p>
            <a:pPr lvl="1"/>
            <a:r>
              <a:rPr lang="en-US" dirty="0"/>
              <a:t>C: producer-&gt;consumer implicit through memory</a:t>
            </a:r>
          </a:p>
          <a:p>
            <a:pPr lvl="1"/>
            <a:r>
              <a:rPr lang="en-US" dirty="0" err="1"/>
              <a:t>Verilog</a:t>
            </a:r>
            <a:r>
              <a:rPr lang="en-US" dirty="0"/>
              <a:t>/VHDL: cycles visible in implementation</a:t>
            </a:r>
          </a:p>
          <a:p>
            <a:pPr lvl="1"/>
            <a:r>
              <a:rPr lang="en-US" dirty="0"/>
              <a:t>(can add </a:t>
            </a:r>
            <a:r>
              <a:rPr lang="en-US" b="1" dirty="0"/>
              <a:t>on top of </a:t>
            </a:r>
            <a:r>
              <a:rPr lang="en-US" dirty="0"/>
              <a:t>either C or </a:t>
            </a:r>
            <a:r>
              <a:rPr lang="en-US" dirty="0" err="1"/>
              <a:t>Verilog</a:t>
            </a:r>
            <a:r>
              <a:rPr lang="en-US" dirty="0"/>
              <a:t>)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E9DA-0234-3545-BC73-D3C2C92B8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Delay Source to Sink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D1551-EE96-5A48-965B-A181A141E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would placement of source and sink operator impact delay?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could sharing of interconnect between source and sink impact delay?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BF954-70E7-3740-BDAA-D43ED9E9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5A463-337E-1C4A-B582-262C6217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C53957-C1EB-C045-B8EC-08BF24B95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0" y="2755900"/>
            <a:ext cx="2120900" cy="2044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5D868C-9CCF-BC40-AAE1-68760DEC8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86200"/>
            <a:ext cx="31242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5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Once map to multiple processors</a:t>
            </a:r>
          </a:p>
          <a:p>
            <a:r>
              <a:rPr lang="en-US" dirty="0"/>
              <a:t>Need to move data between processors</a:t>
            </a:r>
          </a:p>
          <a:p>
            <a:r>
              <a:rPr lang="en-US" dirty="0"/>
              <a:t>That costs time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4047803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15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On-Chip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876800"/>
          </a:xfrm>
        </p:spPr>
        <p:txBody>
          <a:bodyPr/>
          <a:lstStyle/>
          <a:p>
            <a:r>
              <a:rPr lang="en-US" dirty="0"/>
              <a:t>Delay is proportional to distance travelled</a:t>
            </a:r>
          </a:p>
          <a:p>
            <a:r>
              <a:rPr lang="en-US" dirty="0"/>
              <a:t>Make a wire twice the length</a:t>
            </a:r>
          </a:p>
          <a:p>
            <a:pPr lvl="1"/>
            <a:r>
              <a:rPr lang="en-US" dirty="0"/>
              <a:t>Takes twice the latency to traverse</a:t>
            </a:r>
          </a:p>
          <a:p>
            <a:pPr lvl="1"/>
            <a:r>
              <a:rPr lang="en-US" dirty="0"/>
              <a:t>(can pipeline)</a:t>
            </a:r>
          </a:p>
          <a:p>
            <a:r>
              <a:rPr lang="en-US" dirty="0"/>
              <a:t>Modern chips</a:t>
            </a:r>
          </a:p>
          <a:p>
            <a:pPr lvl="1"/>
            <a:r>
              <a:rPr lang="en-US" dirty="0"/>
              <a:t>Run at 100s of MHz to GHz</a:t>
            </a:r>
          </a:p>
          <a:p>
            <a:pPr lvl="1"/>
            <a:r>
              <a:rPr lang="en-US" dirty="0"/>
              <a:t>Take 10s of ns to cross the chip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55328" y="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n-lt"/>
              </a:rPr>
              <a:t>Day 3</a:t>
            </a:r>
          </a:p>
        </p:txBody>
      </p:sp>
    </p:spTree>
    <p:extLst>
      <p:ext uri="{BB962C8B-B14F-4D97-AF65-F5344CB8AC3E}">
        <p14:creationId xmlns:p14="http://schemas.microsoft.com/office/powerpoint/2010/main" val="2955201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8A8B-B96F-2A40-803D-B9DDBC097E13}" type="slidenum">
              <a:rPr lang="en-US"/>
              <a:pPr/>
              <a:t>25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gives </a:t>
            </a:r>
            <a:br>
              <a:rPr lang="en-US" dirty="0"/>
            </a:br>
            <a:r>
              <a:rPr lang="en-US" dirty="0"/>
              <a:t>Clock Independent Semantics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23940" name="Oval 4"/>
          <p:cNvSpPr>
            <a:spLocks noChangeArrowheads="1"/>
          </p:cNvSpPr>
          <p:nvPr/>
        </p:nvSpPr>
        <p:spPr bwMode="auto">
          <a:xfrm>
            <a:off x="914400" y="25908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1" name="Oval 5"/>
          <p:cNvSpPr>
            <a:spLocks noChangeArrowheads="1"/>
          </p:cNvSpPr>
          <p:nvPr/>
        </p:nvSpPr>
        <p:spPr bwMode="auto">
          <a:xfrm>
            <a:off x="914400" y="41148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2" name="Oval 6"/>
          <p:cNvSpPr>
            <a:spLocks noChangeArrowheads="1"/>
          </p:cNvSpPr>
          <p:nvPr/>
        </p:nvSpPr>
        <p:spPr bwMode="auto">
          <a:xfrm>
            <a:off x="3276600" y="25146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3" name="Line 7"/>
          <p:cNvSpPr>
            <a:spLocks noChangeShapeType="1"/>
          </p:cNvSpPr>
          <p:nvPr/>
        </p:nvSpPr>
        <p:spPr bwMode="auto">
          <a:xfrm>
            <a:off x="1371600" y="3505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4" name="Line 8"/>
          <p:cNvSpPr>
            <a:spLocks noChangeShapeType="1"/>
          </p:cNvSpPr>
          <p:nvPr/>
        </p:nvSpPr>
        <p:spPr bwMode="auto">
          <a:xfrm flipH="1">
            <a:off x="1828800" y="3124200"/>
            <a:ext cx="1524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5" name="Line 9"/>
          <p:cNvSpPr>
            <a:spLocks noChangeShapeType="1"/>
          </p:cNvSpPr>
          <p:nvPr/>
        </p:nvSpPr>
        <p:spPr bwMode="auto">
          <a:xfrm>
            <a:off x="1371600" y="5029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209800" y="4191000"/>
            <a:ext cx="20176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Interconnect</a:t>
            </a:r>
          </a:p>
          <a:p>
            <a:r>
              <a:rPr lang="en-US" dirty="0"/>
              <a:t>Takes </a:t>
            </a:r>
            <a:r>
              <a:rPr lang="en-US" dirty="0" err="1"/>
              <a:t>n</a:t>
            </a:r>
            <a:r>
              <a:rPr lang="en-US" dirty="0"/>
              <a:t>-clocks</a:t>
            </a:r>
          </a:p>
          <a:p>
            <a:r>
              <a:rPr lang="en-US" dirty="0"/>
              <a:t>Latency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09800"/>
            <a:ext cx="4047803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42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Process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 of Operations</a:t>
            </a:r>
          </a:p>
          <a:p>
            <a:r>
              <a:rPr lang="en-US" dirty="0"/>
              <a:t>Connected by Streams</a:t>
            </a:r>
          </a:p>
          <a:p>
            <a:r>
              <a:rPr lang="en-US" dirty="0"/>
              <a:t>Communicating with Data Tokens</a:t>
            </a:r>
          </a:p>
          <a:p>
            <a:r>
              <a:rPr lang="en-US" dirty="0"/>
              <a:t>(CSP restricted to stream communication)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4" descr="df_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4343400"/>
            <a:ext cx="3867150" cy="193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26E3-17B7-7348-8242-7761A25A0123}" type="slidenum">
              <a:rPr lang="en-US"/>
              <a:pPr/>
              <a:t>27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Dataflow Abstracts Timing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sz="2800" dirty="0"/>
              <a:t>Doesn’t say </a:t>
            </a:r>
          </a:p>
          <a:p>
            <a:pPr lvl="1"/>
            <a:r>
              <a:rPr lang="en-US" sz="2400" dirty="0"/>
              <a:t>on which cycle calculation occurs</a:t>
            </a:r>
            <a:endParaRPr lang="en-US" sz="2400" dirty="0">
              <a:solidFill>
                <a:srgbClr val="00CC00"/>
              </a:solidFill>
            </a:endParaRPr>
          </a:p>
          <a:p>
            <a:r>
              <a:rPr lang="en-US" sz="2800" dirty="0"/>
              <a:t>Does say</a:t>
            </a:r>
          </a:p>
          <a:p>
            <a:pPr lvl="1"/>
            <a:r>
              <a:rPr lang="en-US" sz="2400" dirty="0"/>
              <a:t>What order operations occur in</a:t>
            </a:r>
          </a:p>
          <a:p>
            <a:pPr lvl="1"/>
            <a:r>
              <a:rPr lang="en-US" sz="2400" dirty="0"/>
              <a:t>How data interacts</a:t>
            </a:r>
          </a:p>
          <a:p>
            <a:pPr lvl="2"/>
            <a:r>
              <a:rPr lang="en-US" sz="2000" dirty="0"/>
              <a:t>i.e. which inputs get mixed together</a:t>
            </a:r>
          </a:p>
          <a:p>
            <a:r>
              <a:rPr lang="en-US" sz="2800" dirty="0"/>
              <a:t>Permits</a:t>
            </a:r>
          </a:p>
          <a:p>
            <a:pPr lvl="1"/>
            <a:r>
              <a:rPr lang="en-US" sz="2400" dirty="0"/>
              <a:t>Scheduling on different # and types of resources</a:t>
            </a:r>
          </a:p>
          <a:p>
            <a:pPr lvl="1"/>
            <a:r>
              <a:rPr lang="en-US" sz="2400" dirty="0"/>
              <a:t>Operators with variable delay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Variable delay in interconnect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3F9927-BD4D-FE4E-9CDC-08272AE403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Dataflow Graphs </a:t>
            </a:r>
            <a:br>
              <a:rPr lang="en-US" dirty="0"/>
            </a:br>
            <a:r>
              <a:rPr lang="en-US" dirty="0"/>
              <a:t>Parallel Performance Prospect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7894307-A914-404F-8CE6-8F01472529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3F8A5-DA99-ED4B-8D69-0D00E359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7F0E1-1055-D044-ACD0-FC3D6BDA0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84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Task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661400" cy="1013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29000"/>
            <a:ext cx="8077200" cy="78146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C8B2227-6BC3-7246-B626-9CD8D0132D85}"/>
              </a:ext>
            </a:extLst>
          </p:cNvPr>
          <p:cNvGrpSpPr/>
          <p:nvPr/>
        </p:nvGrpSpPr>
        <p:grpSpPr>
          <a:xfrm>
            <a:off x="2438400" y="4572000"/>
            <a:ext cx="4723785" cy="1992345"/>
            <a:chOff x="2438400" y="4572000"/>
            <a:chExt cx="4723785" cy="19923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8400" y="4572000"/>
              <a:ext cx="4723785" cy="199234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EDEE13-947B-B748-B189-9EE0AE238358}"/>
                </a:ext>
              </a:extLst>
            </p:cNvPr>
            <p:cNvSpPr/>
            <p:nvPr/>
          </p:nvSpPr>
          <p:spPr bwMode="auto">
            <a:xfrm>
              <a:off x="6400800" y="5943600"/>
              <a:ext cx="6096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D04AB3-A00A-DC4E-8228-5F71F47C2F8D}"/>
                </a:ext>
              </a:extLst>
            </p:cNvPr>
            <p:cNvSpPr txBox="1"/>
            <p:nvPr/>
          </p:nvSpPr>
          <p:spPr>
            <a:xfrm>
              <a:off x="6290261" y="5886730"/>
              <a:ext cx="8306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Helvetica" pitchFamily="2" charset="0"/>
                </a:rPr>
                <a:t>Control</a:t>
              </a:r>
            </a:p>
            <a:p>
              <a:r>
                <a:rPr lang="en-US" sz="1400" b="1" dirty="0">
                  <a:latin typeface="Helvetica" pitchFamily="2" charset="0"/>
                </a:rPr>
                <a:t>Motor 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dirty="0"/>
              <a:t>Parallelism can be natural</a:t>
            </a:r>
          </a:p>
          <a:p>
            <a:r>
              <a:rPr lang="en-US" dirty="0"/>
              <a:t>Expression can be agnostic to substrate</a:t>
            </a:r>
          </a:p>
          <a:p>
            <a:pPr lvl="1"/>
            <a:r>
              <a:rPr lang="en-US" dirty="0"/>
              <a:t>Abstract out implementation details</a:t>
            </a:r>
          </a:p>
          <a:p>
            <a:pPr lvl="1"/>
            <a:r>
              <a:rPr lang="en-US" dirty="0"/>
              <a:t>Tolerate variable delays may arise in implementation</a:t>
            </a:r>
          </a:p>
          <a:p>
            <a:r>
              <a:rPr lang="en-US" dirty="0"/>
              <a:t>Divide-and-conquer</a:t>
            </a:r>
          </a:p>
          <a:p>
            <a:pPr lvl="1"/>
            <a:r>
              <a:rPr lang="en-US" dirty="0"/>
              <a:t>Start with coarse-grain streaming dataflow</a:t>
            </a:r>
          </a:p>
          <a:p>
            <a:r>
              <a:rPr lang="en-US" dirty="0"/>
              <a:t>Basis for performance optimization and parallelism exploitation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CF2-AF14-6B47-A43E-533DB3C483A6}" type="slidenum">
              <a:rPr lang="en-US"/>
              <a:pPr/>
              <a:t>30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Synchronous Dataflow (SDF)</a:t>
            </a:r>
            <a:br>
              <a:rPr lang="en-US" dirty="0"/>
            </a:br>
            <a:r>
              <a:rPr lang="en-US" dirty="0">
                <a:solidFill>
                  <a:srgbClr val="008000"/>
                </a:solidFill>
              </a:rPr>
              <a:t>with fixed operators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114800"/>
          </a:xfrm>
        </p:spPr>
        <p:txBody>
          <a:bodyPr/>
          <a:lstStyle/>
          <a:p>
            <a:r>
              <a:rPr lang="en-US" dirty="0"/>
              <a:t>Particular, restricted form of dataflow</a:t>
            </a:r>
          </a:p>
          <a:p>
            <a:r>
              <a:rPr lang="en-US" dirty="0"/>
              <a:t>Each operation</a:t>
            </a:r>
          </a:p>
          <a:p>
            <a:pPr lvl="1"/>
            <a:r>
              <a:rPr lang="en-US" dirty="0"/>
              <a:t>Consumes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input tokens</a:t>
            </a:r>
          </a:p>
          <a:p>
            <a:pPr lvl="1"/>
            <a:r>
              <a:rPr lang="en-US" dirty="0"/>
              <a:t>Produces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output tokens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Operator performs fixed number of operations (in fixed time) – data independent</a:t>
            </a:r>
          </a:p>
          <a:p>
            <a:pPr lvl="1"/>
            <a:r>
              <a:rPr lang="en-US" dirty="0"/>
              <a:t>When full set of inputs are available</a:t>
            </a:r>
          </a:p>
          <a:p>
            <a:pPr lvl="2"/>
            <a:r>
              <a:rPr lang="en-US" dirty="0"/>
              <a:t>Can produce output</a:t>
            </a:r>
          </a:p>
          <a:p>
            <a:pPr lvl="1"/>
            <a:r>
              <a:rPr lang="en-US" dirty="0"/>
              <a:t>Can fire any (all) operations with inputs available at any point in time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SDF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FFT</a:t>
            </a:r>
          </a:p>
          <a:p>
            <a:r>
              <a:rPr lang="en-US" dirty="0"/>
              <a:t>1024 inputs</a:t>
            </a:r>
          </a:p>
          <a:p>
            <a:r>
              <a:rPr lang="en-US" dirty="0"/>
              <a:t>1024 outputs</a:t>
            </a:r>
          </a:p>
          <a:p>
            <a:r>
              <a:rPr lang="en-US" dirty="0"/>
              <a:t>10,240 multiplies</a:t>
            </a:r>
          </a:p>
          <a:p>
            <a:r>
              <a:rPr lang="en-US" dirty="0"/>
              <a:t>20,480 adds</a:t>
            </a:r>
          </a:p>
          <a:p>
            <a:r>
              <a:rPr lang="en-US" dirty="0"/>
              <a:t>(or 30,720 primitive operations)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6705600" y="29718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7" idx="2"/>
          </p:cNvCxnSpPr>
          <p:nvPr/>
        </p:nvCxnSpPr>
        <p:spPr bwMode="auto">
          <a:xfrm>
            <a:off x="5943600" y="342900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620000" y="342900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791200" y="28194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8194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400" y="39624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30,720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10200"/>
            <a:ext cx="8661400" cy="101398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(for today’s lecture)</a:t>
            </a:r>
          </a:p>
          <a:p>
            <a:pPr lvl="1"/>
            <a:r>
              <a:rPr lang="en-US" dirty="0"/>
              <a:t>Assume one primitive operation per cycle</a:t>
            </a:r>
          </a:p>
          <a:p>
            <a:pPr lvl="1"/>
            <a:endParaRPr lang="en-US" dirty="0"/>
          </a:p>
          <a:p>
            <a:r>
              <a:rPr lang="en-US" dirty="0"/>
              <a:t>Could </a:t>
            </a:r>
            <a:r>
              <a:rPr lang="en-US" dirty="0" err="1"/>
              <a:t>embelish</a:t>
            </a:r>
            <a:endParaRPr lang="en-US" dirty="0"/>
          </a:p>
          <a:p>
            <a:pPr lvl="1"/>
            <a:r>
              <a:rPr lang="en-US" dirty="0"/>
              <a:t>Different time per operation type</a:t>
            </a:r>
          </a:p>
          <a:p>
            <a:pPr lvl="2"/>
            <a:r>
              <a:rPr lang="en-US" dirty="0"/>
              <a:t>E.g. adds: 1 cycle, multiply: 3 cycles</a:t>
            </a:r>
          </a:p>
          <a:p>
            <a:pPr lvl="1"/>
            <a:r>
              <a:rPr lang="en-US" dirty="0"/>
              <a:t>Multiple memories with different timings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Time for Graph Iteration on Processors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821" y="1606262"/>
            <a:ext cx="7772400" cy="4114800"/>
          </a:xfrm>
        </p:spPr>
        <p:txBody>
          <a:bodyPr/>
          <a:lstStyle/>
          <a:p>
            <a:r>
              <a:rPr lang="en-US" dirty="0"/>
              <a:t>Single processor</a:t>
            </a:r>
          </a:p>
          <a:p>
            <a:endParaRPr lang="en-US" dirty="0"/>
          </a:p>
          <a:p>
            <a:r>
              <a:rPr lang="en-US" dirty="0"/>
              <a:t>One processor per Operation (process)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T</a:t>
            </a:r>
            <a:r>
              <a:rPr lang="en-US" baseline="-25000" dirty="0"/>
              <a:t>each</a:t>
            </a:r>
            <a:r>
              <a:rPr lang="en-US" dirty="0"/>
              <a:t> = max(Nop</a:t>
            </a:r>
            <a:r>
              <a:rPr lang="en-US" baseline="-25000" dirty="0"/>
              <a:t>1</a:t>
            </a:r>
            <a:r>
              <a:rPr lang="en-US" dirty="0"/>
              <a:t>,Nop</a:t>
            </a:r>
            <a:r>
              <a:rPr lang="en-US" baseline="-25000" dirty="0"/>
              <a:t>2</a:t>
            </a:r>
            <a:r>
              <a:rPr lang="en-US" dirty="0"/>
              <a:t>,Nop</a:t>
            </a:r>
            <a:r>
              <a:rPr lang="en-US" baseline="-25000" dirty="0"/>
              <a:t>3</a:t>
            </a:r>
            <a:r>
              <a:rPr lang="en-US" dirty="0"/>
              <a:t>,…)</a:t>
            </a:r>
          </a:p>
          <a:p>
            <a:endParaRPr lang="en-US" dirty="0"/>
          </a:p>
          <a:p>
            <a:r>
              <a:rPr lang="en-US" dirty="0"/>
              <a:t>General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3466"/>
              </p:ext>
            </p:extLst>
          </p:nvPr>
        </p:nvGraphicFramePr>
        <p:xfrm>
          <a:off x="4676936" y="1639909"/>
          <a:ext cx="30511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55600" progId="Equation.3">
                  <p:embed/>
                </p:oleObj>
              </mc:Choice>
              <mc:Fallback>
                <p:oleObj name="Equation" r:id="rId2" imgW="10414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936" y="1639909"/>
                        <a:ext cx="3051175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0" y="5926644"/>
            <a:ext cx="497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c(x,y</a:t>
            </a:r>
            <a:r>
              <a:rPr lang="en-US" dirty="0">
                <a:latin typeface="+mn-lt"/>
              </a:rPr>
              <a:t>) – 1 if Processor </a:t>
            </a:r>
            <a:r>
              <a:rPr lang="en-US" dirty="0" err="1">
                <a:latin typeface="+mn-lt"/>
              </a:rPr>
              <a:t>x</a:t>
            </a:r>
            <a:r>
              <a:rPr lang="en-US" dirty="0">
                <a:latin typeface="+mn-lt"/>
              </a:rPr>
              <a:t> runs task </a:t>
            </a:r>
            <a:r>
              <a:rPr lang="en-US" dirty="0" err="1">
                <a:latin typeface="+mn-lt"/>
              </a:rPr>
              <a:t>y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BA7E1E-0493-2B41-903E-231872F4F7B2}"/>
                  </a:ext>
                </a:extLst>
              </p:cNvPr>
              <p:cNvSpPr txBox="1"/>
              <p:nvPr/>
            </p:nvSpPr>
            <p:spPr>
              <a:xfrm>
                <a:off x="-141514" y="5019587"/>
                <a:ext cx="9636900" cy="81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𝑚𝑎𝑝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𝑁𝑜𝑝𝑠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(2,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𝑁𝑜𝑝𝑠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(3,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𝑁𝑜𝑝𝑠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BA7E1E-0493-2B41-903E-231872F4F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1514" y="5019587"/>
                <a:ext cx="9636900" cy="818366"/>
              </a:xfrm>
              <a:prstGeom prst="rect">
                <a:avLst/>
              </a:prstGeom>
              <a:blipFill>
                <a:blip r:embed="rId5"/>
                <a:stretch>
                  <a:fillRect t="-127692" b="-18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E0130CE-1BDB-1542-BCD9-D07C9B56EA06}"/>
              </a:ext>
            </a:extLst>
          </p:cNvPr>
          <p:cNvSpPr txBox="1"/>
          <p:nvPr/>
        </p:nvSpPr>
        <p:spPr>
          <a:xfrm>
            <a:off x="3216279" y="6477000"/>
            <a:ext cx="4496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(simplified resource bound model)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Knights Landing</a:t>
            </a:r>
          </a:p>
        </p:txBody>
      </p:sp>
      <p:pic>
        <p:nvPicPr>
          <p:cNvPr id="7" name="Content Placeholder 6" descr="intel-knights-landing-overview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07" r="-2107"/>
          <a:stretch>
            <a:fillRect/>
          </a:stretch>
        </p:blipFill>
        <p:spPr>
          <a:xfrm>
            <a:off x="685800" y="182880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1590" y="6096000"/>
            <a:ext cx="880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https://www.nextplatform.com/2016/06/20/intel-knights-landing-yields-big-bang-buck-jump/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6396335"/>
            <a:ext cx="263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Intel, Micro 2016</a:t>
            </a:r>
            <a:r>
              <a:rPr lang="en-US" dirty="0">
                <a:latin typeface="+mn-lt"/>
              </a:rPr>
              <a:t>]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GRVI/</a:t>
            </a:r>
            <a:r>
              <a:rPr lang="en-US" dirty="0" err="1"/>
              <a:t>Phallanx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Puts 1680 RISC-V32b Integer cores </a:t>
            </a:r>
          </a:p>
          <a:p>
            <a:r>
              <a:rPr lang="en-US" dirty="0"/>
              <a:t>On XCVU9P FPGA</a:t>
            </a:r>
          </a:p>
          <a:p>
            <a:r>
              <a:rPr lang="en-US" sz="2000" dirty="0"/>
              <a:t>http://fpga.org/2017/01/12/grvi-phalanx-joins-the-kilocore-club/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429000"/>
            <a:ext cx="5192961" cy="283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6248400"/>
            <a:ext cx="282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n-lt"/>
              </a:rPr>
              <a:t>[Gray, FCCM 2016]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F348-1177-D642-8AF9-BC47CE22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49225"/>
            <a:ext cx="7772400" cy="1143000"/>
          </a:xfrm>
        </p:spPr>
        <p:txBody>
          <a:bodyPr/>
          <a:lstStyle/>
          <a:p>
            <a:r>
              <a:rPr lang="en-US" dirty="0" err="1"/>
              <a:t>Biglab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EA971-4E58-5F41-89D5-99C11348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D90C5-49D8-E244-8917-6B2DF466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32B2C8A-B16A-6C44-B110-02C623D40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292225"/>
            <a:ext cx="4775052" cy="4956175"/>
          </a:xfrm>
        </p:spPr>
      </p:pic>
    </p:spTree>
    <p:extLst>
      <p:ext uri="{BB962C8B-B14F-4D97-AF65-F5344CB8AC3E}">
        <p14:creationId xmlns:p14="http://schemas.microsoft.com/office/powerpoint/2010/main" val="3138068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Map to different processors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r>
              <a:rPr lang="en-US" dirty="0"/>
              <a:t>Map to (</a:t>
            </a:r>
            <a:r>
              <a:rPr lang="en-US" dirty="0" err="1"/>
              <a:t>preclass</a:t>
            </a:r>
            <a:r>
              <a:rPr lang="en-US" dirty="0"/>
              <a:t> 1)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One processor performance?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One process per processor performance?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Two processors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Performance?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61400" cy="1013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12192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12192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1219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1219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 Data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component is data parallel, can split out parallel tasks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05200"/>
            <a:ext cx="8628676" cy="212458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operation internally </a:t>
            </a:r>
            <a:r>
              <a:rPr lang="en-US" dirty="0" err="1"/>
              <a:t>pipelineable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break out pipeline into separate tasks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05200"/>
            <a:ext cx="8585200" cy="1069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4648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7,500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648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486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5562600"/>
            <a:ext cx="8053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Performance with one processor per operation?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Achieve same performance with how many processors?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Programmable </a:t>
            </a:r>
            <a:r>
              <a:rPr lang="en-US" dirty="0" err="1"/>
              <a:t>SoC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7772400" cy="4114800"/>
          </a:xfrm>
        </p:spPr>
        <p:txBody>
          <a:bodyPr/>
          <a:lstStyle/>
          <a:p>
            <a:r>
              <a:rPr lang="en-US" dirty="0"/>
              <a:t>Implementation Platform for innovation</a:t>
            </a:r>
          </a:p>
          <a:p>
            <a:pPr lvl="1"/>
            <a:r>
              <a:rPr lang="en-US" dirty="0"/>
              <a:t>This is what you target (avoid NRE)</a:t>
            </a:r>
          </a:p>
          <a:p>
            <a:pPr lvl="1"/>
            <a:r>
              <a:rPr lang="en-US" sz="2400" dirty="0"/>
              <a:t>Implementation</a:t>
            </a:r>
            <a:br>
              <a:rPr lang="en-US" sz="2400" dirty="0"/>
            </a:br>
            <a:r>
              <a:rPr lang="en-US" sz="2400" dirty="0"/>
              <a:t> vehicle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xilinx_zynqultraconnect_bloc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276600"/>
            <a:ext cx="4336946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197" y="2514600"/>
            <a:ext cx="4047803" cy="38354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EFF-0272-8748-9C97-C669A936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5226"/>
            <a:ext cx="7772400" cy="1143000"/>
          </a:xfrm>
        </p:spPr>
        <p:txBody>
          <a:bodyPr/>
          <a:lstStyle/>
          <a:p>
            <a:r>
              <a:rPr lang="en-US" dirty="0"/>
              <a:t>Apple A16 Bionic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6EE8-DA0B-5149-91C5-58BA907E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79" y="1205484"/>
            <a:ext cx="3924300" cy="4114800"/>
          </a:xfrm>
        </p:spPr>
        <p:txBody>
          <a:bodyPr/>
          <a:lstStyle/>
          <a:p>
            <a:r>
              <a:rPr lang="en-US" dirty="0"/>
              <a:t>? 110+mm</a:t>
            </a:r>
            <a:r>
              <a:rPr lang="en-US" baseline="30000" dirty="0"/>
              <a:t>2</a:t>
            </a:r>
            <a:r>
              <a:rPr lang="en-US" dirty="0"/>
              <a:t>, 4nm </a:t>
            </a:r>
          </a:p>
          <a:p>
            <a:r>
              <a:rPr lang="en-US" dirty="0"/>
              <a:t>16 Billion Tr.</a:t>
            </a:r>
          </a:p>
          <a:p>
            <a:r>
              <a:rPr lang="en-US" dirty="0"/>
              <a:t>iPhone 14 </a:t>
            </a:r>
          </a:p>
          <a:p>
            <a:r>
              <a:rPr lang="en-US" sz="2800" dirty="0"/>
              <a:t>6 ARM cores</a:t>
            </a:r>
          </a:p>
          <a:p>
            <a:pPr lvl="1"/>
            <a:r>
              <a:rPr lang="en-US" sz="2400" dirty="0"/>
              <a:t>2 fast (3.5GHz)</a:t>
            </a:r>
          </a:p>
          <a:p>
            <a:pPr lvl="1"/>
            <a:r>
              <a:rPr lang="en-US" sz="2400" dirty="0"/>
              <a:t>4 low energy (2GHz)</a:t>
            </a:r>
          </a:p>
          <a:p>
            <a:r>
              <a:rPr lang="en-US" sz="2800" dirty="0"/>
              <a:t>5 custom GPUs (1.4GHz)</a:t>
            </a:r>
          </a:p>
          <a:p>
            <a:r>
              <a:rPr lang="en-US" sz="2800" dirty="0"/>
              <a:t>16 Neural Engines</a:t>
            </a:r>
          </a:p>
          <a:p>
            <a:pPr lvl="1"/>
            <a:r>
              <a:rPr lang="en-US" sz="2400" dirty="0"/>
              <a:t>17 Trillion ops/s?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87E6-C07A-8843-949D-6726FAC8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BC57D-7C52-4642-8737-DE8A7BF5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AA359-821C-D048-8812-3F35DA4ADD34}"/>
              </a:ext>
            </a:extLst>
          </p:cNvPr>
          <p:cNvSpPr txBox="1"/>
          <p:nvPr/>
        </p:nvSpPr>
        <p:spPr>
          <a:xfrm>
            <a:off x="1178234" y="6248400"/>
            <a:ext cx="24000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https://</a:t>
            </a:r>
            <a:r>
              <a:rPr lang="en-US" sz="1050" dirty="0" err="1"/>
              <a:t>en.wikipedia.org</a:t>
            </a:r>
            <a:r>
              <a:rPr lang="en-US" sz="1050" dirty="0"/>
              <a:t>/wiki/Apple_A16</a:t>
            </a:r>
          </a:p>
        </p:txBody>
      </p:sp>
      <p:pic>
        <p:nvPicPr>
          <p:cNvPr id="8" name="Picture 7" descr="A computer chip with many blue squares&#10;&#10;Description automatically generated">
            <a:extLst>
              <a:ext uri="{FF2B5EF4-FFF2-40B4-BE49-F238E27FC236}">
                <a16:creationId xmlns:a16="http://schemas.microsoft.com/office/drawing/2014/main" id="{79593405-22E0-43BE-D1CC-411F65184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891" y="914400"/>
            <a:ext cx="7772400" cy="588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24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E8BB-A280-D649-A000-A9C4F8BF2D2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63000" cy="65722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Heterogeneous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839200" cy="33528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GPU perform 10 primitive FFT Ops per cycle</a:t>
            </a:r>
          </a:p>
          <a:p>
            <a:r>
              <a:rPr lang="en-US" dirty="0">
                <a:solidFill>
                  <a:schemeClr val="accent4"/>
                </a:solidFill>
              </a:rPr>
              <a:t>Fast CPU can perform 2 ops/cycle</a:t>
            </a:r>
          </a:p>
          <a:p>
            <a:r>
              <a:rPr lang="en-US" dirty="0">
                <a:solidFill>
                  <a:schemeClr val="accent4"/>
                </a:solidFill>
              </a:rPr>
              <a:t>Slow CPU 1 op/cycle</a:t>
            </a:r>
          </a:p>
          <a:p>
            <a:r>
              <a:rPr lang="en-US" dirty="0">
                <a:solidFill>
                  <a:schemeClr val="accent4"/>
                </a:solidFill>
              </a:rPr>
              <a:t>Map: FFT</a:t>
            </a:r>
            <a:r>
              <a:rPr lang="en-US" dirty="0">
                <a:solidFill>
                  <a:schemeClr val="accent4"/>
                </a:solidFill>
                <a:sym typeface="Wingdings"/>
              </a:rPr>
              <a:t> to GPU, Select to 2 Fast CPUs, quantize and Entropy each to own Slow CPU</a:t>
            </a:r>
          </a:p>
          <a:p>
            <a:r>
              <a:rPr lang="en-US" dirty="0">
                <a:solidFill>
                  <a:srgbClr val="FF6600"/>
                </a:solidFill>
                <a:sym typeface="Wingdings"/>
              </a:rPr>
              <a:t>Cycles/graph iteration?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47AB36-5002-B340-98A4-14255FB4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47" y="1028700"/>
            <a:ext cx="6789906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Heterogeneous Processor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544786-8977-AE40-924F-53A3E11396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415796"/>
              </p:ext>
            </p:extLst>
          </p:nvPr>
        </p:nvGraphicFramePr>
        <p:xfrm>
          <a:off x="228600" y="3631692"/>
          <a:ext cx="8839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1400332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4913792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09426466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61977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 CPU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50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Windowed FFT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78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806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75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Quantize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24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Entropy 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4885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47AB36-5002-B340-98A4-14255FB4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47" y="1046988"/>
            <a:ext cx="678990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847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Heterogeneous Processor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544786-8977-AE40-924F-53A3E11396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250620"/>
              </p:ext>
            </p:extLst>
          </p:nvPr>
        </p:nvGraphicFramePr>
        <p:xfrm>
          <a:off x="152400" y="3591413"/>
          <a:ext cx="8839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1400332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4913792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09426466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61977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 CPU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50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Windowed FFT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78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806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75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Quantize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24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Entropy 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4885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47AB36-5002-B340-98A4-14255FB4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47" y="1046988"/>
            <a:ext cx="6789906" cy="18288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AF66F04-1CE4-8F48-8CAF-55E113565DC9}"/>
              </a:ext>
            </a:extLst>
          </p:cNvPr>
          <p:cNvSpPr/>
          <p:nvPr/>
        </p:nvSpPr>
        <p:spPr bwMode="auto">
          <a:xfrm>
            <a:off x="5829300" y="4357497"/>
            <a:ext cx="990600" cy="36880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500050-FBA0-DB42-9B98-7B13106FFE8D}"/>
              </a:ext>
            </a:extLst>
          </p:cNvPr>
          <p:cNvSpPr/>
          <p:nvPr/>
        </p:nvSpPr>
        <p:spPr bwMode="auto">
          <a:xfrm>
            <a:off x="3657600" y="3922776"/>
            <a:ext cx="990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C6293F-4EA6-7F41-BA7D-3CE2E0BDE4AF}"/>
              </a:ext>
            </a:extLst>
          </p:cNvPr>
          <p:cNvSpPr/>
          <p:nvPr/>
        </p:nvSpPr>
        <p:spPr bwMode="auto">
          <a:xfrm>
            <a:off x="5829300" y="4726304"/>
            <a:ext cx="990600" cy="32804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51F540-A770-F14B-9614-8A001D0F0099}"/>
              </a:ext>
            </a:extLst>
          </p:cNvPr>
          <p:cNvSpPr/>
          <p:nvPr/>
        </p:nvSpPr>
        <p:spPr bwMode="auto">
          <a:xfrm>
            <a:off x="8074152" y="5105400"/>
            <a:ext cx="9906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C738C2-EC84-8A4A-A668-724535AF51ED}"/>
              </a:ext>
            </a:extLst>
          </p:cNvPr>
          <p:cNvSpPr txBox="1"/>
          <p:nvPr/>
        </p:nvSpPr>
        <p:spPr>
          <a:xfrm>
            <a:off x="2960779" y="6015335"/>
            <a:ext cx="500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Max(3000,3750,3000,2000) = 3750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AB01BC-73EB-1E43-908E-22868CF04BF4}"/>
              </a:ext>
            </a:extLst>
          </p:cNvPr>
          <p:cNvSpPr/>
          <p:nvPr/>
        </p:nvSpPr>
        <p:spPr bwMode="auto">
          <a:xfrm>
            <a:off x="8074152" y="5473773"/>
            <a:ext cx="9906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39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Heterogeneous Processor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544786-8977-AE40-924F-53A3E11396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3631692"/>
          <a:ext cx="8839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1400332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4913792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09426466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61977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 CPU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50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Windowed FFT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78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806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75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Quantize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24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Entropy 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4885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47AB36-5002-B340-98A4-14255FB4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47" y="1046988"/>
            <a:ext cx="6789906" cy="182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916723-B14B-7944-BD96-C71D661CFADE}"/>
              </a:ext>
            </a:extLst>
          </p:cNvPr>
          <p:cNvSpPr txBox="1"/>
          <p:nvPr/>
        </p:nvSpPr>
        <p:spPr>
          <a:xfrm>
            <a:off x="1004356" y="6015281"/>
            <a:ext cx="7135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General case – find assignment with optimal timing</a:t>
            </a:r>
          </a:p>
        </p:txBody>
      </p:sp>
    </p:spTree>
    <p:extLst>
      <p:ext uri="{BB962C8B-B14F-4D97-AF65-F5344CB8AC3E}">
        <p14:creationId xmlns:p14="http://schemas.microsoft.com/office/powerpoint/2010/main" val="34990589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Custom Accelerator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Dataflow Process doesn’t need to be mapped to a processor</a:t>
            </a:r>
          </a:p>
          <a:p>
            <a:r>
              <a:rPr lang="en-US" dirty="0"/>
              <a:t>Map FFT to custom </a:t>
            </a:r>
            <a:r>
              <a:rPr lang="en-US" dirty="0" err="1"/>
              <a:t>datapath</a:t>
            </a:r>
            <a:r>
              <a:rPr lang="en-US" dirty="0"/>
              <a:t> on FPGA logic</a:t>
            </a:r>
          </a:p>
          <a:p>
            <a:pPr lvl="1"/>
            <a:r>
              <a:rPr lang="en-US" dirty="0"/>
              <a:t>Read and produce one element per cycle</a:t>
            </a:r>
          </a:p>
          <a:p>
            <a:pPr lvl="1"/>
            <a:r>
              <a:rPr lang="en-US" dirty="0"/>
              <a:t>1024 cycles to process 1024-point FFT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5257800"/>
            <a:ext cx="8661400" cy="1013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4800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48768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48768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48768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114800"/>
          </a:xfrm>
        </p:spPr>
        <p:txBody>
          <a:bodyPr/>
          <a:lstStyle/>
          <a:p>
            <a:r>
              <a:rPr lang="en-US" dirty="0"/>
              <a:t>Can be implemented on different operators with different characteristics</a:t>
            </a:r>
          </a:p>
          <a:p>
            <a:pPr lvl="1"/>
            <a:r>
              <a:rPr lang="en-US" dirty="0"/>
              <a:t>Small or large processor</a:t>
            </a:r>
          </a:p>
          <a:p>
            <a:pPr lvl="1"/>
            <a:r>
              <a:rPr lang="en-US" dirty="0"/>
              <a:t>Hardware unit</a:t>
            </a:r>
          </a:p>
          <a:p>
            <a:pPr lvl="1"/>
            <a:r>
              <a:rPr lang="en-US" dirty="0"/>
              <a:t>Different levels of internal </a:t>
            </a:r>
          </a:p>
          <a:p>
            <a:pPr lvl="2"/>
            <a:r>
              <a:rPr lang="en-US" dirty="0"/>
              <a:t>Data-level parallelism</a:t>
            </a:r>
          </a:p>
          <a:p>
            <a:pPr lvl="2"/>
            <a:r>
              <a:rPr lang="en-US" dirty="0"/>
              <a:t>Instruction-level parallelism</a:t>
            </a:r>
          </a:p>
          <a:p>
            <a:pPr lvl="2"/>
            <a:r>
              <a:rPr lang="en-US" dirty="0"/>
              <a:t>Pipeline parallelism</a:t>
            </a:r>
          </a:p>
          <a:p>
            <a:r>
              <a:rPr lang="en-US" dirty="0"/>
              <a:t>May itself be described as</a:t>
            </a:r>
          </a:p>
          <a:p>
            <a:pPr lvl="1"/>
            <a:r>
              <a:rPr lang="en-US" dirty="0"/>
              <a:t>Dataflow process network, sequential, hardware register transfer language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94" y="33647"/>
            <a:ext cx="7772400" cy="1143000"/>
          </a:xfrm>
        </p:spPr>
        <p:txBody>
          <a:bodyPr/>
          <a:lstStyle/>
          <a:p>
            <a:r>
              <a:rPr lang="en-US" dirty="0"/>
              <a:t>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r>
              <a:rPr lang="en-US" dirty="0"/>
              <a:t>Stream: logical communication link</a:t>
            </a:r>
          </a:p>
          <a:p>
            <a:r>
              <a:rPr lang="en-US" dirty="0"/>
              <a:t>Some implementation options:</a:t>
            </a:r>
          </a:p>
          <a:p>
            <a:pPr lvl="1"/>
            <a:r>
              <a:rPr lang="en-US" dirty="0"/>
              <a:t>TCP/IP link over Internet</a:t>
            </a:r>
          </a:p>
          <a:p>
            <a:pPr lvl="1"/>
            <a:r>
              <a:rPr lang="en-US" dirty="0"/>
              <a:t>On-Chip bus</a:t>
            </a:r>
          </a:p>
          <a:p>
            <a:pPr lvl="1"/>
            <a:r>
              <a:rPr lang="en-US" dirty="0"/>
              <a:t>Buffer in memory</a:t>
            </a:r>
          </a:p>
          <a:p>
            <a:r>
              <a:rPr lang="en-US" dirty="0"/>
              <a:t>Appropriate for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2 processes on separate processors on same chip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2 threads on same processor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One process at Penn, one at Amazon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31E9-8787-1642-A7E8-EE390EA9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209800"/>
            <a:ext cx="3124200" cy="1409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AB3545-BF04-334E-B2E2-C635FF63B424}"/>
              </a:ext>
            </a:extLst>
          </p:cNvPr>
          <p:cNvSpPr/>
          <p:nvPr/>
        </p:nvSpPr>
        <p:spPr bwMode="auto">
          <a:xfrm>
            <a:off x="5791200" y="2133600"/>
            <a:ext cx="3048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4" y="8940"/>
            <a:ext cx="7772400" cy="1143000"/>
          </a:xfrm>
        </p:spPr>
        <p:txBody>
          <a:bodyPr/>
          <a:lstStyle/>
          <a:p>
            <a:r>
              <a:rPr lang="en-US" dirty="0"/>
              <a:t>Add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64" y="992124"/>
            <a:ext cx="7772400" cy="4114800"/>
          </a:xfrm>
        </p:spPr>
        <p:txBody>
          <a:bodyPr/>
          <a:lstStyle/>
          <a:p>
            <a:r>
              <a:rPr lang="en-US" dirty="0"/>
              <a:t>What does it do to computation</a:t>
            </a:r>
            <a:br>
              <a:rPr lang="en-US" dirty="0"/>
            </a:br>
            <a:r>
              <a:rPr lang="en-US" dirty="0"/>
              <a:t> if add an operation that copies inputs to outputs with some latency?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Impact on function?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is throughput impact when Identity operation has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Latency 10, throughput 1 value per cycle?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(reminder 1024 values between FFT and Select Freq.)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0200"/>
            <a:ext cx="9042400" cy="867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49530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49530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49530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953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5029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Goal:</a:t>
            </a:r>
            <a:br>
              <a:rPr lang="en-US" dirty="0"/>
            </a:br>
            <a:r>
              <a:rPr lang="en-US" dirty="0"/>
              <a:t>exploit parallelism on heterogeneous </a:t>
            </a:r>
            <a:r>
              <a:rPr lang="en-US" dirty="0" err="1"/>
              <a:t>PSoC</a:t>
            </a:r>
            <a:r>
              <a:rPr lang="en-US" dirty="0"/>
              <a:t> to achieve desired performance (energy)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4047803" cy="38354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DF69-37A8-3141-B473-7BC1ACFE3BFA}" type="slidenum">
              <a:rPr lang="en-US"/>
              <a:pPr/>
              <a:t>50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 (meaning)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implement semantics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get same result as if computed as indicated</a:t>
            </a:r>
          </a:p>
          <a:p>
            <a:r>
              <a:rPr lang="en-US" dirty="0"/>
              <a:t>But can implement any way we want</a:t>
            </a:r>
          </a:p>
          <a:p>
            <a:pPr lvl="1"/>
            <a:r>
              <a:rPr lang="en-US" dirty="0"/>
              <a:t>That preserves the semantics</a:t>
            </a:r>
          </a:p>
          <a:p>
            <a:pPr lvl="1"/>
            <a:r>
              <a:rPr lang="en-US" dirty="0"/>
              <a:t>Exploit freedom of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</a:t>
            </a:r>
            <a:br>
              <a:rPr lang="en-US" dirty="0"/>
            </a:br>
            <a:r>
              <a:rPr lang="en-US" dirty="0"/>
              <a:t>Approach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/>
              <a:t>Approach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72000"/>
          </a:xfrm>
        </p:spPr>
        <p:txBody>
          <a:bodyPr/>
          <a:lstStyle/>
          <a:p>
            <a:r>
              <a:rPr lang="en-US" dirty="0"/>
              <a:t>Identify natural parallelism</a:t>
            </a:r>
          </a:p>
          <a:p>
            <a:r>
              <a:rPr lang="en-US" dirty="0"/>
              <a:t>Convert to streaming flow</a:t>
            </a:r>
          </a:p>
          <a:p>
            <a:pPr lvl="1"/>
            <a:r>
              <a:rPr lang="en-US" dirty="0"/>
              <a:t>Initially leave operations in software</a:t>
            </a:r>
          </a:p>
          <a:p>
            <a:pPr lvl="1"/>
            <a:r>
              <a:rPr lang="en-US" dirty="0"/>
              <a:t>Focus on correctness</a:t>
            </a:r>
          </a:p>
          <a:p>
            <a:r>
              <a:rPr lang="en-US" dirty="0"/>
              <a:t>Identify flow rates, computation per operator, parallelism needed</a:t>
            </a:r>
          </a:p>
          <a:p>
            <a:r>
              <a:rPr lang="en-US" dirty="0"/>
              <a:t>Refine operations</a:t>
            </a:r>
          </a:p>
          <a:p>
            <a:pPr lvl="1"/>
            <a:r>
              <a:rPr lang="en-US" dirty="0"/>
              <a:t>Decompose further parallelism?</a:t>
            </a:r>
          </a:p>
          <a:p>
            <a:pPr lvl="1"/>
            <a:r>
              <a:rPr lang="en-US" dirty="0"/>
              <a:t>E.g. data parallel split, ILP implementations</a:t>
            </a:r>
          </a:p>
          <a:p>
            <a:pPr lvl="1"/>
            <a:r>
              <a:rPr lang="en-US" dirty="0"/>
              <a:t>model potential hardware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Approach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Refine coordination as necessary for implementation</a:t>
            </a:r>
          </a:p>
          <a:p>
            <a:r>
              <a:rPr lang="en-US" dirty="0"/>
              <a:t>Map operations and streams to resources</a:t>
            </a:r>
          </a:p>
          <a:p>
            <a:pPr lvl="1"/>
            <a:r>
              <a:rPr lang="en-US" dirty="0"/>
              <a:t>Provision hardware</a:t>
            </a:r>
          </a:p>
          <a:p>
            <a:pPr lvl="1"/>
            <a:r>
              <a:rPr lang="en-US" dirty="0"/>
              <a:t>Scheduling: Map operations to operators</a:t>
            </a:r>
          </a:p>
          <a:p>
            <a:pPr lvl="1"/>
            <a:r>
              <a:rPr lang="en-US" dirty="0"/>
              <a:t>Memories, interconnect</a:t>
            </a:r>
          </a:p>
          <a:p>
            <a:r>
              <a:rPr lang="en-US" dirty="0"/>
              <a:t>Profile and tune</a:t>
            </a:r>
          </a:p>
          <a:p>
            <a:r>
              <a:rPr lang="en-US" dirty="0"/>
              <a:t>Refine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31B4-D5E2-B649-89D6-B1958B9C77C8}" type="slidenum">
              <a:rPr lang="en-US"/>
              <a:pPr/>
              <a:t>54</a:t>
            </a:fld>
            <a:endParaRPr lang="en-US"/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Dataflow Variants</a:t>
            </a:r>
          </a:p>
        </p:txBody>
      </p:sp>
      <p:sp>
        <p:nvSpPr>
          <p:cNvPr id="3942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3: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r>
              <a:rPr lang="en-US" dirty="0">
                <a:solidFill>
                  <a:schemeClr val="bg2"/>
                </a:solidFill>
              </a:rPr>
              <a:t>(coverage here depends on time available)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DE5C9-EEC7-314A-BFAB-C2918EA2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9560"/>
            <a:ext cx="7772400" cy="1143000"/>
          </a:xfrm>
        </p:spPr>
        <p:txBody>
          <a:bodyPr/>
          <a:lstStyle/>
          <a:p>
            <a:r>
              <a:rPr lang="en-US" dirty="0"/>
              <a:t>Variable Delay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4A1DC-1C3B-4947-A495-6A395686E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dirty="0"/>
              <a:t>Two different causes of “variable” delay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Operator-dependent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Data-dependent</a:t>
            </a:r>
          </a:p>
          <a:p>
            <a:pPr marL="571500" indent="-514350"/>
            <a:r>
              <a:rPr lang="en-US" dirty="0"/>
              <a:t>Operator-dependent</a:t>
            </a:r>
          </a:p>
          <a:p>
            <a:pPr marL="971550" lvl="1" indent="-514350"/>
            <a:r>
              <a:rPr lang="en-US" dirty="0"/>
              <a:t>Depends on operator select</a:t>
            </a:r>
          </a:p>
          <a:p>
            <a:pPr marL="1371600" lvl="2" indent="-514350"/>
            <a:r>
              <a:rPr lang="en-US" dirty="0"/>
              <a:t>Fast processor, slow processor, GPU</a:t>
            </a:r>
          </a:p>
          <a:p>
            <a:pPr marL="1371600" lvl="2" indent="-514350"/>
            <a:r>
              <a:rPr lang="en-US" dirty="0"/>
              <a:t>Fixed time once select</a:t>
            </a:r>
          </a:p>
          <a:p>
            <a:pPr marL="571500" indent="-514350"/>
            <a:r>
              <a:rPr lang="en-US" dirty="0"/>
              <a:t>Data-Dependent</a:t>
            </a:r>
          </a:p>
          <a:p>
            <a:pPr marL="971550" lvl="1" indent="-514350"/>
            <a:r>
              <a:rPr lang="en-US" dirty="0"/>
              <a:t>Depends on data being processed</a:t>
            </a:r>
          </a:p>
          <a:p>
            <a:pPr marL="1371600" lvl="2" indent="-514350"/>
            <a:r>
              <a:rPr lang="en-US" dirty="0"/>
              <a:t>Examples to come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1F02D-4337-A748-8D1A-506A137A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C5C7E-4346-F745-BCBE-6C779BBE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0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Motivations and Demands </a:t>
            </a:r>
            <a:br>
              <a:rPr lang="en-US" dirty="0"/>
            </a:br>
            <a:r>
              <a:rPr lang="en-US" dirty="0"/>
              <a:t>for Dataflow Options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Time Permitting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Data-Dependent Variable Delay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might a multiplier have </a:t>
            </a:r>
            <a:r>
              <a:rPr lang="en-US" b="1" dirty="0">
                <a:solidFill>
                  <a:srgbClr val="FF6600"/>
                </a:solidFill>
              </a:rPr>
              <a:t>data-dependent</a:t>
            </a:r>
            <a:r>
              <a:rPr lang="en-US" dirty="0">
                <a:solidFill>
                  <a:srgbClr val="FF6600"/>
                </a:solidFill>
              </a:rPr>
              <a:t> variable delay?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consider shift-and-add multiply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Multiply by 3 vs. multiply by 16,777,215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(</a:t>
            </a:r>
            <a:r>
              <a:rPr lang="en-US" dirty="0" err="1"/>
              <a:t>Preclass</a:t>
            </a:r>
            <a:r>
              <a:rPr lang="en-US" dirty="0"/>
              <a:t>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delay of GCD computation?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while(a</a:t>
            </a:r>
            <a:r>
              <a:rPr lang="en-US" dirty="0"/>
              <a:t>!=</a:t>
            </a:r>
            <a:r>
              <a:rPr lang="en-US" dirty="0" err="1"/>
              <a:t>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t=</a:t>
            </a:r>
            <a:r>
              <a:rPr lang="en-US" dirty="0" err="1"/>
              <a:t>max(a,b)-min(a,b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a=</a:t>
            </a:r>
            <a:r>
              <a:rPr lang="en-US" dirty="0" err="1"/>
              <a:t>min(a,b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b=</a:t>
            </a:r>
            <a:r>
              <a:rPr lang="en-US" dirty="0" err="1"/>
              <a:t>t</a:t>
            </a:r>
            <a:endParaRPr lang="en-US" dirty="0"/>
          </a:p>
          <a:p>
            <a:r>
              <a:rPr lang="en-US" dirty="0" err="1"/>
              <a:t>return(a</a:t>
            </a:r>
            <a:r>
              <a:rPr lang="en-US" dirty="0"/>
              <a:t>);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/>
              <a:t>Data-Dependent Variable Delay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Operators with Data-Dependent Variable Delay</a:t>
            </a:r>
          </a:p>
          <a:p>
            <a:pPr lvl="1"/>
            <a:r>
              <a:rPr lang="en-US" dirty="0"/>
              <a:t>Cached memory or computation</a:t>
            </a:r>
          </a:p>
          <a:p>
            <a:pPr lvl="1"/>
            <a:r>
              <a:rPr lang="en-US" dirty="0"/>
              <a:t>Shift-and-add multiply</a:t>
            </a:r>
          </a:p>
          <a:p>
            <a:pPr lvl="1"/>
            <a:r>
              <a:rPr lang="en-US" dirty="0"/>
              <a:t>Iterative divide or square-root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58DC-7C58-6D49-9EE0-F6A7001EAA67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Term: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5334000"/>
          </a:xfrm>
        </p:spPr>
        <p:txBody>
          <a:bodyPr/>
          <a:lstStyle/>
          <a:p>
            <a:r>
              <a:rPr lang="en-US" dirty="0"/>
              <a:t>Abstraction of a processor</a:t>
            </a:r>
          </a:p>
          <a:p>
            <a:r>
              <a:rPr lang="en-US" dirty="0"/>
              <a:t>Looks like each process is running on a separate processor</a:t>
            </a:r>
          </a:p>
          <a:p>
            <a:r>
              <a:rPr lang="en-US" dirty="0"/>
              <a:t>Has own state, including</a:t>
            </a:r>
          </a:p>
          <a:p>
            <a:pPr lvl="1"/>
            <a:r>
              <a:rPr lang="en-US" dirty="0"/>
              <a:t>Program Counter (PC)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Input/output</a:t>
            </a:r>
          </a:p>
          <a:p>
            <a:r>
              <a:rPr lang="en-US" dirty="0">
                <a:solidFill>
                  <a:srgbClr val="FF0000"/>
                </a:solidFill>
              </a:rPr>
              <a:t>May not actually run on processor</a:t>
            </a:r>
          </a:p>
          <a:p>
            <a:pPr lvl="1"/>
            <a:r>
              <a:rPr lang="en-US" dirty="0"/>
              <a:t>Could be specialized hardware block</a:t>
            </a:r>
          </a:p>
          <a:p>
            <a:pPr lvl="1"/>
            <a:r>
              <a:rPr lang="en-US" dirty="0"/>
              <a:t>May share a processor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B9A6-F3ED-734E-AC65-9200CDFDE12F}" type="slidenum">
              <a:rPr lang="en-US"/>
              <a:pPr/>
              <a:t>60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" y="137160"/>
            <a:ext cx="7772400" cy="1143000"/>
          </a:xfrm>
        </p:spPr>
        <p:txBody>
          <a:bodyPr/>
          <a:lstStyle/>
          <a:p>
            <a:r>
              <a:rPr lang="en-US" dirty="0"/>
              <a:t>Dynamic Rates?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4114800"/>
          </a:xfrm>
        </p:spPr>
        <p:txBody>
          <a:bodyPr/>
          <a:lstStyle/>
          <a:p>
            <a:r>
              <a:rPr lang="en-US" dirty="0"/>
              <a:t>Dynamic rates – use of inputs or production of outputs is </a:t>
            </a:r>
            <a:r>
              <a:rPr lang="en-US" b="1" dirty="0"/>
              <a:t>data-dependent</a:t>
            </a:r>
          </a:p>
          <a:p>
            <a:pPr lvl="1"/>
            <a:r>
              <a:rPr lang="en-US" dirty="0"/>
              <a:t>if (</a:t>
            </a:r>
            <a:r>
              <a:rPr lang="en-US" dirty="0" err="1"/>
              <a:t>good_input</a:t>
            </a:r>
            <a:r>
              <a:rPr lang="en-US" dirty="0"/>
              <a:t>(x)) </a:t>
            </a:r>
            <a:r>
              <a:rPr lang="en-US" dirty="0" err="1"/>
              <a:t>out.write</a:t>
            </a:r>
            <a:r>
              <a:rPr lang="en-US" dirty="0"/>
              <a:t>(x)</a:t>
            </a:r>
          </a:p>
          <a:p>
            <a:pPr lvl="1"/>
            <a:r>
              <a:rPr lang="en-US" dirty="0"/>
              <a:t>If (</a:t>
            </a:r>
            <a:r>
              <a:rPr lang="en-US" dirty="0" err="1"/>
              <a:t>destination_high</a:t>
            </a:r>
            <a:r>
              <a:rPr lang="en-US" dirty="0"/>
              <a:t>(x) </a:t>
            </a:r>
            <a:r>
              <a:rPr lang="en-US" dirty="0" err="1"/>
              <a:t>high.write</a:t>
            </a:r>
            <a:r>
              <a:rPr lang="en-US" dirty="0"/>
              <a:t>(x)</a:t>
            </a:r>
          </a:p>
          <a:p>
            <a:pPr marL="457200" lvl="1" indent="0">
              <a:buNone/>
            </a:pPr>
            <a:r>
              <a:rPr lang="en-US" dirty="0"/>
              <a:t>   else </a:t>
            </a:r>
            <a:r>
              <a:rPr lang="en-US" dirty="0" err="1"/>
              <a:t>low.write</a:t>
            </a:r>
            <a:r>
              <a:rPr lang="en-US" dirty="0"/>
              <a:t>(x)</a:t>
            </a:r>
          </a:p>
          <a:p>
            <a:r>
              <a:rPr lang="en-US" dirty="0">
                <a:solidFill>
                  <a:srgbClr val="FF6600"/>
                </a:solidFill>
              </a:rPr>
              <a:t>What is implication of static rates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on compression?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Filtering?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(e.g. discard all spam packets)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B9A6-F3ED-734E-AC65-9200CDFDE12F}" type="slidenum">
              <a:rPr lang="en-US"/>
              <a:pPr/>
              <a:t>61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Data-Dependent Rates?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 Rates limiting</a:t>
            </a:r>
          </a:p>
          <a:p>
            <a:pPr lvl="1"/>
            <a:r>
              <a:rPr lang="en-US" dirty="0"/>
              <a:t>Compress/decompress</a:t>
            </a:r>
          </a:p>
          <a:p>
            <a:pPr lvl="2"/>
            <a:r>
              <a:rPr lang="en-US" dirty="0"/>
              <a:t>Lossless</a:t>
            </a:r>
          </a:p>
          <a:p>
            <a:pPr lvl="2"/>
            <a:r>
              <a:rPr lang="en-US" dirty="0"/>
              <a:t>Even Run-Length-Encoding</a:t>
            </a:r>
          </a:p>
          <a:p>
            <a:pPr lvl="1"/>
            <a:r>
              <a:rPr lang="en-US" dirty="0"/>
              <a:t>Filtering</a:t>
            </a:r>
          </a:p>
          <a:p>
            <a:pPr lvl="2"/>
            <a:r>
              <a:rPr lang="en-US" dirty="0"/>
              <a:t>Discard all packets from </a:t>
            </a:r>
            <a:r>
              <a:rPr lang="en-US" dirty="0" err="1"/>
              <a:t>spamRus</a:t>
            </a:r>
            <a:endParaRPr lang="en-US" dirty="0"/>
          </a:p>
          <a:p>
            <a:pPr lvl="1"/>
            <a:r>
              <a:rPr lang="en-US" dirty="0"/>
              <a:t>Anything data 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BE61-89BD-2749-9292-12A038617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Non-Blocking Stream </a:t>
            </a:r>
            <a:r>
              <a:rPr lang="en-US" dirty="0">
                <a:solidFill>
                  <a:schemeClr val="tx1"/>
                </a:solidFill>
              </a:rPr>
              <a:t>Primitives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CF608-76A7-3845-A40D-D1E8FD9EB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114800"/>
          </a:xfrm>
        </p:spPr>
        <p:txBody>
          <a:bodyPr/>
          <a:lstStyle/>
          <a:p>
            <a:r>
              <a:rPr lang="en-US" dirty="0"/>
              <a:t>Blocking </a:t>
            </a:r>
          </a:p>
          <a:p>
            <a:pPr lvl="1"/>
            <a:r>
              <a:rPr lang="en-US" dirty="0"/>
              <a:t>only primitives are read, write</a:t>
            </a:r>
          </a:p>
          <a:p>
            <a:pPr lvl="1"/>
            <a:r>
              <a:rPr lang="en-US" dirty="0"/>
              <a:t>If data not present, block for data to be available</a:t>
            </a:r>
          </a:p>
          <a:p>
            <a:r>
              <a:rPr lang="en-US" dirty="0"/>
              <a:t>Non-blocking</a:t>
            </a:r>
          </a:p>
          <a:p>
            <a:pPr lvl="1"/>
            <a:r>
              <a:rPr lang="en-US" dirty="0"/>
              <a:t>Add operations to ask if data is available (if stream ready for write)</a:t>
            </a:r>
          </a:p>
          <a:p>
            <a:pPr marL="0" indent="0">
              <a:buNone/>
            </a:pPr>
            <a:r>
              <a:rPr lang="en-US" dirty="0"/>
              <a:t>   if (not(empty(in1))  </a:t>
            </a:r>
            <a:r>
              <a:rPr lang="en-US" dirty="0" err="1"/>
              <a:t>next_pkt</a:t>
            </a:r>
            <a:r>
              <a:rPr lang="en-US" dirty="0"/>
              <a:t>=in1.read()</a:t>
            </a:r>
          </a:p>
          <a:p>
            <a:pPr marL="0" indent="0">
              <a:buNone/>
            </a:pPr>
            <a:r>
              <a:rPr lang="en-US" dirty="0"/>
              <a:t>   else if (not(empty(in2)) </a:t>
            </a:r>
            <a:r>
              <a:rPr lang="en-US" dirty="0" err="1"/>
              <a:t>next_pkt</a:t>
            </a:r>
            <a:r>
              <a:rPr lang="en-US" dirty="0"/>
              <a:t>=in2.read()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8E087-BF7C-844D-B4DB-89372F727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8D36DD-1E56-CB49-81CA-EE752992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3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dirty="0"/>
              <a:t>When non-blocking necessary?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are cases where we need the ability to ask if a data item is present?</a:t>
            </a:r>
          </a:p>
          <a:p>
            <a:r>
              <a:rPr lang="en-US" dirty="0"/>
              <a:t>Consider a server with multiple clients</a:t>
            </a:r>
          </a:p>
          <a:p>
            <a:pPr lvl="1"/>
            <a:r>
              <a:rPr lang="en-US" dirty="0"/>
              <a:t>Clients requests are independent, random</a:t>
            </a:r>
          </a:p>
          <a:p>
            <a:pPr lvl="2"/>
            <a:r>
              <a:rPr lang="en-US" dirty="0"/>
              <a:t>No guarantee make same number or rate of requests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happens if must wait for a request from each of clients?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would prefer to do?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dirty="0"/>
              <a:t>When non-blocking necessary?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an IP packet router: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Why need non-blocking here?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816" y="3066546"/>
            <a:ext cx="5525259" cy="209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026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/>
              <a:t>Removed model restriction </a:t>
            </a:r>
          </a:p>
          <a:p>
            <a:pPr lvl="1"/>
            <a:r>
              <a:rPr lang="en-US" dirty="0"/>
              <a:t>Can ask if token present</a:t>
            </a:r>
          </a:p>
          <a:p>
            <a:r>
              <a:rPr lang="en-US" dirty="0"/>
              <a:t>Gained expressive power</a:t>
            </a:r>
          </a:p>
          <a:p>
            <a:pPr lvl="1"/>
            <a:r>
              <a:rPr lang="en-US" dirty="0"/>
              <a:t>Can grab data as shows up</a:t>
            </a:r>
          </a:p>
          <a:p>
            <a:r>
              <a:rPr lang="en-US" dirty="0"/>
              <a:t>Weaken our guarantees</a:t>
            </a:r>
          </a:p>
          <a:p>
            <a:pPr lvl="1"/>
            <a:r>
              <a:rPr lang="en-US" dirty="0"/>
              <a:t>Possible to get non-deterministic behavior</a:t>
            </a:r>
          </a:p>
          <a:p>
            <a:pPr lvl="2"/>
            <a:r>
              <a:rPr lang="en-US" dirty="0"/>
              <a:t>Depends on timing</a:t>
            </a:r>
          </a:p>
          <a:p>
            <a:pPr lvl="3"/>
            <a:r>
              <a:rPr lang="en-US" dirty="0"/>
              <a:t>Which we’ve said may vary with mapping</a:t>
            </a:r>
          </a:p>
          <a:p>
            <a:r>
              <a:rPr lang="en-US" dirty="0"/>
              <a:t>Use when necessary, avoid if possible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implement any computation describable with a Turing Machine</a:t>
            </a:r>
          </a:p>
          <a:p>
            <a:pPr lvl="1"/>
            <a:r>
              <a:rPr lang="en-US" dirty="0"/>
              <a:t>(theoretical model of computing by Alan Turing)</a:t>
            </a:r>
          </a:p>
          <a:p>
            <a:r>
              <a:rPr lang="en-US" dirty="0"/>
              <a:t>Turing Machine – captures our notion of what is computable</a:t>
            </a:r>
          </a:p>
          <a:p>
            <a:pPr lvl="1"/>
            <a:r>
              <a:rPr lang="en-US" dirty="0"/>
              <a:t>If it cannot be computed by a Turing Machine, we don’t know how to compute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9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Network Roundup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866523"/>
              </p:ext>
            </p:extLst>
          </p:nvPr>
        </p:nvGraphicFramePr>
        <p:xfrm>
          <a:off x="609600" y="2030551"/>
          <a:ext cx="77724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</a:p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  <a:r>
                        <a:rPr lang="en-US" baseline="0" dirty="0"/>
                        <a:t> 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Turing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SDF+fixed</a:t>
                      </a:r>
                      <a:r>
                        <a:rPr lang="en-US" dirty="0"/>
                        <a:t>-delay 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SDF+variable</a:t>
                      </a:r>
                      <a:r>
                        <a:rPr lang="en-US" dirty="0"/>
                        <a:t> (data-dependent)</a:t>
                      </a:r>
                      <a:r>
                        <a:rPr lang="en-US" baseline="0" dirty="0"/>
                        <a:t> 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Dynamic Rate DF 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Dynamic Rate DF non-blocking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7B276-CF8C-4845-ABD9-3A412BE6645A}"/>
              </a:ext>
            </a:extLst>
          </p:cNvPr>
          <p:cNvSpPr txBox="1"/>
          <p:nvPr/>
        </p:nvSpPr>
        <p:spPr>
          <a:xfrm>
            <a:off x="2719352" y="5633287"/>
            <a:ext cx="1776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Good</a:t>
            </a:r>
          </a:p>
          <a:p>
            <a:r>
              <a:rPr lang="en-US" dirty="0">
                <a:latin typeface="+mn-lt"/>
              </a:rPr>
              <a:t>For </a:t>
            </a:r>
          </a:p>
          <a:p>
            <a:r>
              <a:rPr lang="en-US" dirty="0">
                <a:latin typeface="+mn-lt"/>
              </a:rPr>
              <a:t>correctness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2E6170-8264-4840-9577-F38BA6EAF0A2}"/>
              </a:ext>
            </a:extLst>
          </p:cNvPr>
          <p:cNvSpPr txBox="1"/>
          <p:nvPr/>
        </p:nvSpPr>
        <p:spPr>
          <a:xfrm>
            <a:off x="4743492" y="5633286"/>
            <a:ext cx="1640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Good</a:t>
            </a:r>
          </a:p>
          <a:p>
            <a:r>
              <a:rPr lang="en-US" dirty="0">
                <a:latin typeface="+mn-lt"/>
              </a:rPr>
              <a:t>For </a:t>
            </a:r>
          </a:p>
          <a:p>
            <a:r>
              <a:rPr lang="en-US" dirty="0">
                <a:latin typeface="+mn-lt"/>
              </a:rPr>
              <a:t>Real-Time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34F40-7505-0549-99A7-E8B30B913731}"/>
              </a:ext>
            </a:extLst>
          </p:cNvPr>
          <p:cNvSpPr txBox="1"/>
          <p:nvPr/>
        </p:nvSpPr>
        <p:spPr>
          <a:xfrm>
            <a:off x="6767632" y="5633285"/>
            <a:ext cx="2154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Completeness</a:t>
            </a:r>
          </a:p>
          <a:p>
            <a:r>
              <a:rPr lang="en-US" dirty="0">
                <a:latin typeface="+mn-lt"/>
              </a:rPr>
              <a:t>(Compute</a:t>
            </a:r>
          </a:p>
          <a:p>
            <a:r>
              <a:rPr lang="en-US" dirty="0">
                <a:latin typeface="+mn-lt"/>
              </a:rPr>
              <a:t>  anything)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dirty="0"/>
              <a:t>Capture gross parallel structure with Process Network</a:t>
            </a:r>
          </a:p>
          <a:p>
            <a:r>
              <a:rPr lang="en-US" dirty="0"/>
              <a:t>Use dataflow synchronization for determinism</a:t>
            </a:r>
          </a:p>
          <a:p>
            <a:pPr lvl="1"/>
            <a:r>
              <a:rPr lang="en-US" dirty="0"/>
              <a:t>Abstract out timing of implementations</a:t>
            </a:r>
          </a:p>
          <a:p>
            <a:pPr lvl="1"/>
            <a:r>
              <a:rPr lang="en-US" dirty="0"/>
              <a:t>Give freedom of implementation</a:t>
            </a:r>
          </a:p>
          <a:p>
            <a:r>
              <a:rPr lang="en-US" dirty="0"/>
              <a:t>Exploit freedom to refine mapping to optimize performance</a:t>
            </a:r>
          </a:p>
          <a:p>
            <a:r>
              <a:rPr lang="en-US" dirty="0"/>
              <a:t>Minimally use non-determinism as necessary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4"/>
            <a:ext cx="8153400" cy="4883215"/>
          </a:xfrm>
        </p:spPr>
        <p:txBody>
          <a:bodyPr/>
          <a:lstStyle/>
          <a:p>
            <a:r>
              <a:rPr lang="en-US" dirty="0"/>
              <a:t>Remember feedback</a:t>
            </a:r>
          </a:p>
          <a:p>
            <a:pPr lvl="1"/>
            <a:r>
              <a:rPr lang="en-US" dirty="0"/>
              <a:t>Today’s lecture and HW2</a:t>
            </a:r>
          </a:p>
          <a:p>
            <a:r>
              <a:rPr lang="en-US" dirty="0"/>
              <a:t>Reading for Day 6 on web</a:t>
            </a:r>
          </a:p>
          <a:p>
            <a:r>
              <a:rPr lang="en-US" dirty="0"/>
              <a:t>HW3 due Friday</a:t>
            </a:r>
          </a:p>
          <a:p>
            <a:pPr lvl="1"/>
            <a:r>
              <a:rPr lang="en-US" dirty="0"/>
              <a:t>Implementing multiprocessor solutions on homogeneous (ARM) processor cores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a separate control location (PC)</a:t>
            </a:r>
          </a:p>
          <a:p>
            <a:r>
              <a:rPr lang="en-US" dirty="0"/>
              <a:t>May share memory (contrast process)</a:t>
            </a:r>
          </a:p>
          <a:p>
            <a:pPr lvl="1"/>
            <a:r>
              <a:rPr lang="en-US" dirty="0"/>
              <a:t>Run in common address space with other threads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May not actually run on processor</a:t>
            </a:r>
          </a:p>
          <a:p>
            <a:pPr lvl="1"/>
            <a:r>
              <a:rPr lang="en-US" dirty="0"/>
              <a:t>Could be specialized hardware block</a:t>
            </a:r>
          </a:p>
          <a:p>
            <a:pPr lvl="1"/>
            <a:r>
              <a:rPr lang="en-US" dirty="0"/>
              <a:t>May share a processor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C1D2-88E6-A846-873D-5A9A2ADD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34188"/>
            <a:ext cx="3810000" cy="1143000"/>
          </a:xfrm>
        </p:spPr>
        <p:txBody>
          <a:bodyPr/>
          <a:lstStyle/>
          <a:p>
            <a:r>
              <a:rPr lang="en-US" dirty="0"/>
              <a:t>FIFO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64C03-0823-B743-BE13-D66C39135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49476"/>
            <a:ext cx="3810000" cy="4114800"/>
          </a:xfrm>
        </p:spPr>
        <p:txBody>
          <a:bodyPr/>
          <a:lstStyle/>
          <a:p>
            <a:r>
              <a:rPr lang="en-US" dirty="0"/>
              <a:t>Hardware Block</a:t>
            </a:r>
          </a:p>
          <a:p>
            <a:r>
              <a:rPr lang="en-US" dirty="0"/>
              <a:t>Outputs data in order received </a:t>
            </a:r>
          </a:p>
          <a:p>
            <a:pPr lvl="1"/>
            <a:r>
              <a:rPr lang="en-US" dirty="0"/>
              <a:t>First-In, First-Out</a:t>
            </a:r>
          </a:p>
          <a:p>
            <a:r>
              <a:rPr lang="en-US" dirty="0"/>
              <a:t>Tell it when you are providing data</a:t>
            </a:r>
          </a:p>
          <a:p>
            <a:pPr lvl="1"/>
            <a:r>
              <a:rPr lang="en-US" dirty="0"/>
              <a:t>Write</a:t>
            </a:r>
          </a:p>
          <a:p>
            <a:pPr lvl="1"/>
            <a:r>
              <a:rPr lang="en-US" dirty="0"/>
              <a:t>May choose not to insert on a cycle</a:t>
            </a:r>
          </a:p>
          <a:p>
            <a:pPr lvl="2"/>
            <a:r>
              <a:rPr lang="en-US" dirty="0"/>
              <a:t>Need to signal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D66E7E-D08E-7549-8F66-2EC8C1667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6760" y="1783588"/>
            <a:ext cx="3810000" cy="4114800"/>
          </a:xfrm>
        </p:spPr>
        <p:txBody>
          <a:bodyPr/>
          <a:lstStyle/>
          <a:p>
            <a:r>
              <a:rPr lang="en-US" dirty="0"/>
              <a:t>Tell it when you are consuming data</a:t>
            </a:r>
          </a:p>
          <a:p>
            <a:pPr lvl="1"/>
            <a:r>
              <a:rPr lang="en-US" dirty="0"/>
              <a:t>Read</a:t>
            </a:r>
          </a:p>
          <a:p>
            <a:r>
              <a:rPr lang="en-US" dirty="0"/>
              <a:t>Tells you when it’s </a:t>
            </a:r>
            <a:r>
              <a:rPr lang="en-US" b="1" dirty="0"/>
              <a:t>empty</a:t>
            </a:r>
            <a:r>
              <a:rPr lang="en-US" dirty="0"/>
              <a:t> and has no data to provide</a:t>
            </a:r>
          </a:p>
          <a:p>
            <a:r>
              <a:rPr lang="en-US" dirty="0"/>
              <a:t>Tells you when it’s </a:t>
            </a:r>
            <a:r>
              <a:rPr lang="en-US" b="1" dirty="0"/>
              <a:t>full</a:t>
            </a:r>
            <a:r>
              <a:rPr lang="en-US" dirty="0"/>
              <a:t> and can hold nothing else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FA2D3-4274-2D4C-AF95-5482C090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F35A9-F5A6-AF46-B070-22B08246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0482E0-3B81-6C4A-B580-0463A022B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592" y="488188"/>
            <a:ext cx="4915408" cy="1041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9445A9-1C19-974A-9CE6-B7002235780A}"/>
              </a:ext>
            </a:extLst>
          </p:cNvPr>
          <p:cNvSpPr txBox="1"/>
          <p:nvPr/>
        </p:nvSpPr>
        <p:spPr>
          <a:xfrm>
            <a:off x="304800" y="234188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n-lt"/>
              </a:rPr>
              <a:t>Day 4</a:t>
            </a:r>
          </a:p>
        </p:txBody>
      </p:sp>
    </p:spTree>
    <p:extLst>
      <p:ext uri="{BB962C8B-B14F-4D97-AF65-F5344CB8AC3E}">
        <p14:creationId xmlns:p14="http://schemas.microsoft.com/office/powerpoint/2010/main" val="413339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4114800"/>
          </a:xfrm>
        </p:spPr>
        <p:txBody>
          <a:bodyPr/>
          <a:lstStyle/>
          <a:p>
            <a:r>
              <a:rPr lang="en-US" dirty="0"/>
              <a:t>Processes (threads) allow </a:t>
            </a:r>
            <a:r>
              <a:rPr lang="en-US" i="1" dirty="0"/>
              <a:t>expression</a:t>
            </a:r>
            <a:r>
              <a:rPr lang="en-US" dirty="0"/>
              <a:t> of independent control</a:t>
            </a:r>
          </a:p>
          <a:p>
            <a:r>
              <a:rPr lang="en-US" dirty="0"/>
              <a:t>Convenient for things that advance independently</a:t>
            </a:r>
          </a:p>
          <a:p>
            <a:r>
              <a:rPr lang="en-US" dirty="0"/>
              <a:t>Process (thread) is the easiest way to express some behaviors</a:t>
            </a:r>
          </a:p>
          <a:p>
            <a:pPr lvl="1"/>
            <a:r>
              <a:rPr lang="en-US" dirty="0"/>
              <a:t>Easier than trying to describe as a single process</a:t>
            </a:r>
          </a:p>
          <a:p>
            <a:r>
              <a:rPr lang="en-US" dirty="0"/>
              <a:t>Can be used for performance optimization to improve resource utilization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59186</TotalTime>
  <Words>2933</Words>
  <Application>Microsoft Macintosh PowerPoint</Application>
  <PresentationFormat>On-screen Show (4:3)</PresentationFormat>
  <Paragraphs>703</Paragraphs>
  <Slides>69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Cambria Math</vt:lpstr>
      <vt:lpstr>Helvetica</vt:lpstr>
      <vt:lpstr>Times New Roman</vt:lpstr>
      <vt:lpstr>Wingdings</vt:lpstr>
      <vt:lpstr>Blank Presentation</vt:lpstr>
      <vt:lpstr>Equation</vt:lpstr>
      <vt:lpstr>ESE5320: System-on-a-Chip Architecture</vt:lpstr>
      <vt:lpstr>Today</vt:lpstr>
      <vt:lpstr>Message</vt:lpstr>
      <vt:lpstr>Programmable SoC</vt:lpstr>
      <vt:lpstr>Reminder</vt:lpstr>
      <vt:lpstr>Term: Process</vt:lpstr>
      <vt:lpstr>Thread</vt:lpstr>
      <vt:lpstr>FIFO</vt:lpstr>
      <vt:lpstr>Process</vt:lpstr>
      <vt:lpstr>Preclass 2</vt:lpstr>
      <vt:lpstr>Preclass 2</vt:lpstr>
      <vt:lpstr>Multithread Web Page Load</vt:lpstr>
      <vt:lpstr>Model (from Day 4) Communicating Threads</vt:lpstr>
      <vt:lpstr>Issues</vt:lpstr>
      <vt:lpstr>Today’s Stand</vt:lpstr>
      <vt:lpstr>Dataflow Process Model</vt:lpstr>
      <vt:lpstr>Operation/Operator</vt:lpstr>
      <vt:lpstr>Dataflow / Control Flow</vt:lpstr>
      <vt:lpstr>Token</vt:lpstr>
      <vt:lpstr>Stream</vt:lpstr>
      <vt:lpstr>Streams</vt:lpstr>
      <vt:lpstr>Variable Delay Source to Sink</vt:lpstr>
      <vt:lpstr>Communication Latency</vt:lpstr>
      <vt:lpstr>On-Chip Delay</vt:lpstr>
      <vt:lpstr>Dataflow gives  Clock Independent Semantics</vt:lpstr>
      <vt:lpstr>Dataflow Process Network</vt:lpstr>
      <vt:lpstr>Dataflow Abstracts Timing</vt:lpstr>
      <vt:lpstr>Dataflow Graphs  Parallel Performance Prospect</vt:lpstr>
      <vt:lpstr>Some Task Graphs</vt:lpstr>
      <vt:lpstr>Synchronous Dataflow (SDF) with fixed operators</vt:lpstr>
      <vt:lpstr>SDF Operator</vt:lpstr>
      <vt:lpstr>Processor Model</vt:lpstr>
      <vt:lpstr>Time for Graph Iteration on Processors</vt:lpstr>
      <vt:lpstr>Intel Knights Landing</vt:lpstr>
      <vt:lpstr>GRVI/Phallanx</vt:lpstr>
      <vt:lpstr>Biglab</vt:lpstr>
      <vt:lpstr>Map to different processors</vt:lpstr>
      <vt:lpstr>Refine Data Parallel</vt:lpstr>
      <vt:lpstr>Refine Pipeline</vt:lpstr>
      <vt:lpstr>Apple A16 Bionic</vt:lpstr>
      <vt:lpstr>PowerPoint Presentation</vt:lpstr>
      <vt:lpstr>Heterogeneous Processor</vt:lpstr>
      <vt:lpstr>Heterogeneous Processor</vt:lpstr>
      <vt:lpstr>Heterogeneous Processor</vt:lpstr>
      <vt:lpstr>Heterogeneous Processor</vt:lpstr>
      <vt:lpstr>Custom Accelerator</vt:lpstr>
      <vt:lpstr>Operations</vt:lpstr>
      <vt:lpstr>Streams</vt:lpstr>
      <vt:lpstr>Add Delay</vt:lpstr>
      <vt:lpstr>Semantics (meaning)</vt:lpstr>
      <vt:lpstr>Basic Approach</vt:lpstr>
      <vt:lpstr>Approach (1)</vt:lpstr>
      <vt:lpstr>Approach (2)</vt:lpstr>
      <vt:lpstr>Dataflow Variants</vt:lpstr>
      <vt:lpstr>Variable Delay</vt:lpstr>
      <vt:lpstr>Motivations and Demands  for Dataflow Options</vt:lpstr>
      <vt:lpstr>Data-Dependent Variable Delay Operators</vt:lpstr>
      <vt:lpstr>GCD (Preclass 3)</vt:lpstr>
      <vt:lpstr>Data-Dependent Variable Delay Operators</vt:lpstr>
      <vt:lpstr>Dynamic Rates?</vt:lpstr>
      <vt:lpstr>Data-Dependent Rates?</vt:lpstr>
      <vt:lpstr>Non-Blocking Stream Primitives</vt:lpstr>
      <vt:lpstr>When non-blocking necessary?</vt:lpstr>
      <vt:lpstr>When non-blocking necessary?</vt:lpstr>
      <vt:lpstr>Non-Blocking</vt:lpstr>
      <vt:lpstr>Turing Complete</vt:lpstr>
      <vt:lpstr>Process Network Roundup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241</cp:revision>
  <cp:lastPrinted>2023-09-17T18:42:14Z</cp:lastPrinted>
  <dcterms:created xsi:type="dcterms:W3CDTF">2018-09-17T16:30:11Z</dcterms:created>
  <dcterms:modified xsi:type="dcterms:W3CDTF">2023-09-17T18:42:15Z</dcterms:modified>
</cp:coreProperties>
</file>