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8" r:id="rId3"/>
    <p:sldId id="339" r:id="rId4"/>
    <p:sldId id="332" r:id="rId5"/>
    <p:sldId id="334" r:id="rId6"/>
    <p:sldId id="333" r:id="rId7"/>
    <p:sldId id="335" r:id="rId8"/>
    <p:sldId id="411" r:id="rId9"/>
    <p:sldId id="459" r:id="rId10"/>
    <p:sldId id="341" r:id="rId11"/>
    <p:sldId id="343" r:id="rId12"/>
    <p:sldId id="344" r:id="rId13"/>
    <p:sldId id="346" r:id="rId14"/>
    <p:sldId id="415" r:id="rId15"/>
    <p:sldId id="412" r:id="rId16"/>
    <p:sldId id="413" r:id="rId17"/>
    <p:sldId id="414" r:id="rId18"/>
    <p:sldId id="416" r:id="rId19"/>
    <p:sldId id="347" r:id="rId20"/>
    <p:sldId id="348" r:id="rId21"/>
    <p:sldId id="428" r:id="rId22"/>
    <p:sldId id="350" r:id="rId23"/>
    <p:sldId id="434" r:id="rId24"/>
    <p:sldId id="433" r:id="rId25"/>
    <p:sldId id="351" r:id="rId26"/>
    <p:sldId id="352" r:id="rId27"/>
    <p:sldId id="353" r:id="rId28"/>
    <p:sldId id="445" r:id="rId29"/>
    <p:sldId id="390" r:id="rId30"/>
    <p:sldId id="383" r:id="rId31"/>
    <p:sldId id="435" r:id="rId32"/>
    <p:sldId id="452" r:id="rId33"/>
    <p:sldId id="345" r:id="rId34"/>
    <p:sldId id="447" r:id="rId35"/>
    <p:sldId id="417" r:id="rId36"/>
    <p:sldId id="419" r:id="rId37"/>
    <p:sldId id="460" r:id="rId38"/>
    <p:sldId id="363" r:id="rId39"/>
    <p:sldId id="444" r:id="rId40"/>
    <p:sldId id="420" r:id="rId41"/>
    <p:sldId id="354" r:id="rId42"/>
    <p:sldId id="357" r:id="rId43"/>
    <p:sldId id="355" r:id="rId44"/>
    <p:sldId id="407" r:id="rId45"/>
    <p:sldId id="358" r:id="rId46"/>
    <p:sldId id="360" r:id="rId47"/>
    <p:sldId id="361" r:id="rId48"/>
    <p:sldId id="394" r:id="rId49"/>
    <p:sldId id="376" r:id="rId50"/>
    <p:sldId id="377" r:id="rId51"/>
    <p:sldId id="381" r:id="rId52"/>
    <p:sldId id="356" r:id="rId53"/>
    <p:sldId id="392" r:id="rId54"/>
    <p:sldId id="378" r:id="rId55"/>
    <p:sldId id="379" r:id="rId56"/>
    <p:sldId id="380" r:id="rId57"/>
    <p:sldId id="422" r:id="rId58"/>
    <p:sldId id="340" r:id="rId59"/>
    <p:sldId id="330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5"/>
    <p:restoredTop sz="94769"/>
  </p:normalViewPr>
  <p:slideViewPr>
    <p:cSldViewPr>
      <p:cViewPr varScale="1">
        <p:scale>
          <a:sx n="106" d="100"/>
          <a:sy n="106" d="100"/>
        </p:scale>
        <p:origin x="3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4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6:  September 20, 2023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26F2E-B2D8-2A4A-AE81-BEFC7E467BFB}"/>
              </a:ext>
            </a:extLst>
          </p:cNvPr>
          <p:cNvSpPr txBox="1"/>
          <p:nvPr/>
        </p:nvSpPr>
        <p:spPr>
          <a:xfrm>
            <a:off x="381000" y="518160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Preclass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  <a:br>
              <a:rPr lang="en-US" dirty="0"/>
            </a:br>
            <a:r>
              <a:rPr lang="en-US" dirty="0"/>
              <a:t>Common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are common examples of DLP?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Numerical Linear Algebra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E.g. Vector Add, Matrix-Vector Multiplication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Simulation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Signal or Image Processing</a:t>
            </a:r>
            <a:endParaRPr lang="en-US" b="1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Hardware Architectures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we’re going to perform the same operations on different data,</a:t>
            </a:r>
            <a:br>
              <a:rPr lang="en-US" dirty="0"/>
            </a:br>
            <a:r>
              <a:rPr lang="en-US" dirty="0"/>
              <a:t>exploit that to reduce area, energy</a:t>
            </a:r>
          </a:p>
          <a:p>
            <a:pPr lvl="1"/>
            <a:endParaRPr lang="en-US" dirty="0"/>
          </a:p>
          <a:p>
            <a:r>
              <a:rPr lang="en-US" dirty="0"/>
              <a:t>Reduced area means can have more computation on a fixed-size IC chip.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Instruction Multiple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8039100" cy="32205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4CAB2E-3D83-944E-8C83-7D7AA7154319}" type="slidenum">
              <a:rPr lang="en-US" smtClean="0">
                <a:latin typeface="Times New Roman" pitchFamily="1" charset="0"/>
              </a:rPr>
              <a:pPr/>
              <a:t>14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31748" name="Picture 2" descr="fa_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438400"/>
            <a:ext cx="23177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Ripple Carry Addition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define logic for each bit, then assemble:</a:t>
            </a:r>
          </a:p>
          <a:p>
            <a:pPr lvl="1"/>
            <a:r>
              <a:rPr lang="en-US" b="1" dirty="0"/>
              <a:t>bit slice</a:t>
            </a:r>
            <a:endParaRPr lang="en-US" dirty="0"/>
          </a:p>
        </p:txBody>
      </p:sp>
      <p:pic>
        <p:nvPicPr>
          <p:cNvPr id="31751" name="Picture 5" descr="rippl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595813"/>
            <a:ext cx="53340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733800"/>
            <a:ext cx="40767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8F0FB9-3665-4744-B81A-8504A756FD43}" type="slidenum">
              <a:rPr lang="en-US" smtClean="0">
                <a:latin typeface="Times New Roman" pitchFamily="1" charset="0"/>
              </a:rPr>
              <a:pPr/>
              <a:t>15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54276" name="Picture 2" descr="addsu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81400"/>
            <a:ext cx="44958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Arithmetic Logic Unit (ALU)</a:t>
            </a:r>
          </a:p>
        </p:txBody>
      </p:sp>
      <p:sp>
        <p:nvSpPr>
          <p:cNvPr id="542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Observe: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with small tweaks can get many functions with basic adder components</a:t>
            </a:r>
          </a:p>
        </p:txBody>
      </p:sp>
      <p:pic>
        <p:nvPicPr>
          <p:cNvPr id="54279" name="Picture 5" descr="full_ad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05200"/>
            <a:ext cx="49149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A6BDD8-6A95-A945-ABF4-D380A836E13B}" type="slidenum">
              <a:rPr lang="en-US" smtClean="0">
                <a:latin typeface="Times New Roman" pitchFamily="1" charset="0"/>
              </a:rPr>
              <a:pPr/>
              <a:t>16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Arithmetic and Logic Unit</a:t>
            </a:r>
          </a:p>
        </p:txBody>
      </p:sp>
      <p:pic>
        <p:nvPicPr>
          <p:cNvPr id="55302" name="Picture 4" descr="alu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914400"/>
            <a:ext cx="3124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  <p:pic>
        <p:nvPicPr>
          <p:cNvPr id="55303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572000"/>
            <a:ext cx="335280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563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E18A7E-78EA-B14E-80B8-FB0C086D5D05}" type="slidenum">
              <a:rPr lang="en-US" smtClean="0">
                <a:latin typeface="Times New Roman" pitchFamily="1" charset="0"/>
              </a:rPr>
              <a:pPr/>
              <a:t>17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ALU Functions</a:t>
            </a: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524000"/>
            <a:ext cx="3810000" cy="4572000"/>
          </a:xfrm>
        </p:spPr>
        <p:txBody>
          <a:bodyPr/>
          <a:lstStyle/>
          <a:p>
            <a:r>
              <a:rPr lang="en-US"/>
              <a:t>A+B w/ Carry</a:t>
            </a:r>
          </a:p>
          <a:p>
            <a:r>
              <a:rPr lang="en-US"/>
              <a:t>B-A</a:t>
            </a:r>
          </a:p>
          <a:p>
            <a:r>
              <a:rPr lang="en-US"/>
              <a:t>A xor B (squash carry)</a:t>
            </a:r>
          </a:p>
          <a:p>
            <a:r>
              <a:rPr lang="en-US"/>
              <a:t>A*B (squash carry)</a:t>
            </a:r>
          </a:p>
          <a:p>
            <a:r>
              <a:rPr lang="en-US"/>
              <a:t>/A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638800"/>
            <a:ext cx="7454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Key observation: </a:t>
            </a:r>
            <a:r>
              <a:rPr lang="en-US" dirty="0">
                <a:latin typeface="+mn-lt"/>
              </a:rPr>
              <a:t>every ALU bit does the same thing</a:t>
            </a:r>
          </a:p>
          <a:p>
            <a:r>
              <a:rPr lang="en-US" dirty="0">
                <a:latin typeface="+mn-lt"/>
              </a:rPr>
              <a:t>   on different bits of the data </a:t>
            </a:r>
            <a:r>
              <a:rPr lang="en-US" dirty="0" err="1">
                <a:latin typeface="+mn-lt"/>
              </a:rPr>
              <a:t>word(s</a:t>
            </a:r>
            <a:r>
              <a:rPr lang="en-US" dirty="0">
                <a:latin typeface="+mn-lt"/>
              </a:rPr>
              <a:t>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ARM v7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124200" cy="4114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ALU is </a:t>
            </a:r>
            <a:r>
              <a:rPr lang="en-US" dirty="0">
                <a:ea typeface="ＭＳ Ｐゴシック" pitchFamily="1" charset="-128"/>
              </a:rPr>
              <a:t>Key compute operator in a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5146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W-bit ALU as 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114800"/>
          </a:xfrm>
        </p:spPr>
        <p:txBody>
          <a:bodyPr/>
          <a:lstStyle/>
          <a:p>
            <a:r>
              <a:rPr lang="en-US" dirty="0"/>
              <a:t>Familiar idea</a:t>
            </a:r>
          </a:p>
          <a:p>
            <a:r>
              <a:rPr lang="en-US" dirty="0"/>
              <a:t>A W-bit ALU (W=8, 16, 32, 64, …) is SIMD</a:t>
            </a:r>
          </a:p>
          <a:p>
            <a:r>
              <a:rPr lang="en-US" dirty="0"/>
              <a:t>Each bit of ALU works on separate bits</a:t>
            </a:r>
          </a:p>
          <a:p>
            <a:pPr lvl="1"/>
            <a:r>
              <a:rPr lang="en-US" dirty="0"/>
              <a:t>Performing the same operation on it</a:t>
            </a:r>
          </a:p>
          <a:p>
            <a:pPr lvl="2"/>
            <a:r>
              <a:rPr lang="en-US" dirty="0"/>
              <a:t>Trivial to see bitwise AND, OR, XOR</a:t>
            </a:r>
          </a:p>
          <a:p>
            <a:pPr lvl="2"/>
            <a:r>
              <a:rPr lang="en-US" dirty="0"/>
              <a:t>Also true for ADD (each bit performing Full Adder)</a:t>
            </a:r>
          </a:p>
          <a:p>
            <a:r>
              <a:rPr lang="en-US" dirty="0"/>
              <a:t>Share one instruction across all ALU bits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For Parallel Decomposition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Concepts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NEON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ALU Bit Slice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19453" y="1690947"/>
            <a:ext cx="3599096" cy="17412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50AF-A846-1D4A-8762-357F7D27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B8E3-DDED-6045-A655-3D3454AB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we get when add 65280 to 257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 unsigned add?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16b unsigned add?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F8B1E-3269-EE4A-A15C-FC9916DC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B7830-21B0-F24C-9C6B-AD4AC5A0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5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What’s different between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250A-9D3D-8C4E-8665-04BAD643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D07FB-BBB3-CF40-B13B-ADD5397F5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Concretely show: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16b wide ALU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SIMD </a:t>
            </a:r>
            <a:r>
              <a:rPr lang="en-US" dirty="0" err="1">
                <a:solidFill>
                  <a:schemeClr val="tx2"/>
                </a:solidFill>
              </a:rPr>
              <a:t>datapath</a:t>
            </a:r>
            <a:r>
              <a:rPr lang="en-US" dirty="0">
                <a:solidFill>
                  <a:schemeClr val="tx2"/>
                </a:solidFill>
              </a:rPr>
              <a:t> with two 8b wide ALUs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C89C8-4407-7E43-BA29-08609E89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0264D-D8DA-EC44-A358-FBE7867E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AF35A-493E-FF49-9100-62E858632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3800"/>
            <a:ext cx="8483600" cy="109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26C13-CE4D-344F-9436-1E60B12D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5003800"/>
            <a:ext cx="8509000" cy="15748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4B531C-26CB-204D-BC79-A6F8AC82429A}"/>
              </a:ext>
            </a:extLst>
          </p:cNvPr>
          <p:cNvSpPr/>
          <p:nvPr/>
        </p:nvSpPr>
        <p:spPr bwMode="auto">
          <a:xfrm>
            <a:off x="4724400" y="6096000"/>
            <a:ext cx="381000" cy="152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A2FD30-FA1E-AE48-8C94-48C1A7DE977E}"/>
              </a:ext>
            </a:extLst>
          </p:cNvPr>
          <p:cNvSpPr/>
          <p:nvPr/>
        </p:nvSpPr>
        <p:spPr bwMode="auto">
          <a:xfrm>
            <a:off x="4914900" y="4267200"/>
            <a:ext cx="381000" cy="25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could we get both operations from the </a:t>
            </a:r>
            <a:r>
              <a:rPr lang="en-US" b="1" dirty="0">
                <a:solidFill>
                  <a:srgbClr val="FF6600"/>
                </a:solidFill>
              </a:rPr>
              <a:t>same</a:t>
            </a:r>
            <a:r>
              <a:rPr lang="en-US" dirty="0">
                <a:solidFill>
                  <a:srgbClr val="FF6600"/>
                </a:solidFill>
              </a:rPr>
              <a:t> hardware?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1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8204200" cy="19828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  <a:p>
            <a:r>
              <a:rPr lang="en-US" dirty="0"/>
              <a:t>But need to keep instructions (description) small</a:t>
            </a:r>
          </a:p>
          <a:p>
            <a:pPr lvl="1"/>
            <a:r>
              <a:rPr lang="en-US" dirty="0"/>
              <a:t>So typically have limited, homogeneous widths supported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128b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1x128b, 2x64b, 4x32b, 8x16b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05200"/>
            <a:ext cx="8686800" cy="2317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7D3AB8-4CE6-8E49-8134-27C09E2E63E0}"/>
              </a:ext>
            </a:extLst>
          </p:cNvPr>
          <p:cNvSpPr txBox="1"/>
          <p:nvPr/>
        </p:nvSpPr>
        <p:spPr>
          <a:xfrm>
            <a:off x="2590801" y="5902914"/>
            <a:ext cx="5404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(only 4 cases, so can decode from 2b)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F952-F461-4D41-9A4E-84B7B409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B623-27C3-AB44-B7CF-2EB485497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Math – 1D array of numbers</a:t>
            </a:r>
          </a:p>
          <a:p>
            <a:r>
              <a:rPr lang="en-US" dirty="0"/>
              <a:t>Here – 1D array of numbers that we operate upon with SIMD operations</a:t>
            </a:r>
          </a:p>
          <a:p>
            <a:pPr lvl="1"/>
            <a:r>
              <a:rPr lang="en-US" dirty="0"/>
              <a:t>Perform the same operations on</a:t>
            </a:r>
          </a:p>
          <a:p>
            <a:r>
              <a:rPr lang="en-US" dirty="0"/>
              <a:t>Vector A = [2, 3, 5, 7]</a:t>
            </a:r>
          </a:p>
          <a:p>
            <a:r>
              <a:rPr lang="en-US" dirty="0"/>
              <a:t>Vector B = [4, 6, 8, 9]</a:t>
            </a:r>
          </a:p>
          <a:p>
            <a:r>
              <a:rPr lang="en-US" dirty="0"/>
              <a:t>A+B = [6, 9, 13,16]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B87A8-CB07-4447-B711-48DAA0B9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BBCAB-7699-5B46-B122-7831CF4B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309162"/>
            <a:ext cx="7772400" cy="1143000"/>
          </a:xfrm>
        </p:spPr>
        <p:txBody>
          <a:bodyPr/>
          <a:lstStyle/>
          <a:p>
            <a:r>
              <a:rPr lang="en-US" dirty="0"/>
              <a:t>Terminology: Vector 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33144"/>
            <a:ext cx="8077200" cy="4114800"/>
          </a:xfrm>
        </p:spPr>
        <p:txBody>
          <a:bodyPr/>
          <a:lstStyle/>
          <a:p>
            <a:r>
              <a:rPr lang="en-US" dirty="0"/>
              <a:t>Each of the separate segments called a </a:t>
            </a:r>
            <a:r>
              <a:rPr lang="en-US" b="1" dirty="0"/>
              <a:t>Vector Lane </a:t>
            </a:r>
          </a:p>
          <a:p>
            <a:pPr lvl="1"/>
            <a:r>
              <a:rPr lang="en-US" dirty="0"/>
              <a:t>Length of vector hardware natively supports</a:t>
            </a:r>
          </a:p>
          <a:p>
            <a:r>
              <a:rPr lang="en-US" dirty="0"/>
              <a:t>For 16b data on 128b </a:t>
            </a:r>
            <a:r>
              <a:rPr lang="en-US" dirty="0" err="1"/>
              <a:t>datapath</a:t>
            </a:r>
            <a:r>
              <a:rPr lang="en-US" dirty="0"/>
              <a:t>, this provides 8 vector lanes</a:t>
            </a: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65959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9644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54302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pPr lvl="1"/>
            <a:r>
              <a:rPr lang="en-US" dirty="0"/>
              <a:t>When things are data parallel, exploiting for parallelism relatively easy</a:t>
            </a:r>
          </a:p>
          <a:p>
            <a:r>
              <a:rPr lang="en-US" dirty="0"/>
              <a:t>Data Parallel architectures can be compact </a:t>
            </a:r>
          </a:p>
          <a:p>
            <a:pPr lvl="1"/>
            <a:r>
              <a:rPr lang="en-US" dirty="0"/>
              <a:t> pack more computations onto a fixed-size Integrated Circuit chip</a:t>
            </a:r>
          </a:p>
          <a:p>
            <a:pPr lvl="1"/>
            <a:r>
              <a:rPr lang="en-US" i="1" dirty="0"/>
              <a:t>OR</a:t>
            </a:r>
            <a:r>
              <a:rPr lang="en-US" dirty="0"/>
              <a:t> perform computation in less area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267200" cy="4114800"/>
          </a:xfrm>
        </p:spPr>
        <p:txBody>
          <a:bodyPr/>
          <a:lstStyle/>
          <a:p>
            <a:r>
              <a:rPr lang="en-US" dirty="0"/>
              <a:t>Small Memory</a:t>
            </a:r>
          </a:p>
          <a:p>
            <a:r>
              <a:rPr lang="en-US" dirty="0"/>
              <a:t>Usually with multiple ports</a:t>
            </a:r>
          </a:p>
          <a:p>
            <a:pPr lvl="1"/>
            <a:r>
              <a:rPr lang="en-US" dirty="0"/>
              <a:t>Ability to perform multiple reads and writes simultaneously</a:t>
            </a:r>
          </a:p>
          <a:p>
            <a:r>
              <a:rPr lang="en-US" dirty="0"/>
              <a:t>Small </a:t>
            </a:r>
          </a:p>
          <a:p>
            <a:pPr lvl="1"/>
            <a:r>
              <a:rPr lang="en-US" dirty="0"/>
              <a:t>To make it fast (small memories fast)</a:t>
            </a:r>
          </a:p>
          <a:p>
            <a:pPr lvl="1"/>
            <a:r>
              <a:rPr lang="en-US" dirty="0"/>
              <a:t>Multiple ports are expensive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09800"/>
            <a:ext cx="397660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D12F50-1F5B-894F-8986-D8F25BCE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984"/>
            <a:ext cx="7772400" cy="1143000"/>
          </a:xfrm>
        </p:spPr>
        <p:txBody>
          <a:bodyPr/>
          <a:lstStyle/>
          <a:p>
            <a:r>
              <a:rPr lang="en-US" dirty="0"/>
              <a:t>SIMD Datapath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3B47F1-8C59-4C4E-BE35-0FF9FF7DA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47905"/>
            <a:ext cx="7772400" cy="4114800"/>
          </a:xfrm>
        </p:spPr>
        <p:txBody>
          <a:bodyPr/>
          <a:lstStyle/>
          <a:p>
            <a:r>
              <a:rPr lang="en-US" dirty="0"/>
              <a:t>Logical View: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Layout View: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3C6-C392-2045-B919-3673CD5C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9AB20-F57A-0547-A12C-E756E85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32CF3-0675-6146-AB35-42A66024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621442"/>
            <a:ext cx="5295900" cy="212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636AC-EE50-CA44-AA39-3098F34B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578137"/>
            <a:ext cx="6493859" cy="22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04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62DFE8-B415-394C-AAB6-5E258CC1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D7DD2F-6E4D-184F-A178-B36EA077F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Area of </a:t>
            </a:r>
            <a:r>
              <a:rPr lang="en-US" dirty="0" err="1"/>
              <a:t>datapath</a:t>
            </a:r>
            <a:endParaRPr lang="en-US" dirty="0"/>
          </a:p>
          <a:p>
            <a:r>
              <a:rPr lang="en-US" dirty="0"/>
              <a:t>Imagine filling an IC die with copies (instances) of </a:t>
            </a:r>
            <a:r>
              <a:rPr lang="en-US" dirty="0" err="1"/>
              <a:t>datapath</a:t>
            </a:r>
            <a:endParaRPr lang="en-US" dirty="0"/>
          </a:p>
          <a:p>
            <a:pPr lvl="1"/>
            <a:r>
              <a:rPr lang="en-US" dirty="0"/>
              <a:t>If </a:t>
            </a:r>
            <a:r>
              <a:rPr lang="en-US" dirty="0" err="1"/>
              <a:t>datapath</a:t>
            </a:r>
            <a:r>
              <a:rPr lang="en-US" dirty="0"/>
              <a:t> smaller, can fit more of them into fixed die area</a:t>
            </a:r>
          </a:p>
          <a:p>
            <a:r>
              <a:rPr lang="en-US" dirty="0"/>
              <a:t>Look at computation this provides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BDADF-EF16-4949-B09A-F19CC50F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1C942-E6A8-5E49-B74A-FBA5D1AD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27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5747"/>
              </p:ext>
            </p:extLst>
          </p:nvPr>
        </p:nvGraphicFramePr>
        <p:xfrm>
          <a:off x="457200" y="1645916"/>
          <a:ext cx="8458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822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31692"/>
              </p:ext>
            </p:extLst>
          </p:nvPr>
        </p:nvGraphicFramePr>
        <p:xfrm>
          <a:off x="457200" y="1645916"/>
          <a:ext cx="8458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19713476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A69094-DD1F-C643-B796-2374B47861B6}"/>
              </a:ext>
            </a:extLst>
          </p:cNvPr>
          <p:cNvSpPr txBox="1"/>
          <p:nvPr/>
        </p:nvSpPr>
        <p:spPr>
          <a:xfrm>
            <a:off x="3293130" y="3875028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Complete:  64, 256</a:t>
            </a:r>
          </a:p>
        </p:txBody>
      </p:sp>
    </p:spTree>
    <p:extLst>
      <p:ext uri="{BB962C8B-B14F-4D97-AF65-F5344CB8AC3E}">
        <p14:creationId xmlns:p14="http://schemas.microsoft.com/office/powerpoint/2010/main" val="166718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Scale Comparison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A13584-D269-E94C-B5F3-AD55C86A4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44" y="2286000"/>
            <a:ext cx="7772400" cy="146897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7E4B3-DC53-BF49-8A86-50096812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928365"/>
            <a:ext cx="8763000" cy="9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18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216"/>
            <a:ext cx="7772400" cy="1143000"/>
          </a:xfrm>
        </p:spPr>
        <p:txBody>
          <a:bodyPr/>
          <a:lstStyle/>
          <a:p>
            <a:r>
              <a:rPr lang="en-US" dirty="0"/>
              <a:t>To Scale W=1024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7E4007-2B07-7145-BC2E-331B44B73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31" y="1588008"/>
            <a:ext cx="7469738" cy="4648200"/>
          </a:xfrm>
        </p:spPr>
      </p:pic>
    </p:spTree>
    <p:extLst>
      <p:ext uri="{BB962C8B-B14F-4D97-AF65-F5344CB8AC3E}">
        <p14:creationId xmlns:p14="http://schemas.microsoft.com/office/powerpoint/2010/main" val="2657600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9DE0D5-45BB-6EE6-7899-F191174B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2C0F95-7D0D-0DF0-A101-FB1E62F06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Wider SIMD </a:t>
            </a:r>
            <a:r>
              <a:rPr lang="en-US" dirty="0">
                <a:sym typeface="Wingdings" pitchFamily="2" charset="2"/>
              </a:rPr>
              <a:t> greater potential density</a:t>
            </a:r>
          </a:p>
          <a:p>
            <a:pPr lvl="1"/>
            <a:r>
              <a:rPr lang="en-US" dirty="0">
                <a:sym typeface="Wingdings" pitchFamily="2" charset="2"/>
              </a:rPr>
              <a:t>More compute per cm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of silicon</a:t>
            </a:r>
          </a:p>
          <a:p>
            <a:r>
              <a:rPr lang="en-US" dirty="0">
                <a:sym typeface="Wingdings" pitchFamily="2" charset="2"/>
              </a:rPr>
              <a:t>There is a point of diminishing return</a:t>
            </a:r>
          </a:p>
          <a:p>
            <a:pPr lvl="1"/>
            <a:r>
              <a:rPr lang="en-US" dirty="0">
                <a:sym typeface="Wingdings" pitchFamily="2" charset="2"/>
              </a:rPr>
              <a:t>Once over half the area in </a:t>
            </a:r>
            <a:r>
              <a:rPr lang="en-US" dirty="0" err="1">
                <a:sym typeface="Wingdings" pitchFamily="2" charset="2"/>
              </a:rPr>
              <a:t>datapath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Wider SIMD may be inefficient if do not have enough data-level parallelism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DFF69-8581-7F4A-545B-1A608831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95D64-9A5D-83BB-61E8-3F0F90B7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591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905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 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3716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pPr marL="0" indent="0">
              <a:buNone/>
            </a:pPr>
            <a:r>
              <a:rPr lang="en-US" sz="2800" dirty="0" err="1">
                <a:latin typeface="Courier" pitchFamily="2" charset="0"/>
              </a:rPr>
              <a:t>vadd</a:t>
            </a:r>
            <a:r>
              <a:rPr lang="en-US" sz="2800" dirty="0">
                <a:latin typeface="Courier" pitchFamily="2" charset="0"/>
              </a:rPr>
              <a:t>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*a,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*b,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*res, 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vector_length</a:t>
            </a:r>
            <a:r>
              <a:rPr lang="en-US" sz="2800" dirty="0">
                <a:latin typeface="Courier" pitchFamily="2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for 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=0;i&lt;</a:t>
            </a:r>
            <a:r>
              <a:rPr lang="en-US" sz="2800" dirty="0" err="1">
                <a:latin typeface="Courier" pitchFamily="2" charset="0"/>
              </a:rPr>
              <a:t>vector_length;i</a:t>
            </a:r>
            <a:r>
              <a:rPr lang="en-US" sz="2800" dirty="0">
                <a:latin typeface="Courier" pitchFamily="2" charset="0"/>
              </a:rPr>
              <a:t>++)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res[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]=a[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]+b[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];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58BC6-E751-1B41-836C-6C1D68DC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231478"/>
            <a:ext cx="6096000" cy="16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4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</a:t>
            </a:r>
            <a:br>
              <a:rPr lang="en-US" dirty="0"/>
            </a:br>
            <a:r>
              <a:rPr lang="en-US" dirty="0"/>
              <a:t>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r>
              <a:rPr lang="en-US" dirty="0"/>
              <a:t>Efficiency (utilization) when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&lt; Vector Lanes? (5, 8)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&gt; Vector Lanes? (24, 8)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% (Vector Lanes) !=0 (13, 8)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E.g. vector length 13, for 8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704" y="3048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00600"/>
          </a:xfrm>
        </p:spPr>
        <p:txBody>
          <a:bodyPr/>
          <a:lstStyle/>
          <a:p>
            <a:r>
              <a:rPr lang="en-US" dirty="0"/>
              <a:t>500 news articles</a:t>
            </a:r>
          </a:p>
          <a:p>
            <a:pPr lvl="1"/>
            <a:r>
              <a:rPr lang="en-US" dirty="0"/>
              <a:t>3000 words each</a:t>
            </a:r>
          </a:p>
          <a:p>
            <a:r>
              <a:rPr lang="en-US" dirty="0"/>
              <a:t>Count total occurrences of a string </a:t>
            </a:r>
          </a:p>
          <a:p>
            <a:r>
              <a:rPr lang="en-US" dirty="0">
                <a:solidFill>
                  <a:srgbClr val="FF6600"/>
                </a:solidFill>
              </a:rPr>
              <a:t>How can we exploit data-level parallelism on task?</a:t>
            </a:r>
          </a:p>
          <a:p>
            <a:r>
              <a:rPr lang="en-US" dirty="0">
                <a:solidFill>
                  <a:srgbClr val="FF6600"/>
                </a:solidFill>
              </a:rPr>
              <a:t>How much parallelism can we exploit?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If don’t exploit parallelism within article?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If do exploit parallelism within article?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Resource Bound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  </a:t>
                </a:r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vector</a:t>
                </a:r>
                <a:r>
                  <a:rPr lang="en-US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rgbClr val="000000"/>
                            </a:solidFill>
                          </a:rPr>
                          <m:t>op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VL</m:t>
                        </m:r>
                      </m:e>
                    </m:d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cycle</a:t>
                </a: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62400"/>
            <a:ext cx="8686800" cy="23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06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</a:t>
            </a:r>
            <a:br>
              <a:rPr lang="en-US" dirty="0"/>
            </a:br>
            <a:r>
              <a:rPr lang="en-US" dirty="0"/>
              <a:t>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Don’t need 64b variables for lots of things</a:t>
            </a:r>
          </a:p>
          <a:p>
            <a:r>
              <a:rPr lang="en-US" dirty="0">
                <a:solidFill>
                  <a:srgbClr val="FF6600"/>
                </a:solidFill>
              </a:rPr>
              <a:t>Natural data sizes?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Audio samples?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 from A/D?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Pixels?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X, Y coordinates for 4K </a:t>
            </a:r>
            <a:r>
              <a:rPr lang="en-US" dirty="0" err="1">
                <a:solidFill>
                  <a:srgbClr val="FF6600"/>
                </a:solidFill>
              </a:rPr>
              <a:t>x</a:t>
            </a:r>
            <a:r>
              <a:rPr lang="en-US" dirty="0">
                <a:solidFill>
                  <a:srgbClr val="FF6600"/>
                </a:solidFill>
              </a:rPr>
              <a:t> 4K image?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to map to SIMD flow if can express computation as operation on vectors</a:t>
            </a:r>
          </a:p>
          <a:p>
            <a:pPr lvl="1"/>
            <a:r>
              <a:rPr lang="en-US" dirty="0"/>
              <a:t>Vector Add</a:t>
            </a:r>
          </a:p>
          <a:p>
            <a:pPr lvl="1"/>
            <a:r>
              <a:rPr lang="en-US" dirty="0"/>
              <a:t>Vector Multiply</a:t>
            </a:r>
          </a:p>
          <a:p>
            <a:pPr lvl="1"/>
            <a:r>
              <a:rPr lang="en-US" dirty="0"/>
              <a:t>Dot Product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/>
          <a:lstStyle/>
          <a:p>
            <a:r>
              <a:rPr lang="en-US" dirty="0"/>
              <a:t>Terminology: Scalar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Simple:  non-vector</a:t>
            </a:r>
          </a:p>
          <a:p>
            <a:r>
              <a:rPr lang="en-US" dirty="0"/>
              <a:t>When we have a vector unit controlled by a normal (non-vector) processor core often need to distinguish: </a:t>
            </a:r>
          </a:p>
          <a:p>
            <a:pPr lvl="1"/>
            <a:r>
              <a:rPr lang="en-US" dirty="0"/>
              <a:t>Vector operations that are performed on the vector unit</a:t>
            </a:r>
          </a:p>
          <a:p>
            <a:pPr lvl="1"/>
            <a:r>
              <a:rPr lang="en-US" dirty="0"/>
              <a:t>Normal=non-vector=scalar operations performed on the base processor core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Vector 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Need to be able to feed the SIMD compute units</a:t>
            </a:r>
          </a:p>
          <a:p>
            <a:pPr lvl="1"/>
            <a:r>
              <a:rPr lang="en-US" dirty="0"/>
              <a:t>Not be bottlenecked on data movement to the SIMD ALU</a:t>
            </a:r>
          </a:p>
          <a:p>
            <a:r>
              <a:rPr lang="en-US" dirty="0"/>
              <a:t>Wide RF (register file) to supply</a:t>
            </a:r>
          </a:p>
          <a:p>
            <a:r>
              <a:rPr lang="en-US" dirty="0"/>
              <a:t>With wide path to memory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7696200" cy="205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– just like wide-word operations </a:t>
            </a:r>
            <a:br>
              <a:rPr lang="en-US" dirty="0"/>
            </a:br>
            <a:r>
              <a:rPr lang="en-US" dirty="0"/>
              <a:t>(now with segmentation)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386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…but alignment matters.</a:t>
            </a:r>
          </a:p>
          <a:p>
            <a:r>
              <a:rPr lang="en-US" dirty="0"/>
              <a:t>If not aligned, need to perform data movement operations to get aligned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</a:t>
            </a:r>
            <a:r>
              <a:rPr lang="en-US" dirty="0" err="1"/>
              <a:t>i</a:t>
            </a:r>
            <a:r>
              <a:rPr lang="en-US" dirty="0"/>
              <a:t>++)</a:t>
            </a:r>
          </a:p>
          <a:p>
            <a:pPr lvl="1"/>
            <a:r>
              <a:rPr lang="en-US" dirty="0" err="1"/>
              <a:t>c[i</a:t>
            </a:r>
            <a:r>
              <a:rPr lang="en-US" dirty="0"/>
              <a:t>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No data dependencies</a:t>
            </a:r>
          </a:p>
          <a:p>
            <a:r>
              <a:rPr lang="en-US" dirty="0"/>
              <a:t>Access every element</a:t>
            </a:r>
          </a:p>
          <a:p>
            <a:r>
              <a:rPr lang="en-US" dirty="0"/>
              <a:t>Number of operations is a </a:t>
            </a:r>
            <a:br>
              <a:rPr lang="en-US" dirty="0"/>
            </a:br>
            <a:r>
              <a:rPr lang="en-US" dirty="0"/>
              <a:t>multiple of number of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Skipping Elements?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does this work with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loaded a[0], a[1], …a[63] and b[0], b[1], …b[63]  into vector register file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Decomposition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Stride: the distance between vector elements used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Accessing data with stride=2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Load/Store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Strided</a:t>
            </a:r>
            <a:r>
              <a:rPr lang="en-US" dirty="0"/>
              <a:t> load/stores</a:t>
            </a:r>
          </a:p>
          <a:p>
            <a:pPr lvl="1"/>
            <a:r>
              <a:rPr lang="en-US" dirty="0"/>
              <a:t>Some architectures will provide </a:t>
            </a:r>
            <a:r>
              <a:rPr lang="en-US" dirty="0" err="1"/>
              <a:t>strided</a:t>
            </a:r>
            <a:r>
              <a:rPr lang="en-US" dirty="0"/>
              <a:t> memory access that compact when read into register file </a:t>
            </a:r>
          </a:p>
          <a:p>
            <a:r>
              <a:rPr lang="en-US" dirty="0"/>
              <a:t>Scatter/gather</a:t>
            </a:r>
          </a:p>
          <a:p>
            <a:pPr lvl="1"/>
            <a:r>
              <a:rPr lang="en-US" dirty="0"/>
              <a:t>Some architectures will provide memory operations to grab data from different places to construct a dense vector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Vector Accelerator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990434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72" y="223144"/>
            <a:ext cx="7772400" cy="1143000"/>
          </a:xfrm>
        </p:spPr>
        <p:txBody>
          <a:bodyPr/>
          <a:lstStyle/>
          <a:p>
            <a:r>
              <a:rPr lang="en-US" dirty="0"/>
              <a:t>APU </a:t>
            </a:r>
            <a:r>
              <a:rPr lang="en-US" dirty="0" err="1"/>
              <a:t>MPcore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DC6DA-1A35-704F-A20E-42A21A71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07132"/>
            <a:ext cx="7061200" cy="5028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9E556B-CA0B-6B4E-BBB9-D5F136BD3992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(p53)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128b wide register file, 16 registers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2x64b</a:t>
            </a:r>
          </a:p>
          <a:p>
            <a:pPr lvl="1"/>
            <a:r>
              <a:rPr lang="en-US" dirty="0"/>
              <a:t>4x32b  (also Single-Precision Float)</a:t>
            </a:r>
          </a:p>
          <a:p>
            <a:pPr lvl="1"/>
            <a:r>
              <a:rPr lang="en-US" dirty="0"/>
              <a:t>8x16b</a:t>
            </a:r>
          </a:p>
          <a:p>
            <a:pPr lvl="1"/>
            <a:r>
              <a:rPr lang="en-US" dirty="0"/>
              <a:t>16x8b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Sample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114800"/>
          </a:xfrm>
        </p:spPr>
        <p:txBody>
          <a:bodyPr/>
          <a:lstStyle/>
          <a:p>
            <a:r>
              <a:rPr lang="en-US" dirty="0"/>
              <a:t>VADD – basic vector</a:t>
            </a:r>
          </a:p>
          <a:p>
            <a:r>
              <a:rPr lang="en-US" dirty="0"/>
              <a:t>VCEQ – compare equal</a:t>
            </a:r>
          </a:p>
          <a:p>
            <a:pPr lvl="1"/>
            <a:r>
              <a:rPr lang="en-US" dirty="0"/>
              <a:t>Sets to all 0s or 1s, useful for masking</a:t>
            </a:r>
          </a:p>
          <a:p>
            <a:r>
              <a:rPr lang="en-US" dirty="0"/>
              <a:t>VMIN – avoid using if’s</a:t>
            </a:r>
          </a:p>
          <a:p>
            <a:r>
              <a:rPr lang="en-US" dirty="0"/>
              <a:t>VMLA – accumulating multiply</a:t>
            </a:r>
          </a:p>
          <a:p>
            <a:r>
              <a:rPr lang="en-US" dirty="0"/>
              <a:t>VPADAL – maybe useful for reduce</a:t>
            </a:r>
          </a:p>
          <a:p>
            <a:pPr lvl="1"/>
            <a:r>
              <a:rPr lang="en-US" dirty="0"/>
              <a:t>Vector pair-wise add</a:t>
            </a:r>
          </a:p>
          <a:p>
            <a:r>
              <a:rPr lang="en-US" dirty="0"/>
              <a:t>VEXT – for “shifting” vector alignment</a:t>
            </a:r>
          </a:p>
          <a:p>
            <a:r>
              <a:rPr lang="en-US" dirty="0" err="1"/>
              <a:t>VLDn</a:t>
            </a:r>
            <a:r>
              <a:rPr lang="en-US" dirty="0"/>
              <a:t> – </a:t>
            </a:r>
            <a:r>
              <a:rPr lang="en-US" dirty="0" err="1"/>
              <a:t>deinterleaving</a:t>
            </a:r>
            <a:r>
              <a:rPr lang="en-US" dirty="0"/>
              <a:t> load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552"/>
            <a:ext cx="7772400" cy="1143000"/>
          </a:xfrm>
        </p:spPr>
        <p:txBody>
          <a:bodyPr/>
          <a:lstStyle/>
          <a:p>
            <a:r>
              <a:rPr lang="en-US" dirty="0"/>
              <a:t>ARM Cortex A53 (Ultra96)</a:t>
            </a:r>
            <a:br>
              <a:rPr lang="en-US" dirty="0"/>
            </a:br>
            <a:r>
              <a:rPr lang="en-US" dirty="0"/>
              <a:t>(similar to A-7 Pipeline)</a:t>
            </a:r>
          </a:p>
        </p:txBody>
      </p:sp>
      <p:pic>
        <p:nvPicPr>
          <p:cNvPr id="6" name="Content Placeholder 5" descr="arma7-a7pipeline-4ea040a-intro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203" r="-20203"/>
          <a:stretch>
            <a:fillRect/>
          </a:stretch>
        </p:blipFill>
        <p:spPr>
          <a:xfrm>
            <a:off x="685800" y="17526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6038237"/>
            <a:ext cx="8561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https://arstechnica.com/gadgets/2011/10/arms-new-cortex-a7-is-tailor-made-for-android-superphones/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361F9-765F-AB44-9033-FC7B1BDA3838}"/>
              </a:ext>
            </a:extLst>
          </p:cNvPr>
          <p:cNvSpPr txBox="1"/>
          <p:nvPr/>
        </p:nvSpPr>
        <p:spPr>
          <a:xfrm>
            <a:off x="320040" y="5498068"/>
            <a:ext cx="880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www.anandtech.com</a:t>
            </a:r>
            <a:r>
              <a:rPr lang="en-US" sz="1800" dirty="0">
                <a:latin typeface="+mn-lt"/>
              </a:rPr>
              <a:t>/show/8718/the-samsung-galaxy-note-4-exynos-review/3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D18F4-BCC3-9340-AEAC-F1CEF3809032}"/>
              </a:ext>
            </a:extLst>
          </p:cNvPr>
          <p:cNvSpPr txBox="1"/>
          <p:nvPr/>
        </p:nvSpPr>
        <p:spPr>
          <a:xfrm>
            <a:off x="129763" y="1523536"/>
            <a:ext cx="20329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2-issue</a:t>
            </a:r>
          </a:p>
          <a:p>
            <a:r>
              <a:rPr lang="en-US" dirty="0">
                <a:latin typeface="+mn-lt"/>
              </a:rPr>
              <a:t>In-order</a:t>
            </a:r>
          </a:p>
          <a:p>
            <a:r>
              <a:rPr lang="en-US" dirty="0">
                <a:latin typeface="+mn-lt"/>
              </a:rPr>
              <a:t>1 NEON pipe</a:t>
            </a:r>
          </a:p>
          <a:p>
            <a:r>
              <a:rPr lang="en-US" dirty="0">
                <a:latin typeface="+mn-lt"/>
              </a:rPr>
              <a:t>   128b wide </a:t>
            </a:r>
          </a:p>
          <a:p>
            <a:r>
              <a:rPr lang="en-US" dirty="0">
                <a:latin typeface="+mn-lt"/>
              </a:rPr>
              <a:t>8-stage pipe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r>
              <a:rPr lang="en-US" dirty="0"/>
              <a:t>Data Parallel architectures can be compact – pack more computations onto a chip</a:t>
            </a:r>
          </a:p>
          <a:p>
            <a:pPr lvl="1"/>
            <a:r>
              <a:rPr lang="en-US" dirty="0"/>
              <a:t>SIMD, Pipelined</a:t>
            </a:r>
          </a:p>
          <a:p>
            <a:pPr lvl="1"/>
            <a:r>
              <a:rPr lang="en-US" dirty="0"/>
              <a:t>Benefit by sharing (instructions)</a:t>
            </a:r>
          </a:p>
          <a:p>
            <a:pPr lvl="1"/>
            <a:r>
              <a:rPr lang="en-US" dirty="0"/>
              <a:t>Performance can be brittle</a:t>
            </a:r>
          </a:p>
          <a:p>
            <a:pPr lvl="2"/>
            <a:r>
              <a:rPr lang="en-US" dirty="0"/>
              <a:t>Drop from peak as mismatch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6585"/>
            <a:ext cx="8153400" cy="4114800"/>
          </a:xfrm>
        </p:spPr>
        <p:txBody>
          <a:bodyPr/>
          <a:lstStyle/>
          <a:p>
            <a:r>
              <a:rPr lang="en-US" dirty="0"/>
              <a:t>Remember feedback</a:t>
            </a:r>
          </a:p>
          <a:p>
            <a:r>
              <a:rPr lang="en-US" dirty="0"/>
              <a:t>Reading for Day 7 online</a:t>
            </a:r>
          </a:p>
          <a:p>
            <a:r>
              <a:rPr lang="en-US" dirty="0"/>
              <a:t>HW3 due Friday</a:t>
            </a:r>
          </a:p>
          <a:p>
            <a:r>
              <a:rPr lang="en-US" dirty="0"/>
              <a:t>HW4 out </a:t>
            </a:r>
          </a:p>
          <a:p>
            <a:pPr lvl="1"/>
            <a:r>
              <a:rPr lang="en-US" dirty="0"/>
              <a:t>Including partner assignments</a:t>
            </a:r>
          </a:p>
          <a:p>
            <a:pPr lvl="2"/>
            <a:r>
              <a:rPr lang="en-US" dirty="0"/>
              <a:t>Board holders – contact partner soon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Data-level parallelism can serve as an organizing principle for parallel task decomposition</a:t>
            </a:r>
          </a:p>
          <a:p>
            <a:endParaRPr lang="en-US" dirty="0"/>
          </a:p>
          <a:p>
            <a:r>
              <a:rPr lang="en-US" dirty="0"/>
              <a:t>Run computation on independent data in parallel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exploit with</a:t>
            </a:r>
          </a:p>
          <a:p>
            <a:pPr lvl="1"/>
            <a:r>
              <a:rPr lang="en-US" dirty="0"/>
              <a:t>Threads</a:t>
            </a:r>
          </a:p>
          <a:p>
            <a:pPr lvl="1"/>
            <a:r>
              <a:rPr lang="en-US" dirty="0"/>
              <a:t>Pipeline Parallelism</a:t>
            </a:r>
          </a:p>
          <a:p>
            <a:pPr lvl="1"/>
            <a:r>
              <a:rPr lang="en-US" dirty="0"/>
              <a:t>Instruction-level Parallelism</a:t>
            </a:r>
          </a:p>
          <a:p>
            <a:pPr lvl="1"/>
            <a:r>
              <a:rPr lang="en-US" dirty="0"/>
              <a:t>Fine-grained Data-Level Parallelism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Benefit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Ideally linear in number of processors (resources)</a:t>
                </a:r>
              </a:p>
              <a:p>
                <a:endParaRPr lang="en-US" dirty="0"/>
              </a:p>
              <a:p>
                <a:r>
                  <a:rPr lang="en-US" dirty="0"/>
                  <a:t>Resource Bound: 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/>
                  <a:t>N</a:t>
                </a:r>
                <a:r>
                  <a:rPr lang="en-US" baseline="-25000" dirty="0" err="1"/>
                  <a:t>data</a:t>
                </a:r>
                <a:r>
                  <a:rPr lang="en-US" dirty="0"/>
                  <a:t> )/ P</a:t>
                </a:r>
              </a:p>
              <a:p>
                <a:endParaRPr lang="en-US" dirty="0"/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:r>
                  <a:rPr lang="en-US" dirty="0"/>
                  <a:t> = Latency on single data item</a:t>
                </a:r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begChr m:val="⌈"/>
                        <m:endChr m:val="⌉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/>
                          <m:t>N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data</m:t>
                        </m:r>
                        <m:r>
                          <m:rPr>
                            <m:nor/>
                          </m:rPr>
                          <a:rPr lang="en-US" dirty="0"/>
                          <m:t> / 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 t="-2160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F952-F461-4D41-9A4E-84B7B409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B623-27C3-AB44-B7CF-2EB485497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Math – 1D array of numbers</a:t>
            </a:r>
          </a:p>
          <a:p>
            <a:r>
              <a:rPr lang="en-US" dirty="0"/>
              <a:t>Vector A = [2, 3, 5, 7]</a:t>
            </a:r>
          </a:p>
          <a:p>
            <a:r>
              <a:rPr lang="en-US" dirty="0"/>
              <a:t>Vector B = [4, 6, 8, 9]</a:t>
            </a:r>
          </a:p>
          <a:p>
            <a:r>
              <a:rPr lang="en-US" dirty="0"/>
              <a:t>A+B = [6, 9, 13,16]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B87A8-CB07-4447-B711-48DAA0B9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BBCAB-7699-5B46-B122-7831CF4B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55219</TotalTime>
  <Words>2073</Words>
  <Application>Microsoft Macintosh PowerPoint</Application>
  <PresentationFormat>On-screen Show (4:3)</PresentationFormat>
  <Paragraphs>435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Cambria Math</vt:lpstr>
      <vt:lpstr>Courier</vt:lpstr>
      <vt:lpstr>Courier New</vt:lpstr>
      <vt:lpstr>Times New Roman</vt:lpstr>
      <vt:lpstr>Blank Presentation</vt:lpstr>
      <vt:lpstr>ESE5320: System-on-a-Chip Architecture</vt:lpstr>
      <vt:lpstr>Today</vt:lpstr>
      <vt:lpstr>Message</vt:lpstr>
      <vt:lpstr>Preclass 1</vt:lpstr>
      <vt:lpstr>Parallel Decomposition</vt:lpstr>
      <vt:lpstr>Data Parallel </vt:lpstr>
      <vt:lpstr>Exploit</vt:lpstr>
      <vt:lpstr>Performance Benefit</vt:lpstr>
      <vt:lpstr>Vector</vt:lpstr>
      <vt:lpstr>Preclass 2 Common Examples</vt:lpstr>
      <vt:lpstr>Hardware Architectures</vt:lpstr>
      <vt:lpstr>Idea</vt:lpstr>
      <vt:lpstr>SIMD</vt:lpstr>
      <vt:lpstr>Ripple Carry Addition</vt:lpstr>
      <vt:lpstr>Arithmetic Logic Unit (ALU)</vt:lpstr>
      <vt:lpstr>Arithmetic and Logic Unit</vt:lpstr>
      <vt:lpstr>ALU Functions</vt:lpstr>
      <vt:lpstr>ARM v7 Core</vt:lpstr>
      <vt:lpstr>W-bit ALU as SIMD</vt:lpstr>
      <vt:lpstr>ALU Bit Slice</vt:lpstr>
      <vt:lpstr>Preclass 4</vt:lpstr>
      <vt:lpstr>ALU vs. SIMD ?</vt:lpstr>
      <vt:lpstr>ALU vs. SIMD Example</vt:lpstr>
      <vt:lpstr>ALU vs. SIMD ?</vt:lpstr>
      <vt:lpstr>Segmented Datapath</vt:lpstr>
      <vt:lpstr>Segmented Datapath</vt:lpstr>
      <vt:lpstr>Segmented 128b Datapath</vt:lpstr>
      <vt:lpstr>Vector</vt:lpstr>
      <vt:lpstr>Terminology: Vector Lane</vt:lpstr>
      <vt:lpstr>Register File</vt:lpstr>
      <vt:lpstr>SIMD Datapath</vt:lpstr>
      <vt:lpstr>Preclass 5</vt:lpstr>
      <vt:lpstr>Preclass 5</vt:lpstr>
      <vt:lpstr>Preclass 5</vt:lpstr>
      <vt:lpstr>To Scale Comparison</vt:lpstr>
      <vt:lpstr>To Scale W=1024</vt:lpstr>
      <vt:lpstr>Take Away</vt:lpstr>
      <vt:lpstr>Preclass 6: Vector Length</vt:lpstr>
      <vt:lpstr>Preclass 6: Vector Length</vt:lpstr>
      <vt:lpstr>Performance</vt:lpstr>
      <vt:lpstr>Preclass 3: Opportunity</vt:lpstr>
      <vt:lpstr>Vector Computation</vt:lpstr>
      <vt:lpstr>Concepts</vt:lpstr>
      <vt:lpstr>Terminology: Scalar</vt:lpstr>
      <vt:lpstr>Vector Register File</vt:lpstr>
      <vt:lpstr>Point-wise Vector Operations</vt:lpstr>
      <vt:lpstr>Point-wise Vector Operations</vt:lpstr>
      <vt:lpstr>Ideal</vt:lpstr>
      <vt:lpstr>Skipping Elements?</vt:lpstr>
      <vt:lpstr>Stride</vt:lpstr>
      <vt:lpstr>Load/Store</vt:lpstr>
      <vt:lpstr>Neon</vt:lpstr>
      <vt:lpstr>Programmable SoC</vt:lpstr>
      <vt:lpstr>APU MPcore</vt:lpstr>
      <vt:lpstr>Neon Vector</vt:lpstr>
      <vt:lpstr>Sample Instructions</vt:lpstr>
      <vt:lpstr>ARM Cortex A53 (Ultra96) (similar to A-7 Pipeline)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240</cp:revision>
  <cp:lastPrinted>2020-09-23T01:40:52Z</cp:lastPrinted>
  <dcterms:created xsi:type="dcterms:W3CDTF">2018-09-18T19:14:37Z</dcterms:created>
  <dcterms:modified xsi:type="dcterms:W3CDTF">2023-09-18T19:58:05Z</dcterms:modified>
</cp:coreProperties>
</file>