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8" r:id="rId3"/>
    <p:sldId id="339" r:id="rId4"/>
    <p:sldId id="451" r:id="rId5"/>
    <p:sldId id="379" r:id="rId6"/>
    <p:sldId id="382" r:id="rId7"/>
    <p:sldId id="435" r:id="rId8"/>
    <p:sldId id="384" r:id="rId9"/>
    <p:sldId id="385" r:id="rId10"/>
    <p:sldId id="386" r:id="rId11"/>
    <p:sldId id="390" r:id="rId12"/>
    <p:sldId id="391" r:id="rId13"/>
    <p:sldId id="392" r:id="rId14"/>
    <p:sldId id="519" r:id="rId15"/>
    <p:sldId id="393" r:id="rId16"/>
    <p:sldId id="394" r:id="rId17"/>
    <p:sldId id="395" r:id="rId18"/>
    <p:sldId id="396" r:id="rId19"/>
    <p:sldId id="397" r:id="rId20"/>
    <p:sldId id="398" r:id="rId21"/>
    <p:sldId id="444" r:id="rId22"/>
    <p:sldId id="399" r:id="rId23"/>
    <p:sldId id="400" r:id="rId24"/>
    <p:sldId id="403" r:id="rId25"/>
    <p:sldId id="404" r:id="rId26"/>
    <p:sldId id="402" r:id="rId27"/>
    <p:sldId id="405" r:id="rId28"/>
    <p:sldId id="406" r:id="rId29"/>
    <p:sldId id="453" r:id="rId30"/>
    <p:sldId id="454" r:id="rId31"/>
    <p:sldId id="455" r:id="rId32"/>
    <p:sldId id="465" r:id="rId33"/>
    <p:sldId id="466" r:id="rId34"/>
    <p:sldId id="511" r:id="rId35"/>
    <p:sldId id="456" r:id="rId36"/>
    <p:sldId id="408" r:id="rId37"/>
    <p:sldId id="409" r:id="rId38"/>
    <p:sldId id="411" r:id="rId39"/>
    <p:sldId id="410" r:id="rId40"/>
    <p:sldId id="412" r:id="rId41"/>
    <p:sldId id="413" r:id="rId42"/>
    <p:sldId id="414" r:id="rId43"/>
    <p:sldId id="415" r:id="rId44"/>
    <p:sldId id="416" r:id="rId45"/>
    <p:sldId id="417" r:id="rId46"/>
    <p:sldId id="431" r:id="rId47"/>
    <p:sldId id="418" r:id="rId48"/>
    <p:sldId id="419" r:id="rId49"/>
    <p:sldId id="420" r:id="rId50"/>
    <p:sldId id="421" r:id="rId51"/>
    <p:sldId id="464" r:id="rId52"/>
    <p:sldId id="423" r:id="rId53"/>
    <p:sldId id="432" r:id="rId54"/>
    <p:sldId id="424" r:id="rId55"/>
    <p:sldId id="430" r:id="rId56"/>
    <p:sldId id="428" r:id="rId57"/>
    <p:sldId id="429" r:id="rId58"/>
    <p:sldId id="381" r:id="rId59"/>
    <p:sldId id="330" r:id="rId6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>
      <p:cViewPr varScale="1">
        <p:scale>
          <a:sx n="107" d="100"/>
          <a:sy n="107" d="100"/>
        </p:scale>
        <p:origin x="176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26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19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ESE5320: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8:  September 27, 2023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Spatial Computations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B89C77-719D-2192-757D-CD8FCCCB18DA}"/>
              </a:ext>
            </a:extLst>
          </p:cNvPr>
          <p:cNvSpPr txBox="1"/>
          <p:nvPr/>
        </p:nvSpPr>
        <p:spPr>
          <a:xfrm>
            <a:off x="171450" y="5598467"/>
            <a:ext cx="3831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Preclass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 2 physical pages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Compression/decompression</a:t>
            </a:r>
          </a:p>
          <a:p>
            <a:r>
              <a:rPr lang="en-US" dirty="0"/>
              <a:t>Encryption/decryption</a:t>
            </a:r>
          </a:p>
          <a:p>
            <a:r>
              <a:rPr lang="en-US" dirty="0"/>
              <a:t>Encoding (ECC, Checksum)</a:t>
            </a:r>
          </a:p>
          <a:p>
            <a:r>
              <a:rPr lang="en-US" dirty="0"/>
              <a:t>Discrete Cosine Transform (DCT)</a:t>
            </a:r>
          </a:p>
          <a:p>
            <a:r>
              <a:rPr lang="en-US" dirty="0"/>
              <a:t>Sorter</a:t>
            </a:r>
          </a:p>
          <a:p>
            <a:r>
              <a:rPr lang="en-US" dirty="0"/>
              <a:t>Taylor Series Approximation of function</a:t>
            </a:r>
          </a:p>
          <a:p>
            <a:r>
              <a:rPr lang="en-US" dirty="0"/>
              <a:t>Transistor evaluator</a:t>
            </a:r>
          </a:p>
          <a:p>
            <a:r>
              <a:rPr lang="en-US" dirty="0"/>
              <a:t>Tensor or Neural Network evaluator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operator with custom accelerator</a:t>
            </a:r>
          </a:p>
          <a:p>
            <a:r>
              <a:rPr lang="en-US" dirty="0"/>
              <a:t>Stream data to/from it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 Dataflow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429000"/>
            <a:ext cx="8077200" cy="7814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Application-Specific </a:t>
            </a:r>
            <a:r>
              <a:rPr lang="en-US" dirty="0" err="1"/>
              <a:t>SoCs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dedicated applications</a:t>
            </a:r>
            <a:br>
              <a:rPr lang="en-US" dirty="0"/>
            </a:br>
            <a:r>
              <a:rPr lang="en-US" dirty="0"/>
              <a:t>may build custom hardware for accelerators</a:t>
            </a:r>
          </a:p>
          <a:p>
            <a:pPr lvl="1"/>
            <a:r>
              <a:rPr lang="en-US" dirty="0"/>
              <a:t>Layout VLSI, </a:t>
            </a:r>
            <a:r>
              <a:rPr lang="en-US" dirty="0" err="1"/>
              <a:t>fab</a:t>
            </a:r>
            <a:r>
              <a:rPr lang="en-US" dirty="0"/>
              <a:t> unique chips</a:t>
            </a:r>
          </a:p>
          <a:p>
            <a:pPr lvl="1"/>
            <a:r>
              <a:rPr lang="en-US" dirty="0"/>
              <a:t>ESE3700, 5700</a:t>
            </a:r>
          </a:p>
          <a:p>
            <a:r>
              <a:rPr lang="en-US" dirty="0"/>
              <a:t>Video-encoder – include custom DCT, motion-estimation engines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D8EFF-0272-8748-9C97-C669A936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226"/>
            <a:ext cx="7772400" cy="1143000"/>
          </a:xfrm>
        </p:spPr>
        <p:txBody>
          <a:bodyPr/>
          <a:lstStyle/>
          <a:p>
            <a:r>
              <a:rPr lang="en-US" dirty="0"/>
              <a:t>Apple A16 Bionic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E6EE8-DA0B-5149-91C5-58BA907E6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79" y="1205484"/>
            <a:ext cx="3924300" cy="4114800"/>
          </a:xfrm>
        </p:spPr>
        <p:txBody>
          <a:bodyPr/>
          <a:lstStyle/>
          <a:p>
            <a:r>
              <a:rPr lang="en-US" dirty="0"/>
              <a:t>? 110+mm</a:t>
            </a:r>
            <a:r>
              <a:rPr lang="en-US" baseline="30000" dirty="0"/>
              <a:t>2</a:t>
            </a:r>
            <a:r>
              <a:rPr lang="en-US" dirty="0"/>
              <a:t>, 4nm </a:t>
            </a:r>
          </a:p>
          <a:p>
            <a:r>
              <a:rPr lang="en-US" dirty="0"/>
              <a:t>16 Billion Tr.</a:t>
            </a:r>
          </a:p>
          <a:p>
            <a:r>
              <a:rPr lang="en-US" dirty="0"/>
              <a:t>iPhone 14 </a:t>
            </a:r>
          </a:p>
          <a:p>
            <a:r>
              <a:rPr lang="en-US" sz="2800" dirty="0"/>
              <a:t>6 ARM cores</a:t>
            </a:r>
          </a:p>
          <a:p>
            <a:pPr lvl="1"/>
            <a:r>
              <a:rPr lang="en-US" sz="2400" dirty="0"/>
              <a:t>2 fast (3.5GHz)</a:t>
            </a:r>
          </a:p>
          <a:p>
            <a:pPr lvl="1"/>
            <a:r>
              <a:rPr lang="en-US" sz="2400" dirty="0"/>
              <a:t>4 low energy (2GHz)</a:t>
            </a:r>
          </a:p>
          <a:p>
            <a:r>
              <a:rPr lang="en-US" sz="2800" dirty="0"/>
              <a:t>5 custom GPUs (1.4GHz)</a:t>
            </a:r>
          </a:p>
          <a:p>
            <a:r>
              <a:rPr lang="en-US" sz="2800" dirty="0"/>
              <a:t>16 Neural Engines</a:t>
            </a:r>
          </a:p>
          <a:p>
            <a:pPr lvl="1"/>
            <a:r>
              <a:rPr lang="en-US" sz="2400" dirty="0"/>
              <a:t>17 Trillion ops/s?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087E6-C07A-8843-949D-6726FAC85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BC57D-7C52-4642-8737-DE8A7BF5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AA359-821C-D048-8812-3F35DA4ADD34}"/>
              </a:ext>
            </a:extLst>
          </p:cNvPr>
          <p:cNvSpPr txBox="1"/>
          <p:nvPr/>
        </p:nvSpPr>
        <p:spPr>
          <a:xfrm>
            <a:off x="1178234" y="6248400"/>
            <a:ext cx="240001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en.wikipedia.org</a:t>
            </a:r>
            <a:r>
              <a:rPr lang="en-US" sz="1050" dirty="0"/>
              <a:t>/wiki/Apple_A16</a:t>
            </a:r>
          </a:p>
        </p:txBody>
      </p:sp>
      <p:pic>
        <p:nvPicPr>
          <p:cNvPr id="8" name="Picture 7" descr="A computer chip with many blue squares&#10;&#10;Description automatically generated">
            <a:extLst>
              <a:ext uri="{FF2B5EF4-FFF2-40B4-BE49-F238E27FC236}">
                <a16:creationId xmlns:a16="http://schemas.microsoft.com/office/drawing/2014/main" id="{79593405-22E0-43BE-D1CC-411F65184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891" y="914400"/>
            <a:ext cx="7772400" cy="58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38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Customizable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post-fabrication configurability</a:t>
            </a:r>
            <a:br>
              <a:rPr lang="en-US" dirty="0"/>
            </a:br>
            <a:r>
              <a:rPr lang="en-US" dirty="0"/>
              <a:t>can exploit without unique fabrication</a:t>
            </a:r>
          </a:p>
          <a:p>
            <a:endParaRPr lang="en-US" dirty="0"/>
          </a:p>
          <a:p>
            <a:r>
              <a:rPr lang="en-US" dirty="0"/>
              <a:t>Need programmable substrate that allows us to wire-up computations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Field-Programmable </a:t>
            </a:r>
            <a:br>
              <a:rPr lang="en-US" dirty="0"/>
            </a:br>
            <a:r>
              <a:rPr lang="en-US" dirty="0"/>
              <a:t>Gate Arrays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FPGAs</a:t>
            </a:r>
          </a:p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Idea: Can wire up programmable gates in the “field”</a:t>
            </a:r>
          </a:p>
          <a:p>
            <a:pPr lvl="1"/>
            <a:r>
              <a:rPr lang="en-US" dirty="0"/>
              <a:t>After fabrication</a:t>
            </a:r>
          </a:p>
          <a:p>
            <a:pPr lvl="1"/>
            <a:r>
              <a:rPr lang="en-US" dirty="0"/>
              <a:t>At your desk</a:t>
            </a:r>
          </a:p>
          <a:p>
            <a:pPr lvl="1"/>
            <a:r>
              <a:rPr lang="en-US" dirty="0"/>
              <a:t>When part “boots”</a:t>
            </a:r>
          </a:p>
          <a:p>
            <a:r>
              <a:rPr lang="en-US" dirty="0"/>
              <a:t>Like a “Gate Array”</a:t>
            </a:r>
          </a:p>
          <a:p>
            <a:pPr lvl="1"/>
            <a:r>
              <a:rPr lang="en-US" dirty="0"/>
              <a:t>But not hardwired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37756"/>
            <a:ext cx="8153400" cy="4114800"/>
          </a:xfrm>
        </p:spPr>
        <p:txBody>
          <a:bodyPr/>
          <a:lstStyle/>
          <a:p>
            <a:r>
              <a:rPr lang="en-US" dirty="0"/>
              <a:t>Idea: Provide a collection of uncommitted gates</a:t>
            </a:r>
          </a:p>
          <a:p>
            <a:r>
              <a:rPr lang="en-US" dirty="0"/>
              <a:t>Create your “custom” logic by wiring together the gates</a:t>
            </a:r>
          </a:p>
          <a:p>
            <a:r>
              <a:rPr lang="en-US" dirty="0"/>
              <a:t>Less layout, fewer masks than full custom IC Chip</a:t>
            </a:r>
          </a:p>
          <a:p>
            <a:pPr lvl="1"/>
            <a:r>
              <a:rPr lang="en-US" dirty="0"/>
              <a:t>Since only wiring together pre-</a:t>
            </a:r>
            <a:r>
              <a:rPr lang="en-US" dirty="0" err="1"/>
              <a:t>fab</a:t>
            </a:r>
            <a:r>
              <a:rPr lang="en-US" dirty="0"/>
              <a:t> gates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cost (fewer masks)</a:t>
            </a:r>
          </a:p>
          <a:p>
            <a:pPr lvl="1">
              <a:buNone/>
            </a:pP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lower manufacturing delay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Gate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6762590" cy="5130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Accelerator Pipelines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Computational Capacity (Part 3)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Zynq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Remove the need to even fabricate the wiring mask</a:t>
            </a:r>
          </a:p>
          <a:p>
            <a:r>
              <a:rPr lang="en-US" dirty="0"/>
              <a:t>Make “customization” soft</a:t>
            </a:r>
          </a:p>
          <a:p>
            <a:r>
              <a:rPr lang="en-US" dirty="0"/>
              <a:t>Key trick:</a:t>
            </a:r>
          </a:p>
          <a:p>
            <a:pPr lvl="1"/>
            <a:r>
              <a:rPr lang="en-US" dirty="0"/>
              <a:t>Use reprogrammable configuration bits</a:t>
            </a:r>
          </a:p>
          <a:p>
            <a:pPr lvl="1"/>
            <a:r>
              <a:rPr lang="en-US" dirty="0"/>
              <a:t>Typically: static-RAM bits</a:t>
            </a:r>
          </a:p>
          <a:p>
            <a:pPr lvl="2"/>
            <a:r>
              <a:rPr lang="en-US" dirty="0"/>
              <a:t>Like SRAM cells or latches in memory</a:t>
            </a:r>
          </a:p>
          <a:p>
            <a:pPr lvl="2"/>
            <a:r>
              <a:rPr lang="en-US" dirty="0"/>
              <a:t>Hold a configuration value</a:t>
            </a:r>
          </a:p>
          <a:p>
            <a:pPr lvl="1"/>
            <a:r>
              <a:rPr lang="en-US" dirty="0"/>
              <a:t>Configuration bits define gates, wiring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889" y="338809"/>
            <a:ext cx="7772400" cy="1143000"/>
          </a:xfrm>
        </p:spPr>
        <p:txBody>
          <a:bodyPr/>
          <a:lstStyle/>
          <a:p>
            <a:r>
              <a:rPr lang="en-US" dirty="0"/>
              <a:t>Multiplexer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889" y="1371600"/>
            <a:ext cx="7772400" cy="4114800"/>
          </a:xfrm>
        </p:spPr>
        <p:txBody>
          <a:bodyPr/>
          <a:lstStyle/>
          <a:p>
            <a:r>
              <a:rPr lang="en-US" dirty="0"/>
              <a:t>MUX</a:t>
            </a:r>
          </a:p>
          <a:p>
            <a:pPr lvl="1"/>
            <a:r>
              <a:rPr lang="en-US" dirty="0"/>
              <a:t>When S=0, output=i0</a:t>
            </a:r>
          </a:p>
          <a:p>
            <a:pPr lvl="1"/>
            <a:r>
              <a:rPr lang="en-US" dirty="0"/>
              <a:t>When S=1, output=i1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4400" dirty="0"/>
              <a:t>Out = /s*i0 + s*i1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 descr="mux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0" y="659329"/>
            <a:ext cx="1313745" cy="20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5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686800" cy="1143000"/>
          </a:xfrm>
        </p:spPr>
        <p:txBody>
          <a:bodyPr/>
          <a:lstStyle/>
          <a:p>
            <a:r>
              <a:rPr lang="en-US" dirty="0" err="1"/>
              <a:t>Mux</a:t>
            </a:r>
            <a:r>
              <a:rPr lang="en-US" dirty="0"/>
              <a:t> with configuration bits </a:t>
            </a:r>
            <a:br>
              <a:rPr lang="en-US" dirty="0"/>
            </a:br>
            <a:r>
              <a:rPr lang="en-US" dirty="0"/>
              <a:t>= programmable gate</a:t>
            </a:r>
          </a:p>
        </p:txBody>
      </p:sp>
      <p:pic>
        <p:nvPicPr>
          <p:cNvPr id="49157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0" y="4322763"/>
            <a:ext cx="6934200" cy="25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and2?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to behave as xor2?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396C1-6BF1-8746-A750-D4706F8BE7B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895600"/>
            <a:ext cx="6756400" cy="346893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Mux as Logic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/>
              <a:t>Just by “configuring” data into this mux4,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Can select </a:t>
            </a:r>
            <a:r>
              <a:rPr lang="en-US" b="1" dirty="0">
                <a:ea typeface="ＭＳ Ｐゴシック" pitchFamily="1" charset="-128"/>
              </a:rPr>
              <a:t>any</a:t>
            </a:r>
            <a:r>
              <a:rPr lang="en-US" dirty="0">
                <a:ea typeface="ＭＳ Ｐゴシック" pitchFamily="1" charset="-128"/>
              </a:rPr>
              <a:t> two input function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4879975"/>
            <a:ext cx="5410200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LUT – </a:t>
            </a:r>
            <a:r>
              <a:rPr lang="en-US" dirty="0" err="1"/>
              <a:t>LookUp</a:t>
            </a:r>
            <a:r>
              <a:rPr lang="en-US" dirty="0"/>
              <a:t> Table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534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</a:rPr>
              <a:t>When use a </a:t>
            </a:r>
            <a:r>
              <a:rPr lang="en-US" dirty="0" err="1">
                <a:ea typeface="ＭＳ Ｐゴシック" pitchFamily="1" charset="-128"/>
              </a:rPr>
              <a:t>mux</a:t>
            </a:r>
            <a:r>
              <a:rPr lang="en-US" dirty="0">
                <a:ea typeface="ＭＳ Ｐゴシック" pitchFamily="1" charset="-128"/>
              </a:rPr>
              <a:t> as programmable gate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Call it a </a:t>
            </a:r>
            <a:r>
              <a:rPr lang="en-US" dirty="0" err="1">
                <a:solidFill>
                  <a:srgbClr val="3366FF"/>
                </a:solidFill>
                <a:ea typeface="ＭＳ Ｐゴシック" pitchFamily="1" charset="-128"/>
              </a:rPr>
              <a:t>LookUp</a:t>
            </a:r>
            <a:r>
              <a:rPr lang="en-US" dirty="0">
                <a:solidFill>
                  <a:srgbClr val="3366FF"/>
                </a:solidFill>
                <a:ea typeface="ＭＳ Ｐゴシック" pitchFamily="1" charset="-128"/>
              </a:rPr>
              <a:t> Table (LUT)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Implementing the Truth Table for small # of inputs</a:t>
            </a:r>
          </a:p>
          <a:p>
            <a:pPr lvl="2"/>
            <a:r>
              <a:rPr lang="en-US" dirty="0">
                <a:ea typeface="ＭＳ Ｐゴシック" pitchFamily="1" charset="-128"/>
              </a:rPr>
              <a:t>k-LUT:   # of inputs =k  (need mux-2</a:t>
            </a:r>
            <a:r>
              <a:rPr lang="en-US" baseline="30000" dirty="0">
                <a:ea typeface="ＭＳ Ｐゴシック" pitchFamily="1" charset="-128"/>
              </a:rPr>
              <a:t>k</a:t>
            </a:r>
            <a:r>
              <a:rPr lang="en-US" dirty="0">
                <a:ea typeface="ＭＳ Ｐゴシック" pitchFamily="1" charset="-128"/>
              </a:rPr>
              <a:t>)</a:t>
            </a:r>
          </a:p>
          <a:p>
            <a:pPr lvl="1"/>
            <a:r>
              <a:rPr lang="en-US" dirty="0">
                <a:ea typeface="ＭＳ Ｐゴシック" pitchFamily="1" charset="-128"/>
              </a:rPr>
              <a:t>Just lookup the output result in the table</a:t>
            </a:r>
          </a:p>
          <a:p>
            <a:endParaRPr lang="en-US" dirty="0"/>
          </a:p>
        </p:txBody>
      </p:sp>
      <p:pic>
        <p:nvPicPr>
          <p:cNvPr id="50181" name="Picture 4" descr="day16mux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1953" y="4495800"/>
            <a:ext cx="500204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9222A5-A914-1641-AC3A-7F2A8CBD0145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4343400"/>
            <a:ext cx="3808518" cy="195540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do we program full adder?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8674100" cy="29599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3CCE3-4B7F-FE53-2270-BA0FBDD8F0DF}"/>
              </a:ext>
            </a:extLst>
          </p:cNvPr>
          <p:cNvSpPr txBox="1"/>
          <p:nvPr/>
        </p:nvSpPr>
        <p:spPr>
          <a:xfrm>
            <a:off x="3657600" y="6248400"/>
            <a:ext cx="3009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Switch Google Doc</a:t>
            </a:r>
            <a:r>
              <a:rPr lang="en-US" dirty="0"/>
              <a:t>]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Programmable gates + wiring</a:t>
            </a:r>
          </a:p>
          <a:p>
            <a:pPr lvl="1"/>
            <a:r>
              <a:rPr lang="en-US" dirty="0"/>
              <a:t>(both built from </a:t>
            </a:r>
            <a:r>
              <a:rPr lang="en-US" dirty="0" err="1"/>
              <a:t>muxes</a:t>
            </a:r>
            <a:r>
              <a:rPr lang="en-US" dirty="0"/>
              <a:t> </a:t>
            </a:r>
            <a:r>
              <a:rPr lang="en-US" dirty="0" err="1"/>
              <a:t>w</a:t>
            </a:r>
            <a:r>
              <a:rPr lang="en-US" dirty="0"/>
              <a:t>/ </a:t>
            </a:r>
            <a:r>
              <a:rPr lang="en-US" dirty="0" err="1"/>
              <a:t>config</a:t>
            </a:r>
            <a:r>
              <a:rPr lang="en-US" dirty="0"/>
              <a:t>. bits)</a:t>
            </a:r>
          </a:p>
          <a:p>
            <a:r>
              <a:rPr lang="en-US" dirty="0"/>
              <a:t>Can wire up any collection of gates</a:t>
            </a:r>
          </a:p>
          <a:p>
            <a:pPr lvl="1"/>
            <a:r>
              <a:rPr lang="en-US" dirty="0"/>
              <a:t>Like a gate array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Field-Programmable Gate Arrays (FPGAs)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sz="2800" dirty="0"/>
              <a:t>N 2-LUTs, I Circuit Inputs, O Circuit Outputs</a:t>
            </a:r>
          </a:p>
          <a:p>
            <a:r>
              <a:rPr lang="en-US" sz="2800" dirty="0"/>
              <a:t>2N+O </a:t>
            </a:r>
            <a:r>
              <a:rPr lang="en-US" sz="2800" dirty="0" err="1"/>
              <a:t>muxes</a:t>
            </a:r>
            <a:r>
              <a:rPr lang="en-US" sz="2800" dirty="0"/>
              <a:t> to connect</a:t>
            </a:r>
          </a:p>
          <a:p>
            <a:r>
              <a:rPr lang="en-US" dirty="0">
                <a:solidFill>
                  <a:srgbClr val="0000FF"/>
                </a:solidFill>
              </a:rPr>
              <a:t>Can build </a:t>
            </a:r>
            <a:r>
              <a:rPr lang="en-US" b="1" dirty="0">
                <a:solidFill>
                  <a:srgbClr val="0000FF"/>
                </a:solidFill>
              </a:rPr>
              <a:t>any</a:t>
            </a:r>
            <a:r>
              <a:rPr lang="en-US" dirty="0">
                <a:solidFill>
                  <a:srgbClr val="0000FF"/>
                </a:solidFill>
              </a:rPr>
              <a:t> combinational logic circuit that doesn’t need more than N 2-input gates, I inputs, 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267200"/>
            <a:ext cx="6769100" cy="230986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In terms of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4-input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2)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Warmup: how many for 8-input (below)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552B5D3-CDF7-3240-9134-2ABA7B26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Math: Series Sums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C4DE1E-8006-5544-B7CF-52C763A6D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92" y="2057400"/>
            <a:ext cx="7772400" cy="4114800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</a:t>
            </a:r>
            <a:br>
              <a:rPr lang="en-US" dirty="0"/>
            </a:br>
            <a:r>
              <a:rPr lang="en-US" dirty="0"/>
              <a:t>=A</a:t>
            </a:r>
            <a:r>
              <a:rPr lang="en-US" baseline="-25000" dirty="0"/>
              <a:t>0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</a:t>
            </a:r>
            <a:r>
              <a:rPr lang="en-US" dirty="0"/>
              <a:t>+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+…</a:t>
            </a:r>
            <a:br>
              <a:rPr lang="en-US" dirty="0"/>
            </a:br>
            <a:r>
              <a:rPr lang="en-US" dirty="0"/>
              <a:t>       - A</a:t>
            </a:r>
            <a:r>
              <a:rPr lang="en-US" baseline="-25000" dirty="0"/>
              <a:t>0 </a:t>
            </a:r>
            <a:r>
              <a:rPr lang="en-US" dirty="0"/>
              <a:t>r 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2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3 </a:t>
            </a:r>
            <a:r>
              <a:rPr lang="en-US" dirty="0"/>
              <a:t>- A</a:t>
            </a:r>
            <a:r>
              <a:rPr lang="en-US" baseline="-25000" dirty="0"/>
              <a:t>0 </a:t>
            </a:r>
            <a:r>
              <a:rPr lang="en-US" dirty="0"/>
              <a:t>r</a:t>
            </a:r>
            <a:r>
              <a:rPr lang="en-US" baseline="30000" dirty="0"/>
              <a:t>4</a:t>
            </a:r>
            <a:r>
              <a:rPr lang="en-US" dirty="0"/>
              <a:t>-…</a:t>
            </a:r>
            <a:br>
              <a:rPr lang="en-US" dirty="0"/>
            </a:br>
            <a:r>
              <a:rPr lang="en-US" dirty="0"/>
              <a:t>= A</a:t>
            </a:r>
            <a:r>
              <a:rPr lang="en-US" baseline="-25000" dirty="0"/>
              <a:t>0                                                        </a:t>
            </a:r>
            <a:r>
              <a:rPr lang="en-US" dirty="0"/>
              <a:t>(when r&lt;1)</a:t>
            </a:r>
            <a:endParaRPr lang="en-US" baseline="-25000" dirty="0"/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+…)*(1-r)=A</a:t>
            </a:r>
            <a:r>
              <a:rPr lang="en-US" baseline="-25000" dirty="0"/>
              <a:t>0</a:t>
            </a:r>
          </a:p>
          <a:p>
            <a:r>
              <a:rPr lang="en-US" dirty="0"/>
              <a:t>A</a:t>
            </a:r>
            <a:r>
              <a:rPr lang="en-US" baseline="-25000" dirty="0"/>
              <a:t>0</a:t>
            </a:r>
            <a:r>
              <a:rPr lang="en-US" dirty="0"/>
              <a:t>(1+r+r</a:t>
            </a:r>
            <a:r>
              <a:rPr lang="en-US" baseline="30000" dirty="0"/>
              <a:t>2</a:t>
            </a:r>
            <a:r>
              <a:rPr lang="en-US" dirty="0"/>
              <a:t>+r</a:t>
            </a:r>
            <a:r>
              <a:rPr lang="en-US" baseline="30000" dirty="0"/>
              <a:t>3</a:t>
            </a:r>
            <a:r>
              <a:rPr lang="en-US" dirty="0"/>
              <a:t>+r</a:t>
            </a:r>
            <a:r>
              <a:rPr lang="en-US" baseline="30000" dirty="0"/>
              <a:t>4</a:t>
            </a:r>
            <a:r>
              <a:rPr lang="en-US" dirty="0"/>
              <a:t>+…)=A</a:t>
            </a:r>
            <a:r>
              <a:rPr lang="en-US" baseline="-25000" dirty="0"/>
              <a:t>0</a:t>
            </a:r>
            <a:r>
              <a:rPr lang="en-US" dirty="0"/>
              <a:t>/(1-r)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D1C1C-91DF-D041-A365-8574C8B4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6FB4F-DEE1-3A41-86A4-83484151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196B9-F08C-C04E-974A-67E6BEC46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Receding Sum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923463-020C-614A-BD9D-A423905B3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0800" y="2514600"/>
            <a:ext cx="3484605" cy="350266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9E118-20C9-B342-BA9A-D4DAAC31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E9A53B-FEAA-D74A-B587-D7C50EB5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16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3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How big is an m-input mux?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455" y="1694688"/>
            <a:ext cx="8153400" cy="41148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m-input mux will require m-1 2-input </a:t>
            </a:r>
            <a:r>
              <a:rPr lang="en-US" dirty="0" err="1">
                <a:solidFill>
                  <a:schemeClr val="tx2"/>
                </a:solidFill>
              </a:rPr>
              <a:t>muxes</a:t>
            </a: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 descr="mux8_mux2_tre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06792" y="4099052"/>
            <a:ext cx="5282984" cy="256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87219"/>
            <a:ext cx="5350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+mn-lt"/>
              </a:rPr>
              <a:t>m</a:t>
            </a:r>
            <a:r>
              <a:rPr lang="en-US" dirty="0">
                <a:latin typeface="+mn-lt"/>
              </a:rPr>
              <a:t> inputs – what we are selecting from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0400" y="4191000"/>
            <a:ext cx="174814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</a:t>
            </a:r>
            <a:r>
              <a:rPr lang="en-US" baseline="-25000" dirty="0">
                <a:latin typeface="+mn-lt"/>
              </a:rPr>
              <a:t>2</a:t>
            </a:r>
            <a:r>
              <a:rPr lang="en-US" dirty="0">
                <a:latin typeface="+mn-lt"/>
              </a:rPr>
              <a:t>(m) bits</a:t>
            </a:r>
          </a:p>
          <a:p>
            <a:r>
              <a:rPr lang="en-US" dirty="0">
                <a:latin typeface="+mn-lt"/>
              </a:rPr>
              <a:t>to select</a:t>
            </a:r>
          </a:p>
          <a:p>
            <a:r>
              <a:rPr lang="en-US" dirty="0">
                <a:latin typeface="+mn-lt"/>
              </a:rPr>
              <a:t>which input</a:t>
            </a:r>
          </a:p>
          <a:p>
            <a:r>
              <a:rPr lang="en-US" dirty="0">
                <a:latin typeface="+mn-lt"/>
              </a:rPr>
              <a:t>routed to</a:t>
            </a:r>
          </a:p>
          <a:p>
            <a:r>
              <a:rPr lang="en-US" dirty="0">
                <a:latin typeface="+mn-lt"/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942245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</a:t>
            </a:r>
            <a:r>
              <a:rPr lang="en-US" sz="3600" dirty="0"/>
              <a:t>illustrate possibility…and expense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305800" cy="4114800"/>
          </a:xfrm>
        </p:spPr>
        <p:txBody>
          <a:bodyPr/>
          <a:lstStyle/>
          <a:p>
            <a:r>
              <a:rPr lang="en-US" dirty="0"/>
              <a:t>2N+O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muxs</a:t>
            </a:r>
            <a:r>
              <a:rPr lang="en-US" dirty="0"/>
              <a:t>; </a:t>
            </a:r>
            <a:r>
              <a:rPr lang="en-US" dirty="0" err="1"/>
              <a:t>m</a:t>
            </a:r>
            <a:r>
              <a:rPr lang="en-US" dirty="0"/>
              <a:t>=N+I</a:t>
            </a:r>
          </a:p>
          <a:p>
            <a:r>
              <a:rPr lang="en-US" dirty="0"/>
              <a:t>Each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r>
              <a:rPr lang="en-US" dirty="0"/>
              <a:t> is m-1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/>
              <a:t>Requires: (2N+O)*(N+I-1) 2-input </a:t>
            </a:r>
            <a:r>
              <a:rPr lang="en-US" dirty="0" err="1"/>
              <a:t>muxes</a:t>
            </a:r>
            <a:endParaRPr lang="en-US" dirty="0"/>
          </a:p>
          <a:p>
            <a:r>
              <a:rPr lang="en-US" dirty="0" err="1"/>
              <a:t>Mux</a:t>
            </a:r>
            <a:r>
              <a:rPr lang="en-US" dirty="0"/>
              <a:t> area grows as ~N</a:t>
            </a:r>
            <a:r>
              <a:rPr lang="en-US" baseline="30000" dirty="0"/>
              <a:t>2  </a:t>
            </a:r>
            <a:endParaRPr lang="en-US" dirty="0"/>
          </a:p>
          <a:p>
            <a:pPr lvl="1"/>
            <a:r>
              <a:rPr lang="en-US" dirty="0"/>
              <a:t>when gate (LUT) area grows as 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419600"/>
            <a:ext cx="6769100" cy="2309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Fully connected mux input is too expensive, growing as N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…and not necessary</a:t>
            </a:r>
          </a:p>
          <a:p>
            <a:r>
              <a:rPr lang="en-US" dirty="0"/>
              <a:t>Want</a:t>
            </a:r>
          </a:p>
          <a:p>
            <a:pPr lvl="1"/>
            <a:r>
              <a:rPr lang="en-US" dirty="0"/>
              <a:t>To be able to wire up gates</a:t>
            </a:r>
          </a:p>
          <a:p>
            <a:pPr lvl="1"/>
            <a:r>
              <a:rPr lang="en-US" dirty="0"/>
              <a:t>Economical with wires and </a:t>
            </a:r>
            <a:r>
              <a:rPr lang="en-US" dirty="0" err="1"/>
              <a:t>muxes</a:t>
            </a:r>
            <a:endParaRPr lang="en-US" dirty="0"/>
          </a:p>
          <a:p>
            <a:pPr lvl="2"/>
            <a:r>
              <a:rPr lang="en-US" dirty="0"/>
              <a:t>…and configuration bits</a:t>
            </a:r>
          </a:p>
          <a:p>
            <a:pPr lvl="1"/>
            <a:r>
              <a:rPr lang="en-US" dirty="0"/>
              <a:t>Exploit locality (keep wires short)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5796437" cy="53721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Register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r>
              <a:rPr lang="en-US" dirty="0"/>
              <a:t>Want to be able to pipeline logic</a:t>
            </a:r>
          </a:p>
          <a:p>
            <a:r>
              <a:rPr lang="en-US" dirty="0"/>
              <a:t>…and generally hold state</a:t>
            </a:r>
          </a:p>
          <a:p>
            <a:pPr lvl="1"/>
            <a:r>
              <a:rPr lang="en-US" dirty="0"/>
              <a:t>E.g. implement hold Input-N in </a:t>
            </a:r>
            <a:r>
              <a:rPr lang="en-US" dirty="0" err="1"/>
              <a:t>preclass</a:t>
            </a:r>
            <a:r>
              <a:rPr lang="en-US" dirty="0"/>
              <a:t> 1</a:t>
            </a:r>
          </a:p>
          <a:p>
            <a:r>
              <a:rPr lang="en-US" dirty="0"/>
              <a:t>Add optional register on each gate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D9C7C-A676-E84B-B48C-18BBC978D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3764280"/>
            <a:ext cx="3899739" cy="289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8475414" cy="435465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Accelerator </a:t>
            </a:r>
            <a:r>
              <a:rPr lang="en-US" dirty="0" err="1"/>
              <a:t>Datapaths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B10AF-5E98-D541-A2B0-D1503240597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FPGA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032FA4-BE44-444D-9694-3FCEC9C5A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19" y="2133600"/>
            <a:ext cx="8717199" cy="3437439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FPGA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419600"/>
          </a:xfrm>
        </p:spPr>
        <p:txBody>
          <a:bodyPr/>
          <a:lstStyle/>
          <a:p>
            <a:r>
              <a:rPr lang="en-US" dirty="0"/>
              <a:t>Raises many architectural design questions</a:t>
            </a:r>
          </a:p>
          <a:p>
            <a:pPr lvl="1"/>
            <a:r>
              <a:rPr lang="en-US" dirty="0"/>
              <a:t>How big (many inputs) should the gates have? (what k should use for k-LUTs?)</a:t>
            </a:r>
          </a:p>
          <a:p>
            <a:pPr lvl="2"/>
            <a:r>
              <a:rPr lang="en-US" dirty="0"/>
              <a:t>Are </a:t>
            </a:r>
            <a:r>
              <a:rPr lang="en-US" dirty="0" err="1"/>
              <a:t>LUTs</a:t>
            </a:r>
            <a:r>
              <a:rPr lang="en-US" dirty="0"/>
              <a:t> really the right thing…</a:t>
            </a:r>
          </a:p>
          <a:p>
            <a:pPr lvl="1"/>
            <a:r>
              <a:rPr lang="en-US" dirty="0"/>
              <a:t>How rich is the interconnect?</a:t>
            </a:r>
          </a:p>
          <a:p>
            <a:pPr lvl="2"/>
            <a:r>
              <a:rPr lang="en-US" dirty="0"/>
              <a:t>Wires/channel</a:t>
            </a:r>
          </a:p>
          <a:p>
            <a:pPr lvl="2"/>
            <a:r>
              <a:rPr lang="en-US" dirty="0"/>
              <a:t>Wire length</a:t>
            </a:r>
          </a:p>
          <a:p>
            <a:pPr lvl="2"/>
            <a:r>
              <a:rPr lang="en-US" dirty="0"/>
              <a:t>Switching options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</a:t>
            </a:r>
            <a:r>
              <a:rPr lang="en-US" dirty="0" err="1"/>
              <a:t>FPGAs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Logic Blocks</a:t>
            </a:r>
          </a:p>
          <a:p>
            <a:pPr lvl="1"/>
            <a:r>
              <a:rPr lang="en-US" dirty="0"/>
              <a:t>hardwired fast-carry logic</a:t>
            </a:r>
          </a:p>
          <a:p>
            <a:pPr lvl="2"/>
            <a:r>
              <a:rPr lang="en-US" dirty="0"/>
              <a:t>Can implement adder bit in single “LUT”</a:t>
            </a:r>
          </a:p>
          <a:p>
            <a:pPr lvl="1"/>
            <a:r>
              <a:rPr lang="en-US" dirty="0"/>
              <a:t>Speed optimized: 6-LUTs</a:t>
            </a:r>
          </a:p>
          <a:p>
            <a:pPr lvl="1"/>
            <a:r>
              <a:rPr lang="en-US" dirty="0"/>
              <a:t>Energy, Cost optimization: 4-LUTs </a:t>
            </a:r>
          </a:p>
          <a:p>
            <a:pPr lvl="1"/>
            <a:r>
              <a:rPr lang="en-US" dirty="0"/>
              <a:t>Clusters many </a:t>
            </a:r>
            <a:r>
              <a:rPr lang="en-US" dirty="0" err="1"/>
              <a:t>LUTs</a:t>
            </a:r>
            <a:r>
              <a:rPr lang="en-US" dirty="0"/>
              <a:t> into a tile</a:t>
            </a:r>
          </a:p>
          <a:p>
            <a:r>
              <a:rPr lang="en-US" dirty="0"/>
              <a:t>Interconnect</a:t>
            </a:r>
          </a:p>
          <a:p>
            <a:pPr lvl="1"/>
            <a:r>
              <a:rPr lang="en-US" dirty="0"/>
              <a:t>Mesh, segments of length 4 and longer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than </a:t>
            </a:r>
            <a:r>
              <a:rPr lang="en-US" dirty="0" err="1"/>
              <a:t>LUTs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there be more than </a:t>
            </a:r>
            <a:r>
              <a:rPr lang="en-US" dirty="0" err="1"/>
              <a:t>LUTs</a:t>
            </a:r>
            <a:r>
              <a:rPr lang="en-US" dirty="0"/>
              <a:t> in the “array” fabric?</a:t>
            </a:r>
          </a:p>
          <a:p>
            <a:r>
              <a:rPr lang="en-US" dirty="0">
                <a:solidFill>
                  <a:srgbClr val="FF6600"/>
                </a:solidFill>
              </a:rPr>
              <a:t>What else might we want?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Embedded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One flip-flop per LUT doesn’t store state densely</a:t>
            </a:r>
          </a:p>
          <a:p>
            <a:r>
              <a:rPr lang="en-US" dirty="0"/>
              <a:t>Want memory close to logic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581400"/>
            <a:ext cx="3215150" cy="307409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 Memory in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Replace logic clusters</a:t>
            </a:r>
          </a:p>
          <a:p>
            <a:r>
              <a:rPr lang="en-US" dirty="0"/>
              <a:t>Convenient to replace columns</a:t>
            </a:r>
          </a:p>
          <a:p>
            <a:pPr lvl="1"/>
            <a:r>
              <a:rPr lang="en-US" dirty="0"/>
              <a:t>Since area of memory may not match area of logic cluster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2565" y="5865167"/>
            <a:ext cx="8278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 banks on AMD/Xilinx called BRAMs (Block RAMs)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Hardwired Multipliers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build multipliers out of </a:t>
            </a:r>
            <a:r>
              <a:rPr lang="en-US" dirty="0" err="1"/>
              <a:t>LUTs</a:t>
            </a:r>
            <a:endParaRPr lang="en-US" dirty="0"/>
          </a:p>
          <a:p>
            <a:pPr lvl="1"/>
            <a:r>
              <a:rPr lang="en-US" dirty="0"/>
              <a:t>Just as can implement multiplies on processor out of adds</a:t>
            </a:r>
          </a:p>
          <a:p>
            <a:r>
              <a:rPr lang="en-US" dirty="0"/>
              <a:t>But, custom multiplier is smaller than LUT-configured multiplier</a:t>
            </a:r>
          </a:p>
          <a:p>
            <a:pPr lvl="1"/>
            <a:r>
              <a:rPr lang="en-US" dirty="0"/>
              <a:t>…and multipliers common in signal processing, scientific/engineering compute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Multiplier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r>
              <a:rPr lang="en-US" dirty="0"/>
              <a:t>Integrate like memories</a:t>
            </a:r>
          </a:p>
          <a:p>
            <a:pPr lvl="1"/>
            <a:r>
              <a:rPr lang="en-US" dirty="0"/>
              <a:t>Replace columns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533400" y="28194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FPGA Architecture Design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962400"/>
          </a:xfrm>
        </p:spPr>
        <p:txBody>
          <a:bodyPr/>
          <a:lstStyle/>
          <a:p>
            <a:r>
              <a:rPr lang="en-US" dirty="0"/>
              <a:t>Size of Memories? Multipliers?</a:t>
            </a:r>
          </a:p>
          <a:p>
            <a:r>
              <a:rPr lang="en-US" dirty="0"/>
              <a:t>Mix of </a:t>
            </a:r>
            <a:r>
              <a:rPr lang="en-US" dirty="0" err="1"/>
              <a:t>LUTs</a:t>
            </a:r>
            <a:r>
              <a:rPr lang="en-US" dirty="0"/>
              <a:t>, Memories, Multipliers?</a:t>
            </a:r>
          </a:p>
          <a:p>
            <a:r>
              <a:rPr lang="en-US" dirty="0"/>
              <a:t>Add processors? Floating-point?</a:t>
            </a:r>
          </a:p>
          <a:p>
            <a:r>
              <a:rPr lang="en-US" dirty="0"/>
              <a:t>Other hardwired blocks?</a:t>
            </a:r>
          </a:p>
          <a:p>
            <a:r>
              <a:rPr lang="en-US" dirty="0"/>
              <a:t>How manage configuration?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Pipeline Graph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772400" cy="4114800"/>
          </a:xfrm>
        </p:spPr>
        <p:txBody>
          <a:bodyPr/>
          <a:lstStyle/>
          <a:p>
            <a:r>
              <a:rPr lang="en-US" dirty="0"/>
              <a:t>Last time: pipelined simple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B1829E-AF60-0D4A-B690-4EC72B634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260" y="1467104"/>
            <a:ext cx="2631440" cy="5262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287F3-8767-6542-8190-A294DFF73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2" y="3429000"/>
            <a:ext cx="410423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75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Zynq </a:t>
            </a:r>
            <a:r>
              <a:rPr lang="en-US" dirty="0" err="1"/>
              <a:t>MPSoC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13017806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ZU3EG (Ultra96)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6-LUTs:   70,560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DSP Blocks: 360</a:t>
            </a:r>
          </a:p>
          <a:p>
            <a:pPr lvl="1"/>
            <a:r>
              <a:rPr lang="en-US" dirty="0"/>
              <a:t>18x27 multiply, 48b accumulate</a:t>
            </a:r>
          </a:p>
          <a:p>
            <a:r>
              <a:rPr lang="en-US" dirty="0"/>
              <a:t>Block RAMs (BRAMs): 216</a:t>
            </a:r>
          </a:p>
          <a:p>
            <a:pPr lvl="1"/>
            <a:r>
              <a:rPr lang="en-US" dirty="0"/>
              <a:t>36Kb</a:t>
            </a:r>
          </a:p>
          <a:p>
            <a:pPr lvl="1"/>
            <a:r>
              <a:rPr lang="en-US" dirty="0"/>
              <a:t>Dual port</a:t>
            </a:r>
          </a:p>
          <a:p>
            <a:pPr lvl="1"/>
            <a:r>
              <a:rPr lang="en-US" dirty="0"/>
              <a:t>Up to 72b wide  (512x72)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34" y="259080"/>
            <a:ext cx="7772400" cy="1143000"/>
          </a:xfrm>
        </p:spPr>
        <p:txBody>
          <a:bodyPr/>
          <a:lstStyle/>
          <a:p>
            <a:r>
              <a:rPr lang="en-US" dirty="0"/>
              <a:t>DSP48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75369" y="6076188"/>
            <a:ext cx="6355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Xilinx UG579 </a:t>
            </a:r>
            <a:r>
              <a:rPr lang="en-US" dirty="0" err="1"/>
              <a:t>UltraScale</a:t>
            </a:r>
            <a:r>
              <a:rPr lang="en-US" dirty="0"/>
              <a:t> DSP Slice User’s Guide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43275-52EB-E14B-9600-E0EE7C43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70888"/>
            <a:ext cx="8664868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E987514-C313-2F40-AFBD-A2E805CCB0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226213"/>
              </p:ext>
            </p:extLst>
          </p:nvPr>
        </p:nvGraphicFramePr>
        <p:xfrm>
          <a:off x="691896" y="1150112"/>
          <a:ext cx="7772400" cy="340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100">
                  <a:extLst>
                    <a:ext uri="{9D8B030D-6E8A-4147-A177-3AD203B41FA5}">
                      <a16:colId xmlns:a16="http://schemas.microsoft.com/office/drawing/2014/main" val="580759760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725593326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286266147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1567848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Approximating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Cycle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 second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53320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LUTs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70,000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74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4x2x64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1787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4x1x64 adder bits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86901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Zynq DSP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360 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0.5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0197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Scalar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4x(1 mpy+1add)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806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4x ARM Neon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4x1x4 </a:t>
                      </a:r>
                      <a:r>
                        <a:rPr lang="en-US" dirty="0"/>
                        <a:t>multiply-accumulates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1.2 GHz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0864913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D63D3D0-C2FE-A34C-8CE5-2997281A39B8}"/>
              </a:ext>
            </a:extLst>
          </p:cNvPr>
          <p:cNvSpPr txBox="1">
            <a:spLocks/>
          </p:cNvSpPr>
          <p:nvPr/>
        </p:nvSpPr>
        <p:spPr bwMode="auto">
          <a:xfrm>
            <a:off x="685800" y="45720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How compare between ARM scalar, ARM NEON and FPGA array?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Adder-bits/second?</a:t>
            </a:r>
          </a:p>
          <a:p>
            <a:pPr lvl="1"/>
            <a:r>
              <a:rPr lang="en-US" kern="0" dirty="0">
                <a:solidFill>
                  <a:srgbClr val="FF6600"/>
                </a:solidFill>
              </a:rPr>
              <a:t>Multiply-accumulators/second?</a:t>
            </a:r>
          </a:p>
          <a:p>
            <a:endParaRPr lang="en-US" kern="0" dirty="0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Capacity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572000"/>
          </a:xfrm>
        </p:spPr>
        <p:txBody>
          <a:bodyPr/>
          <a:lstStyle/>
          <a:p>
            <a:r>
              <a:rPr lang="en-US" dirty="0"/>
              <a:t>Says </a:t>
            </a:r>
            <a:r>
              <a:rPr lang="en-US" dirty="0" err="1"/>
              <a:t>Zynq</a:t>
            </a:r>
            <a:r>
              <a:rPr lang="en-US" dirty="0"/>
              <a:t> has high computational capacity in FPGA</a:t>
            </a:r>
          </a:p>
          <a:p>
            <a:r>
              <a:rPr lang="en-US" dirty="0"/>
              <a:t>More broadly</a:t>
            </a:r>
          </a:p>
          <a:p>
            <a:pPr lvl="1"/>
            <a:r>
              <a:rPr lang="en-US" dirty="0"/>
              <a:t>FPGA can have more compute/area than processor</a:t>
            </a:r>
          </a:p>
          <a:p>
            <a:pPr lvl="2"/>
            <a:r>
              <a:rPr lang="en-US" dirty="0"/>
              <a:t>E.g., more adder bits in some fixed area</a:t>
            </a:r>
          </a:p>
          <a:p>
            <a:pPr lvl="1"/>
            <a:r>
              <a:rPr lang="en-US" dirty="0"/>
              <a:t>SIMD can have more compute/area than processor (Day 6)</a:t>
            </a:r>
          </a:p>
          <a:p>
            <a:pPr lvl="2"/>
            <a:r>
              <a:rPr lang="en-US" dirty="0"/>
              <a:t>How wide SIMD can you exploit?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FPGA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382000" cy="4114800"/>
          </a:xfrm>
        </p:spPr>
        <p:txBody>
          <a:bodyPr/>
          <a:lstStyle/>
          <a:p>
            <a:r>
              <a:rPr lang="en-US" dirty="0"/>
              <a:t>FPGA Array has high raw capacity</a:t>
            </a:r>
          </a:p>
          <a:p>
            <a:r>
              <a:rPr lang="en-US" dirty="0"/>
              <a:t>Exploitable when computation has high regularity</a:t>
            </a:r>
          </a:p>
          <a:p>
            <a:pPr lvl="1"/>
            <a:r>
              <a:rPr lang="en-US" dirty="0"/>
              <a:t>Uses the same computation over-and-over</a:t>
            </a:r>
          </a:p>
          <a:p>
            <a:pPr lvl="1"/>
            <a:r>
              <a:rPr lang="en-US" dirty="0"/>
              <a:t>High throughput on a computation</a:t>
            </a:r>
          </a:p>
          <a:p>
            <a:pPr lvl="1"/>
            <a:r>
              <a:rPr lang="en-US" dirty="0"/>
              <a:t>Build customized accelerator pipeline to match the computation</a:t>
            </a:r>
          </a:p>
          <a:p>
            <a:r>
              <a:rPr lang="en-US" dirty="0"/>
              <a:t>Low-hanging fruit</a:t>
            </a:r>
          </a:p>
          <a:p>
            <a:pPr lvl="1"/>
            <a:r>
              <a:rPr lang="en-US" dirty="0"/>
              <a:t>Operator/function takes most of the compute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90/10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4572000"/>
          </a:xfrm>
        </p:spPr>
        <p:txBody>
          <a:bodyPr/>
          <a:lstStyle/>
          <a:p>
            <a:r>
              <a:rPr lang="en-US" dirty="0"/>
              <a:t>Observation that code is not used uniformly</a:t>
            </a:r>
          </a:p>
          <a:p>
            <a:r>
              <a:rPr lang="en-US" dirty="0"/>
              <a:t>90% of the time is spent in 10% of the code</a:t>
            </a:r>
          </a:p>
          <a:p>
            <a:r>
              <a:rPr lang="en-US" dirty="0"/>
              <a:t>Knuth: 50% of the time in 2% of the code</a:t>
            </a:r>
          </a:p>
          <a:p>
            <a:r>
              <a:rPr lang="en-US" dirty="0"/>
              <a:t>Opportunity</a:t>
            </a:r>
          </a:p>
          <a:p>
            <a:pPr lvl="1"/>
            <a:r>
              <a:rPr lang="en-US" dirty="0"/>
              <a:t>Build custom </a:t>
            </a:r>
            <a:r>
              <a:rPr lang="en-US" dirty="0" err="1"/>
              <a:t>datapath</a:t>
            </a:r>
            <a:r>
              <a:rPr lang="en-US" dirty="0"/>
              <a:t> in FPGA (hardware) for that 10% (or 2%) of the code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Custom accelerators efficient for large computations</a:t>
            </a:r>
          </a:p>
          <a:p>
            <a:pPr lvl="1"/>
            <a:r>
              <a:rPr lang="en-US" dirty="0"/>
              <a:t>Exploit Instruction-level parallelism</a:t>
            </a:r>
          </a:p>
          <a:p>
            <a:pPr lvl="1"/>
            <a:r>
              <a:rPr lang="en-US" dirty="0"/>
              <a:t>Run many low-level operations in parallel</a:t>
            </a:r>
          </a:p>
          <a:p>
            <a:r>
              <a:rPr lang="en-US" dirty="0"/>
              <a:t>Field Programmable Gate Arrays (</a:t>
            </a:r>
            <a:r>
              <a:rPr lang="en-US" dirty="0" err="1"/>
              <a:t>FPGAs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Allow post-fabrication configuration of custom accelerator pipelines</a:t>
            </a:r>
          </a:p>
          <a:p>
            <a:pPr lvl="1"/>
            <a:r>
              <a:rPr lang="en-US" dirty="0"/>
              <a:t>Can offer high computational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914400"/>
            <a:ext cx="8153400" cy="5334000"/>
          </a:xfrm>
        </p:spPr>
        <p:txBody>
          <a:bodyPr/>
          <a:lstStyle/>
          <a:p>
            <a:r>
              <a:rPr lang="en-US" dirty="0"/>
              <a:t>Reading for Day 9 on canvas</a:t>
            </a:r>
          </a:p>
          <a:p>
            <a:r>
              <a:rPr lang="en-US" dirty="0"/>
              <a:t>HW4 due on Friday</a:t>
            </a:r>
          </a:p>
          <a:p>
            <a:r>
              <a:rPr lang="en-US" dirty="0"/>
              <a:t>HW5 out soon</a:t>
            </a:r>
          </a:p>
          <a:p>
            <a:pPr lvl="1"/>
            <a:r>
              <a:rPr lang="en-US" dirty="0"/>
              <a:t>Heavier – start early…</a:t>
            </a:r>
          </a:p>
          <a:p>
            <a:pPr lvl="1"/>
            <a:r>
              <a:rPr lang="en-US" dirty="0" err="1"/>
              <a:t>Vivado</a:t>
            </a:r>
            <a:r>
              <a:rPr lang="en-US" dirty="0"/>
              <a:t> HLS synthesis slow (plan for it)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Pipeline for Unrolled Loop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143000"/>
            <a:ext cx="5809848" cy="5283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For fully unrolled loop shown, </a:t>
            </a:r>
            <a:br>
              <a:rPr lang="en-US" dirty="0">
                <a:solidFill>
                  <a:srgbClr val="FF6600"/>
                </a:solidFill>
              </a:rPr>
            </a:br>
            <a:r>
              <a:rPr lang="en-US" dirty="0">
                <a:solidFill>
                  <a:srgbClr val="FF6600"/>
                </a:solidFill>
              </a:rPr>
              <a:t>how many instructions per pipeline cycle?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Add</a:t>
            </a:r>
          </a:p>
          <a:p>
            <a:pPr lvl="1"/>
            <a:r>
              <a:rPr lang="en-US" dirty="0" err="1">
                <a:solidFill>
                  <a:srgbClr val="FF6600"/>
                </a:solidFill>
              </a:rPr>
              <a:t>Mpy</a:t>
            </a:r>
            <a:endParaRPr lang="en-US" dirty="0">
              <a:solidFill>
                <a:srgbClr val="FF6600"/>
              </a:solidFill>
            </a:endParaRPr>
          </a:p>
          <a:p>
            <a:pPr lvl="1"/>
            <a:r>
              <a:rPr lang="en-US" dirty="0">
                <a:solidFill>
                  <a:srgbClr val="FF6600"/>
                </a:solidFill>
              </a:rPr>
              <a:t>Load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Store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59850"/>
            <a:ext cx="5276447" cy="47981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compute equivalent of tens of “instructions” in a cycle</a:t>
            </a:r>
          </a:p>
          <a:p>
            <a:r>
              <a:rPr lang="en-US" dirty="0"/>
              <a:t>Wire up primitive operators</a:t>
            </a:r>
          </a:p>
          <a:p>
            <a:pPr lvl="1"/>
            <a:r>
              <a:rPr lang="en-US" dirty="0"/>
              <a:t>No indirection through register file, memory</a:t>
            </a:r>
          </a:p>
          <a:p>
            <a:r>
              <a:rPr lang="en-US" dirty="0"/>
              <a:t>Pipeline for operator latencies</a:t>
            </a:r>
          </a:p>
          <a:p>
            <a:r>
              <a:rPr lang="en-US" dirty="0"/>
              <a:t>Any dataflow graph of computational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assemble any custom operators</a:t>
            </a:r>
          </a:p>
          <a:p>
            <a:pPr lvl="1"/>
            <a:r>
              <a:rPr lang="en-US" dirty="0"/>
              <a:t>Ones may not have in generic processor</a:t>
            </a:r>
          </a:p>
          <a:p>
            <a:r>
              <a:rPr lang="en-US" dirty="0"/>
              <a:t>Processor</a:t>
            </a:r>
          </a:p>
          <a:p>
            <a:pPr lvl="1"/>
            <a:r>
              <a:rPr lang="en-US" dirty="0"/>
              <a:t>Add, bitwise-</a:t>
            </a:r>
            <a:r>
              <a:rPr lang="en-US" dirty="0" err="1"/>
              <a:t>xor</a:t>
            </a:r>
            <a:r>
              <a:rPr lang="en-US" dirty="0"/>
              <a:t>/and/or</a:t>
            </a:r>
          </a:p>
          <a:p>
            <a:pPr lvl="1"/>
            <a:r>
              <a:rPr lang="en-US" dirty="0"/>
              <a:t>Maybe: floating-point add, multiply</a:t>
            </a:r>
          </a:p>
          <a:p>
            <a:r>
              <a:rPr lang="en-US" dirty="0"/>
              <a:t>Less likely</a:t>
            </a:r>
          </a:p>
          <a:p>
            <a:pPr lvl="1"/>
            <a:r>
              <a:rPr lang="en-US" dirty="0"/>
              <a:t>Square-root, exponent, cosine, encryption (AES) step, polynomial evaluate, </a:t>
            </a:r>
            <a:br>
              <a:rPr lang="en-US" dirty="0"/>
            </a:br>
            <a:r>
              <a:rPr lang="en-US" dirty="0"/>
              <a:t>log-number-system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ESE5320 Fall 2023 --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91325</TotalTime>
  <Words>2058</Words>
  <Application>Microsoft Macintosh PowerPoint</Application>
  <PresentationFormat>On-screen Show (4:3)</PresentationFormat>
  <Paragraphs>434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Arial</vt:lpstr>
      <vt:lpstr>Times New Roman</vt:lpstr>
      <vt:lpstr>Blank Presentation</vt:lpstr>
      <vt:lpstr>ESE5320: System-on-a-Chip Architecture</vt:lpstr>
      <vt:lpstr>Today</vt:lpstr>
      <vt:lpstr>Message</vt:lpstr>
      <vt:lpstr>Accelerator Datapaths</vt:lpstr>
      <vt:lpstr>Pipeline Graph</vt:lpstr>
      <vt:lpstr>Pipeline for Unrolled Loop</vt:lpstr>
      <vt:lpstr>Preclass 1</vt:lpstr>
      <vt:lpstr>Spatial Pipeline</vt:lpstr>
      <vt:lpstr>Operators</vt:lpstr>
      <vt:lpstr>Accelerators</vt:lpstr>
      <vt:lpstr>Streaming Dataflow</vt:lpstr>
      <vt:lpstr>Streaming Dataflow Example</vt:lpstr>
      <vt:lpstr>Application-Specific SoCs</vt:lpstr>
      <vt:lpstr>Apple A16 Bionic</vt:lpstr>
      <vt:lpstr>Customizable Accelerators</vt:lpstr>
      <vt:lpstr>Field-Programmable  Gate Arrays</vt:lpstr>
      <vt:lpstr>FPGA</vt:lpstr>
      <vt:lpstr>Gate Array</vt:lpstr>
      <vt:lpstr>Gate Array</vt:lpstr>
      <vt:lpstr>GAFPGA</vt:lpstr>
      <vt:lpstr>Multiplexer Gate</vt:lpstr>
      <vt:lpstr>Mux with configuration bits  = programmable gate</vt:lpstr>
      <vt:lpstr>Preclass 4a</vt:lpstr>
      <vt:lpstr>Preclass 4b</vt:lpstr>
      <vt:lpstr>Mux as Logic</vt:lpstr>
      <vt:lpstr>LUT – LookUp Table</vt:lpstr>
      <vt:lpstr>Preclass 6</vt:lpstr>
      <vt:lpstr>FPGA</vt:lpstr>
      <vt:lpstr>Simplistic FPGA (illustrate possibility)</vt:lpstr>
      <vt:lpstr>Simplistic FPGA (illustrate possibility)</vt:lpstr>
      <vt:lpstr>Preclass 3 How big is an m-input mux?</vt:lpstr>
      <vt:lpstr>Math: Series Sums</vt:lpstr>
      <vt:lpstr>Receding Sum</vt:lpstr>
      <vt:lpstr>Preclass 3 How big is an m-input mux?</vt:lpstr>
      <vt:lpstr>Simplistic FPGA (illustrate possibility…and expense)</vt:lpstr>
      <vt:lpstr>Interconnect</vt:lpstr>
      <vt:lpstr>Simple FPGA</vt:lpstr>
      <vt:lpstr>Register</vt:lpstr>
      <vt:lpstr>Simple FPGA</vt:lpstr>
      <vt:lpstr>Simple FPGA</vt:lpstr>
      <vt:lpstr>FPGA Design</vt:lpstr>
      <vt:lpstr>Modern FPGAs</vt:lpstr>
      <vt:lpstr>More than LUTs</vt:lpstr>
      <vt:lpstr>Embedded Memory</vt:lpstr>
      <vt:lpstr>Embed Memory in Array</vt:lpstr>
      <vt:lpstr>Embedded Memory in FPGA</vt:lpstr>
      <vt:lpstr>Hardwired Multipliers</vt:lpstr>
      <vt:lpstr>Multiplier Integration</vt:lpstr>
      <vt:lpstr>More FPGA Architecture Design Questions</vt:lpstr>
      <vt:lpstr>Zynq MPSoC</vt:lpstr>
      <vt:lpstr>Programmable SoC</vt:lpstr>
      <vt:lpstr>ZU3EG (Ultra96)</vt:lpstr>
      <vt:lpstr>DSP48</vt:lpstr>
      <vt:lpstr>Preclass 5</vt:lpstr>
      <vt:lpstr>Capacity  Density</vt:lpstr>
      <vt:lpstr>FPGA Potential</vt:lpstr>
      <vt:lpstr>90/10 Rule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272</cp:revision>
  <cp:lastPrinted>2023-09-27T13:39:19Z</cp:lastPrinted>
  <dcterms:created xsi:type="dcterms:W3CDTF">2018-09-25T14:13:32Z</dcterms:created>
  <dcterms:modified xsi:type="dcterms:W3CDTF">2023-09-27T13:39:21Z</dcterms:modified>
</cp:coreProperties>
</file>