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381" r:id="rId2"/>
    <p:sldId id="382" r:id="rId3"/>
    <p:sldId id="383" r:id="rId4"/>
    <p:sldId id="385" r:id="rId5"/>
    <p:sldId id="384" r:id="rId6"/>
    <p:sldId id="386" r:id="rId7"/>
    <p:sldId id="429" r:id="rId8"/>
    <p:sldId id="398" r:id="rId9"/>
    <p:sldId id="404" r:id="rId10"/>
    <p:sldId id="400" r:id="rId11"/>
    <p:sldId id="305" r:id="rId12"/>
    <p:sldId id="306" r:id="rId13"/>
    <p:sldId id="307" r:id="rId14"/>
    <p:sldId id="309" r:id="rId15"/>
    <p:sldId id="345" r:id="rId16"/>
    <p:sldId id="310" r:id="rId17"/>
    <p:sldId id="308" r:id="rId18"/>
    <p:sldId id="311" r:id="rId19"/>
    <p:sldId id="312" r:id="rId20"/>
    <p:sldId id="313" r:id="rId21"/>
    <p:sldId id="342" r:id="rId22"/>
    <p:sldId id="343" r:id="rId23"/>
    <p:sldId id="414" r:id="rId24"/>
    <p:sldId id="456" r:id="rId25"/>
    <p:sldId id="421" r:id="rId26"/>
    <p:sldId id="415" r:id="rId27"/>
    <p:sldId id="416" r:id="rId28"/>
    <p:sldId id="417" r:id="rId29"/>
    <p:sldId id="418" r:id="rId30"/>
    <p:sldId id="419" r:id="rId31"/>
    <p:sldId id="596" r:id="rId32"/>
    <p:sldId id="422" r:id="rId33"/>
    <p:sldId id="483" r:id="rId34"/>
    <p:sldId id="423" r:id="rId35"/>
    <p:sldId id="424" r:id="rId36"/>
    <p:sldId id="425" r:id="rId37"/>
    <p:sldId id="426" r:id="rId38"/>
    <p:sldId id="580" r:id="rId39"/>
    <p:sldId id="582" r:id="rId40"/>
    <p:sldId id="583" r:id="rId41"/>
    <p:sldId id="584" r:id="rId42"/>
    <p:sldId id="585" r:id="rId43"/>
    <p:sldId id="595" r:id="rId44"/>
    <p:sldId id="431" r:id="rId45"/>
    <p:sldId id="432" r:id="rId46"/>
    <p:sldId id="586" r:id="rId47"/>
    <p:sldId id="587" r:id="rId48"/>
    <p:sldId id="435" r:id="rId49"/>
    <p:sldId id="436" r:id="rId50"/>
    <p:sldId id="433" r:id="rId51"/>
    <p:sldId id="588" r:id="rId52"/>
    <p:sldId id="437" r:id="rId53"/>
    <p:sldId id="438" r:id="rId54"/>
    <p:sldId id="460" r:id="rId55"/>
    <p:sldId id="461" r:id="rId56"/>
    <p:sldId id="462" r:id="rId57"/>
    <p:sldId id="439" r:id="rId58"/>
    <p:sldId id="444" r:id="rId59"/>
    <p:sldId id="603" r:id="rId60"/>
    <p:sldId id="458" r:id="rId61"/>
    <p:sldId id="463" r:id="rId62"/>
    <p:sldId id="464" r:id="rId63"/>
    <p:sldId id="445" r:id="rId64"/>
    <p:sldId id="299" r:id="rId65"/>
    <p:sldId id="300" r:id="rId6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E00"/>
    <a:srgbClr val="FF0000"/>
    <a:srgbClr val="009900"/>
    <a:srgbClr val="FF66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94785" autoAdjust="0"/>
  </p:normalViewPr>
  <p:slideViewPr>
    <p:cSldViewPr>
      <p:cViewPr>
        <p:scale>
          <a:sx n="105" d="100"/>
          <a:sy n="105" d="100"/>
        </p:scale>
        <p:origin x="184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11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20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22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24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26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27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28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29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48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49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12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65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13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14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16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19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2023--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9:  October 2, 2023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High-Level Synthesis (HLS)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C-to-gates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More accurate: C-for-gates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Ready for preclass f?</a:t>
            </a:r>
            <a:endParaRPr lang="en-US" dirty="0">
              <a:solidFill>
                <a:srgbClr val="FF6600"/>
              </a:solidFill>
              <a:hlinkClick r:id="rId2" action="ppaction://hlinksldjump"/>
            </a:endParaRPr>
          </a:p>
          <a:p>
            <a:pPr>
              <a:buNone/>
            </a:pPr>
            <a:endParaRPr lang="en-US" dirty="0">
              <a:hlinkClick r:id="rId2" action="ppaction://hlinksldjump"/>
            </a:endParaRPr>
          </a:p>
          <a:p>
            <a:r>
              <a:rPr lang="en-US" dirty="0">
                <a:hlinkClick r:id="rId2" action="ppaction://hlinksldjump"/>
              </a:rPr>
              <a:t>Skip to preclass 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Arithmetic 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12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Bitwise 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13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Comparison 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14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  <a:p>
            <a:r>
              <a:rPr lang="en-US" dirty="0"/>
              <a:t>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statement is:</a:t>
            </a:r>
          </a:p>
          <a:p>
            <a:pPr>
              <a:buNone/>
            </a:pPr>
            <a:r>
              <a:rPr lang="en-US" dirty="0"/>
              <a:t>         Location = expression</a:t>
            </a:r>
          </a:p>
          <a:p>
            <a:r>
              <a:rPr lang="en-US" dirty="0" err="1"/>
              <a:t>f</a:t>
            </a:r>
            <a:r>
              <a:rPr lang="en-US" dirty="0"/>
              <a:t>=a*</a:t>
            </a:r>
            <a:r>
              <a:rPr lang="en-US" dirty="0" err="1"/>
              <a:t>x+b</a:t>
            </a:r>
            <a:endParaRPr lang="en-US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17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/>
              <a:t>a 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+mn-lt"/>
                  </a:rPr>
                  <a:t>a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19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724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Spatial Computations from C specification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Variables and expression (pre-lecture)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Simple Conditionals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Functions (part 2)</a:t>
            </a:r>
          </a:p>
          <a:p>
            <a:pPr lvl="1"/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Globals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Loops and Arrays (Part 3)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20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21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22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?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f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78916"/>
            <a:ext cx="4445000" cy="557908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is fine for expressing straight-line code and variables</a:t>
            </a:r>
          </a:p>
          <a:p>
            <a:pPr lvl="1"/>
            <a:r>
              <a:rPr lang="en-US" dirty="0"/>
              <a:t>Has limited data types</a:t>
            </a:r>
          </a:p>
          <a:p>
            <a:pPr lvl="2"/>
            <a:r>
              <a:rPr lang="en-US" dirty="0"/>
              <a:t>Address with tricks like masking</a:t>
            </a:r>
          </a:p>
          <a:p>
            <a:pPr lvl="2"/>
            <a:r>
              <a:rPr lang="en-US" dirty="0"/>
              <a:t>Address with user-defined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24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Optimizations can probably expect compiler to do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can we do for simple conditionals?</a:t>
            </a:r>
          </a:p>
          <a:p>
            <a:pPr>
              <a:buFontTx/>
              <a:buNone/>
            </a:pPr>
            <a:r>
              <a:rPr lang="en-US" dirty="0"/>
              <a:t>if (a&gt;b)</a:t>
            </a:r>
          </a:p>
          <a:p>
            <a:pPr>
              <a:buFontTx/>
              <a:buNone/>
            </a:pPr>
            <a:r>
              <a:rPr lang="en-US" dirty="0"/>
              <a:t>  c=b*c;</a:t>
            </a:r>
          </a:p>
          <a:p>
            <a:pPr>
              <a:buFontTx/>
              <a:buNone/>
            </a:pPr>
            <a:r>
              <a:rPr lang="en-US" dirty="0"/>
              <a:t>else</a:t>
            </a:r>
          </a:p>
          <a:p>
            <a:pPr>
              <a:buFontTx/>
              <a:buNone/>
            </a:pPr>
            <a:r>
              <a:rPr lang="en-US" dirty="0"/>
              <a:t>  c=a*c;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26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cases (no memory ops), </a:t>
            </a:r>
            <a:br>
              <a:rPr lang="en-US" dirty="0"/>
            </a:br>
            <a:r>
              <a:rPr lang="en-US" dirty="0"/>
              <a:t>can 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choose</a:t>
            </a:r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27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Conditionals: </a:t>
            </a:r>
            <a:br>
              <a:rPr lang="en-US" dirty="0"/>
            </a:br>
            <a:r>
              <a:rPr lang="en-US" dirty="0"/>
              <a:t>Mux Conversion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if (a&gt;b)</a:t>
            </a:r>
          </a:p>
          <a:p>
            <a:pPr>
              <a:buFontTx/>
              <a:buNone/>
            </a:pPr>
            <a:r>
              <a:rPr lang="en-US" dirty="0"/>
              <a:t>  c=b*c;</a:t>
            </a:r>
          </a:p>
          <a:p>
            <a:pPr>
              <a:buFontTx/>
              <a:buNone/>
            </a:pPr>
            <a:r>
              <a:rPr lang="en-US" dirty="0"/>
              <a:t>else</a:t>
            </a:r>
          </a:p>
          <a:p>
            <a:pPr>
              <a:buFontTx/>
              <a:buNone/>
            </a:pPr>
            <a:r>
              <a:rPr lang="en-US" dirty="0"/>
              <a:t>  c=a*c;</a:t>
            </a:r>
          </a:p>
          <a:p>
            <a:pPr>
              <a:buFontTx/>
              <a:buNone/>
            </a:pPr>
            <a:endParaRPr lang="en-US" dirty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28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29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{min=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{max=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C (or any programming language) specifies a computation</a:t>
            </a:r>
          </a:p>
          <a:p>
            <a:r>
              <a:rPr lang="en-US" dirty="0"/>
              <a:t>C can describe spatial computation</a:t>
            </a:r>
          </a:p>
          <a:p>
            <a:pPr lvl="1"/>
            <a:r>
              <a:rPr lang="en-US" dirty="0"/>
              <a:t>A dataflow graph with physical operators for each operation</a:t>
            </a:r>
          </a:p>
          <a:p>
            <a:r>
              <a:rPr lang="en-US" dirty="0"/>
              <a:t>Underlying semantics is sequential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pPr lvl="1"/>
            <a:r>
              <a:rPr lang="en-US" dirty="0"/>
              <a:t>Write C for spatial differently than write C for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g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as mux-conversion?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219200"/>
            <a:ext cx="3699915" cy="53848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76B8985-FD35-3342-9FDF-579090803E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C181F1D-BFBF-0645-87E4-31DD79139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Functions and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AB7C6-3354-6848-A197-913495382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BB3365-EF0B-1744-AE44-42D80BA8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5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computation is this describing?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role does the function call play?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271AB-2CED-504C-91C5-B267E56812B6}"/>
              </a:ext>
            </a:extLst>
          </p:cNvPr>
          <p:cNvSpPr/>
          <p:nvPr/>
        </p:nvSpPr>
        <p:spPr>
          <a:xfrm>
            <a:off x="2133600" y="30691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DA9E2-49C1-1240-B492-EA4C0278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Inline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E6510-66B8-934C-A342-67CB55031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dirty="0"/>
              <a:t>Inline a function </a:t>
            </a:r>
          </a:p>
          <a:p>
            <a:pPr lvl="1"/>
            <a:r>
              <a:rPr lang="en-US" dirty="0"/>
              <a:t>Copy the body of function </a:t>
            </a:r>
          </a:p>
          <a:p>
            <a:pPr lvl="1"/>
            <a:r>
              <a:rPr lang="en-US" dirty="0"/>
              <a:t>Into the point of call</a:t>
            </a:r>
          </a:p>
          <a:p>
            <a:pPr lvl="1"/>
            <a:r>
              <a:rPr lang="en-US" dirty="0"/>
              <a:t>Replacing the function arguments</a:t>
            </a:r>
          </a:p>
          <a:p>
            <a:pPr lvl="1"/>
            <a:r>
              <a:rPr lang="en-US" dirty="0"/>
              <a:t>With the arguments supplied in the call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3FAE2-C28D-C642-83D3-9037EF85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96EE0-B3DC-3042-B801-7166AB0D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3D8DB3-F032-5640-8818-41E7E88D5263}"/>
              </a:ext>
            </a:extLst>
          </p:cNvPr>
          <p:cNvSpPr/>
          <p:nvPr/>
        </p:nvSpPr>
        <p:spPr>
          <a:xfrm>
            <a:off x="21336" y="43645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8" name="Content Placeholder 13">
            <a:extLst>
              <a:ext uri="{FF2B5EF4-FFF2-40B4-BE49-F238E27FC236}">
                <a16:creationId xmlns:a16="http://schemas.microsoft.com/office/drawing/2014/main" id="{24E43338-7CF9-B644-9720-46418A3BC345}"/>
              </a:ext>
            </a:extLst>
          </p:cNvPr>
          <p:cNvSpPr txBox="1">
            <a:spLocks/>
          </p:cNvSpPr>
          <p:nvPr/>
        </p:nvSpPr>
        <p:spPr>
          <a:xfrm>
            <a:off x="4876800" y="4876800"/>
            <a:ext cx="5562600" cy="190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>
                <a:latin typeface="Courier" pitchFamily="2" charset="0"/>
              </a:rPr>
              <a:t>for(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=0;i&lt;</a:t>
            </a:r>
            <a:r>
              <a:rPr lang="en-US" sz="2400" kern="0" dirty="0" err="1">
                <a:latin typeface="Courier" pitchFamily="2" charset="0"/>
              </a:rPr>
              <a:t>MAX;i</a:t>
            </a:r>
            <a:r>
              <a:rPr lang="en-US" sz="2400" kern="0" dirty="0">
                <a:latin typeface="Courier" pitchFamily="2" charset="0"/>
              </a:rPr>
              <a:t>++)</a:t>
            </a:r>
          </a:p>
          <a:p>
            <a:pPr lvl="1">
              <a:buFontTx/>
              <a:buNone/>
            </a:pPr>
            <a:r>
              <a:rPr lang="en-US" sz="2400" kern="0" dirty="0">
                <a:latin typeface="Courier" pitchFamily="2" charset="0"/>
              </a:rPr>
              <a:t>D[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]=sqrt(A[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</a:t>
            </a:r>
            <a:br>
              <a:rPr lang="en-US" sz="2400" kern="0" dirty="0">
                <a:latin typeface="Courier" pitchFamily="2" charset="0"/>
              </a:rPr>
            </a:br>
            <a:r>
              <a:rPr lang="en-US" sz="2400" kern="0" dirty="0">
                <a:latin typeface="Courier" pitchFamily="2" charset="0"/>
              </a:rPr>
              <a:t>      +B[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]);</a:t>
            </a:r>
          </a:p>
          <a:p>
            <a:endParaRPr lang="en-US" kern="0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4AB39F2C-1100-B744-A279-6392E7659116}"/>
              </a:ext>
            </a:extLst>
          </p:cNvPr>
          <p:cNvSpPr/>
          <p:nvPr/>
        </p:nvSpPr>
        <p:spPr bwMode="auto">
          <a:xfrm>
            <a:off x="4082796" y="5344668"/>
            <a:ext cx="978408" cy="4846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04800" y="1939498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p(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return(a*a+2*a-1);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 err="1">
                <a:latin typeface="Courier" pitchFamily="2" charset="0"/>
              </a:rPr>
              <a:t>for(i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]=p(A[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])-p(B[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  <a:p>
            <a:pPr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for(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=0;i&lt;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MAX;i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D[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]=p(A[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]-B[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]);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419600" y="2845793"/>
            <a:ext cx="64008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for(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MAX;i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    D[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</a:t>
            </a:r>
          </a:p>
          <a:p>
            <a:pPr lvl="1">
              <a:buNone/>
            </a:pPr>
            <a:r>
              <a:rPr lang="en-US" sz="2000" dirty="0">
                <a:latin typeface="Courier" pitchFamily="2" charset="0"/>
              </a:rPr>
              <a:t>    - (B[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]-1);</a:t>
            </a:r>
          </a:p>
          <a:p>
            <a:pPr lvl="1">
              <a:buNone/>
            </a:pPr>
            <a:endParaRPr lang="en-US" sz="2000" b="1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638800"/>
            <a:ext cx="8567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provide descriptive convenience and compactness.</a:t>
            </a:r>
          </a:p>
          <a:p>
            <a:r>
              <a:rPr lang="en-US" dirty="0">
                <a:latin typeface="+mn-lt"/>
              </a:rPr>
              <a:t>…but don’t need to force implementation.</a:t>
            </a:r>
          </a:p>
        </p:txBody>
      </p:sp>
      <p:sp>
        <p:nvSpPr>
          <p:cNvPr id="3" name="Content Placeholder 13">
            <a:extLst>
              <a:ext uri="{FF2B5EF4-FFF2-40B4-BE49-F238E27FC236}">
                <a16:creationId xmlns:a16="http://schemas.microsoft.com/office/drawing/2014/main" id="{CE7635C8-B390-51F5-FC90-66EA6D8F67FB}"/>
              </a:ext>
            </a:extLst>
          </p:cNvPr>
          <p:cNvSpPr txBox="1">
            <a:spLocks/>
          </p:cNvSpPr>
          <p:nvPr/>
        </p:nvSpPr>
        <p:spPr bwMode="auto">
          <a:xfrm>
            <a:off x="4858512" y="4242297"/>
            <a:ext cx="640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for(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=0;i&lt;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MAX;i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++)</a:t>
            </a:r>
          </a:p>
          <a:p>
            <a:pPr marL="0" indent="0">
              <a:buFontTx/>
              <a:buNone/>
            </a:pP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    D[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]=(A[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]-B[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])</a:t>
            </a:r>
          </a:p>
          <a:p>
            <a:pPr marL="0" indent="0">
              <a:buFontTx/>
              <a:buNone/>
            </a:pP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        *(A[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]-B[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])</a:t>
            </a:r>
          </a:p>
          <a:p>
            <a:pPr marL="0" indent="0">
              <a:buFontTx/>
              <a:buNone/>
            </a:pP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      +2*((A[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]-B[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])-1</a:t>
            </a:r>
          </a:p>
          <a:p>
            <a:pPr lvl="1">
              <a:buFontTx/>
              <a:buNone/>
            </a:pPr>
            <a:r>
              <a:rPr lang="en-US" sz="2000" kern="0" dirty="0">
                <a:latin typeface="Courier" pitchFamily="2" charset="0"/>
              </a:rPr>
              <a:t>    </a:t>
            </a:r>
          </a:p>
          <a:p>
            <a:pPr lvl="1">
              <a:buFontTx/>
              <a:buNone/>
            </a:pPr>
            <a:endParaRPr lang="en-US" sz="2000" b="1" kern="0" dirty="0">
              <a:latin typeface="Courier" pitchFamily="2" charset="0"/>
            </a:endParaRPr>
          </a:p>
          <a:p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191000" cy="4114800"/>
          </a:xfrm>
        </p:spPr>
        <p:txBody>
          <a:bodyPr/>
          <a:lstStyle/>
          <a:p>
            <a:r>
              <a:rPr lang="en-US" dirty="0"/>
              <a:t>Implement function as an operation</a:t>
            </a:r>
          </a:p>
          <a:p>
            <a:r>
              <a:rPr lang="en-US" dirty="0"/>
              <a:t>Send arguments as input tokens</a:t>
            </a:r>
          </a:p>
          <a:p>
            <a:r>
              <a:rPr lang="en-US" dirty="0"/>
              <a:t>Get result back as token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Functions provide potential division between substrates?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2100D2-0FBE-CB4F-B435-A01F4D210272}"/>
              </a:ext>
            </a:extLst>
          </p:cNvPr>
          <p:cNvSpPr txBox="1"/>
          <p:nvPr/>
        </p:nvSpPr>
        <p:spPr>
          <a:xfrm>
            <a:off x="4191000" y="6037671"/>
            <a:ext cx="4471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Assign different functions to </a:t>
            </a:r>
          </a:p>
          <a:p>
            <a:r>
              <a:rPr lang="en-US" dirty="0">
                <a:latin typeface="+mn-lt"/>
              </a:rPr>
              <a:t>  different substrate (proc, </a:t>
            </a:r>
            <a:r>
              <a:rPr lang="en-US" dirty="0" err="1">
                <a:latin typeface="+mn-lt"/>
              </a:rPr>
              <a:t>fpga</a:t>
            </a:r>
            <a:r>
              <a:rPr lang="en-US" dirty="0"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Shared Function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43" y="1333607"/>
            <a:ext cx="4149596" cy="4340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943600"/>
            <a:ext cx="518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express shared operators.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23FB4F-22B3-7C46-AE21-507883947CDE}"/>
              </a:ext>
            </a:extLst>
          </p:cNvPr>
          <p:cNvSpPr txBox="1"/>
          <p:nvPr/>
        </p:nvSpPr>
        <p:spPr>
          <a:xfrm>
            <a:off x="4765362" y="1295400"/>
            <a:ext cx="38779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F1(A,B);</a:t>
            </a:r>
          </a:p>
          <a:p>
            <a:r>
              <a:rPr lang="en-US" sz="2000" dirty="0">
                <a:latin typeface="Courier" pitchFamily="2" charset="0"/>
              </a:rPr>
              <a:t> // Transpose(</a:t>
            </a:r>
            <a:r>
              <a:rPr lang="en-US" sz="2000" dirty="0" err="1">
                <a:latin typeface="Courier" pitchFamily="2" charset="0"/>
              </a:rPr>
              <a:t>A,Aprime</a:t>
            </a:r>
            <a:r>
              <a:rPr lang="en-US" sz="2000" dirty="0">
                <a:latin typeface="Courier" pitchFamily="2" charset="0"/>
              </a:rPr>
              <a:t>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(Aprime,c1,B);</a:t>
            </a:r>
          </a:p>
          <a:p>
            <a:r>
              <a:rPr lang="en-US" sz="2000" dirty="0">
                <a:latin typeface="Courier" pitchFamily="2" charset="0"/>
              </a:rPr>
              <a:t>F2(B,C);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(B,c2,Cpre);</a:t>
            </a:r>
          </a:p>
          <a:p>
            <a:r>
              <a:rPr lang="en-US" sz="2000" dirty="0">
                <a:latin typeface="Courier" pitchFamily="2" charset="0"/>
              </a:rPr>
              <a:t> // normalize(</a:t>
            </a:r>
            <a:r>
              <a:rPr lang="en-US" sz="2000" dirty="0" err="1">
                <a:latin typeface="Courier" pitchFamily="2" charset="0"/>
              </a:rPr>
              <a:t>Cpre,C</a:t>
            </a:r>
            <a:r>
              <a:rPr lang="en-US" sz="2000" dirty="0">
                <a:latin typeface="Courier" pitchFamily="2" charset="0"/>
              </a:rPr>
              <a:t>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FA2CF2-19B0-4442-B357-0BB5174B4DA3}"/>
              </a:ext>
            </a:extLst>
          </p:cNvPr>
          <p:cNvSpPr txBox="1"/>
          <p:nvPr/>
        </p:nvSpPr>
        <p:spPr>
          <a:xfrm>
            <a:off x="6085280" y="3407664"/>
            <a:ext cx="274626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(A&lt;B)</a:t>
            </a:r>
          </a:p>
          <a:p>
            <a:r>
              <a:rPr lang="en-US" dirty="0"/>
              <a:t> 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(A,c1,B);</a:t>
            </a:r>
          </a:p>
          <a:p>
            <a:r>
              <a:rPr lang="en-US" dirty="0"/>
              <a:t>   }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(D,c3,E);</a:t>
            </a:r>
          </a:p>
          <a:p>
            <a:r>
              <a:rPr lang="en-US" dirty="0"/>
              <a:t>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599" y="1905000"/>
            <a:ext cx="4190999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fib(int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x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	if ((x==0) 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(x==1))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return(1);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else 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return(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 fib(x-1) +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fib(x-2));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/>
              <a:t>In general won’t work.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Problem?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Try Inline?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How much hardware do we build?</a:t>
            </a:r>
          </a:p>
          <a:p>
            <a:r>
              <a:rPr lang="en-US" dirty="0"/>
              <a:t>Smart compiler might be able to turn some cases into iterative loop.</a:t>
            </a:r>
          </a:p>
          <a:p>
            <a:r>
              <a:rPr lang="en-US" dirty="0"/>
              <a:t>…but don’t count on it.</a:t>
            </a:r>
          </a:p>
          <a:p>
            <a:pPr lvl="1"/>
            <a:r>
              <a:rPr lang="en-US" dirty="0"/>
              <a:t>Vitis HLS will not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 err="1">
                <a:latin typeface="Courier" pitchFamily="2" charset="0"/>
              </a:rPr>
              <a:t>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Variables not declared in a function</a:t>
            </a:r>
            <a:br>
              <a:rPr lang="en-US" dirty="0"/>
            </a:br>
            <a:r>
              <a:rPr lang="en-US" dirty="0"/>
              <a:t>resolve to outer</a:t>
            </a:r>
            <a:br>
              <a:rPr lang="en-US" dirty="0"/>
            </a:br>
            <a:r>
              <a:rPr lang="en-US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534348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>
                <a:solidFill>
                  <a:srgbClr val="FF6600"/>
                </a:solidFill>
              </a:rPr>
              <a:t>Impact on global variables?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15BC6-8E57-1044-BB45-DC18FB8F7EDC}"/>
              </a:ext>
            </a:extLst>
          </p:cNvPr>
          <p:cNvSpPr txBox="1"/>
          <p:nvPr/>
        </p:nvSpPr>
        <p:spPr>
          <a:xfrm>
            <a:off x="658368" y="3245346"/>
            <a:ext cx="387798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a=0;</a:t>
            </a:r>
          </a:p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f1(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for 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a;i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r>
              <a:rPr lang="en-US" sz="2000" dirty="0">
                <a:latin typeface="Courier" pitchFamily="2" charset="0"/>
              </a:rPr>
              <a:t>      sum+=A[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];</a:t>
            </a:r>
          </a:p>
          <a:p>
            <a:r>
              <a:rPr lang="en-US" sz="2000" dirty="0">
                <a:latin typeface="Courier" pitchFamily="2" charset="0"/>
              </a:rPr>
              <a:t>   return(sum); }</a:t>
            </a:r>
          </a:p>
          <a:p>
            <a:r>
              <a:rPr lang="en-US" sz="2000" dirty="0">
                <a:latin typeface="Courier" pitchFamily="2" charset="0"/>
              </a:rPr>
              <a:t>void f2(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while (A[a]!=0);</a:t>
            </a:r>
          </a:p>
          <a:p>
            <a:r>
              <a:rPr lang="en-US" sz="2000" dirty="0">
                <a:latin typeface="Courier" pitchFamily="2" charset="0"/>
              </a:rPr>
              <a:t>      a++; }</a:t>
            </a:r>
          </a:p>
          <a:p>
            <a:r>
              <a:rPr lang="en-US" sz="2000" dirty="0">
                <a:latin typeface="Courier" pitchFamily="2" charset="0"/>
              </a:rPr>
              <a:t>f2(input);</a:t>
            </a:r>
          </a:p>
          <a:p>
            <a:r>
              <a:rPr lang="en-US" sz="2000" dirty="0" err="1">
                <a:latin typeface="Courier" pitchFamily="2" charset="0"/>
              </a:rPr>
              <a:t>isum</a:t>
            </a:r>
            <a:r>
              <a:rPr lang="en-US" sz="2000" dirty="0">
                <a:latin typeface="Courier" pitchFamily="2" charset="0"/>
              </a:rPr>
              <a:t>=f1(input);</a:t>
            </a:r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exploit FPGA logic on Zynq to accelerate computations</a:t>
            </a:r>
          </a:p>
          <a:p>
            <a:r>
              <a:rPr lang="en-US" dirty="0"/>
              <a:t>Traditionally has meant develop accelerators in </a:t>
            </a:r>
          </a:p>
          <a:p>
            <a:pPr lvl="1"/>
            <a:r>
              <a:rPr lang="en-US" dirty="0"/>
              <a:t>Hardware Description Language (HDL)</a:t>
            </a:r>
          </a:p>
          <a:p>
            <a:pPr lvl="2"/>
            <a:r>
              <a:rPr lang="en-US" dirty="0"/>
              <a:t>E.g. Verilog </a:t>
            </a:r>
            <a:r>
              <a:rPr lang="en-US" dirty="0">
                <a:sym typeface="Wingdings"/>
              </a:rPr>
              <a:t> see in CIS4710, CIS5710</a:t>
            </a:r>
          </a:p>
          <a:p>
            <a:pPr lvl="1"/>
            <a:r>
              <a:rPr lang="en-US" dirty="0">
                <a:sym typeface="Wingdings"/>
              </a:rPr>
              <a:t>Directly in schematics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/>
              <a:t>Impact on global variables?</a:t>
            </a:r>
          </a:p>
          <a:p>
            <a:r>
              <a:rPr lang="en-US" dirty="0"/>
              <a:t>Correct thing</a:t>
            </a:r>
          </a:p>
          <a:p>
            <a:pPr lvl="1"/>
            <a:r>
              <a:rPr lang="en-US" dirty="0"/>
              <a:t>Reflect change in variable between </a:t>
            </a:r>
            <a:br>
              <a:rPr lang="en-US" dirty="0"/>
            </a:br>
            <a:r>
              <a:rPr lang="en-US" dirty="0"/>
              <a:t>substrates</a:t>
            </a:r>
          </a:p>
          <a:p>
            <a:r>
              <a:rPr lang="en-US" dirty="0"/>
              <a:t>Evidence Vitis HLS</a:t>
            </a:r>
          </a:p>
          <a:p>
            <a:pPr lvl="1"/>
            <a:r>
              <a:rPr lang="en-US" dirty="0"/>
              <a:t>Not synchronized with host C on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</p:spTree>
    <p:extLst>
      <p:ext uri="{BB962C8B-B14F-4D97-AF65-F5344CB8AC3E}">
        <p14:creationId xmlns:p14="http://schemas.microsoft.com/office/powerpoint/2010/main" val="256041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 generally considered </a:t>
            </a:r>
            <a:r>
              <a:rPr lang="en-US" dirty="0">
                <a:solidFill>
                  <a:srgbClr val="FF0000"/>
                </a:solidFill>
              </a:rPr>
              <a:t>bad coding practice</a:t>
            </a:r>
          </a:p>
          <a:p>
            <a:pPr lvl="1"/>
            <a:r>
              <a:rPr lang="en-US" dirty="0"/>
              <a:t>Obfuscate flow of data even for human</a:t>
            </a:r>
          </a:p>
          <a:p>
            <a:r>
              <a:rPr lang="en-US" dirty="0">
                <a:solidFill>
                  <a:srgbClr val="FF0000"/>
                </a:solidFill>
              </a:rPr>
              <a:t>Avoid </a:t>
            </a:r>
            <a:r>
              <a:rPr lang="en-US" dirty="0" err="1">
                <a:solidFill>
                  <a:srgbClr val="FF0000"/>
                </a:solidFill>
              </a:rPr>
              <a:t>Gobals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With hardware, have extra reason avoid</a:t>
            </a:r>
          </a:p>
        </p:txBody>
      </p:sp>
    </p:spTree>
    <p:extLst>
      <p:ext uri="{BB962C8B-B14F-4D97-AF65-F5344CB8AC3E}">
        <p14:creationId xmlns:p14="http://schemas.microsoft.com/office/powerpoint/2010/main" val="3616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343400" y="1557820"/>
            <a:ext cx="497764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len;i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   return(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</a:t>
            </a:r>
            <a:r>
              <a:rPr lang="en-US" dirty="0" err="1">
                <a:latin typeface="Courier" pitchFamily="2" charset="0"/>
              </a:rPr>
              <a:t>input,len</a:t>
            </a:r>
            <a:r>
              <a:rPr lang="en-US" dirty="0">
                <a:latin typeface="Courier" pitchFamily="2" charset="0"/>
              </a:rPr>
              <a:t>);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FD01-4234-E54B-9742-86E99356E8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A3B0D-6545-FC4D-B7FB-4293BF8BE998}"/>
              </a:ext>
            </a:extLst>
          </p:cNvPr>
          <p:cNvSpPr txBox="1"/>
          <p:nvPr/>
        </p:nvSpPr>
        <p:spPr>
          <a:xfrm>
            <a:off x="76200" y="1553102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0CDCE-833D-CA44-9431-4479E4F035FD}"/>
              </a:ext>
            </a:extLst>
          </p:cNvPr>
          <p:cNvSpPr txBox="1"/>
          <p:nvPr/>
        </p:nvSpPr>
        <p:spPr>
          <a:xfrm>
            <a:off x="1706512" y="916323"/>
            <a:ext cx="115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Bad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9EF201-B499-B647-AE26-AEA5021FE5CF}"/>
              </a:ext>
            </a:extLst>
          </p:cNvPr>
          <p:cNvSpPr txBox="1"/>
          <p:nvPr/>
        </p:nvSpPr>
        <p:spPr>
          <a:xfrm>
            <a:off x="5346931" y="916323"/>
            <a:ext cx="1669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9900"/>
                </a:solidFill>
                <a:latin typeface="+mn-lt"/>
              </a:rPr>
              <a:t>Better</a:t>
            </a:r>
          </a:p>
        </p:txBody>
      </p:sp>
    </p:spTree>
    <p:extLst>
      <p:ext uri="{BB962C8B-B14F-4D97-AF65-F5344CB8AC3E}">
        <p14:creationId xmlns:p14="http://schemas.microsoft.com/office/powerpoint/2010/main" val="16395157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08739-A92D-5746-98C1-F1FA83671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79222-4724-5E4E-B171-AAD65467C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Loops and Arrays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79679-BB46-6347-A653-0AF266E7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C0B29-8636-2143-8034-D1E1A3CE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42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2" y="419100"/>
            <a:ext cx="7772400" cy="1143000"/>
          </a:xfrm>
        </p:spPr>
        <p:txBody>
          <a:bodyPr/>
          <a:lstStyle/>
          <a:p>
            <a:r>
              <a:rPr lang="en-US" dirty="0"/>
              <a:t>Loops…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From an </a:t>
            </a:r>
            <a:r>
              <a:rPr lang="en-US" i="1" dirty="0"/>
              <a:t>express computation </a:t>
            </a:r>
            <a:r>
              <a:rPr lang="en-US" dirty="0"/>
              <a:t>standpoint, have several roles</a:t>
            </a:r>
          </a:p>
          <a:p>
            <a:pPr lvl="1"/>
            <a:r>
              <a:rPr lang="en-US" dirty="0"/>
              <a:t>Compact code</a:t>
            </a:r>
          </a:p>
          <a:p>
            <a:pPr lvl="1"/>
            <a:r>
              <a:rPr lang="en-US" dirty="0"/>
              <a:t>Unbounded computation</a:t>
            </a:r>
          </a:p>
          <a:p>
            <a:r>
              <a:rPr lang="en-US" dirty="0"/>
              <a:t>From </a:t>
            </a:r>
            <a:r>
              <a:rPr lang="en-US" i="1" dirty="0"/>
              <a:t>describe hardware</a:t>
            </a:r>
          </a:p>
          <a:p>
            <a:pPr lvl="1"/>
            <a:r>
              <a:rPr lang="en-US" dirty="0"/>
              <a:t>Compact expression of parallel hardware</a:t>
            </a:r>
          </a:p>
          <a:p>
            <a:pPr lvl="1"/>
            <a:r>
              <a:rPr lang="en-US" dirty="0"/>
              <a:t>Express pipelines</a:t>
            </a:r>
          </a:p>
          <a:p>
            <a:pPr lvl="1"/>
            <a:r>
              <a:rPr lang="en-US" dirty="0"/>
              <a:t>Express data-level parallelism</a:t>
            </a:r>
          </a:p>
          <a:p>
            <a:pPr lvl="1"/>
            <a:r>
              <a:rPr lang="en-US" dirty="0"/>
              <a:t>Express area-time tradeoff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Compact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express?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Sequential, fully unrolled, partially unrolled?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17900"/>
            <a:ext cx="5295900" cy="33401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20C1A0F-1CEB-A34B-9BFC-71C59551C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8300" y="2286000"/>
            <a:ext cx="3599484" cy="31369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92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= fully unrolled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E4F81A2-B4C2-B84C-A216-55D6026D9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19600" y="1981200"/>
            <a:ext cx="4465016" cy="3815559"/>
          </a:xfrm>
        </p:spPr>
      </p:pic>
    </p:spTree>
    <p:extLst>
      <p:ext uri="{BB962C8B-B14F-4D97-AF65-F5344CB8AC3E}">
        <p14:creationId xmlns:p14="http://schemas.microsoft.com/office/powerpoint/2010/main" val="25621790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48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Logical abstraction of a persistent point-to-point communication link between operators</a:t>
            </a:r>
          </a:p>
          <a:p>
            <a:pPr lvl="1"/>
            <a:r>
              <a:rPr lang="en-US" dirty="0"/>
              <a:t>Has a (single) source and sink</a:t>
            </a:r>
          </a:p>
          <a:p>
            <a:pPr lvl="1"/>
            <a:r>
              <a:rPr lang="en-US" dirty="0"/>
              <a:t>Carries data presence / flow control</a:t>
            </a:r>
          </a:p>
          <a:p>
            <a:pPr lvl="1"/>
            <a:r>
              <a:rPr lang="en-US" dirty="0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Day 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49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r>
              <a:rPr lang="en-US" dirty="0"/>
              <a:t>For the moment assume way to read and write to streams:</a:t>
            </a:r>
          </a:p>
          <a:p>
            <a:pPr lvl="1"/>
            <a:r>
              <a:rPr lang="en-US" dirty="0" err="1"/>
              <a:t>stream.read</a:t>
            </a:r>
            <a:r>
              <a:rPr lang="en-US" dirty="0"/>
              <a:t>() – return next value on stream</a:t>
            </a:r>
          </a:p>
          <a:p>
            <a:pPr lvl="1"/>
            <a:r>
              <a:rPr lang="en-US" dirty="0" err="1"/>
              <a:t>stream.write(val</a:t>
            </a:r>
            <a:r>
              <a:rPr lang="en-US" dirty="0"/>
              <a:t>); put </a:t>
            </a:r>
            <a:r>
              <a:rPr lang="en-US" dirty="0" err="1"/>
              <a:t>val</a:t>
            </a:r>
            <a:r>
              <a:rPr lang="en-US" dirty="0"/>
              <a:t> onto stream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Course “Hypothesis”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648200"/>
          </a:xfrm>
        </p:spPr>
        <p:txBody>
          <a:bodyPr/>
          <a:lstStyle/>
          <a:p>
            <a:r>
              <a:rPr lang="en-US" dirty="0"/>
              <a:t>C-to-gates synthesis mature enough to use to specify hardware</a:t>
            </a:r>
          </a:p>
          <a:p>
            <a:pPr lvl="1"/>
            <a:r>
              <a:rPr lang="en-US" dirty="0"/>
              <a:t>Leverage fact everyone knows C</a:t>
            </a:r>
          </a:p>
          <a:p>
            <a:pPr lvl="2"/>
            <a:r>
              <a:rPr lang="en-US" dirty="0"/>
              <a:t>(must, at least, know C to develop embedded code)</a:t>
            </a:r>
          </a:p>
          <a:p>
            <a:pPr lvl="1"/>
            <a:r>
              <a:rPr lang="en-US" dirty="0"/>
              <a:t>Avoid taking time to teach </a:t>
            </a:r>
            <a:r>
              <a:rPr lang="en-US" dirty="0" err="1"/>
              <a:t>Verilog</a:t>
            </a:r>
            <a:r>
              <a:rPr lang="en-US" dirty="0"/>
              <a:t> or VHDL</a:t>
            </a:r>
          </a:p>
          <a:p>
            <a:pPr lvl="2"/>
            <a:r>
              <a:rPr lang="en-US" dirty="0"/>
              <a:t>Or making </a:t>
            </a:r>
            <a:r>
              <a:rPr lang="en-US" dirty="0" err="1"/>
              <a:t>Verilog</a:t>
            </a:r>
            <a:r>
              <a:rPr lang="en-US" dirty="0"/>
              <a:t> a pre-</a:t>
            </a:r>
            <a:r>
              <a:rPr lang="en-US" dirty="0" err="1"/>
              <a:t>req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Focus on teaching how to craft hardware</a:t>
            </a:r>
          </a:p>
          <a:p>
            <a:pPr lvl="2"/>
            <a:r>
              <a:rPr lang="en-US" dirty="0"/>
              <a:t>Using the C already know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…may require thinking about the C differently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C code describe?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describe?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c</a:t>
            </a:r>
            <a:r>
              <a:rPr lang="en-US" dirty="0">
                <a:latin typeface="Courier"/>
                <a:cs typeface="Courier"/>
              </a:rPr>
              <a:t>=12;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while(true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astream.read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bval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bstream.read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int res=aval*</a:t>
            </a:r>
            <a:r>
              <a:rPr lang="en-US" dirty="0" err="1">
                <a:latin typeface="Courier"/>
                <a:cs typeface="Courier"/>
              </a:rPr>
              <a:t>bval+c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resstream.write(res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lvl="2">
              <a:buNone/>
            </a:pPr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002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With function call, </a:t>
            </a:r>
            <a:br>
              <a:rPr lang="en-US" dirty="0"/>
            </a:br>
            <a:r>
              <a:rPr lang="en-US" dirty="0"/>
              <a:t>loop in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806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=12;</a:t>
            </a:r>
          </a:p>
          <a:p>
            <a:pPr>
              <a:buNone/>
            </a:pPr>
            <a:r>
              <a:rPr lang="en-US" dirty="0" err="1"/>
              <a:t>while(true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{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aval</a:t>
            </a:r>
            <a:r>
              <a:rPr lang="en-US" dirty="0"/>
              <a:t>=</a:t>
            </a:r>
            <a:r>
              <a:rPr lang="en-US" dirty="0" err="1"/>
              <a:t>astream.read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bval</a:t>
            </a:r>
            <a:r>
              <a:rPr lang="en-US" dirty="0"/>
              <a:t>=</a:t>
            </a:r>
            <a:r>
              <a:rPr lang="en-US" dirty="0" err="1"/>
              <a:t>bstream.read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int res=multiply(</a:t>
            </a:r>
            <a:r>
              <a:rPr lang="en-US" dirty="0" err="1"/>
              <a:t>aval,bval</a:t>
            </a:r>
            <a:r>
              <a:rPr lang="en-US" dirty="0"/>
              <a:t>)+c;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resstream.write(res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752600"/>
            <a:ext cx="3581400" cy="2258773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be able to refer to different values (a large number of values) with the same code.</a:t>
            </a:r>
          </a:p>
          <a:p>
            <a:r>
              <a:rPr lang="en-US" dirty="0"/>
              <a:t>Arrays + Loops: give us a way to do that</a:t>
            </a:r>
          </a:p>
          <a:p>
            <a:endParaRPr lang="en-US" dirty="0"/>
          </a:p>
          <a:p>
            <a:r>
              <a:rPr lang="en-US" dirty="0"/>
              <a:t>Useful: </a:t>
            </a:r>
          </a:p>
          <a:p>
            <a:pPr lvl="1"/>
            <a:r>
              <a:rPr lang="en-US" dirty="0"/>
              <a:t>general expression</a:t>
            </a:r>
          </a:p>
          <a:p>
            <a:pPr lvl="1"/>
            <a:r>
              <a:rPr lang="en-US" dirty="0"/>
              <a:t>hardware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r>
              <a:rPr lang="en-US" dirty="0"/>
              <a:t>Chose small length to fit non-array on slide</a:t>
            </a:r>
          </a:p>
          <a:p>
            <a:pPr lvl="1"/>
            <a:r>
              <a:rPr lang="en-US" dirty="0"/>
              <a:t>#define K 16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</a:t>
            </a:r>
            <a:r>
              <a:rPr lang="en-US" dirty="0" err="1"/>
              <a:t>K;i</a:t>
            </a:r>
            <a:r>
              <a:rPr lang="en-US" dirty="0"/>
              <a:t>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4114800"/>
          </a:xfrm>
        </p:spPr>
        <p:txBody>
          <a:bodyPr/>
          <a:lstStyle/>
          <a:p>
            <a:r>
              <a:rPr lang="en-US" dirty="0"/>
              <a:t>Dot Product:</a:t>
            </a:r>
          </a:p>
          <a:p>
            <a:pPr lvl="1"/>
            <a:r>
              <a:rPr lang="en-US" dirty="0"/>
              <a:t>Y=a3*b3+a2*b2+a1*b1+a0*b0;</a:t>
            </a:r>
          </a:p>
          <a:p>
            <a:pPr lvl="1"/>
            <a:r>
              <a:rPr lang="en-US" dirty="0"/>
              <a:t>Y=0; </a:t>
            </a:r>
            <a:r>
              <a:rPr lang="en-US" dirty="0" err="1"/>
              <a:t>for(i</a:t>
            </a:r>
            <a:r>
              <a:rPr lang="en-US" dirty="0"/>
              <a:t>=0;i&lt;3;i++) Y+=</a:t>
            </a:r>
            <a:r>
              <a:rPr lang="en-US" dirty="0" err="1"/>
              <a:t>a[i</a:t>
            </a:r>
            <a:r>
              <a:rPr lang="en-US" dirty="0"/>
              <a:t>]*</a:t>
            </a:r>
            <a:r>
              <a:rPr lang="en-US" dirty="0" err="1"/>
              <a:t>b[i</a:t>
            </a:r>
            <a:r>
              <a:rPr lang="en-US" dirty="0"/>
              <a:t>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r>
              <a:rPr lang="en-US" dirty="0"/>
              <a:t>These array elements may be nodes in dataflow graph, just like the variables we saw for function </a:t>
            </a:r>
            <a:r>
              <a:rPr lang="en-US" dirty="0" err="1"/>
              <a:t>f</a:t>
            </a:r>
            <a:endParaRPr lang="en-US" dirty="0"/>
          </a:p>
          <a:p>
            <a:pPr lvl="1"/>
            <a:r>
              <a:rPr lang="en-US" dirty="0"/>
              <a:t>Express large dataflow graphs</a:t>
            </a:r>
          </a:p>
          <a:p>
            <a:pPr lvl="1"/>
            <a:r>
              <a:rPr lang="en-US" dirty="0"/>
              <a:t>Make area-time choices for 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Foreshadowing: </a:t>
            </a:r>
            <a:br>
              <a:rPr lang="en-US" dirty="0"/>
            </a:br>
            <a:r>
              <a:rPr lang="en-US" dirty="0"/>
              <a:t>C Array Challenge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programmers think of arrays as memory (or memory as arrays)</a:t>
            </a:r>
          </a:p>
          <a:p>
            <a:pPr lvl="1"/>
            <a:r>
              <a:rPr lang="en-US" dirty="0"/>
              <a:t>…and sometimes we will want to</a:t>
            </a:r>
          </a:p>
          <a:p>
            <a:endParaRPr lang="en-US" dirty="0"/>
          </a:p>
          <a:p>
            <a:r>
              <a:rPr lang="en-US" dirty="0"/>
              <a:t>Be careful understanding (and expressing) arrays that don’t have to be memories</a:t>
            </a:r>
          </a:p>
          <a:p>
            <a:pPr lvl="1"/>
            <a:r>
              <a:rPr lang="en-US" dirty="0"/>
              <a:t>…and treated with memory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What does a loop describe?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Sequential behavior  [when to execute]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Spatial construction  [when create HW]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Data Parallelism [sameness of compute]</a:t>
            </a:r>
          </a:p>
          <a:p>
            <a:r>
              <a:rPr lang="en-US" dirty="0"/>
              <a:t>We will want to use for all 3</a:t>
            </a:r>
          </a:p>
          <a:p>
            <a:r>
              <a:rPr lang="en-US" dirty="0">
                <a:solidFill>
                  <a:schemeClr val="accent2"/>
                </a:solidFill>
              </a:rPr>
              <a:t>Sometimes need to help the compiler understand which we want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F2CC-3429-DE44-818F-A91813F6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Loop (for contrast)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0C062-4ADB-9A4C-99C3-BA9BC46C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=0;i&lt;10;i++)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r>
              <a:rPr lang="en-US" dirty="0">
                <a:solidFill>
                  <a:srgbClr val="FF6E00"/>
                </a:solidFill>
              </a:rPr>
              <a:t>How many times loop execute?</a:t>
            </a:r>
          </a:p>
          <a:p>
            <a:r>
              <a:rPr lang="en-US" dirty="0">
                <a:solidFill>
                  <a:srgbClr val="FF6E00"/>
                </a:solidFill>
              </a:rPr>
              <a:t>If unroll, which i for each loop instance?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B05CF-A6A4-1A4E-9542-ACDA002D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F0E8D-3241-4A4F-8C09-0F31FC0A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[open]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obvious we can write C to describe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translate naturally to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might be problematic?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hardware design might be hard to describe in 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Loop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Loops without constant bounds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while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sum+a[i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]&lt;100) {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++; }</a:t>
            </a:r>
          </a:p>
          <a:p>
            <a:r>
              <a:rPr lang="en-US" dirty="0">
                <a:solidFill>
                  <a:srgbClr val="FF6600"/>
                </a:solidFill>
              </a:rPr>
              <a:t>How many times loop execute?</a:t>
            </a:r>
          </a:p>
          <a:p>
            <a:r>
              <a:rPr lang="en-US" dirty="0"/>
              <a:t>Typically forces sequentialization</a:t>
            </a:r>
          </a:p>
          <a:p>
            <a:pPr lvl="1"/>
            <a:r>
              <a:rPr lang="en-US" dirty="0"/>
              <a:t>Cannot unroll into hardware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Increment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Loops with variable increment also force </a:t>
            </a:r>
            <a:r>
              <a:rPr lang="en-US" dirty="0" err="1"/>
              <a:t>sequentialization</a:t>
            </a:r>
            <a:endParaRPr lang="en-US" dirty="0"/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=0;i&lt;100;i+=f[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]) 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{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}</a:t>
            </a:r>
          </a:p>
          <a:p>
            <a:r>
              <a:rPr lang="en-US" dirty="0">
                <a:solidFill>
                  <a:srgbClr val="FF6600"/>
                </a:solidFill>
                <a:cs typeface="Courier"/>
              </a:rPr>
              <a:t>What are values of </a:t>
            </a:r>
            <a:r>
              <a:rPr lang="en-US" dirty="0" err="1">
                <a:solidFill>
                  <a:srgbClr val="FF6600"/>
                </a:solidFill>
                <a:cs typeface="Courier"/>
              </a:rPr>
              <a:t>i</a:t>
            </a:r>
            <a:r>
              <a:rPr lang="en-US" dirty="0">
                <a:solidFill>
                  <a:srgbClr val="FF6600"/>
                </a:solidFill>
                <a:cs typeface="Courier"/>
              </a:rPr>
              <a:t> for which evaluate body?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114800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What does a loop describe?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Sequential behavior  [when execute]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Spatial construction  [when create HW]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Data Parallelism [sameness of compute]</a:t>
            </a:r>
          </a:p>
          <a:p>
            <a:r>
              <a:rPr lang="en-US" dirty="0">
                <a:solidFill>
                  <a:schemeClr val="bg2"/>
                </a:solidFill>
              </a:rPr>
              <a:t>We will want to use for all 3</a:t>
            </a:r>
          </a:p>
          <a:p>
            <a:r>
              <a:rPr lang="en-US" dirty="0"/>
              <a:t>C allows expressive loops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Some expressiveness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Not compatible with spatial hardware construction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dirty="0"/>
              <a:t>Vitis HLS has pragmas for unrolling</a:t>
            </a:r>
          </a:p>
          <a:p>
            <a:r>
              <a:rPr lang="en-US" dirty="0"/>
              <a:t>UG1399: Vitis HLS User’s Guide</a:t>
            </a:r>
          </a:p>
          <a:p>
            <a:r>
              <a:rPr lang="en-US" b="1" dirty="0"/>
              <a:t>#pragma HLS UNROLL factor=… </a:t>
            </a:r>
          </a:p>
          <a:p>
            <a:r>
              <a:rPr lang="en-US" dirty="0"/>
              <a:t>Use to control area-time points</a:t>
            </a:r>
          </a:p>
          <a:p>
            <a:pPr lvl="1"/>
            <a:r>
              <a:rPr lang="en-US" dirty="0"/>
              <a:t>Use of loop for spatial vs. temporal description</a:t>
            </a:r>
          </a:p>
          <a:p>
            <a:r>
              <a:rPr lang="en-US" dirty="0"/>
              <a:t>In general – </a:t>
            </a:r>
            <a:r>
              <a:rPr lang="en-US" i="1" dirty="0"/>
              <a:t>pragmas</a:t>
            </a:r>
            <a:r>
              <a:rPr lang="en-US" dirty="0"/>
              <a:t> – directives to the compiler telling how to compile; does not change meaning of program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5105400"/>
          </a:xfrm>
        </p:spPr>
        <p:txBody>
          <a:bodyPr/>
          <a:lstStyle/>
          <a:p>
            <a:r>
              <a:rPr lang="en-US" dirty="0"/>
              <a:t>C (any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lang</a:t>
            </a:r>
            <a:r>
              <a:rPr lang="en-US" dirty="0"/>
              <a:t>) specifies a computation</a:t>
            </a:r>
          </a:p>
          <a:p>
            <a:r>
              <a:rPr lang="en-US" dirty="0"/>
              <a:t>Can describe spatial computation</a:t>
            </a:r>
          </a:p>
          <a:p>
            <a:pPr lvl="1"/>
            <a:r>
              <a:rPr lang="en-US" dirty="0"/>
              <a:t>Has some capabilities that don’t make sense in hardware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Shared memory pool, </a:t>
            </a:r>
            <a:r>
              <a:rPr lang="en-US" dirty="0" err="1"/>
              <a:t>globals</a:t>
            </a:r>
            <a:r>
              <a:rPr lang="en-US" dirty="0"/>
              <a:t>, recursion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r>
              <a:rPr lang="en-US" dirty="0"/>
              <a:t>C for spatial is coded differently from C for processor</a:t>
            </a:r>
          </a:p>
          <a:p>
            <a:pPr lvl="1"/>
            <a:r>
              <a:rPr lang="en-US" dirty="0"/>
              <a:t>…but can still run on processor</a:t>
            </a:r>
          </a:p>
          <a:p>
            <a:r>
              <a:rPr lang="en-US" dirty="0"/>
              <a:t>Good for leaf functions (operations)</a:t>
            </a:r>
          </a:p>
          <a:p>
            <a:pPr lvl="1"/>
            <a:r>
              <a:rPr lang="en-US" dirty="0"/>
              <a:t>Limiting for full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4464" y="9144"/>
            <a:ext cx="7772400" cy="752856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4114800"/>
          </a:xfrm>
        </p:spPr>
        <p:txBody>
          <a:bodyPr/>
          <a:lstStyle/>
          <a:p>
            <a:r>
              <a:rPr lang="en-US" dirty="0"/>
              <a:t>Feedback, incl. HW4</a:t>
            </a:r>
          </a:p>
          <a:p>
            <a:r>
              <a:rPr lang="en-US" dirty="0"/>
              <a:t>Reading for Wednesday online</a:t>
            </a:r>
          </a:p>
          <a:p>
            <a:r>
              <a:rPr lang="en-US" dirty="0"/>
              <a:t>HW5 due Friday</a:t>
            </a:r>
          </a:p>
          <a:p>
            <a:pPr lvl="1"/>
            <a:r>
              <a:rPr lang="en-US" dirty="0"/>
              <a:t>Several long compiles; start early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Three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599"/>
            <a:ext cx="8001000" cy="50247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express spatial/hardware computations in C</a:t>
            </a:r>
          </a:p>
          <a:p>
            <a:pPr marL="971550" lvl="1" indent="-514350"/>
            <a:r>
              <a:rPr lang="en-US" dirty="0"/>
              <a:t>May want to avoid some constructs in 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express computations</a:t>
            </a:r>
          </a:p>
          <a:p>
            <a:pPr marL="971550" lvl="1" indent="-514350"/>
            <a:r>
              <a:rPr lang="en-US" dirty="0"/>
              <a:t>Hopefully, equally accessible to </a:t>
            </a:r>
            <a:br>
              <a:rPr lang="en-US" dirty="0"/>
            </a:br>
            <a:r>
              <a:rPr lang="en-US" dirty="0"/>
              <a:t>spatial and sequential implementations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Given C code: how could we implement in spatial hardware</a:t>
            </a:r>
          </a:p>
          <a:p>
            <a:pPr marL="914400" lvl="1" indent="-514350"/>
            <a:r>
              <a:rPr lang="en-US" dirty="0"/>
              <a:t>Some corner cases and technicalities make tricky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6396335"/>
            <a:ext cx="208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>
                <a:solidFill>
                  <a:srgbClr val="3366FF"/>
                </a:solidFill>
              </a:rPr>
              <a:t>copy to board</a:t>
            </a:r>
            <a:r>
              <a:rPr lang="en-US" dirty="0"/>
              <a:t>]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 for hardware and software</a:t>
            </a:r>
          </a:p>
          <a:p>
            <a:pPr lvl="1"/>
            <a:r>
              <a:rPr lang="en-US" dirty="0"/>
              <a:t>Test out functionality entirely in software</a:t>
            </a:r>
          </a:p>
          <a:p>
            <a:pPr lvl="2"/>
            <a:r>
              <a:rPr lang="en-US" dirty="0"/>
              <a:t>Debug code before put on hardware </a:t>
            </a:r>
          </a:p>
          <a:p>
            <a:pPr lvl="3"/>
            <a:r>
              <a:rPr lang="en-US" dirty="0"/>
              <a:t>where harder to observe what’s happening</a:t>
            </a:r>
          </a:p>
          <a:p>
            <a:pPr lvl="2"/>
            <a:r>
              <a:rPr lang="en-US" dirty="0"/>
              <a:t>…without spending time in place and route</a:t>
            </a:r>
          </a:p>
          <a:p>
            <a:pPr lvl="3"/>
            <a:r>
              <a:rPr lang="en-US" dirty="0"/>
              <a:t>…which you soon see is slow…</a:t>
            </a:r>
          </a:p>
          <a:p>
            <a:pPr lvl="1"/>
            <a:r>
              <a:rPr lang="en-US" dirty="0"/>
              <a:t>Explore hardware/software tradeoffs by targeting same code to either hardware or software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most useful for describing behavior of operators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 alone doesn’t naturally capture task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76600"/>
            <a:ext cx="8077200" cy="781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33548</TotalTime>
  <Words>3909</Words>
  <Application>Microsoft Macintosh PowerPoint</Application>
  <PresentationFormat>On-screen Show (4:3)</PresentationFormat>
  <Paragraphs>728</Paragraphs>
  <Slides>65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Arial</vt:lpstr>
      <vt:lpstr>Courier</vt:lpstr>
      <vt:lpstr>Times New Roman</vt:lpstr>
      <vt:lpstr>Blank Presentation</vt:lpstr>
      <vt:lpstr>ESE5320: System-on-a-Chip Architecture</vt:lpstr>
      <vt:lpstr>Today</vt:lpstr>
      <vt:lpstr>Message</vt:lpstr>
      <vt:lpstr>Coding Accelerators</vt:lpstr>
      <vt:lpstr>Course “Hypothesis”</vt:lpstr>
      <vt:lpstr>Discussion [open]</vt:lpstr>
      <vt:lpstr>Three Perspectives</vt:lpstr>
      <vt:lpstr>Advantage</vt:lpstr>
      <vt:lpstr>Context</vt:lpstr>
      <vt:lpstr>Preclass F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Straight Line Code</vt:lpstr>
      <vt:lpstr>Optimizations can probably expect compiler to do</vt:lpstr>
      <vt:lpstr>Conditionals</vt:lpstr>
      <vt:lpstr>Simple Control Flow</vt:lpstr>
      <vt:lpstr>Simple Conditionals:  Mux Conversion</vt:lpstr>
      <vt:lpstr>Simple Conditionals</vt:lpstr>
      <vt:lpstr>Simple Conditionals</vt:lpstr>
      <vt:lpstr>Preclass G</vt:lpstr>
      <vt:lpstr>Part 2</vt:lpstr>
      <vt:lpstr>Function Call</vt:lpstr>
      <vt:lpstr>Inline Transformation</vt:lpstr>
      <vt:lpstr>Inline</vt:lpstr>
      <vt:lpstr>Treat as data flow</vt:lpstr>
      <vt:lpstr>Shared Function</vt:lpstr>
      <vt:lpstr>Recursion?</vt:lpstr>
      <vt:lpstr>Global Variables</vt:lpstr>
      <vt:lpstr>Treat as data flow</vt:lpstr>
      <vt:lpstr>Treat as data flow</vt:lpstr>
      <vt:lpstr>Global Variables</vt:lpstr>
      <vt:lpstr>Global Variables</vt:lpstr>
      <vt:lpstr>Part 3</vt:lpstr>
      <vt:lpstr>Loops…</vt:lpstr>
      <vt:lpstr>Loop Compact Expression</vt:lpstr>
      <vt:lpstr>Sequential</vt:lpstr>
      <vt:lpstr>Spatial = fully unrolled</vt:lpstr>
      <vt:lpstr>Stream</vt:lpstr>
      <vt:lpstr>Stream</vt:lpstr>
      <vt:lpstr>Unbounded, Pipelined Operator</vt:lpstr>
      <vt:lpstr>Unbounded, Pipelined Operator</vt:lpstr>
      <vt:lpstr>With function call,  loop in function</vt:lpstr>
      <vt:lpstr>Compact Expression: Arrays</vt:lpstr>
      <vt:lpstr>Compact Expression: Arrays+Logic</vt:lpstr>
      <vt:lpstr>Compact Expression: Arrays+Logic</vt:lpstr>
      <vt:lpstr>Compact Expression: Arrays+Logic</vt:lpstr>
      <vt:lpstr>Foreshadowing:  C Array Challenge</vt:lpstr>
      <vt:lpstr>Loop Interpretations</vt:lpstr>
      <vt:lpstr>Easy Loop (for contrast)</vt:lpstr>
      <vt:lpstr>Loop Bounds</vt:lpstr>
      <vt:lpstr>Loop Increment</vt:lpstr>
      <vt:lpstr>Loop Interpretations</vt:lpstr>
      <vt:lpstr>Unroll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197</cp:revision>
  <cp:lastPrinted>2023-10-02T13:43:14Z</cp:lastPrinted>
  <dcterms:created xsi:type="dcterms:W3CDTF">2018-10-03T03:32:03Z</dcterms:created>
  <dcterms:modified xsi:type="dcterms:W3CDTF">2023-10-02T13:43:19Z</dcterms:modified>
</cp:coreProperties>
</file>