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56" r:id="rId2"/>
    <p:sldId id="258" r:id="rId3"/>
    <p:sldId id="516" r:id="rId4"/>
    <p:sldId id="523" r:id="rId5"/>
    <p:sldId id="335" r:id="rId6"/>
    <p:sldId id="407" r:id="rId7"/>
    <p:sldId id="342" r:id="rId8"/>
    <p:sldId id="499" r:id="rId9"/>
    <p:sldId id="423" r:id="rId10"/>
    <p:sldId id="341" r:id="rId11"/>
    <p:sldId id="343" r:id="rId12"/>
    <p:sldId id="388" r:id="rId13"/>
    <p:sldId id="361" r:id="rId14"/>
    <p:sldId id="492" r:id="rId15"/>
    <p:sldId id="497" r:id="rId16"/>
    <p:sldId id="389" r:id="rId17"/>
    <p:sldId id="362" r:id="rId18"/>
    <p:sldId id="346" r:id="rId19"/>
    <p:sldId id="347" r:id="rId20"/>
    <p:sldId id="348" r:id="rId21"/>
    <p:sldId id="392" r:id="rId22"/>
    <p:sldId id="391" r:id="rId23"/>
    <p:sldId id="349" r:id="rId24"/>
    <p:sldId id="350" r:id="rId25"/>
    <p:sldId id="351" r:id="rId26"/>
    <p:sldId id="352" r:id="rId27"/>
    <p:sldId id="353" r:id="rId28"/>
    <p:sldId id="517" r:id="rId29"/>
    <p:sldId id="356" r:id="rId30"/>
    <p:sldId id="339" r:id="rId31"/>
    <p:sldId id="503" r:id="rId32"/>
    <p:sldId id="409" r:id="rId33"/>
    <p:sldId id="359" r:id="rId34"/>
    <p:sldId id="363" r:id="rId35"/>
    <p:sldId id="504" r:id="rId36"/>
    <p:sldId id="364" r:id="rId37"/>
    <p:sldId id="524" r:id="rId38"/>
    <p:sldId id="365" r:id="rId39"/>
    <p:sldId id="402" r:id="rId40"/>
    <p:sldId id="403" r:id="rId41"/>
    <p:sldId id="366" r:id="rId42"/>
    <p:sldId id="374" r:id="rId43"/>
    <p:sldId id="405" r:id="rId44"/>
    <p:sldId id="367" r:id="rId45"/>
    <p:sldId id="375" r:id="rId46"/>
    <p:sldId id="394" r:id="rId47"/>
    <p:sldId id="368" r:id="rId48"/>
    <p:sldId id="370" r:id="rId49"/>
    <p:sldId id="376" r:id="rId50"/>
    <p:sldId id="377" r:id="rId51"/>
    <p:sldId id="406" r:id="rId52"/>
    <p:sldId id="378" r:id="rId53"/>
    <p:sldId id="379" r:id="rId54"/>
    <p:sldId id="371" r:id="rId55"/>
    <p:sldId id="382" r:id="rId56"/>
    <p:sldId id="373" r:id="rId57"/>
    <p:sldId id="381" r:id="rId58"/>
    <p:sldId id="383" r:id="rId59"/>
    <p:sldId id="380" r:id="rId60"/>
    <p:sldId id="384" r:id="rId61"/>
    <p:sldId id="316" r:id="rId62"/>
    <p:sldId id="306" r:id="rId63"/>
    <p:sldId id="385" r:id="rId64"/>
    <p:sldId id="386" r:id="rId65"/>
    <p:sldId id="360" r:id="rId66"/>
    <p:sldId id="387" r:id="rId67"/>
    <p:sldId id="408" r:id="rId68"/>
    <p:sldId id="515" r:id="rId69"/>
    <p:sldId id="323" r:id="rId70"/>
    <p:sldId id="510" r:id="rId71"/>
    <p:sldId id="502" r:id="rId72"/>
    <p:sldId id="308" r:id="rId73"/>
    <p:sldId id="357" r:id="rId74"/>
    <p:sldId id="330" r:id="rId75"/>
    <p:sldId id="301" r:id="rId76"/>
    <p:sldId id="501" r:id="rId7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FF6600"/>
    <a:srgbClr val="FFDEE0"/>
    <a:srgbClr val="FF7BE0"/>
    <a:srgbClr val="D9B3E0"/>
    <a:srgbClr val="00F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99"/>
  </p:normalViewPr>
  <p:slideViewPr>
    <p:cSldViewPr>
      <p:cViewPr varScale="1">
        <p:scale>
          <a:sx n="106" d="100"/>
          <a:sy n="106" d="100"/>
        </p:scale>
        <p:origin x="180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33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40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AD4860-1246-0B42-87FD-52BC8B39A4EC}" type="slidenum">
              <a:rPr lang="en-US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pPr/>
              <a:t>42</a:t>
            </a:fld>
            <a:endParaRPr lang="en-US">
              <a:latin typeface="Times New Roman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37" y="4343144"/>
            <a:ext cx="5486727" cy="4025817"/>
          </a:xfrm>
          <a:noFill/>
        </p:spPr>
        <p:txBody>
          <a:bodyPr wrap="none" anchor="ctr"/>
          <a:lstStyle/>
          <a:p>
            <a:endParaRPr lang="en-US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AD4860-1246-0B42-87FD-52BC8B39A4EC}" type="slidenum">
              <a:rPr lang="en-US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pPr/>
              <a:t>43</a:t>
            </a:fld>
            <a:endParaRPr lang="en-US">
              <a:latin typeface="Times New Roman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37" y="4343144"/>
            <a:ext cx="5486727" cy="4025817"/>
          </a:xfrm>
          <a:noFill/>
        </p:spPr>
        <p:txBody>
          <a:bodyPr wrap="none" anchor="ctr"/>
          <a:lstStyle/>
          <a:p>
            <a:r>
              <a:rPr lang="en-US" dirty="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60A2891-F94A-3849-957A-4B9C38ECFB92}" type="slidenum">
              <a:rPr lang="en-US"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pPr/>
              <a:t>45</a:t>
            </a:fld>
            <a:endParaRPr lang="en-US">
              <a:latin typeface="Times New Roman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37" y="4343144"/>
            <a:ext cx="5486727" cy="4025817"/>
          </a:xfrm>
          <a:noFill/>
        </p:spPr>
        <p:txBody>
          <a:bodyPr wrap="none" anchor="ctr"/>
          <a:lstStyle/>
          <a:p>
            <a:endParaRPr lang="en-US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7B75C-4A9A-504C-9ACB-5CACE48605B8}" type="slidenum">
              <a:rPr lang="en-US">
                <a:latin typeface="Times New Roman" pitchFamily="-107" charset="0"/>
              </a:rPr>
              <a:pPr/>
              <a:t>46</a:t>
            </a:fld>
            <a:endParaRPr lang="en-US">
              <a:latin typeface="Times New Roman" pitchFamily="-107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51A094-34EF-7E40-BB40-EAE91AF3569C}" type="slidenum">
              <a:rPr lang="en-US">
                <a:latin typeface="Times New Roman" pitchFamily="-107" charset="0"/>
              </a:rPr>
              <a:pPr/>
              <a:t>6</a:t>
            </a:fld>
            <a:endParaRPr lang="en-US">
              <a:latin typeface="Times New Roman" pitchFamily="-107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ESE5320: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527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1:  August 28, 2024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Introduction and Overview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(lecture start target 10:20am)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158" y="4590278"/>
            <a:ext cx="75591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Note: slides, </a:t>
            </a:r>
            <a:r>
              <a:rPr lang="en-US" dirty="0" err="1">
                <a:solidFill>
                  <a:schemeClr val="accent2"/>
                </a:solidFill>
                <a:latin typeface="+mn-lt"/>
              </a:rPr>
              <a:t>preclass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 linked to web </a:t>
            </a:r>
          </a:p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www.seas.upenn.edu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/~ese5320/fall2024/fall2024.html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  Work/f</a:t>
            </a:r>
            <a:r>
              <a:rPr lang="en-US" dirty="0">
                <a:latin typeface="+mn-lt"/>
              </a:rPr>
              <a:t>inish </a:t>
            </a:r>
            <a:r>
              <a:rPr lang="en-US" dirty="0" err="1">
                <a:latin typeface="+mn-lt"/>
              </a:rPr>
              <a:t>preclass</a:t>
            </a:r>
            <a:r>
              <a:rPr lang="en-US" dirty="0">
                <a:latin typeface="+mn-lt"/>
              </a:rPr>
              <a:t> while waiting for lecture start</a:t>
            </a:r>
          </a:p>
          <a:p>
            <a:pPr>
              <a:buFont typeface="Arial"/>
              <a:buChar char="•"/>
            </a:pPr>
            <a:r>
              <a:rPr lang="en-US" dirty="0">
                <a:latin typeface="+mn-lt"/>
              </a:rPr>
              <a:t>  Feedback form (turn in end of lecture)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The Way things Were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30 years ago </a:t>
            </a:r>
          </a:p>
          <a:p>
            <a:r>
              <a:rPr lang="en-US" sz="2800" dirty="0"/>
              <a:t>Wanted programmability</a:t>
            </a:r>
          </a:p>
          <a:p>
            <a:pPr lvl="1"/>
            <a:r>
              <a:rPr lang="en-US" sz="2400" dirty="0"/>
              <a:t>used a processor</a:t>
            </a:r>
          </a:p>
          <a:p>
            <a:r>
              <a:rPr lang="en-US" sz="2800" dirty="0"/>
              <a:t>Wanted it a little faster</a:t>
            </a:r>
          </a:p>
          <a:p>
            <a:pPr lvl="1"/>
            <a:r>
              <a:rPr lang="en-US" sz="2400" dirty="0"/>
              <a:t>Next year’s processor would run faster…</a:t>
            </a:r>
          </a:p>
          <a:p>
            <a:r>
              <a:rPr lang="en-US" sz="2800" dirty="0"/>
              <a:t>Wanted high-throughput</a:t>
            </a:r>
          </a:p>
          <a:p>
            <a:pPr lvl="1"/>
            <a:r>
              <a:rPr lang="en-US" sz="2400" dirty="0"/>
              <a:t>used a custom Integrated Circuit (IC) -- chip</a:t>
            </a:r>
          </a:p>
          <a:p>
            <a:r>
              <a:rPr lang="en-US" sz="2800" dirty="0"/>
              <a:t>Wanted product differentiation</a:t>
            </a:r>
          </a:p>
          <a:p>
            <a:pPr lvl="1"/>
            <a:r>
              <a:rPr lang="en-US" sz="2400" dirty="0"/>
              <a:t>Got it at the board level</a:t>
            </a:r>
          </a:p>
          <a:p>
            <a:pPr lvl="1"/>
            <a:r>
              <a:rPr lang="en-US" sz="2400" dirty="0"/>
              <a:t>Select which ICs and how wired</a:t>
            </a:r>
          </a:p>
          <a:p>
            <a:r>
              <a:rPr lang="en-US" sz="2800" dirty="0"/>
              <a:t>Build a custom IC (chip)</a:t>
            </a:r>
          </a:p>
          <a:p>
            <a:pPr lvl="1"/>
            <a:r>
              <a:rPr lang="en-US" sz="2400" dirty="0"/>
              <a:t>It was about gates and logic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077200" cy="4114800"/>
          </a:xfrm>
        </p:spPr>
        <p:txBody>
          <a:bodyPr/>
          <a:lstStyle/>
          <a:p>
            <a:r>
              <a:rPr lang="en-US" dirty="0"/>
              <a:t>Microprocessor may not be fast enough</a:t>
            </a:r>
          </a:p>
          <a:p>
            <a:pPr lvl="1"/>
            <a:r>
              <a:rPr lang="en-US" dirty="0"/>
              <a:t>(but often it is)</a:t>
            </a:r>
          </a:p>
          <a:p>
            <a:pPr lvl="1"/>
            <a:r>
              <a:rPr lang="en-US" dirty="0"/>
              <a:t>Or low enough energy</a:t>
            </a:r>
          </a:p>
          <a:p>
            <a:r>
              <a:rPr lang="en-US" dirty="0"/>
              <a:t>Single core processor scaling has ended</a:t>
            </a:r>
          </a:p>
          <a:p>
            <a:r>
              <a:rPr lang="en-US" dirty="0"/>
              <a:t>Time and Cost of a custom IC is too high</a:t>
            </a:r>
          </a:p>
          <a:p>
            <a:pPr lvl="1"/>
            <a:r>
              <a:rPr lang="en-US" dirty="0"/>
              <a:t>$100M’s of dollars for development, Years</a:t>
            </a:r>
          </a:p>
          <a:p>
            <a:r>
              <a:rPr lang="en-US" dirty="0" err="1"/>
              <a:t>FPGAs</a:t>
            </a:r>
            <a:r>
              <a:rPr lang="en-US" dirty="0"/>
              <a:t> promising</a:t>
            </a:r>
          </a:p>
          <a:p>
            <a:pPr lvl="1"/>
            <a:r>
              <a:rPr lang="en-US" dirty="0"/>
              <a:t>But build everything from </a:t>
            </a:r>
            <a:r>
              <a:rPr lang="en-US" dirty="0" err="1"/>
              <a:t>prog</a:t>
            </a:r>
            <a:r>
              <a:rPr lang="en-US" dirty="0"/>
              <a:t>. gates?</a:t>
            </a:r>
          </a:p>
          <a:p>
            <a:r>
              <a:rPr lang="en-US" dirty="0"/>
              <a:t>Premium for small part count</a:t>
            </a:r>
          </a:p>
          <a:p>
            <a:pPr lvl="1"/>
            <a:r>
              <a:rPr lang="en-US" dirty="0"/>
              <a:t>And avoid chip crossing</a:t>
            </a:r>
          </a:p>
          <a:p>
            <a:pPr lvl="1"/>
            <a:r>
              <a:rPr lang="en-US" dirty="0"/>
              <a:t>ICs with 10—100 Billions of Transistors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Non-Recurring Engineering (NRE)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Costs spent up front on development</a:t>
            </a:r>
          </a:p>
          <a:p>
            <a:pPr lvl="1"/>
            <a:r>
              <a:rPr lang="en-US" dirty="0"/>
              <a:t>Engineering Design Time</a:t>
            </a:r>
          </a:p>
          <a:p>
            <a:pPr lvl="1"/>
            <a:r>
              <a:rPr lang="en-US" dirty="0"/>
              <a:t>Design Verification</a:t>
            </a:r>
          </a:p>
          <a:p>
            <a:pPr lvl="1"/>
            <a:r>
              <a:rPr lang="en-US" dirty="0"/>
              <a:t>Prototypes</a:t>
            </a:r>
          </a:p>
          <a:p>
            <a:pPr lvl="1"/>
            <a:r>
              <a:rPr lang="en-US" dirty="0"/>
              <a:t>Mask costs</a:t>
            </a:r>
          </a:p>
          <a:p>
            <a:r>
              <a:rPr lang="en-US" dirty="0"/>
              <a:t>Recurring Engineering</a:t>
            </a:r>
          </a:p>
          <a:p>
            <a:pPr lvl="1"/>
            <a:r>
              <a:rPr lang="en-US" dirty="0"/>
              <a:t>Costs to produce each chip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207224"/>
              </p:ext>
            </p:extLst>
          </p:nvPr>
        </p:nvGraphicFramePr>
        <p:xfrm>
          <a:off x="685800" y="5715000"/>
          <a:ext cx="7581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27300" imgH="203200" progId="Equation.3">
                  <p:embed/>
                </p:oleObj>
              </mc:Choice>
              <mc:Fallback>
                <p:oleObj name="Equation" r:id="rId3" imgW="25273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715000"/>
                        <a:ext cx="75819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dirty="0"/>
              <a:t>NRE Costs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301131"/>
            <a:ext cx="6400800" cy="459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602E0-8C2B-5941-9B0A-A877FC81627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C9A878-AABF-4A45-B698-6B46109CC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6619-DC04-7849-8EA7-CD6770014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36576"/>
            <a:ext cx="7772400" cy="1143000"/>
          </a:xfrm>
        </p:spPr>
        <p:txBody>
          <a:bodyPr/>
          <a:lstStyle/>
          <a:p>
            <a:r>
              <a:rPr lang="en-US" dirty="0"/>
              <a:t>NRE Cost (continued)</a:t>
            </a:r>
          </a:p>
        </p:txBody>
      </p:sp>
      <p:pic>
        <p:nvPicPr>
          <p:cNvPr id="7" name="Content Placeholder 6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495F65D6-0761-0B41-B355-9054178BD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965127"/>
            <a:ext cx="6229576" cy="492774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4E0A4-1FC6-3F4A-8A16-B00D1837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3FC5D-AFEF-D948-8775-E1AF7B2C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55892D-30F1-0741-8216-A12E16DC4939}"/>
              </a:ext>
            </a:extLst>
          </p:cNvPr>
          <p:cNvSpPr txBox="1"/>
          <p:nvPr/>
        </p:nvSpPr>
        <p:spPr>
          <a:xfrm>
            <a:off x="3000475" y="6482834"/>
            <a:ext cx="612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https://</a:t>
            </a:r>
            <a:r>
              <a:rPr lang="en-US" sz="1800" dirty="0" err="1">
                <a:latin typeface="+mn-lt"/>
              </a:rPr>
              <a:t>semiengineering.com</a:t>
            </a:r>
            <a:r>
              <a:rPr lang="en-US" sz="1800" dirty="0">
                <a:latin typeface="+mn-lt"/>
              </a:rPr>
              <a:t>/how-much-will-that-chip-cost/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0EAEB4BC-9CAE-C14F-AB6D-4EAE6A9C3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517833"/>
            <a:ext cx="1417320" cy="101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9053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D0DDC-6BA2-D04C-93E1-885DFC958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6265"/>
            <a:ext cx="7772400" cy="1143000"/>
          </a:xfrm>
        </p:spPr>
        <p:txBody>
          <a:bodyPr/>
          <a:lstStyle/>
          <a:p>
            <a:r>
              <a:rPr lang="en-US" dirty="0"/>
              <a:t>Bonus: Chip Design Costs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D33F5E-D5BF-9E41-877D-B9BB97381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93177-B785-E74F-93F2-FB173E76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D593-8ACC-044C-B494-230EE3891E5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C162E64C-F0E0-324A-8DBB-BCF43B86F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886"/>
            <a:ext cx="9144000" cy="4819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6FF2A5-4646-1B4E-9495-CDBD6774904F}"/>
              </a:ext>
            </a:extLst>
          </p:cNvPr>
          <p:cNvSpPr txBox="1"/>
          <p:nvPr/>
        </p:nvSpPr>
        <p:spPr>
          <a:xfrm>
            <a:off x="827224" y="6015335"/>
            <a:ext cx="7489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https://</a:t>
            </a:r>
            <a:r>
              <a:rPr lang="en-US" dirty="0" err="1">
                <a:latin typeface="+mn-lt"/>
              </a:rPr>
              <a:t>wccftech.com</a:t>
            </a:r>
            <a:r>
              <a:rPr lang="en-US" dirty="0">
                <a:latin typeface="+mn-lt"/>
              </a:rPr>
              <a:t>/apple-5nm-3nm-cost-transistors/</a:t>
            </a:r>
          </a:p>
        </p:txBody>
      </p:sp>
    </p:spTree>
    <p:extLst>
      <p:ext uri="{BB962C8B-B14F-4D97-AF65-F5344CB8AC3E}">
        <p14:creationId xmlns:p14="http://schemas.microsoft.com/office/powerpoint/2010/main" val="420830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Amortize NRE with Volume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aphicFrame>
        <p:nvGraphicFramePr>
          <p:cNvPr id="78850" name="Object 2"/>
          <p:cNvGraphicFramePr>
            <a:graphicFrameLocks noChangeAspect="1"/>
          </p:cNvGraphicFramePr>
          <p:nvPr/>
        </p:nvGraphicFramePr>
        <p:xfrm>
          <a:off x="838200" y="2819400"/>
          <a:ext cx="7581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27300" imgH="203200" progId="Equation.3">
                  <p:embed/>
                </p:oleObj>
              </mc:Choice>
              <mc:Fallback>
                <p:oleObj name="Equation" r:id="rId3" imgW="25273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819400"/>
                        <a:ext cx="75819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2114550" y="4552950"/>
          <a:ext cx="50292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76400" imgH="419100" progId="Equation.3">
                  <p:embed/>
                </p:oleObj>
              </mc:Choice>
              <mc:Fallback>
                <p:oleObj name="Equation" r:id="rId5" imgW="1676400" imgH="4191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550" y="4552950"/>
                        <a:ext cx="5029200" cy="1257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7772400" cy="1143000"/>
          </a:xfrm>
        </p:spPr>
        <p:txBody>
          <a:bodyPr/>
          <a:lstStyle/>
          <a:p>
            <a:pPr algn="l"/>
            <a:r>
              <a:rPr lang="en-US"/>
              <a:t>Economics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581400"/>
            <a:ext cx="8534400" cy="3276600"/>
          </a:xfrm>
        </p:spPr>
        <p:txBody>
          <a:bodyPr/>
          <a:lstStyle/>
          <a:p>
            <a:r>
              <a:rPr lang="en-US" sz="2800" dirty="0"/>
              <a:t>Economics force fewer, more customizable chips</a:t>
            </a:r>
          </a:p>
          <a:p>
            <a:pPr lvl="1"/>
            <a:r>
              <a:rPr lang="en-US" sz="2400" dirty="0"/>
              <a:t>Mask costs in the millions of dollars</a:t>
            </a:r>
          </a:p>
          <a:p>
            <a:pPr lvl="1"/>
            <a:r>
              <a:rPr lang="en-US" sz="2400" dirty="0"/>
              <a:t>Custom IC design NRE 100s of millions of dollars</a:t>
            </a:r>
          </a:p>
          <a:p>
            <a:pPr lvl="2"/>
            <a:r>
              <a:rPr lang="en-US" sz="2000" dirty="0">
                <a:sym typeface="Wingdings" pitchFamily="1" charset="2"/>
              </a:rPr>
              <a:t>Need market of billions of dollars to recoup investment</a:t>
            </a:r>
          </a:p>
          <a:p>
            <a:pPr lvl="2"/>
            <a:r>
              <a:rPr lang="en-US" sz="2000" dirty="0">
                <a:sym typeface="Wingdings" pitchFamily="1" charset="2"/>
              </a:rPr>
              <a:t>With fixed or slowly growing total IC industry revenues</a:t>
            </a:r>
          </a:p>
          <a:p>
            <a:pPr lvl="2"/>
            <a:r>
              <a:rPr lang="en-US" sz="2000" dirty="0" err="1">
                <a:solidFill>
                  <a:schemeClr val="accent2"/>
                </a:solidFill>
                <a:sym typeface="Wingdings" pitchFamily="1" charset="2"/>
              </a:rPr>
              <a:t></a:t>
            </a:r>
            <a:r>
              <a:rPr lang="en-US" sz="2000" dirty="0">
                <a:solidFill>
                  <a:schemeClr val="accent2"/>
                </a:solidFill>
                <a:sym typeface="Wingdings" pitchFamily="1" charset="2"/>
              </a:rPr>
              <a:t> Number of unique chips must decrease</a:t>
            </a:r>
          </a:p>
          <a:p>
            <a:pPr lvl="2"/>
            <a:r>
              <a:rPr lang="en-US" sz="2000" dirty="0">
                <a:solidFill>
                  <a:schemeClr val="accent2"/>
                </a:solidFill>
                <a:sym typeface="Wingdings" pitchFamily="1" charset="2"/>
              </a:rPr>
              <a:t>Chips must be programmable</a:t>
            </a:r>
            <a:r>
              <a:rPr lang="en-US" sz="2000" dirty="0">
                <a:sym typeface="Wingdings" pitchFamily="1" charset="2"/>
              </a:rPr>
              <a:t>  </a:t>
            </a:r>
            <a:endParaRPr lang="en-US" sz="2000" dirty="0"/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275431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Forcing fewer,</a:t>
            </a:r>
          </a:p>
          <a:p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more </a:t>
            </a:r>
            <a:br>
              <a:rPr lang="en-US" sz="3200">
                <a:solidFill>
                  <a:schemeClr val="accent2"/>
                </a:solidFill>
                <a:latin typeface="Arial" pitchFamily="1" charset="0"/>
              </a:rPr>
            </a:br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customizable</a:t>
            </a:r>
          </a:p>
          <a:p>
            <a:r>
              <a:rPr lang="en-US" sz="3200">
                <a:solidFill>
                  <a:schemeClr val="accent2"/>
                </a:solidFill>
                <a:latin typeface="Arial" pitchFamily="1" charset="0"/>
              </a:rPr>
              <a:t>chips</a:t>
            </a: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2938" y="0"/>
            <a:ext cx="5961062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602E0-8C2B-5941-9B0A-A877FC81627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bldLvl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ICs (Chips)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/>
              <a:t>Now contain significant software</a:t>
            </a:r>
          </a:p>
          <a:p>
            <a:pPr lvl="1"/>
            <a:r>
              <a:rPr lang="en-US" dirty="0"/>
              <a:t>Almost all have embedded processors</a:t>
            </a:r>
          </a:p>
          <a:p>
            <a:r>
              <a:rPr lang="en-US" dirty="0"/>
              <a:t>Must co-design SW and HW</a:t>
            </a:r>
          </a:p>
          <a:p>
            <a:r>
              <a:rPr lang="en-US" dirty="0"/>
              <a:t>Must solve complete computing task</a:t>
            </a:r>
          </a:p>
          <a:p>
            <a:pPr lvl="1"/>
            <a:r>
              <a:rPr lang="en-US" dirty="0"/>
              <a:t>Tasks has components with variety of needs</a:t>
            </a:r>
          </a:p>
          <a:p>
            <a:pPr lvl="1"/>
            <a:r>
              <a:rPr lang="en-US" dirty="0"/>
              <a:t>Some don’t need custom circuit</a:t>
            </a:r>
          </a:p>
          <a:p>
            <a:pPr lvl="1"/>
            <a:r>
              <a:rPr lang="en-US" dirty="0"/>
              <a:t>90/10 Rule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Given Demand for Programmable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get higher performance than a processor, while retaining programmability?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Programmability – don’t have to spend 100s of millions of dollars and months for fabrication?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981200"/>
            <a:ext cx="83820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1: Case for Programmable SoC (</a:t>
            </a:r>
            <a:r>
              <a:rPr lang="en-US" dirty="0">
                <a:solidFill>
                  <a:schemeClr val="accent2"/>
                </a:solidFill>
                <a:ea typeface="ＭＳ Ｐゴシック" pitchFamily="1" charset="-128"/>
                <a:cs typeface="ＭＳ Ｐゴシック" pitchFamily="1" charset="-128"/>
              </a:rPr>
              <a:t>motivation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2: Course Goals, Outcomes, Tools (</a:t>
            </a:r>
            <a:r>
              <a:rPr lang="en-US" dirty="0">
                <a:solidFill>
                  <a:schemeClr val="accent6"/>
                </a:solidFill>
                <a:ea typeface="ＭＳ Ｐゴシック" pitchFamily="1" charset="-128"/>
                <a:cs typeface="ＭＳ Ｐゴシック" pitchFamily="1" charset="-128"/>
              </a:rPr>
              <a:t>philosophy?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3: Sample Optimization (</a:t>
            </a:r>
            <a:r>
              <a:rPr lang="en-US" dirty="0">
                <a:solidFill>
                  <a:srgbClr val="FF0000"/>
                </a:solidFill>
                <a:ea typeface="ＭＳ Ｐゴシック" pitchFamily="1" charset="-128"/>
                <a:cs typeface="ＭＳ Ｐゴシック" pitchFamily="1" charset="-128"/>
              </a:rPr>
              <a:t>fast, flavor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4: This course (</a:t>
            </a:r>
            <a:r>
              <a:rPr lang="en-US" dirty="0">
                <a:solidFill>
                  <a:srgbClr val="00B050"/>
                </a:solidFill>
                <a:ea typeface="ＭＳ Ｐゴシック" pitchFamily="1" charset="-128"/>
                <a:cs typeface="ＭＳ Ｐゴシック" pitchFamily="1" charset="-128"/>
              </a:rPr>
              <a:t>operational details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)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(including policies, logistics)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7772400" cy="4114800"/>
          </a:xfrm>
        </p:spPr>
        <p:txBody>
          <a:bodyPr/>
          <a:lstStyle/>
          <a:p>
            <a:r>
              <a:rPr lang="en-US" dirty="0"/>
              <a:t>Implementation Platform for innovation</a:t>
            </a:r>
          </a:p>
          <a:p>
            <a:pPr lvl="1"/>
            <a:r>
              <a:rPr lang="en-US" dirty="0"/>
              <a:t>This is what you target (avoid NRE)</a:t>
            </a:r>
          </a:p>
          <a:p>
            <a:pPr lvl="1"/>
            <a:r>
              <a:rPr lang="en-US" sz="2400" dirty="0"/>
              <a:t>Implementation</a:t>
            </a:r>
            <a:br>
              <a:rPr lang="en-US" sz="2400" dirty="0"/>
            </a:br>
            <a:r>
              <a:rPr lang="en-US" sz="2400" dirty="0"/>
              <a:t> vehicle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" name="Picture 6" descr="xilinx_zynqultraconnect_block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303295"/>
            <a:ext cx="6172200" cy="45547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Then and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762000"/>
            <a:ext cx="3994404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30 years ago </a:t>
            </a:r>
          </a:p>
          <a:p>
            <a:r>
              <a:rPr lang="en-US" sz="2400" dirty="0"/>
              <a:t>Programmability?</a:t>
            </a:r>
          </a:p>
          <a:p>
            <a:pPr lvl="1"/>
            <a:r>
              <a:rPr lang="en-US" sz="2000" dirty="0"/>
              <a:t>use a processor</a:t>
            </a:r>
          </a:p>
          <a:p>
            <a:r>
              <a:rPr lang="en-US" sz="2400" dirty="0"/>
              <a:t>Faster</a:t>
            </a:r>
          </a:p>
          <a:p>
            <a:pPr lvl="1"/>
            <a:r>
              <a:rPr lang="en-US" sz="2000" dirty="0"/>
              <a:t>Processors scaled</a:t>
            </a:r>
          </a:p>
          <a:p>
            <a:r>
              <a:rPr lang="en-US" sz="2400" dirty="0"/>
              <a:t>High-throughput</a:t>
            </a:r>
          </a:p>
          <a:p>
            <a:pPr lvl="1"/>
            <a:r>
              <a:rPr lang="en-US" sz="2000" dirty="0"/>
              <a:t>used a custom IC</a:t>
            </a:r>
          </a:p>
          <a:p>
            <a:r>
              <a:rPr lang="en-US" sz="2400" dirty="0"/>
              <a:t>Wanted product differentiation</a:t>
            </a:r>
          </a:p>
          <a:p>
            <a:pPr lvl="1"/>
            <a:r>
              <a:rPr lang="en-US" sz="2000" dirty="0"/>
              <a:t>board level</a:t>
            </a:r>
          </a:p>
          <a:p>
            <a:pPr lvl="1"/>
            <a:r>
              <a:rPr lang="en-US" sz="2000" dirty="0"/>
              <a:t>Select &amp; wired IC</a:t>
            </a:r>
          </a:p>
          <a:p>
            <a:r>
              <a:rPr lang="en-US" sz="2400" dirty="0"/>
              <a:t>Build a custom IC (Chip)</a:t>
            </a:r>
          </a:p>
          <a:p>
            <a:pPr lvl="1"/>
            <a:r>
              <a:rPr lang="en-US" sz="2000" dirty="0"/>
              <a:t>It was about gates and logic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616196" y="880872"/>
            <a:ext cx="399440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Today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Programmability?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uP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FPGA, GPU,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PSoC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Faster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latin typeface="+mn-lt"/>
                <a:ea typeface="ＭＳ Ｐゴシック" charset="-128"/>
                <a:cs typeface="ＭＳ Ｐゴシック" charset="-128"/>
              </a:rPr>
              <a:t>Can’t get with single core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High-throughput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FPGA, GPU,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PSoC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custom IC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Wanted product differentiation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Program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FPGAs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SoC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Build a custom IC (Chip)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System and software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Part 2: </a:t>
            </a:r>
            <a:br>
              <a:rPr lang="en-US" dirty="0"/>
            </a:br>
            <a:r>
              <a:rPr lang="en-US" dirty="0"/>
              <a:t>Course</a:t>
            </a:r>
            <a:br>
              <a:rPr lang="en-US" dirty="0"/>
            </a:br>
            <a:r>
              <a:rPr lang="en-US" dirty="0"/>
              <a:t>Goals, Outcomes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52" y="-6096"/>
            <a:ext cx="7772400" cy="1143000"/>
          </a:xfrm>
        </p:spPr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452" y="838200"/>
            <a:ext cx="8763000" cy="4114800"/>
          </a:xfrm>
        </p:spPr>
        <p:txBody>
          <a:bodyPr/>
          <a:lstStyle/>
          <a:p>
            <a:r>
              <a:rPr lang="en-US" dirty="0"/>
              <a:t>Create Computer Engineers</a:t>
            </a:r>
          </a:p>
          <a:p>
            <a:pPr lvl="1"/>
            <a:r>
              <a:rPr lang="en-US" dirty="0"/>
              <a:t>SW/HW divide is wrong, outdated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Computer engineers understand computation</a:t>
            </a:r>
          </a:p>
          <a:p>
            <a:pPr lvl="2"/>
            <a:r>
              <a:rPr lang="en-US" dirty="0"/>
              <a:t>HW and SW are just tools and design options</a:t>
            </a:r>
          </a:p>
          <a:p>
            <a:pPr lvl="1"/>
            <a:r>
              <a:rPr lang="en-US" dirty="0"/>
              <a:t>Parallelism, data movement, resource management, abstractions</a:t>
            </a:r>
          </a:p>
          <a:p>
            <a:pPr lvl="1"/>
            <a:r>
              <a:rPr lang="en-US" dirty="0"/>
              <a:t>Cannot build a </a:t>
            </a:r>
            <a:r>
              <a:rPr lang="en-US" dirty="0">
                <a:solidFill>
                  <a:srgbClr val="FF0000"/>
                </a:solidFill>
              </a:rPr>
              <a:t>chip</a:t>
            </a:r>
            <a:r>
              <a:rPr lang="en-US" dirty="0"/>
              <a:t> without software</a:t>
            </a:r>
          </a:p>
          <a:p>
            <a:r>
              <a:rPr lang="en-US" dirty="0" err="1"/>
              <a:t>SoC</a:t>
            </a:r>
            <a:r>
              <a:rPr lang="en-US" dirty="0"/>
              <a:t> user – know how to exploit</a:t>
            </a:r>
          </a:p>
          <a:p>
            <a:r>
              <a:rPr lang="en-US" dirty="0" err="1"/>
              <a:t>SoC</a:t>
            </a:r>
            <a:r>
              <a:rPr lang="en-US" dirty="0"/>
              <a:t> designer – architecture space, </a:t>
            </a:r>
            <a:br>
              <a:rPr lang="en-US" dirty="0"/>
            </a:br>
            <a:r>
              <a:rPr lang="en-US" dirty="0"/>
              <a:t>hw/</a:t>
            </a:r>
            <a:r>
              <a:rPr lang="en-US" dirty="0" err="1"/>
              <a:t>sw</a:t>
            </a:r>
            <a:r>
              <a:rPr lang="en-US" dirty="0"/>
              <a:t> </a:t>
            </a:r>
            <a:r>
              <a:rPr lang="en-US" dirty="0" err="1"/>
              <a:t>codesign</a:t>
            </a:r>
            <a:endParaRPr lang="en-US" dirty="0"/>
          </a:p>
          <a:p>
            <a:r>
              <a:rPr lang="en-US" dirty="0"/>
              <a:t>Project experience – design and optimization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PhD Qualifier</a:t>
            </a:r>
          </a:p>
          <a:p>
            <a:pPr lvl="1"/>
            <a:r>
              <a:rPr lang="en-US" dirty="0"/>
              <a:t>One broad Computer Engineering</a:t>
            </a:r>
          </a:p>
          <a:p>
            <a:r>
              <a:rPr lang="en-US" dirty="0"/>
              <a:t>CMPE Concurrency Lab</a:t>
            </a:r>
          </a:p>
          <a:p>
            <a:r>
              <a:rPr lang="en-US" dirty="0"/>
              <a:t>Hands-on Project course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486400"/>
          </a:xfrm>
        </p:spPr>
        <p:txBody>
          <a:bodyPr/>
          <a:lstStyle/>
          <a:p>
            <a:r>
              <a:rPr lang="en-US" dirty="0"/>
              <a:t>Design, optimize, and program a modern System-on-a-Chip.</a:t>
            </a:r>
          </a:p>
          <a:p>
            <a:r>
              <a:rPr lang="en-US" dirty="0"/>
              <a:t>Analyze, identify bottlenecks, design-space</a:t>
            </a:r>
          </a:p>
          <a:p>
            <a:pPr lvl="1"/>
            <a:r>
              <a:rPr lang="en-US" dirty="0"/>
              <a:t>Modeling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write equations to estimate</a:t>
            </a:r>
            <a:endParaRPr lang="en-US" dirty="0"/>
          </a:p>
          <a:p>
            <a:r>
              <a:rPr lang="en-US" dirty="0"/>
              <a:t>Decompose into parallel components</a:t>
            </a:r>
          </a:p>
          <a:p>
            <a:r>
              <a:rPr lang="en-US" dirty="0"/>
              <a:t>Characterize and develop real-time solutions</a:t>
            </a:r>
          </a:p>
          <a:p>
            <a:r>
              <a:rPr lang="en-US" dirty="0"/>
              <a:t>Implement both hardware and software solutions</a:t>
            </a:r>
          </a:p>
          <a:p>
            <a:r>
              <a:rPr lang="en-US" dirty="0"/>
              <a:t>Formulate hardware/software tradeoffs, and perform hardware/software </a:t>
            </a:r>
            <a:r>
              <a:rPr lang="en-US" dirty="0" err="1"/>
              <a:t>codesign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dirty="0"/>
              <a:t>Understand the system on a chip from gates to application software, including:</a:t>
            </a:r>
          </a:p>
          <a:p>
            <a:pPr lvl="1"/>
            <a:r>
              <a:rPr lang="en-US" dirty="0"/>
              <a:t> on-chip memories and communication networks, I/O interfacing, design of accelerators, processors, firmware and OS/infrastructure software.</a:t>
            </a:r>
          </a:p>
          <a:p>
            <a:r>
              <a:rPr lang="en-US" dirty="0"/>
              <a:t>Understand and </a:t>
            </a:r>
            <a:r>
              <a:rPr lang="en-US" i="1" dirty="0"/>
              <a:t>estimate</a:t>
            </a:r>
            <a:r>
              <a:rPr lang="en-US" dirty="0"/>
              <a:t> key design metrics and requirements including:</a:t>
            </a:r>
          </a:p>
          <a:p>
            <a:pPr lvl="1"/>
            <a:r>
              <a:rPr lang="en-US" dirty="0"/>
              <a:t> area, latency, throughput, energy, power, predictability, and reliability.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F5BA2-AAC8-9A47-9D50-91A40A0D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5" y="386014"/>
            <a:ext cx="7772400" cy="1143000"/>
          </a:xfrm>
        </p:spPr>
        <p:txBody>
          <a:bodyPr/>
          <a:lstStyle/>
          <a:p>
            <a:r>
              <a:rPr lang="en-US" dirty="0"/>
              <a:t>Course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546A4-B2EE-6C4D-B556-9352AE6B9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98195"/>
            <a:ext cx="7772400" cy="4740442"/>
          </a:xfrm>
        </p:spPr>
        <p:txBody>
          <a:bodyPr/>
          <a:lstStyle/>
          <a:p>
            <a:r>
              <a:rPr lang="en-US" dirty="0"/>
              <a:t>Write </a:t>
            </a:r>
            <a:r>
              <a:rPr lang="en-US" i="1" dirty="0"/>
              <a:t>everything</a:t>
            </a:r>
            <a:r>
              <a:rPr lang="en-US" dirty="0"/>
              <a:t> in C </a:t>
            </a:r>
          </a:p>
          <a:p>
            <a:pPr lvl="1"/>
            <a:r>
              <a:rPr lang="en-US" dirty="0"/>
              <a:t>including for hardware (FPGA, spatial) operators</a:t>
            </a:r>
          </a:p>
          <a:p>
            <a:r>
              <a:rPr lang="en-US" dirty="0"/>
              <a:t>Avoid learning separate language</a:t>
            </a:r>
          </a:p>
          <a:p>
            <a:pPr lvl="1"/>
            <a:r>
              <a:rPr lang="en-US" dirty="0"/>
              <a:t>Don’t require or teach Verilog/VHDL</a:t>
            </a:r>
          </a:p>
          <a:p>
            <a:r>
              <a:rPr lang="en-US" dirty="0"/>
              <a:t>Do focus on how tailor C for hardware</a:t>
            </a:r>
          </a:p>
          <a:p>
            <a:pPr lvl="1"/>
            <a:r>
              <a:rPr lang="en-US" dirty="0"/>
              <a:t>Focus on what’s unique about specifying and guiding hardware</a:t>
            </a:r>
          </a:p>
          <a:p>
            <a:r>
              <a:rPr lang="en-US" dirty="0"/>
              <a:t>Code </a:t>
            </a:r>
            <a:r>
              <a:rPr lang="en-US" dirty="0">
                <a:sym typeface="Wingdings" pitchFamily="2" charset="2"/>
              </a:rPr>
              <a:t> CHIPS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B3297-4C0D-A749-AFEB-6E1ED926B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1035F-11A0-9E42-9AF8-F6A7889E4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9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81100"/>
            <a:ext cx="7772400" cy="4800600"/>
          </a:xfrm>
        </p:spPr>
        <p:txBody>
          <a:bodyPr/>
          <a:lstStyle/>
          <a:p>
            <a:r>
              <a:rPr lang="en-US" dirty="0"/>
              <a:t>Are complex</a:t>
            </a:r>
          </a:p>
          <a:p>
            <a:r>
              <a:rPr lang="en-US" dirty="0"/>
              <a:t>Will be challenging, but good for you to build confidence can understand and master</a:t>
            </a:r>
          </a:p>
          <a:p>
            <a:r>
              <a:rPr lang="en-US" dirty="0"/>
              <a:t>Tool runtimes can be long</a:t>
            </a:r>
          </a:p>
          <a:p>
            <a:r>
              <a:rPr lang="en-US" dirty="0"/>
              <a:t>Learning and sharing experience will be part of assignments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8EFF-0272-8748-9C97-C669A936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5226"/>
            <a:ext cx="7772400" cy="1143000"/>
          </a:xfrm>
        </p:spPr>
        <p:txBody>
          <a:bodyPr/>
          <a:lstStyle/>
          <a:p>
            <a:r>
              <a:rPr lang="en-US" dirty="0"/>
              <a:t>Apple A16 Bionic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EE8-DA0B-5149-91C5-58BA907E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79" y="1205484"/>
            <a:ext cx="3924300" cy="4114800"/>
          </a:xfrm>
        </p:spPr>
        <p:txBody>
          <a:bodyPr/>
          <a:lstStyle/>
          <a:p>
            <a:r>
              <a:rPr lang="en-US" dirty="0"/>
              <a:t>? 110+mm</a:t>
            </a:r>
            <a:r>
              <a:rPr lang="en-US" baseline="30000" dirty="0"/>
              <a:t>2</a:t>
            </a:r>
            <a:r>
              <a:rPr lang="en-US" dirty="0"/>
              <a:t>, 4nm </a:t>
            </a:r>
          </a:p>
          <a:p>
            <a:r>
              <a:rPr lang="en-US" dirty="0"/>
              <a:t>16 Billion Tr.</a:t>
            </a:r>
          </a:p>
          <a:p>
            <a:r>
              <a:rPr lang="en-US" dirty="0"/>
              <a:t>iPhone 14 </a:t>
            </a:r>
          </a:p>
          <a:p>
            <a:r>
              <a:rPr lang="en-US" sz="2800" dirty="0"/>
              <a:t>6 ARM cores</a:t>
            </a:r>
          </a:p>
          <a:p>
            <a:pPr lvl="1"/>
            <a:r>
              <a:rPr lang="en-US" sz="2400" dirty="0"/>
              <a:t>2 fast (3.5GHz)</a:t>
            </a:r>
          </a:p>
          <a:p>
            <a:pPr lvl="1"/>
            <a:r>
              <a:rPr lang="en-US" sz="2400" dirty="0"/>
              <a:t>4 low energy (2GHz)</a:t>
            </a:r>
          </a:p>
          <a:p>
            <a:r>
              <a:rPr lang="en-US" sz="2800" dirty="0"/>
              <a:t>5 custom GPUs (1.4GHz)</a:t>
            </a:r>
          </a:p>
          <a:p>
            <a:r>
              <a:rPr lang="en-US" sz="2800" dirty="0"/>
              <a:t>16 Neural Engines</a:t>
            </a:r>
          </a:p>
          <a:p>
            <a:pPr lvl="1"/>
            <a:r>
              <a:rPr lang="en-US" sz="2400" dirty="0"/>
              <a:t>17 Trillion ops/s?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87E6-C07A-8843-949D-6726FAC8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C57D-7C52-4642-8737-DE8A7BF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DAA359-821C-D048-8812-3F35DA4ADD34}"/>
              </a:ext>
            </a:extLst>
          </p:cNvPr>
          <p:cNvSpPr txBox="1"/>
          <p:nvPr/>
        </p:nvSpPr>
        <p:spPr>
          <a:xfrm>
            <a:off x="1178234" y="6248400"/>
            <a:ext cx="24000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en.wikipedia.org</a:t>
            </a:r>
            <a:r>
              <a:rPr lang="en-US" sz="1050" dirty="0"/>
              <a:t>/wiki/Apple_A16</a:t>
            </a:r>
          </a:p>
        </p:txBody>
      </p:sp>
      <p:pic>
        <p:nvPicPr>
          <p:cNvPr id="8" name="Picture 7" descr="A computer chip with many blue squares&#10;&#10;Description automatically generated">
            <a:extLst>
              <a:ext uri="{FF2B5EF4-FFF2-40B4-BE49-F238E27FC236}">
                <a16:creationId xmlns:a16="http://schemas.microsoft.com/office/drawing/2014/main" id="{79593405-22E0-43BE-D1CC-411F65184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891" y="914400"/>
            <a:ext cx="7772400" cy="588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47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CIS2400, 4710, 5710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Best Effort Computing</a:t>
            </a:r>
          </a:p>
          <a:p>
            <a:pPr lvl="1"/>
            <a:r>
              <a:rPr lang="en-US" dirty="0"/>
              <a:t>Run as fast as you can</a:t>
            </a:r>
          </a:p>
          <a:p>
            <a:r>
              <a:rPr lang="en-US" dirty="0"/>
              <a:t>Binary compatible</a:t>
            </a:r>
          </a:p>
          <a:p>
            <a:r>
              <a:rPr lang="en-US" dirty="0"/>
              <a:t>ISA separation</a:t>
            </a:r>
          </a:p>
          <a:p>
            <a:r>
              <a:rPr lang="en-US" dirty="0"/>
              <a:t>Shared memory parallelism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ESE5320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Real-Time</a:t>
            </a:r>
          </a:p>
          <a:p>
            <a:pPr lvl="1"/>
            <a:r>
              <a:rPr lang="en-US" dirty="0"/>
              <a:t>Guarantee meet deadline</a:t>
            </a:r>
          </a:p>
          <a:p>
            <a:r>
              <a:rPr lang="en-US" dirty="0"/>
              <a:t>Hardware-Software codesign</a:t>
            </a:r>
          </a:p>
          <a:p>
            <a:pPr lvl="1"/>
            <a:r>
              <a:rPr lang="en-US" dirty="0"/>
              <a:t>Willing to recompile, maybe rewrite code</a:t>
            </a:r>
          </a:p>
          <a:p>
            <a:pPr lvl="1"/>
            <a:r>
              <a:rPr lang="en-US" dirty="0"/>
              <a:t>Define/refine hardware</a:t>
            </a:r>
          </a:p>
          <a:p>
            <a:r>
              <a:rPr lang="en-US" dirty="0"/>
              <a:t>Non shared-memory parallelism models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920876"/>
            <a:ext cx="4040188" cy="639762"/>
          </a:xfrm>
        </p:spPr>
        <p:txBody>
          <a:bodyPr/>
          <a:lstStyle/>
          <a:p>
            <a:r>
              <a:rPr lang="en-US" dirty="0"/>
              <a:t>ESE5390: </a:t>
            </a:r>
            <a:r>
              <a:rPr lang="en-US" b="0" dirty="0"/>
              <a:t>Hardware/Software Co-Design for Machine Learning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31019" y="2560638"/>
            <a:ext cx="4040188" cy="2334832"/>
          </a:xfrm>
        </p:spPr>
        <p:txBody>
          <a:bodyPr/>
          <a:lstStyle/>
          <a:p>
            <a:r>
              <a:rPr lang="en-US" dirty="0"/>
              <a:t>Deep on Application (ML)</a:t>
            </a:r>
          </a:p>
          <a:p>
            <a:r>
              <a:rPr lang="en-US" dirty="0"/>
              <a:t>More accessible to CS </a:t>
            </a:r>
          </a:p>
          <a:p>
            <a:pPr lvl="1"/>
            <a:r>
              <a:rPr lang="en-US" dirty="0"/>
              <a:t>Less previous experience with circuits and architecture</a:t>
            </a:r>
          </a:p>
          <a:p>
            <a:r>
              <a:rPr lang="en-US" dirty="0"/>
              <a:t>Won’t be as deep on understanding HW and optimization </a:t>
            </a:r>
          </a:p>
          <a:p>
            <a:r>
              <a:rPr lang="en-US" dirty="0"/>
              <a:t>Program in </a:t>
            </a:r>
            <a:r>
              <a:rPr lang="en-US" dirty="0" err="1"/>
              <a:t>Pytorch</a:t>
            </a:r>
            <a:r>
              <a:rPr lang="en-US" dirty="0"/>
              <a:t>, OpenCL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876800" y="1164940"/>
            <a:ext cx="4041775" cy="639762"/>
          </a:xfrm>
        </p:spPr>
        <p:txBody>
          <a:bodyPr/>
          <a:lstStyle/>
          <a:p>
            <a:r>
              <a:rPr lang="en-US" dirty="0"/>
              <a:t>ESE5320: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876800" y="1910048"/>
            <a:ext cx="4041775" cy="3951288"/>
          </a:xfrm>
        </p:spPr>
        <p:txBody>
          <a:bodyPr/>
          <a:lstStyle/>
          <a:p>
            <a:r>
              <a:rPr lang="en-US" dirty="0"/>
              <a:t>Deep computer engineering</a:t>
            </a:r>
          </a:p>
          <a:p>
            <a:r>
              <a:rPr lang="en-US" dirty="0"/>
              <a:t>Broad application</a:t>
            </a:r>
          </a:p>
          <a:p>
            <a:r>
              <a:rPr lang="en-US" dirty="0"/>
              <a:t>Program in C</a:t>
            </a:r>
          </a:p>
          <a:p>
            <a:r>
              <a:rPr lang="en-US" dirty="0"/>
              <a:t>Suitable </a:t>
            </a:r>
            <a:r>
              <a:rPr lang="en-US" dirty="0" err="1"/>
              <a:t>followup</a:t>
            </a:r>
            <a:r>
              <a:rPr lang="en-US" dirty="0"/>
              <a:t> if want to dig deeper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41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66D914-5E29-EF45-8E70-E4E9B52D6865}"/>
              </a:ext>
            </a:extLst>
          </p:cNvPr>
          <p:cNvSpPr/>
          <p:nvPr/>
        </p:nvSpPr>
        <p:spPr bwMode="auto">
          <a:xfrm>
            <a:off x="1448890" y="1101606"/>
            <a:ext cx="1396000" cy="1305285"/>
          </a:xfrm>
          <a:prstGeom prst="rect">
            <a:avLst/>
          </a:prstGeom>
          <a:solidFill>
            <a:srgbClr val="FFDEE0"/>
          </a:solidFill>
          <a:ln w="9525" cap="flat" cmpd="sng" algn="ctr">
            <a:solidFill>
              <a:srgbClr val="D9B3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ESE5390 HW/SW ML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77044" y="48200"/>
            <a:ext cx="7772400" cy="1143000"/>
          </a:xfrm>
        </p:spPr>
        <p:txBody>
          <a:bodyPr/>
          <a:lstStyle/>
          <a:p>
            <a:r>
              <a:rPr lang="en-US" dirty="0"/>
              <a:t>Abstraction Stack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1EE5-F3BE-894E-AEF9-1B8AF72FF38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5351117"/>
            <a:ext cx="1696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Transistors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267844" y="5037636"/>
            <a:ext cx="2590800" cy="9144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Devices: ESE5210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(ESE2180)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615247" y="4194971"/>
            <a:ext cx="2133600" cy="84266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Digital: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ESE3700/5700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201044" y="2984454"/>
            <a:ext cx="2133600" cy="121920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Processor Arch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CIS 4710/5710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(CIS2400)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2041520" y="1935727"/>
            <a:ext cx="2954346" cy="10466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SoC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 Arch: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ESE 5320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29" y="4508452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Circuits/VLSI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556" y="4084888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Gates, Memories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8" y="3081280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Processors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556" y="1935727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Systems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8A1403-9ADB-B342-93AD-F447F61A57CA}"/>
              </a:ext>
            </a:extLst>
          </p:cNvPr>
          <p:cNvGrpSpPr/>
          <p:nvPr/>
        </p:nvGrpSpPr>
        <p:grpSpPr>
          <a:xfrm>
            <a:off x="4256920" y="2984453"/>
            <a:ext cx="4705816" cy="1212857"/>
            <a:chOff x="4265676" y="3903071"/>
            <a:chExt cx="4705816" cy="121285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4265676" y="3903071"/>
              <a:ext cx="2133600" cy="121285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Mixed Signal:</a:t>
              </a:r>
              <a:r>
                <a:rPr lang="en-US" dirty="0">
                  <a:latin typeface="Times New Roman" charset="0"/>
                </a:rPr>
                <a:t>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ESE 5680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A5724E-5FFF-0148-9B14-3C6D39F164FD}"/>
                </a:ext>
              </a:extLst>
            </p:cNvPr>
            <p:cNvSpPr txBox="1"/>
            <p:nvPr/>
          </p:nvSpPr>
          <p:spPr>
            <a:xfrm>
              <a:off x="6448044" y="3968981"/>
              <a:ext cx="25234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ADC, DAC</a:t>
              </a:r>
            </a:p>
            <a:p>
              <a:r>
                <a:rPr lang="en-US" sz="2000" dirty="0">
                  <a:latin typeface="+mn-lt"/>
                </a:rPr>
                <a:t>Switched Capacitors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8D52A6-AD1F-0B4C-B05E-05234750A55E}"/>
              </a:ext>
            </a:extLst>
          </p:cNvPr>
          <p:cNvGrpSpPr/>
          <p:nvPr/>
        </p:nvGrpSpPr>
        <p:grpSpPr>
          <a:xfrm>
            <a:off x="4715270" y="4201545"/>
            <a:ext cx="4584327" cy="838200"/>
            <a:chOff x="4724026" y="5120163"/>
            <a:chExt cx="4584327" cy="83820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4724026" y="5120163"/>
              <a:ext cx="2133600" cy="838200"/>
            </a:xfrm>
            <a:prstGeom prst="rect">
              <a:avLst/>
            </a:prstGeom>
            <a:solidFill>
              <a:srgbClr val="FF7BE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Analog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:</a:t>
              </a:r>
              <a:r>
                <a:rPr lang="en-US" dirty="0">
                  <a:latin typeface="Times New Roman" charset="0"/>
                </a:rPr>
                <a:t>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ESE4190/5720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685AEC-CEEF-2E4E-83E6-49D573D11770}"/>
                </a:ext>
              </a:extLst>
            </p:cNvPr>
            <p:cNvSpPr txBox="1"/>
            <p:nvPr/>
          </p:nvSpPr>
          <p:spPr>
            <a:xfrm>
              <a:off x="6802282" y="5180978"/>
              <a:ext cx="25060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Amplifier, Compare</a:t>
              </a:r>
            </a:p>
            <a:p>
              <a:r>
                <a:rPr lang="en-US" sz="2000" dirty="0">
                  <a:latin typeface="+mn-lt"/>
                </a:rPr>
                <a:t>Voltage/Current Ref.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F2D94AC8-B6B6-0D40-95E3-60264AE2771D}"/>
              </a:ext>
            </a:extLst>
          </p:cNvPr>
          <p:cNvSpPr/>
          <p:nvPr/>
        </p:nvSpPr>
        <p:spPr bwMode="auto">
          <a:xfrm>
            <a:off x="3190120" y="1092107"/>
            <a:ext cx="2133600" cy="842665"/>
          </a:xfrm>
          <a:prstGeom prst="rect">
            <a:avLst/>
          </a:prstGeom>
          <a:solidFill>
            <a:srgbClr val="00FF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Embedded Sys: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charset="0"/>
              </a:rPr>
              <a:t>ESE3500/5190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EDBD90-160F-1047-BF84-F3EA9945CAEC}"/>
              </a:ext>
            </a:extLst>
          </p:cNvPr>
          <p:cNvSpPr txBox="1"/>
          <p:nvPr/>
        </p:nvSpPr>
        <p:spPr>
          <a:xfrm>
            <a:off x="64396" y="1040676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Software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9056BFE-1DD1-901D-8327-AEC72DAD9CA1}"/>
              </a:ext>
            </a:extLst>
          </p:cNvPr>
          <p:cNvGrpSpPr/>
          <p:nvPr/>
        </p:nvGrpSpPr>
        <p:grpSpPr>
          <a:xfrm>
            <a:off x="181264" y="1655972"/>
            <a:ext cx="7905781" cy="4440028"/>
            <a:chOff x="181264" y="1655972"/>
            <a:chExt cx="7905781" cy="444002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4AD563A-9240-41AB-F555-61DA1BA2C67A}"/>
                </a:ext>
              </a:extLst>
            </p:cNvPr>
            <p:cNvSpPr/>
            <p:nvPr/>
          </p:nvSpPr>
          <p:spPr bwMode="auto">
            <a:xfrm>
              <a:off x="181264" y="1704753"/>
              <a:ext cx="7133935" cy="4391247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5C01B7-580F-A834-4A43-C4DE59AD1DC0}"/>
                </a:ext>
              </a:extLst>
            </p:cNvPr>
            <p:cNvSpPr txBox="1"/>
            <p:nvPr/>
          </p:nvSpPr>
          <p:spPr>
            <a:xfrm>
              <a:off x="6177548" y="1655972"/>
              <a:ext cx="19094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+mn-lt"/>
                </a:rPr>
                <a:t>CHIPS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Part 3: </a:t>
            </a:r>
            <a:br>
              <a:rPr lang="en-US" dirty="0"/>
            </a:br>
            <a:r>
              <a:rPr lang="en-US" dirty="0"/>
              <a:t>Approach -- Example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21EE5-F3BE-894E-AEF9-1B8AF72FF38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/>
              <a:t>Abstract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153400" cy="4419600"/>
          </a:xfrm>
        </p:spPr>
        <p:txBody>
          <a:bodyPr/>
          <a:lstStyle/>
          <a:p>
            <a:r>
              <a:rPr lang="en-US" dirty="0"/>
              <a:t>Identify requirements, bottlenecks</a:t>
            </a:r>
          </a:p>
          <a:p>
            <a:r>
              <a:rPr lang="en-US" dirty="0"/>
              <a:t>Decompose Parallel Opportunities</a:t>
            </a:r>
          </a:p>
          <a:p>
            <a:pPr lvl="1"/>
            <a:r>
              <a:rPr lang="en-US" dirty="0"/>
              <a:t>At extreme, how parallel could make it?</a:t>
            </a:r>
          </a:p>
          <a:p>
            <a:pPr lvl="1"/>
            <a:r>
              <a:rPr lang="en-US" dirty="0"/>
              <a:t>What forms of parallelism exist?</a:t>
            </a:r>
          </a:p>
          <a:p>
            <a:pPr lvl="2"/>
            <a:r>
              <a:rPr lang="en-US" dirty="0"/>
              <a:t>Thread-level, data parallel, instruction-level</a:t>
            </a:r>
          </a:p>
          <a:p>
            <a:r>
              <a:rPr lang="en-US" dirty="0"/>
              <a:t>Design space of mapping</a:t>
            </a:r>
          </a:p>
          <a:p>
            <a:pPr lvl="1"/>
            <a:r>
              <a:rPr lang="en-US" dirty="0"/>
              <a:t>Choices of where to map, area-time tradeoffs</a:t>
            </a:r>
          </a:p>
          <a:p>
            <a:r>
              <a:rPr lang="en-US" dirty="0"/>
              <a:t>Map, analyze, refine</a:t>
            </a:r>
          </a:p>
          <a:p>
            <a:pPr lvl="1"/>
            <a:r>
              <a:rPr lang="en-US" dirty="0"/>
              <a:t>Write equations to understand, predict</a:t>
            </a:r>
          </a:p>
          <a:p>
            <a:pPr lvl="2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24D87-639A-A845-9EFA-F83F1054E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16357"/>
            <a:ext cx="7772400" cy="1143000"/>
          </a:xfrm>
        </p:spPr>
        <p:txBody>
          <a:bodyPr/>
          <a:lstStyle/>
          <a:p>
            <a:r>
              <a:rPr lang="en-US" dirty="0"/>
              <a:t>Example SPICE Circuit Simulator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E4FD9-6B31-F54E-98E2-8A7BB7AC1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77" y="1574462"/>
            <a:ext cx="7772400" cy="4114800"/>
          </a:xfrm>
        </p:spPr>
        <p:txBody>
          <a:bodyPr/>
          <a:lstStyle/>
          <a:p>
            <a:r>
              <a:rPr lang="en-US" dirty="0"/>
              <a:t>SPICE – Simulate and </a:t>
            </a:r>
            <a:br>
              <a:rPr lang="en-US" dirty="0"/>
            </a:br>
            <a:r>
              <a:rPr lang="en-US" dirty="0"/>
              <a:t>validate chip performance</a:t>
            </a:r>
            <a:br>
              <a:rPr lang="en-US" dirty="0"/>
            </a:br>
            <a:r>
              <a:rPr lang="en-US" dirty="0"/>
              <a:t>at transistor level </a:t>
            </a:r>
            <a:r>
              <a:rPr lang="en-US" sz="2000" dirty="0"/>
              <a:t>(ESE3700,5700)</a:t>
            </a:r>
          </a:p>
          <a:p>
            <a:pPr lvl="1"/>
            <a:r>
              <a:rPr lang="en-US" dirty="0"/>
              <a:t>Specialized Differential </a:t>
            </a:r>
            <a:br>
              <a:rPr lang="en-US" dirty="0"/>
            </a:br>
            <a:r>
              <a:rPr lang="en-US" dirty="0"/>
              <a:t>Equation simulator for circuits (chips)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AA831-C9AB-5F4D-A5F6-7B240431E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4F69B-85FC-5A48-BAEB-B7EBB2A3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5C0EFE-EA2E-3340-AE0A-7B31A8CB36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927" y="4036458"/>
            <a:ext cx="2775370" cy="169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A6D413-5A53-504D-AE34-69F7F4A24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523" y="1002106"/>
            <a:ext cx="3417488" cy="2392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361F92-A866-554D-8E53-54F4C6C9B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417" y="4281572"/>
            <a:ext cx="3277406" cy="2294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C4F94C-26CF-E640-AFD7-7DDA249809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6640" y="5321496"/>
            <a:ext cx="3924300" cy="106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0386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48" y="152400"/>
            <a:ext cx="8839200" cy="1143000"/>
          </a:xfrm>
        </p:spPr>
        <p:txBody>
          <a:bodyPr/>
          <a:lstStyle/>
          <a:p>
            <a:r>
              <a:rPr lang="en-US" dirty="0"/>
              <a:t>Example: SPICE Circuit Simulator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19200"/>
            <a:ext cx="5457054" cy="4716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6062" y="5715000"/>
            <a:ext cx="5507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Example: </a:t>
            </a:r>
            <a:r>
              <a:rPr lang="en-US" dirty="0" err="1">
                <a:solidFill>
                  <a:schemeClr val="accent2"/>
                </a:solidFill>
                <a:latin typeface="+mn-lt"/>
              </a:rPr>
              <a:t>Kapre+DeHon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, TRCAD 2012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48418" y="1524000"/>
            <a:ext cx="258115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Matrix Solve</a:t>
            </a:r>
          </a:p>
          <a:p>
            <a:r>
              <a:rPr lang="en-US" dirty="0">
                <a:latin typeface="+mn-lt"/>
              </a:rPr>
              <a:t>     Ax=B</a:t>
            </a:r>
          </a:p>
          <a:p>
            <a:r>
              <a:rPr lang="en-US" dirty="0">
                <a:latin typeface="+mn-lt"/>
              </a:rPr>
              <a:t>A matrix</a:t>
            </a:r>
          </a:p>
          <a:p>
            <a:r>
              <a:rPr lang="en-US" dirty="0">
                <a:latin typeface="+mn-lt"/>
              </a:rPr>
              <a:t>B vector</a:t>
            </a:r>
          </a:p>
          <a:p>
            <a:r>
              <a:rPr lang="en-US" dirty="0" err="1">
                <a:latin typeface="+mn-lt"/>
              </a:rPr>
              <a:t>x</a:t>
            </a:r>
            <a:r>
              <a:rPr lang="en-US" dirty="0">
                <a:latin typeface="+mn-lt"/>
              </a:rPr>
              <a:t> unknown vector</a:t>
            </a:r>
          </a:p>
          <a:p>
            <a:r>
              <a:rPr lang="en-US" dirty="0">
                <a:latin typeface="+mn-lt"/>
              </a:rPr>
              <a:t>Solve for x</a:t>
            </a:r>
          </a:p>
          <a:p>
            <a:r>
              <a:rPr lang="en-US" dirty="0">
                <a:latin typeface="+mn-lt"/>
              </a:rPr>
              <a:t>= KCL, KVL *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Linear Algebra</a:t>
            </a:r>
          </a:p>
          <a:p>
            <a:r>
              <a:rPr lang="en-US" dirty="0">
                <a:latin typeface="+mn-lt"/>
              </a:rPr>
              <a:t>  solving </a:t>
            </a:r>
            <a:r>
              <a:rPr lang="en-US" dirty="0" err="1">
                <a:latin typeface="+mn-lt"/>
              </a:rPr>
              <a:t>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eqns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  in </a:t>
            </a:r>
            <a:r>
              <a:rPr lang="en-US" dirty="0" err="1">
                <a:latin typeface="+mn-lt"/>
              </a:rPr>
              <a:t>n</a:t>
            </a:r>
            <a:r>
              <a:rPr lang="en-US" dirty="0">
                <a:latin typeface="+mn-lt"/>
              </a:rPr>
              <a:t> unknowns.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49EF89-8221-D544-8D5B-AD54F0F479E5}"/>
              </a:ext>
            </a:extLst>
          </p:cNvPr>
          <p:cNvSpPr txBox="1"/>
          <p:nvPr/>
        </p:nvSpPr>
        <p:spPr>
          <a:xfrm>
            <a:off x="3276600" y="6364784"/>
            <a:ext cx="4834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* Kirchhoff {</a:t>
            </a:r>
            <a:r>
              <a:rPr lang="en-US" dirty="0" err="1">
                <a:latin typeface="+mn-lt"/>
              </a:rPr>
              <a:t>Current,Voltage</a:t>
            </a:r>
            <a:r>
              <a:rPr lang="en-US" dirty="0">
                <a:latin typeface="+mn-lt"/>
              </a:rPr>
              <a:t>} Laws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/>
              <a:t>Abstract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153400" cy="44196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Identify requirements, bottlenecks</a:t>
            </a:r>
          </a:p>
          <a:p>
            <a:r>
              <a:rPr lang="en-US" dirty="0"/>
              <a:t>Decompose Parallel Opportunities</a:t>
            </a:r>
          </a:p>
          <a:p>
            <a:pPr lvl="1"/>
            <a:r>
              <a:rPr lang="en-US" dirty="0"/>
              <a:t>At extreme, how parallel could make it?</a:t>
            </a:r>
          </a:p>
          <a:p>
            <a:pPr lvl="1"/>
            <a:r>
              <a:rPr lang="en-US" dirty="0"/>
              <a:t>What forms of parallelism exist?</a:t>
            </a:r>
          </a:p>
          <a:p>
            <a:pPr lvl="2"/>
            <a:r>
              <a:rPr lang="en-US" dirty="0"/>
              <a:t>Thread-level, data parallel, instruction-level</a:t>
            </a:r>
          </a:p>
          <a:p>
            <a:r>
              <a:rPr lang="en-US" dirty="0"/>
              <a:t>Design space of mapping</a:t>
            </a:r>
          </a:p>
          <a:p>
            <a:pPr lvl="1"/>
            <a:r>
              <a:rPr lang="en-US" dirty="0"/>
              <a:t>Choices of where to map, area-time tradeoffs</a:t>
            </a:r>
          </a:p>
          <a:p>
            <a:r>
              <a:rPr lang="en-US" dirty="0"/>
              <a:t>Map, </a:t>
            </a:r>
            <a:r>
              <a:rPr lang="en-US" dirty="0">
                <a:solidFill>
                  <a:srgbClr val="FF0000"/>
                </a:solidFill>
              </a:rPr>
              <a:t>analyze</a:t>
            </a:r>
            <a:r>
              <a:rPr lang="en-US" dirty="0"/>
              <a:t>, refine</a:t>
            </a:r>
          </a:p>
          <a:p>
            <a:pPr lvl="1"/>
            <a:r>
              <a:rPr lang="en-US" dirty="0"/>
              <a:t>Write equations to understand, predict</a:t>
            </a:r>
          </a:p>
          <a:p>
            <a:pPr lvl="2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15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05000"/>
            <a:ext cx="7622329" cy="42037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0"/>
            <a:ext cx="7772400" cy="1066800"/>
          </a:xfrm>
        </p:spPr>
        <p:txBody>
          <a:bodyPr/>
          <a:lstStyle/>
          <a:p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modeleval</a:t>
            </a:r>
            <a:r>
              <a:rPr lang="en-US" dirty="0" err="1"/>
              <a:t>+T</a:t>
            </a:r>
            <a:r>
              <a:rPr lang="en-US" baseline="-25000" dirty="0" err="1"/>
              <a:t>matsolve</a:t>
            </a:r>
            <a:r>
              <a:rPr lang="en-US" dirty="0" err="1"/>
              <a:t>+T</a:t>
            </a:r>
            <a:r>
              <a:rPr lang="en-US" baseline="-25000" dirty="0" err="1"/>
              <a:t>ctrl</a:t>
            </a:r>
            <a:endParaRPr 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752600"/>
            <a:ext cx="6326929" cy="34892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8EFF-0272-8748-9C97-C669A936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5542"/>
            <a:ext cx="7772400" cy="1143000"/>
          </a:xfrm>
        </p:spPr>
        <p:txBody>
          <a:bodyPr/>
          <a:lstStyle/>
          <a:p>
            <a:r>
              <a:rPr lang="en-US" dirty="0"/>
              <a:t>Apple A15 Bionic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EE8-DA0B-5149-91C5-58BA907E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" y="1371600"/>
            <a:ext cx="3924300" cy="4114800"/>
          </a:xfrm>
        </p:spPr>
        <p:txBody>
          <a:bodyPr/>
          <a:lstStyle/>
          <a:p>
            <a:r>
              <a:rPr lang="en-US" dirty="0"/>
              <a:t>108mm</a:t>
            </a:r>
            <a:r>
              <a:rPr lang="en-US" baseline="30000" dirty="0"/>
              <a:t>2</a:t>
            </a:r>
            <a:r>
              <a:rPr lang="en-US" dirty="0"/>
              <a:t>, 5nm</a:t>
            </a:r>
          </a:p>
          <a:p>
            <a:r>
              <a:rPr lang="en-US" dirty="0"/>
              <a:t>15 Billion Tr.</a:t>
            </a:r>
          </a:p>
          <a:p>
            <a:r>
              <a:rPr lang="en-US" dirty="0"/>
              <a:t>iPhone 13 </a:t>
            </a:r>
          </a:p>
          <a:p>
            <a:r>
              <a:rPr lang="en-US" sz="2800" dirty="0"/>
              <a:t>6 ARM cores</a:t>
            </a:r>
          </a:p>
          <a:p>
            <a:pPr lvl="1"/>
            <a:r>
              <a:rPr lang="en-US" sz="2400" dirty="0"/>
              <a:t>2 fast (3.2GHz)</a:t>
            </a:r>
          </a:p>
          <a:p>
            <a:pPr lvl="1"/>
            <a:r>
              <a:rPr lang="en-US" sz="2400" dirty="0"/>
              <a:t>4 low energy (2GHz)</a:t>
            </a:r>
          </a:p>
          <a:p>
            <a:r>
              <a:rPr lang="en-US" sz="2800" dirty="0"/>
              <a:t>5 custom GPUs </a:t>
            </a:r>
          </a:p>
          <a:p>
            <a:r>
              <a:rPr lang="en-US" sz="2800" dirty="0"/>
              <a:t>16 Neural Engines</a:t>
            </a:r>
          </a:p>
          <a:p>
            <a:pPr lvl="1"/>
            <a:r>
              <a:rPr lang="en-US" sz="2400" dirty="0"/>
              <a:t>11 Trillion ops/s?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87E6-C07A-8843-949D-6726FAC8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C57D-7C52-4642-8737-DE8A7BF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DAA359-821C-D048-8812-3F35DA4ADD34}"/>
              </a:ext>
            </a:extLst>
          </p:cNvPr>
          <p:cNvSpPr txBox="1"/>
          <p:nvPr/>
        </p:nvSpPr>
        <p:spPr>
          <a:xfrm>
            <a:off x="2234946" y="5882670"/>
            <a:ext cx="5673348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1050" dirty="0"/>
              <a:t>Image from https://</a:t>
            </a:r>
            <a:r>
              <a:rPr lang="en-US" sz="1050" dirty="0" err="1"/>
              <a:t>semianalysis.com</a:t>
            </a:r>
            <a:r>
              <a:rPr lang="en-US" sz="1050" dirty="0"/>
              <a:t>/apple-a15-die-shot-and-annotation-ip-block-area-analysis/</a:t>
            </a:r>
          </a:p>
          <a:p>
            <a:r>
              <a:rPr lang="en-US" sz="1050" dirty="0"/>
              <a:t>https://</a:t>
            </a:r>
            <a:r>
              <a:rPr lang="en-US" sz="1050" dirty="0" err="1"/>
              <a:t>www.anandtech.com</a:t>
            </a:r>
            <a:r>
              <a:rPr lang="en-US" sz="1050" dirty="0"/>
              <a:t>/show/16983/the-apple-a15-soc-performance-review-faster-more-efficient</a:t>
            </a:r>
          </a:p>
        </p:txBody>
      </p:sp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684B3C5-7C68-734D-9909-75168200F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996" y="1002598"/>
            <a:ext cx="3362323" cy="49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940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Speedup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267200"/>
            <a:ext cx="8534400" cy="1676400"/>
          </a:xfrm>
        </p:spPr>
        <p:txBody>
          <a:bodyPr/>
          <a:lstStyle/>
          <a:p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modeleval</a:t>
            </a:r>
            <a:r>
              <a:rPr lang="en-US" dirty="0" err="1"/>
              <a:t>+T</a:t>
            </a:r>
            <a:r>
              <a:rPr lang="en-US" baseline="-25000" dirty="0" err="1"/>
              <a:t>matsolve</a:t>
            </a:r>
            <a:r>
              <a:rPr lang="en-US" dirty="0" err="1"/>
              <a:t>+T</a:t>
            </a:r>
            <a:r>
              <a:rPr lang="en-US" baseline="-25000" dirty="0" err="1"/>
              <a:t>ctrl</a:t>
            </a:r>
            <a:endParaRPr lang="en-US" baseline="-25000" dirty="0"/>
          </a:p>
          <a:p>
            <a:r>
              <a:rPr lang="en-US" dirty="0">
                <a:solidFill>
                  <a:srgbClr val="FF6600"/>
                </a:solidFill>
              </a:rPr>
              <a:t>What should we speedup first?</a:t>
            </a:r>
          </a:p>
          <a:p>
            <a:r>
              <a:rPr lang="en-US" dirty="0">
                <a:solidFill>
                  <a:srgbClr val="FF6600"/>
                </a:solidFill>
              </a:rPr>
              <a:t>What happens if only speedup </a:t>
            </a:r>
            <a:r>
              <a:rPr lang="en-US" dirty="0" err="1">
                <a:solidFill>
                  <a:srgbClr val="FF6600"/>
                </a:solidFill>
              </a:rPr>
              <a:t>modeleval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matsolve</a:t>
            </a:r>
            <a:r>
              <a:rPr lang="en-US" dirty="0" err="1"/>
              <a:t>+(T</a:t>
            </a:r>
            <a:r>
              <a:rPr lang="en-US" baseline="-25000" dirty="0" err="1"/>
              <a:t>modeleval</a:t>
            </a:r>
            <a:r>
              <a:rPr lang="en-US" dirty="0" err="1"/>
              <a:t>)/S+T</a:t>
            </a:r>
            <a:r>
              <a:rPr lang="en-US" baseline="-25000" dirty="0" err="1"/>
              <a:t>ctrl</a:t>
            </a:r>
            <a:endParaRPr lang="en-US" baseline="-250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676400"/>
            <a:ext cx="4955329" cy="2732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only accelerated model evaluation</a:t>
            </a:r>
            <a:br>
              <a:rPr lang="en-US" dirty="0"/>
            </a:br>
            <a:r>
              <a:rPr lang="en-US" dirty="0"/>
              <a:t>only about 2x speedup</a:t>
            </a:r>
          </a:p>
          <a:p>
            <a:r>
              <a:rPr lang="en-US" dirty="0"/>
              <a:t>If want better than 14x speed,</a:t>
            </a:r>
            <a:br>
              <a:rPr lang="en-US" dirty="0"/>
            </a:br>
            <a:r>
              <a:rPr lang="en-US" dirty="0"/>
              <a:t>  must also attack control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267200"/>
            <a:ext cx="4421929" cy="2438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AutoShape 6"/>
          <p:cNvSpPr>
            <a:spLocks noChangeAspect="1" noChangeArrowheads="1" noTextEdit="1"/>
          </p:cNvSpPr>
          <p:nvPr/>
        </p:nvSpPr>
        <p:spPr bwMode="auto">
          <a:xfrm>
            <a:off x="508000" y="2057400"/>
            <a:ext cx="3055938" cy="417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5370513" y="3452813"/>
            <a:ext cx="3597275" cy="2719387"/>
            <a:chOff x="4419600" y="2209800"/>
            <a:chExt cx="4243154" cy="3208451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4653666" y="2209800"/>
              <a:ext cx="3728209" cy="3208451"/>
              <a:chOff x="5258454" y="2895600"/>
              <a:chExt cx="3099046" cy="2667000"/>
            </a:xfrm>
          </p:grpSpPr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5261567" y="2895600"/>
                <a:ext cx="681759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6204822" y="2895600"/>
                <a:ext cx="68487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5258454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6204822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7219678" y="2895600"/>
                <a:ext cx="113782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7219678" y="3809510"/>
                <a:ext cx="113782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2" name="Rectangle 41"/>
              <p:cNvSpPr>
                <a:spLocks noChangeArrowheads="1"/>
              </p:cNvSpPr>
              <p:nvPr/>
            </p:nvSpPr>
            <p:spPr bwMode="auto">
              <a:xfrm>
                <a:off x="5258454" y="4801268"/>
                <a:ext cx="3099046" cy="761332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8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4800" baseline="300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</a:p>
            </p:txBody>
          </p:sp>
        </p:grpSp>
        <p:cxnSp>
          <p:nvCxnSpPr>
            <p:cNvPr id="16" name="Elbow Connector 15"/>
            <p:cNvCxnSpPr>
              <a:cxnSpLocks noChangeShapeType="1"/>
              <a:stCxn id="41" idx="3"/>
              <a:endCxn id="42" idx="3"/>
            </p:cNvCxnSpPr>
            <p:nvPr/>
          </p:nvCxnSpPr>
          <p:spPr bwMode="auto">
            <a:xfrm>
              <a:off x="8381874" y="3723185"/>
              <a:ext cx="1872" cy="1236181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0" name="Elbow Connector 19"/>
            <p:cNvCxnSpPr>
              <a:cxnSpLocks noChangeShapeType="1"/>
              <a:stCxn id="38" idx="1"/>
              <a:endCxn id="35" idx="1"/>
            </p:cNvCxnSpPr>
            <p:nvPr/>
          </p:nvCxnSpPr>
          <p:spPr bwMode="auto">
            <a:xfrm rot="10800000" flipH="1">
              <a:off x="4653666" y="2621860"/>
              <a:ext cx="3745" cy="1099451"/>
            </a:xfrm>
            <a:prstGeom prst="bentConnector3">
              <a:avLst>
                <a:gd name="adj1" fmla="val -7184162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2" name="Elbow Connector 21"/>
            <p:cNvCxnSpPr>
              <a:cxnSpLocks noChangeShapeType="1"/>
              <a:stCxn id="42" idx="0"/>
              <a:endCxn id="39" idx="3"/>
            </p:cNvCxnSpPr>
            <p:nvPr/>
          </p:nvCxnSpPr>
          <p:spPr bwMode="auto">
            <a:xfrm rot="5400000" flipH="1" flipV="1">
              <a:off x="6176872" y="4063147"/>
              <a:ext cx="779169" cy="99244"/>
            </a:xfrm>
            <a:prstGeom prst="bentConnector4">
              <a:avLst>
                <a:gd name="adj1" fmla="val 23528"/>
                <a:gd name="adj2" fmla="val 331407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4" name="Shape 23"/>
            <p:cNvCxnSpPr>
              <a:cxnSpLocks noChangeShapeType="1"/>
              <a:stCxn id="40" idx="2"/>
              <a:endCxn id="39" idx="0"/>
            </p:cNvCxnSpPr>
            <p:nvPr/>
          </p:nvCxnSpPr>
          <p:spPr bwMode="auto">
            <a:xfrm rot="5400000">
              <a:off x="6812659" y="2425382"/>
              <a:ext cx="275331" cy="1492407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36" name="TextBox 25"/>
            <p:cNvSpPr txBox="1">
              <a:spLocks noChangeArrowheads="1"/>
            </p:cNvSpPr>
            <p:nvPr/>
          </p:nvSpPr>
          <p:spPr bwMode="auto">
            <a:xfrm>
              <a:off x="6813768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c</a:t>
              </a:r>
            </a:p>
          </p:txBody>
        </p:sp>
        <p:sp>
          <p:nvSpPr>
            <p:cNvPr id="30737" name="TextBox 26"/>
            <p:cNvSpPr txBox="1">
              <a:spLocks noChangeArrowheads="1"/>
            </p:cNvSpPr>
            <p:nvPr/>
          </p:nvSpPr>
          <p:spPr bwMode="auto">
            <a:xfrm>
              <a:off x="5105400" y="41264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d</a:t>
              </a:r>
            </a:p>
          </p:txBody>
        </p:sp>
        <p:sp>
          <p:nvSpPr>
            <p:cNvPr id="30738" name="TextBox 27"/>
            <p:cNvSpPr txBox="1">
              <a:spLocks noChangeArrowheads="1"/>
            </p:cNvSpPr>
            <p:nvPr/>
          </p:nvSpPr>
          <p:spPr bwMode="auto">
            <a:xfrm>
              <a:off x="4419600" y="2983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e</a:t>
              </a:r>
            </a:p>
          </p:txBody>
        </p:sp>
        <p:sp>
          <p:nvSpPr>
            <p:cNvPr id="30739" name="TextBox 28"/>
            <p:cNvSpPr txBox="1">
              <a:spLocks noChangeArrowheads="1"/>
            </p:cNvSpPr>
            <p:nvPr/>
          </p:nvSpPr>
          <p:spPr bwMode="auto">
            <a:xfrm>
              <a:off x="8375496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a</a:t>
              </a:r>
            </a:p>
          </p:txBody>
        </p:sp>
        <p:sp>
          <p:nvSpPr>
            <p:cNvPr id="30740" name="TextBox 29"/>
            <p:cNvSpPr txBox="1">
              <a:spLocks noChangeArrowheads="1"/>
            </p:cNvSpPr>
            <p:nvPr/>
          </p:nvSpPr>
          <p:spPr bwMode="auto">
            <a:xfrm>
              <a:off x="6553200" y="28310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b</a:t>
              </a:r>
            </a:p>
          </p:txBody>
        </p:sp>
        <p:cxnSp>
          <p:nvCxnSpPr>
            <p:cNvPr id="47" name="Elbow Connector 46"/>
            <p:cNvCxnSpPr>
              <a:cxnSpLocks noChangeShapeType="1"/>
              <a:stCxn id="42" idx="1"/>
              <a:endCxn id="38" idx="2"/>
            </p:cNvCxnSpPr>
            <p:nvPr/>
          </p:nvCxnSpPr>
          <p:spPr bwMode="auto">
            <a:xfrm rot="10800000" flipH="1">
              <a:off x="4653666" y="4135246"/>
              <a:ext cx="411957" cy="824121"/>
            </a:xfrm>
            <a:prstGeom prst="bentConnector4">
              <a:avLst>
                <a:gd name="adj1" fmla="val -55417"/>
                <a:gd name="adj2" fmla="val 7777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53" name="Elbow Connector 52"/>
            <p:cNvCxnSpPr>
              <a:cxnSpLocks noChangeShapeType="1"/>
              <a:stCxn id="39" idx="1"/>
              <a:endCxn id="36" idx="1"/>
            </p:cNvCxnSpPr>
            <p:nvPr/>
          </p:nvCxnSpPr>
          <p:spPr bwMode="auto">
            <a:xfrm rot="10800000">
              <a:off x="5790292" y="2621860"/>
              <a:ext cx="1872" cy="1101325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43" name="TextBox 57"/>
            <p:cNvSpPr txBox="1">
              <a:spLocks noChangeArrowheads="1"/>
            </p:cNvSpPr>
            <p:nvPr/>
          </p:nvSpPr>
          <p:spPr bwMode="auto">
            <a:xfrm>
              <a:off x="5567318" y="2971800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f</a:t>
              </a:r>
            </a:p>
          </p:txBody>
        </p:sp>
      </p:grpSp>
      <p:graphicFrame>
        <p:nvGraphicFramePr>
          <p:cNvPr id="30722" name="Object 3"/>
          <p:cNvGraphicFramePr>
            <a:graphicFrameLocks noChangeAspect="1"/>
          </p:cNvGraphicFramePr>
          <p:nvPr/>
        </p:nvGraphicFramePr>
        <p:xfrm>
          <a:off x="2743200" y="1524000"/>
          <a:ext cx="4191000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43100" imgH="685800" progId="Equation.3">
                  <p:embed/>
                </p:oleObj>
              </mc:Choice>
              <mc:Fallback>
                <p:oleObj name="Equation" r:id="rId3" imgW="1943100" imgH="685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524000"/>
                        <a:ext cx="4191000" cy="1477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Model Evaluation: Trivial Hardware Implementation</a:t>
            </a:r>
          </a:p>
        </p:txBody>
      </p:sp>
      <p:sp>
        <p:nvSpPr>
          <p:cNvPr id="3072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7539C8-4E9F-AA4E-BF62-2F6A43EB8A9B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42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pic>
        <p:nvPicPr>
          <p:cNvPr id="30727" name="Picture 32"/>
          <p:cNvPicPr>
            <a:picLocks noChangeAspect="1"/>
          </p:cNvPicPr>
          <p:nvPr/>
        </p:nvPicPr>
        <p:blipFill>
          <a:blip r:embed="rId5"/>
          <a:srcRect l="22868" t="12785" r="31793" b="23808"/>
          <a:stretch>
            <a:fillRect/>
          </a:stretch>
        </p:blipFill>
        <p:spPr bwMode="auto">
          <a:xfrm>
            <a:off x="457200" y="2667000"/>
            <a:ext cx="2162175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ent Arrow 5"/>
          <p:cNvSpPr/>
          <p:nvPr/>
        </p:nvSpPr>
        <p:spPr bwMode="auto">
          <a:xfrm rot="10800000">
            <a:off x="2438400" y="2990850"/>
            <a:ext cx="820738" cy="819150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Verdana" charset="0"/>
              <a:ea typeface="Times New Roman" charset="0"/>
              <a:cs typeface="Times New Roman" charset="0"/>
            </a:endParaRPr>
          </a:p>
        </p:txBody>
      </p:sp>
      <p:sp>
        <p:nvSpPr>
          <p:cNvPr id="30729" name="Right Arrow 6"/>
          <p:cNvSpPr>
            <a:spLocks noChangeArrowheads="1"/>
          </p:cNvSpPr>
          <p:nvPr/>
        </p:nvSpPr>
        <p:spPr bwMode="auto">
          <a:xfrm>
            <a:off x="2514600" y="4973638"/>
            <a:ext cx="2590800" cy="588962"/>
          </a:xfrm>
          <a:prstGeom prst="rightArrow">
            <a:avLst>
              <a:gd name="adj1" fmla="val 35046"/>
              <a:gd name="adj2" fmla="val 5005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590800" y="6477000"/>
            <a:ext cx="5638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0">
                <a:solidFill>
                  <a:srgbClr val="1F497D"/>
                </a:solidFill>
              </a:rPr>
              <a:t>Verilog-AMS as Domain-Specific Language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AutoShape 6"/>
          <p:cNvSpPr>
            <a:spLocks noChangeAspect="1" noChangeArrowheads="1" noTextEdit="1"/>
          </p:cNvSpPr>
          <p:nvPr/>
        </p:nvSpPr>
        <p:spPr bwMode="auto">
          <a:xfrm>
            <a:off x="762000" y="1219200"/>
            <a:ext cx="7493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buFont typeface="Arial"/>
              <a:buChar char="•"/>
            </a:pPr>
            <a:r>
              <a:rPr lang="en-US" dirty="0">
                <a:latin typeface="+mn-lt"/>
              </a:rPr>
              <a:t>Every operation (*, + /) gets dedicated hardware.</a:t>
            </a:r>
          </a:p>
          <a:p>
            <a:pPr>
              <a:buFont typeface="Arial"/>
              <a:buChar char="•"/>
            </a:pPr>
            <a:r>
              <a:rPr lang="en-US" dirty="0">
                <a:latin typeface="+mn-lt"/>
              </a:rPr>
              <a:t>Implement task in space </a:t>
            </a:r>
            <a:r>
              <a:rPr lang="en-US" dirty="0" err="1">
                <a:latin typeface="+mn-lt"/>
                <a:sym typeface="Wingdings"/>
              </a:rPr>
              <a:t></a:t>
            </a:r>
            <a:r>
              <a:rPr lang="en-US" dirty="0">
                <a:latin typeface="+mn-lt"/>
                <a:sym typeface="Wingdings"/>
              </a:rPr>
              <a:t> use additional area for each operator.</a:t>
            </a:r>
          </a:p>
          <a:p>
            <a:pPr>
              <a:buFont typeface="Arial"/>
              <a:buChar char="•"/>
            </a:pPr>
            <a:r>
              <a:rPr lang="en-US" dirty="0">
                <a:latin typeface="+mn-lt"/>
                <a:sym typeface="Wingdings"/>
              </a:rPr>
              <a:t>Parallel – all operations occur simultaneously.</a:t>
            </a: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5370513" y="3452813"/>
            <a:ext cx="3597275" cy="2719387"/>
            <a:chOff x="4419600" y="2209800"/>
            <a:chExt cx="4243154" cy="3208451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4653666" y="2209800"/>
              <a:ext cx="3728209" cy="3208451"/>
              <a:chOff x="5258454" y="2895600"/>
              <a:chExt cx="3099046" cy="2667000"/>
            </a:xfrm>
          </p:grpSpPr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5261567" y="2895600"/>
                <a:ext cx="681759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6204822" y="2895600"/>
                <a:ext cx="68487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5258454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6204822" y="3809510"/>
                <a:ext cx="68487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7219678" y="2895600"/>
                <a:ext cx="1137822" cy="685044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7219678" y="3809510"/>
                <a:ext cx="1137822" cy="686601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42" name="Rectangle 41"/>
              <p:cNvSpPr>
                <a:spLocks noChangeArrowheads="1"/>
              </p:cNvSpPr>
              <p:nvPr/>
            </p:nvSpPr>
            <p:spPr bwMode="auto">
              <a:xfrm>
                <a:off x="5258454" y="4801268"/>
                <a:ext cx="3099046" cy="761332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8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4800" baseline="300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</a:p>
            </p:txBody>
          </p:sp>
        </p:grpSp>
        <p:cxnSp>
          <p:nvCxnSpPr>
            <p:cNvPr id="16" name="Elbow Connector 15"/>
            <p:cNvCxnSpPr>
              <a:cxnSpLocks noChangeShapeType="1"/>
              <a:stCxn id="41" idx="3"/>
              <a:endCxn id="42" idx="3"/>
            </p:cNvCxnSpPr>
            <p:nvPr/>
          </p:nvCxnSpPr>
          <p:spPr bwMode="auto">
            <a:xfrm>
              <a:off x="8381874" y="3723185"/>
              <a:ext cx="1872" cy="1236181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0" name="Elbow Connector 19"/>
            <p:cNvCxnSpPr>
              <a:cxnSpLocks noChangeShapeType="1"/>
              <a:stCxn id="38" idx="1"/>
              <a:endCxn id="35" idx="1"/>
            </p:cNvCxnSpPr>
            <p:nvPr/>
          </p:nvCxnSpPr>
          <p:spPr bwMode="auto">
            <a:xfrm rot="10800000" flipH="1">
              <a:off x="4653666" y="2621860"/>
              <a:ext cx="3745" cy="1099451"/>
            </a:xfrm>
            <a:prstGeom prst="bentConnector3">
              <a:avLst>
                <a:gd name="adj1" fmla="val -7184162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2" name="Elbow Connector 21"/>
            <p:cNvCxnSpPr>
              <a:cxnSpLocks noChangeShapeType="1"/>
              <a:stCxn id="42" idx="0"/>
              <a:endCxn id="39" idx="3"/>
            </p:cNvCxnSpPr>
            <p:nvPr/>
          </p:nvCxnSpPr>
          <p:spPr bwMode="auto">
            <a:xfrm rot="5400000" flipH="1" flipV="1">
              <a:off x="6176872" y="4063147"/>
              <a:ext cx="779169" cy="99244"/>
            </a:xfrm>
            <a:prstGeom prst="bentConnector4">
              <a:avLst>
                <a:gd name="adj1" fmla="val 23528"/>
                <a:gd name="adj2" fmla="val 331407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4" name="Shape 23"/>
            <p:cNvCxnSpPr>
              <a:cxnSpLocks noChangeShapeType="1"/>
              <a:stCxn id="40" idx="2"/>
              <a:endCxn id="39" idx="0"/>
            </p:cNvCxnSpPr>
            <p:nvPr/>
          </p:nvCxnSpPr>
          <p:spPr bwMode="auto">
            <a:xfrm rot="5400000">
              <a:off x="6812659" y="2425382"/>
              <a:ext cx="275331" cy="1492407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36" name="TextBox 25"/>
            <p:cNvSpPr txBox="1">
              <a:spLocks noChangeArrowheads="1"/>
            </p:cNvSpPr>
            <p:nvPr/>
          </p:nvSpPr>
          <p:spPr bwMode="auto">
            <a:xfrm>
              <a:off x="6813768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c</a:t>
              </a:r>
            </a:p>
          </p:txBody>
        </p:sp>
        <p:sp>
          <p:nvSpPr>
            <p:cNvPr id="30737" name="TextBox 26"/>
            <p:cNvSpPr txBox="1">
              <a:spLocks noChangeArrowheads="1"/>
            </p:cNvSpPr>
            <p:nvPr/>
          </p:nvSpPr>
          <p:spPr bwMode="auto">
            <a:xfrm>
              <a:off x="5105400" y="41264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d</a:t>
              </a:r>
            </a:p>
          </p:txBody>
        </p:sp>
        <p:sp>
          <p:nvSpPr>
            <p:cNvPr id="30738" name="TextBox 27"/>
            <p:cNvSpPr txBox="1">
              <a:spLocks noChangeArrowheads="1"/>
            </p:cNvSpPr>
            <p:nvPr/>
          </p:nvSpPr>
          <p:spPr bwMode="auto">
            <a:xfrm>
              <a:off x="4419600" y="2983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e</a:t>
              </a:r>
            </a:p>
          </p:txBody>
        </p:sp>
        <p:sp>
          <p:nvSpPr>
            <p:cNvPr id="30739" name="TextBox 28"/>
            <p:cNvSpPr txBox="1">
              <a:spLocks noChangeArrowheads="1"/>
            </p:cNvSpPr>
            <p:nvPr/>
          </p:nvSpPr>
          <p:spPr bwMode="auto">
            <a:xfrm>
              <a:off x="8375496" y="4126468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a</a:t>
              </a:r>
            </a:p>
          </p:txBody>
        </p:sp>
        <p:sp>
          <p:nvSpPr>
            <p:cNvPr id="30740" name="TextBox 29"/>
            <p:cNvSpPr txBox="1">
              <a:spLocks noChangeArrowheads="1"/>
            </p:cNvSpPr>
            <p:nvPr/>
          </p:nvSpPr>
          <p:spPr bwMode="auto">
            <a:xfrm>
              <a:off x="6553200" y="2831068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b</a:t>
              </a:r>
            </a:p>
          </p:txBody>
        </p:sp>
        <p:cxnSp>
          <p:nvCxnSpPr>
            <p:cNvPr id="47" name="Elbow Connector 46"/>
            <p:cNvCxnSpPr>
              <a:cxnSpLocks noChangeShapeType="1"/>
              <a:stCxn id="42" idx="1"/>
              <a:endCxn id="38" idx="2"/>
            </p:cNvCxnSpPr>
            <p:nvPr/>
          </p:nvCxnSpPr>
          <p:spPr bwMode="auto">
            <a:xfrm rot="10800000" flipH="1">
              <a:off x="4653666" y="4135246"/>
              <a:ext cx="411957" cy="824121"/>
            </a:xfrm>
            <a:prstGeom prst="bentConnector4">
              <a:avLst>
                <a:gd name="adj1" fmla="val -55417"/>
                <a:gd name="adj2" fmla="val 7777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53" name="Elbow Connector 52"/>
            <p:cNvCxnSpPr>
              <a:cxnSpLocks noChangeShapeType="1"/>
              <a:stCxn id="39" idx="1"/>
              <a:endCxn id="36" idx="1"/>
            </p:cNvCxnSpPr>
            <p:nvPr/>
          </p:nvCxnSpPr>
          <p:spPr bwMode="auto">
            <a:xfrm rot="10800000">
              <a:off x="5790292" y="2621860"/>
              <a:ext cx="1872" cy="1101325"/>
            </a:xfrm>
            <a:prstGeom prst="bentConnector3">
              <a:avLst>
                <a:gd name="adj1" fmla="val 14395468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0743" name="TextBox 57"/>
            <p:cNvSpPr txBox="1">
              <a:spLocks noChangeArrowheads="1"/>
            </p:cNvSpPr>
            <p:nvPr/>
          </p:nvSpPr>
          <p:spPr bwMode="auto">
            <a:xfrm>
              <a:off x="5567318" y="2971800"/>
              <a:ext cx="2616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f</a:t>
              </a:r>
            </a:p>
          </p:txBody>
        </p:sp>
      </p:grpSp>
      <p:sp>
        <p:nvSpPr>
          <p:cNvPr id="30725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Spatial, Pipelined Parallelism</a:t>
            </a:r>
          </a:p>
        </p:txBody>
      </p:sp>
      <p:sp>
        <p:nvSpPr>
          <p:cNvPr id="3072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7539C8-4E9F-AA4E-BF62-2F6A43EB8A9B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43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pic>
        <p:nvPicPr>
          <p:cNvPr id="30727" name="Picture 32"/>
          <p:cNvPicPr>
            <a:picLocks noChangeAspect="1"/>
          </p:cNvPicPr>
          <p:nvPr/>
        </p:nvPicPr>
        <p:blipFill>
          <a:blip r:embed="rId3"/>
          <a:srcRect l="22868" t="12785" r="31793" b="23808"/>
          <a:stretch>
            <a:fillRect/>
          </a:stretch>
        </p:blipFill>
        <p:spPr bwMode="auto">
          <a:xfrm>
            <a:off x="457200" y="2667000"/>
            <a:ext cx="2162175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Right Arrow 6"/>
          <p:cNvSpPr>
            <a:spLocks noChangeArrowheads="1"/>
          </p:cNvSpPr>
          <p:nvPr/>
        </p:nvSpPr>
        <p:spPr bwMode="auto">
          <a:xfrm>
            <a:off x="2514600" y="4973638"/>
            <a:ext cx="2590800" cy="588962"/>
          </a:xfrm>
          <a:prstGeom prst="rightArrow">
            <a:avLst>
              <a:gd name="adj1" fmla="val 35046"/>
              <a:gd name="adj2" fmla="val 5005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Model Evaluation</a:t>
            </a:r>
            <a:br>
              <a:rPr lang="en-US" dirty="0"/>
            </a:br>
            <a:r>
              <a:rPr lang="en-US" dirty="0"/>
              <a:t>Data Parallel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810000" cy="4114800"/>
          </a:xfrm>
        </p:spPr>
        <p:txBody>
          <a:bodyPr/>
          <a:lstStyle/>
          <a:p>
            <a:r>
              <a:rPr lang="en-US" dirty="0"/>
              <a:t>Every device independent</a:t>
            </a:r>
          </a:p>
          <a:p>
            <a:r>
              <a:rPr lang="en-US" dirty="0"/>
              <a:t>Many of each type of device</a:t>
            </a:r>
          </a:p>
          <a:p>
            <a:r>
              <a:rPr lang="en-US" dirty="0"/>
              <a:t>Can evaluate in parallel</a:t>
            </a:r>
          </a:p>
          <a:p>
            <a:pPr lvl="1"/>
            <a:r>
              <a:rPr lang="en-US" dirty="0"/>
              <a:t>T=</a:t>
            </a:r>
            <a:r>
              <a:rPr lang="en-US" dirty="0" err="1"/>
              <a:t>T</a:t>
            </a:r>
            <a:r>
              <a:rPr lang="en-US" baseline="-25000" dirty="0" err="1"/>
              <a:t>seq</a:t>
            </a:r>
            <a:r>
              <a:rPr lang="en-US" dirty="0" err="1"/>
              <a:t>/N</a:t>
            </a:r>
            <a:r>
              <a:rPr lang="en-US" baseline="-25000" dirty="0" err="1"/>
              <a:t>proc</a:t>
            </a:r>
            <a:endParaRPr lang="en-US" baseline="-25000" dirty="0"/>
          </a:p>
          <a:p>
            <a:r>
              <a:rPr lang="en-US" dirty="0"/>
              <a:t>Build pipelined circuit for model</a:t>
            </a:r>
          </a:p>
          <a:p>
            <a:pPr lvl="1"/>
            <a:r>
              <a:rPr lang="en-US" dirty="0" err="1"/>
              <a:t>T</a:t>
            </a:r>
            <a:r>
              <a:rPr lang="en-US" baseline="-25000" dirty="0" err="1"/>
              <a:t>seq</a:t>
            </a:r>
            <a:r>
              <a:rPr lang="en-US" dirty="0"/>
              <a:t>=</a:t>
            </a:r>
            <a:r>
              <a:rPr lang="en-US" dirty="0" err="1"/>
              <a:t>N</a:t>
            </a:r>
            <a:r>
              <a:rPr lang="en-US" baseline="-25000" dirty="0" err="1"/>
              <a:t>comp</a:t>
            </a:r>
            <a:r>
              <a:rPr lang="en-US" dirty="0"/>
              <a:t>*</a:t>
            </a:r>
            <a:r>
              <a:rPr lang="en-US" dirty="0" err="1"/>
              <a:t>T</a:t>
            </a:r>
            <a:r>
              <a:rPr lang="en-US" baseline="-25000" dirty="0" err="1"/>
              <a:t>cycle</a:t>
            </a: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vs. </a:t>
            </a:r>
            <a:r>
              <a:rPr lang="en-US" dirty="0" err="1"/>
              <a:t>T</a:t>
            </a:r>
            <a:r>
              <a:rPr lang="en-US" baseline="-25000" dirty="0" err="1"/>
              <a:t>pipe</a:t>
            </a:r>
            <a:r>
              <a:rPr lang="en-US" dirty="0"/>
              <a:t>=</a:t>
            </a:r>
            <a:r>
              <a:rPr lang="en-US" dirty="0" err="1"/>
              <a:t>T</a:t>
            </a:r>
            <a:r>
              <a:rPr lang="en-US" baseline="-25000" dirty="0" err="1"/>
              <a:t>cycle</a:t>
            </a:r>
            <a:endParaRPr lang="en-US" baseline="-25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981200"/>
            <a:ext cx="4663612" cy="403092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6"/>
          <p:cNvSpPr>
            <a:spLocks noChangeAspect="1" noChangeArrowheads="1" noTextEdit="1"/>
          </p:cNvSpPr>
          <p:nvPr/>
        </p:nvSpPr>
        <p:spPr bwMode="auto">
          <a:xfrm>
            <a:off x="508000" y="2455863"/>
            <a:ext cx="3055938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609600" y="2109362"/>
            <a:ext cx="3236913" cy="2438400"/>
            <a:chOff x="4347984" y="2209800"/>
            <a:chExt cx="4259628" cy="3208451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4652879" y="2209800"/>
              <a:ext cx="3729121" cy="3208451"/>
              <a:chOff x="5257800" y="2895600"/>
              <a:chExt cx="3099804" cy="2667000"/>
            </a:xfrm>
          </p:grpSpPr>
          <p:sp>
            <p:nvSpPr>
              <p:cNvPr id="76" name="Rectangle 75"/>
              <p:cNvSpPr>
                <a:spLocks noChangeArrowheads="1"/>
              </p:cNvSpPr>
              <p:nvPr/>
            </p:nvSpPr>
            <p:spPr bwMode="auto">
              <a:xfrm>
                <a:off x="5257892" y="2895600"/>
                <a:ext cx="685930" cy="685850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77" name="Rectangle 76"/>
              <p:cNvSpPr>
                <a:spLocks noChangeArrowheads="1"/>
              </p:cNvSpPr>
              <p:nvPr/>
            </p:nvSpPr>
            <p:spPr bwMode="auto">
              <a:xfrm>
                <a:off x="6204301" y="2895600"/>
                <a:ext cx="685929" cy="685850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78" name="Rectangle 77"/>
              <p:cNvSpPr>
                <a:spLocks noChangeArrowheads="1"/>
              </p:cNvSpPr>
              <p:nvPr/>
            </p:nvSpPr>
            <p:spPr bwMode="auto">
              <a:xfrm>
                <a:off x="5257892" y="3810645"/>
                <a:ext cx="685930" cy="685849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</a:p>
            </p:txBody>
          </p:sp>
          <p:sp>
            <p:nvSpPr>
              <p:cNvPr id="79" name="Rectangle 78"/>
              <p:cNvSpPr>
                <a:spLocks noChangeArrowheads="1"/>
              </p:cNvSpPr>
              <p:nvPr/>
            </p:nvSpPr>
            <p:spPr bwMode="auto">
              <a:xfrm>
                <a:off x="6204301" y="3810645"/>
                <a:ext cx="685929" cy="685849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5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7218434" y="2895600"/>
                <a:ext cx="1139163" cy="685850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81" name="Rectangle 80"/>
              <p:cNvSpPr>
                <a:spLocks noChangeArrowheads="1"/>
              </p:cNvSpPr>
              <p:nvPr/>
            </p:nvSpPr>
            <p:spPr bwMode="auto">
              <a:xfrm>
                <a:off x="7218434" y="3810645"/>
                <a:ext cx="1139163" cy="685849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÷</a:t>
                </a:r>
              </a:p>
            </p:txBody>
          </p:sp>
          <p:sp>
            <p:nvSpPr>
              <p:cNvPr id="82" name="Rectangle 81"/>
              <p:cNvSpPr>
                <a:spLocks noChangeArrowheads="1"/>
              </p:cNvSpPr>
              <p:nvPr/>
            </p:nvSpPr>
            <p:spPr bwMode="auto">
              <a:xfrm>
                <a:off x="5257892" y="4800353"/>
                <a:ext cx="3099706" cy="762248"/>
              </a:xfrm>
              <a:prstGeom prst="rect">
                <a:avLst/>
              </a:prstGeom>
              <a:solidFill>
                <a:srgbClr val="87CE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r>
                  <a:rPr lang="en-US" sz="48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4800" baseline="3000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</a:p>
            </p:txBody>
          </p:sp>
        </p:grpSp>
        <p:cxnSp>
          <p:nvCxnSpPr>
            <p:cNvPr id="60" name="Elbow Connector 59"/>
            <p:cNvCxnSpPr>
              <a:stCxn id="81" idx="3"/>
              <a:endCxn id="82" idx="3"/>
            </p:cNvCxnSpPr>
            <p:nvPr/>
          </p:nvCxnSpPr>
          <p:spPr bwMode="auto">
            <a:xfrm>
              <a:off x="8381992" y="3722117"/>
              <a:ext cx="2088" cy="1238680"/>
            </a:xfrm>
            <a:prstGeom prst="bentConnector3">
              <a:avLst>
                <a:gd name="adj1" fmla="val 14395466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Elbow Connector 60"/>
            <p:cNvCxnSpPr>
              <a:stCxn id="78" idx="1"/>
              <a:endCxn id="76" idx="1"/>
            </p:cNvCxnSpPr>
            <p:nvPr/>
          </p:nvCxnSpPr>
          <p:spPr bwMode="auto">
            <a:xfrm rot="10800000">
              <a:off x="4652989" y="2621301"/>
              <a:ext cx="2090" cy="1100816"/>
            </a:xfrm>
            <a:prstGeom prst="bentConnector3">
              <a:avLst>
                <a:gd name="adj1" fmla="val 14395466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Elbow Connector 61"/>
            <p:cNvCxnSpPr>
              <a:stCxn id="82" idx="0"/>
              <a:endCxn id="79" idx="3"/>
            </p:cNvCxnSpPr>
            <p:nvPr/>
          </p:nvCxnSpPr>
          <p:spPr bwMode="auto">
            <a:xfrm rot="5400000" flipH="1" flipV="1">
              <a:off x="6177015" y="4061547"/>
              <a:ext cx="779136" cy="100276"/>
            </a:xfrm>
            <a:prstGeom prst="bentConnector4">
              <a:avLst>
                <a:gd name="adj1" fmla="val 23529"/>
                <a:gd name="adj2" fmla="val 331407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hape 23"/>
            <p:cNvCxnSpPr>
              <a:stCxn id="80" idx="2"/>
              <a:endCxn id="79" idx="0"/>
            </p:cNvCxnSpPr>
            <p:nvPr/>
          </p:nvCxnSpPr>
          <p:spPr bwMode="auto">
            <a:xfrm rot="5400000">
              <a:off x="6812067" y="2425908"/>
              <a:ext cx="275726" cy="1493690"/>
            </a:xfrm>
            <a:prstGeom prst="bentConnector3">
              <a:avLst>
                <a:gd name="adj1" fmla="val 50000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881" name="TextBox 63"/>
            <p:cNvSpPr txBox="1">
              <a:spLocks noChangeArrowheads="1"/>
            </p:cNvSpPr>
            <p:nvPr/>
          </p:nvSpPr>
          <p:spPr bwMode="auto">
            <a:xfrm>
              <a:off x="6770797" y="4083496"/>
              <a:ext cx="377975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c</a:t>
              </a:r>
            </a:p>
          </p:txBody>
        </p:sp>
        <p:sp>
          <p:nvSpPr>
            <p:cNvPr id="36882" name="TextBox 64"/>
            <p:cNvSpPr txBox="1">
              <a:spLocks noChangeArrowheads="1"/>
            </p:cNvSpPr>
            <p:nvPr/>
          </p:nvSpPr>
          <p:spPr bwMode="auto">
            <a:xfrm>
              <a:off x="5105400" y="4126467"/>
              <a:ext cx="394848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d</a:t>
              </a:r>
            </a:p>
          </p:txBody>
        </p:sp>
        <p:sp>
          <p:nvSpPr>
            <p:cNvPr id="36883" name="TextBox 65"/>
            <p:cNvSpPr txBox="1">
              <a:spLocks noChangeArrowheads="1"/>
            </p:cNvSpPr>
            <p:nvPr/>
          </p:nvSpPr>
          <p:spPr bwMode="auto">
            <a:xfrm>
              <a:off x="4347984" y="2983468"/>
              <a:ext cx="377975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e</a:t>
              </a:r>
            </a:p>
          </p:txBody>
        </p:sp>
        <p:sp>
          <p:nvSpPr>
            <p:cNvPr id="36884" name="TextBox 66"/>
            <p:cNvSpPr txBox="1">
              <a:spLocks noChangeArrowheads="1"/>
            </p:cNvSpPr>
            <p:nvPr/>
          </p:nvSpPr>
          <p:spPr bwMode="auto">
            <a:xfrm>
              <a:off x="8229637" y="4126467"/>
              <a:ext cx="377975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a</a:t>
              </a:r>
            </a:p>
          </p:txBody>
        </p:sp>
        <p:sp>
          <p:nvSpPr>
            <p:cNvPr id="36885" name="TextBox 71"/>
            <p:cNvSpPr txBox="1">
              <a:spLocks noChangeArrowheads="1"/>
            </p:cNvSpPr>
            <p:nvPr/>
          </p:nvSpPr>
          <p:spPr bwMode="auto">
            <a:xfrm>
              <a:off x="6567524" y="2773773"/>
              <a:ext cx="394849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b</a:t>
              </a:r>
            </a:p>
          </p:txBody>
        </p:sp>
        <p:cxnSp>
          <p:nvCxnSpPr>
            <p:cNvPr id="73" name="Elbow Connector 72"/>
            <p:cNvCxnSpPr>
              <a:stCxn id="82" idx="1"/>
              <a:endCxn id="78" idx="2"/>
            </p:cNvCxnSpPr>
            <p:nvPr/>
          </p:nvCxnSpPr>
          <p:spPr bwMode="auto">
            <a:xfrm rot="10800000" flipH="1">
              <a:off x="4652989" y="4135706"/>
              <a:ext cx="411549" cy="825091"/>
            </a:xfrm>
            <a:prstGeom prst="bentConnector4">
              <a:avLst>
                <a:gd name="adj1" fmla="val -55416"/>
                <a:gd name="adj2" fmla="val 77778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Elbow Connector 73"/>
            <p:cNvCxnSpPr>
              <a:stCxn id="79" idx="1"/>
              <a:endCxn id="77" idx="1"/>
            </p:cNvCxnSpPr>
            <p:nvPr/>
          </p:nvCxnSpPr>
          <p:spPr bwMode="auto">
            <a:xfrm rot="10800000">
              <a:off x="5791537" y="2621301"/>
              <a:ext cx="2088" cy="1100816"/>
            </a:xfrm>
            <a:prstGeom prst="bentConnector3">
              <a:avLst>
                <a:gd name="adj1" fmla="val 14395466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888" name="TextBox 74"/>
            <p:cNvSpPr txBox="1">
              <a:spLocks noChangeArrowheads="1"/>
            </p:cNvSpPr>
            <p:nvPr/>
          </p:nvSpPr>
          <p:spPr bwMode="auto">
            <a:xfrm>
              <a:off x="5567318" y="2971800"/>
              <a:ext cx="344227" cy="485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Times New Roman" pitchFamily="-110" charset="0"/>
                </a:rPr>
                <a:t>f</a:t>
              </a:r>
            </a:p>
          </p:txBody>
        </p:sp>
      </p:grpSp>
      <p:grpSp>
        <p:nvGrpSpPr>
          <p:cNvPr id="4" name="Group 82"/>
          <p:cNvGrpSpPr/>
          <p:nvPr/>
        </p:nvGrpSpPr>
        <p:grpSpPr>
          <a:xfrm>
            <a:off x="5486400" y="1752600"/>
            <a:ext cx="2412187" cy="3099961"/>
            <a:chOff x="5181600" y="1981200"/>
            <a:chExt cx="2846106" cy="365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4" name="Rectangle 3"/>
            <p:cNvSpPr>
              <a:spLocks noChangeArrowheads="1"/>
            </p:cNvSpPr>
            <p:nvPr/>
          </p:nvSpPr>
          <p:spPr bwMode="auto">
            <a:xfrm>
              <a:off x="5181600" y="1981200"/>
              <a:ext cx="2846106" cy="3657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algn="ctr">
                <a:defRPr/>
              </a:pPr>
              <a:endParaRPr lang="en-US"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algn="ctr">
                <a:defRPr/>
              </a:pPr>
              <a:endParaRPr lang="en-US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5328048" y="2203976"/>
              <a:ext cx="802274" cy="802274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5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endPara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5328048" y="3417092"/>
              <a:ext cx="802274" cy="803755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3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6928248" y="2196998"/>
              <a:ext cx="838200" cy="2080704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lnSpc>
                  <a:spcPct val="200000"/>
                </a:lnSpc>
                <a:defRPr/>
              </a:pPr>
              <a:r>
                <a:rPr lang="en-US" sz="5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÷</a:t>
              </a: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5317162" y="4506301"/>
              <a:ext cx="2438400" cy="951283"/>
            </a:xfrm>
            <a:prstGeom prst="rect">
              <a:avLst/>
            </a:prstGeom>
            <a:solidFill>
              <a:srgbClr val="87CEFF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5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5400" baseline="30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6383580" y="2448902"/>
              <a:ext cx="304800" cy="304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800" i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6383580" y="3668102"/>
              <a:ext cx="304800" cy="304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800" i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6383580" y="3058502"/>
              <a:ext cx="304800" cy="304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800" i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92" name="Elbow Connector 91"/>
            <p:cNvCxnSpPr>
              <a:stCxn id="85" idx="3"/>
              <a:endCxn id="89" idx="1"/>
            </p:cNvCxnSpPr>
            <p:nvPr/>
          </p:nvCxnSpPr>
          <p:spPr bwMode="auto">
            <a:xfrm flipV="1">
              <a:off x="6130322" y="2601302"/>
              <a:ext cx="253258" cy="3811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3" name="Shape 97"/>
            <p:cNvCxnSpPr>
              <a:stCxn id="89" idx="3"/>
              <a:endCxn id="87" idx="1"/>
            </p:cNvCxnSpPr>
            <p:nvPr/>
          </p:nvCxnSpPr>
          <p:spPr bwMode="auto">
            <a:xfrm>
              <a:off x="6688380" y="2601302"/>
              <a:ext cx="239868" cy="636048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4" name="Elbow Connector 93"/>
            <p:cNvCxnSpPr>
              <a:stCxn id="90" idx="2"/>
              <a:endCxn id="88" idx="0"/>
            </p:cNvCxnSpPr>
            <p:nvPr/>
          </p:nvCxnSpPr>
          <p:spPr bwMode="auto">
            <a:xfrm rot="16200000" flipH="1">
              <a:off x="6269472" y="4239410"/>
              <a:ext cx="533399" cy="382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5" name="Elbow Connector 94"/>
            <p:cNvCxnSpPr>
              <a:stCxn id="86" idx="3"/>
              <a:endCxn id="90" idx="1"/>
            </p:cNvCxnSpPr>
            <p:nvPr/>
          </p:nvCxnSpPr>
          <p:spPr bwMode="auto">
            <a:xfrm>
              <a:off x="6130322" y="3818970"/>
              <a:ext cx="253258" cy="1532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6" name="Elbow Connector 95"/>
            <p:cNvCxnSpPr>
              <a:stCxn id="89" idx="2"/>
              <a:endCxn id="91" idx="0"/>
            </p:cNvCxnSpPr>
            <p:nvPr/>
          </p:nvCxnSpPr>
          <p:spPr bwMode="auto">
            <a:xfrm rot="5400000">
              <a:off x="6383580" y="2906102"/>
              <a:ext cx="304800" cy="1588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97" name="Elbow Connector 96"/>
            <p:cNvCxnSpPr>
              <a:stCxn id="90" idx="0"/>
              <a:endCxn id="91" idx="2"/>
            </p:cNvCxnSpPr>
            <p:nvPr/>
          </p:nvCxnSpPr>
          <p:spPr bwMode="auto">
            <a:xfrm rot="5400000" flipH="1" flipV="1">
              <a:off x="6383580" y="3515702"/>
              <a:ext cx="304800" cy="1588"/>
            </a:xfrm>
            <a:prstGeom prst="bentConnector3">
              <a:avLst>
                <a:gd name="adj1" fmla="val 50000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98" name="Circular Arrow 97"/>
          <p:cNvSpPr/>
          <p:nvPr/>
        </p:nvSpPr>
        <p:spPr>
          <a:xfrm>
            <a:off x="4191000" y="1194962"/>
            <a:ext cx="990600" cy="1066800"/>
          </a:xfrm>
          <a:prstGeom prst="circular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tx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36870" name="TextBox 98"/>
          <p:cNvSpPr txBox="1">
            <a:spLocks noChangeArrowheads="1"/>
          </p:cNvSpPr>
          <p:nvPr/>
        </p:nvSpPr>
        <p:spPr bwMode="auto">
          <a:xfrm>
            <a:off x="981075" y="1228300"/>
            <a:ext cx="25828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0">
                <a:solidFill>
                  <a:schemeClr val="tx1"/>
                </a:solidFill>
                <a:latin typeface="Calibri" pitchFamily="-110" charset="0"/>
              </a:rPr>
              <a:t>Fully spatial circuit</a:t>
            </a:r>
          </a:p>
        </p:txBody>
      </p:sp>
      <p:sp>
        <p:nvSpPr>
          <p:cNvPr id="36871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Spatial Too Big?</a:t>
            </a:r>
          </a:p>
        </p:txBody>
      </p:sp>
      <p:sp>
        <p:nvSpPr>
          <p:cNvPr id="3687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CB7828-F3A7-9944-BFFD-E392948D1CFB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45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36873" name="Content Placeholder 3"/>
          <p:cNvSpPr txBox="1">
            <a:spLocks/>
          </p:cNvSpPr>
          <p:nvPr/>
        </p:nvSpPr>
        <p:spPr bwMode="auto">
          <a:xfrm>
            <a:off x="228600" y="4800600"/>
            <a:ext cx="4343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i="0" dirty="0">
                <a:solidFill>
                  <a:schemeClr val="tx1"/>
                </a:solidFill>
              </a:rPr>
              <a:t>~100x Speedup</a:t>
            </a:r>
          </a:p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i="0" dirty="0"/>
              <a:t>Multiple </a:t>
            </a:r>
            <a:r>
              <a:rPr lang="en-US" sz="3200" i="0" dirty="0" err="1"/>
              <a:t>FPGAs</a:t>
            </a:r>
            <a:endParaRPr lang="en-US" sz="3200" i="0" dirty="0">
              <a:solidFill>
                <a:schemeClr val="tx1"/>
              </a:solidFill>
            </a:endParaRPr>
          </a:p>
        </p:txBody>
      </p:sp>
      <p:sp>
        <p:nvSpPr>
          <p:cNvPr id="36874" name="Content Placeholder 3"/>
          <p:cNvSpPr txBox="1">
            <a:spLocks/>
          </p:cNvSpPr>
          <p:nvPr/>
        </p:nvSpPr>
        <p:spPr bwMode="auto">
          <a:xfrm>
            <a:off x="4495800" y="4953000"/>
            <a:ext cx="4343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dirty="0"/>
              <a:t>~</a:t>
            </a:r>
            <a:r>
              <a:rPr lang="en-US" sz="3200" i="0" dirty="0">
                <a:solidFill>
                  <a:schemeClr val="tx1"/>
                </a:solidFill>
              </a:rPr>
              <a:t>10x Speedup</a:t>
            </a:r>
          </a:p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200" i="0" dirty="0"/>
              <a:t>1 FPGA (2010)</a:t>
            </a:r>
            <a:endParaRPr lang="en-US" sz="3200" i="0" dirty="0">
              <a:solidFill>
                <a:schemeClr val="tx1"/>
              </a:solidFill>
            </a:endParaRPr>
          </a:p>
        </p:txBody>
      </p:sp>
      <p:sp>
        <p:nvSpPr>
          <p:cNvPr id="36875" name="TextBox 139"/>
          <p:cNvSpPr txBox="1">
            <a:spLocks noChangeArrowheads="1"/>
          </p:cNvSpPr>
          <p:nvPr/>
        </p:nvSpPr>
        <p:spPr bwMode="auto">
          <a:xfrm>
            <a:off x="5486400" y="1223537"/>
            <a:ext cx="24114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0" dirty="0">
                <a:solidFill>
                  <a:schemeClr val="tx1"/>
                </a:solidFill>
                <a:latin typeface="Calibri" pitchFamily="-110" charset="0"/>
              </a:rPr>
              <a:t>Custom VLIW</a:t>
            </a:r>
          </a:p>
        </p:txBody>
      </p:sp>
      <p:sp>
        <p:nvSpPr>
          <p:cNvPr id="46" name="Date Placeholder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895600" y="6027003"/>
            <a:ext cx="5065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VLIW=Very Long Instruction Word</a:t>
            </a:r>
          </a:p>
          <a:p>
            <a:r>
              <a:rPr lang="en-US" dirty="0"/>
              <a:t>   exploits Instruction-Level Parallelism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03F5DD4-1B65-4D4C-BD06-C6E4D599F85D}" type="slidenum">
              <a:rPr lang="en-US" smtClean="0">
                <a:latin typeface="Times New Roman" pitchFamily="-107" charset="0"/>
              </a:rPr>
              <a:pPr/>
              <a:t>46</a:t>
            </a:fld>
            <a:endParaRPr lang="en-US">
              <a:latin typeface="Times New Roman" pitchFamily="-107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VLIW</a:t>
            </a:r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-107" charset="-128"/>
                <a:cs typeface="ＭＳ Ｐゴシック" pitchFamily="-107" charset="-128"/>
              </a:rPr>
              <a:t>Very Long Instruction Word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-107" charset="-128"/>
              </a:rPr>
              <a:t>Supports Instruction/Operator-Level Parallelism</a:t>
            </a:r>
            <a:endParaRPr lang="en-US" sz="1600" dirty="0">
              <a:ea typeface="ＭＳ Ｐゴシック" pitchFamily="-107" charset="-128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-107" charset="-128"/>
                <a:cs typeface="ＭＳ Ｐゴシック" pitchFamily="-107" charset="-128"/>
              </a:rPr>
              <a:t>Perform many primitive operations in parallel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-107" charset="-128"/>
                <a:cs typeface="ＭＳ Ｐゴシック" pitchFamily="-107" charset="-128"/>
              </a:rPr>
              <a:t>Can parameterize and customize set of operations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-107" charset="-128"/>
                <a:cs typeface="ＭＳ Ｐゴシック" pitchFamily="-107" charset="-128"/>
              </a:rPr>
              <a:t>Using “long” instructions</a:t>
            </a:r>
          </a:p>
          <a:p>
            <a:pPr>
              <a:lnSpc>
                <a:spcPct val="80000"/>
              </a:lnSpc>
            </a:pPr>
            <a:endParaRPr lang="en-US" sz="2800" dirty="0">
              <a:ea typeface="ＭＳ Ｐゴシック" pitchFamily="-107" charset="-128"/>
              <a:cs typeface="ＭＳ Ｐゴシック" pitchFamily="-107" charset="-128"/>
            </a:endParaRPr>
          </a:p>
        </p:txBody>
      </p:sp>
      <p:grpSp>
        <p:nvGrpSpPr>
          <p:cNvPr id="2" name="Group 117"/>
          <p:cNvGrpSpPr/>
          <p:nvPr/>
        </p:nvGrpSpPr>
        <p:grpSpPr>
          <a:xfrm>
            <a:off x="304800" y="3581400"/>
            <a:ext cx="7391400" cy="2971800"/>
            <a:chOff x="0" y="1828800"/>
            <a:chExt cx="8534400" cy="4267200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7010400" y="4953000"/>
              <a:ext cx="914400" cy="533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" pitchFamily="-107" charset="0"/>
                  <a:ea typeface="Arial" pitchFamily="-107" charset="0"/>
                  <a:cs typeface="Arial" pitchFamily="-107" charset="0"/>
                </a:rPr>
                <a:t>+</a:t>
              </a:r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6934200" y="3200400"/>
              <a:ext cx="457200" cy="1524000"/>
              <a:chOff x="3360" y="2160"/>
              <a:chExt cx="288" cy="960"/>
            </a:xfrm>
          </p:grpSpPr>
          <p:sp>
            <p:nvSpPr>
              <p:cNvPr id="8" name="Rectangle 20"/>
              <p:cNvSpPr>
                <a:spLocks noChangeArrowheads="1"/>
              </p:cNvSpPr>
              <p:nvPr/>
            </p:nvSpPr>
            <p:spPr bwMode="auto">
              <a:xfrm>
                <a:off x="3360" y="2160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21"/>
              <p:cNvSpPr>
                <a:spLocks noChangeArrowheads="1"/>
              </p:cNvSpPr>
              <p:nvPr/>
            </p:nvSpPr>
            <p:spPr bwMode="auto">
              <a:xfrm>
                <a:off x="3360" y="2352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baseline="30000"/>
              </a:p>
            </p:txBody>
          </p:sp>
          <p:sp>
            <p:nvSpPr>
              <p:cNvPr id="10" name="Rectangle 22"/>
              <p:cNvSpPr>
                <a:spLocks noChangeArrowheads="1"/>
              </p:cNvSpPr>
              <p:nvPr/>
            </p:nvSpPr>
            <p:spPr bwMode="auto">
              <a:xfrm>
                <a:off x="3360" y="2544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baseline="30000"/>
              </a:p>
            </p:txBody>
          </p:sp>
          <p:sp>
            <p:nvSpPr>
              <p:cNvPr id="11" name="Rectangle 23"/>
              <p:cNvSpPr>
                <a:spLocks noChangeArrowheads="1"/>
              </p:cNvSpPr>
              <p:nvPr/>
            </p:nvSpPr>
            <p:spPr bwMode="auto">
              <a:xfrm>
                <a:off x="3360" y="2736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Rectangle 24"/>
              <p:cNvSpPr>
                <a:spLocks noChangeArrowheads="1"/>
              </p:cNvSpPr>
              <p:nvPr/>
            </p:nvSpPr>
            <p:spPr bwMode="auto">
              <a:xfrm>
                <a:off x="3360" y="2928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7467600" y="3200400"/>
              <a:ext cx="457200" cy="1524000"/>
              <a:chOff x="3360" y="2160"/>
              <a:chExt cx="288" cy="960"/>
            </a:xfrm>
          </p:grpSpPr>
          <p:sp>
            <p:nvSpPr>
              <p:cNvPr id="14" name="Rectangle 26"/>
              <p:cNvSpPr>
                <a:spLocks noChangeArrowheads="1"/>
              </p:cNvSpPr>
              <p:nvPr/>
            </p:nvSpPr>
            <p:spPr bwMode="auto">
              <a:xfrm>
                <a:off x="3360" y="2160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27"/>
              <p:cNvSpPr>
                <a:spLocks noChangeArrowheads="1"/>
              </p:cNvSpPr>
              <p:nvPr/>
            </p:nvSpPr>
            <p:spPr bwMode="auto">
              <a:xfrm>
                <a:off x="3360" y="2352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28"/>
              <p:cNvSpPr>
                <a:spLocks noChangeArrowheads="1"/>
              </p:cNvSpPr>
              <p:nvPr/>
            </p:nvSpPr>
            <p:spPr bwMode="auto">
              <a:xfrm>
                <a:off x="3360" y="2544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29"/>
              <p:cNvSpPr>
                <a:spLocks noChangeArrowheads="1"/>
              </p:cNvSpPr>
              <p:nvPr/>
            </p:nvSpPr>
            <p:spPr bwMode="auto">
              <a:xfrm>
                <a:off x="3360" y="2736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30"/>
              <p:cNvSpPr>
                <a:spLocks noChangeArrowheads="1"/>
              </p:cNvSpPr>
              <p:nvPr/>
            </p:nvSpPr>
            <p:spPr bwMode="auto">
              <a:xfrm>
                <a:off x="3360" y="2928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9" name="Line 33"/>
            <p:cNvSpPr>
              <a:spLocks noChangeShapeType="1"/>
            </p:cNvSpPr>
            <p:nvPr/>
          </p:nvSpPr>
          <p:spPr bwMode="auto">
            <a:xfrm>
              <a:off x="7162800" y="47244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34"/>
            <p:cNvSpPr>
              <a:spLocks noChangeShapeType="1"/>
            </p:cNvSpPr>
            <p:nvPr/>
          </p:nvSpPr>
          <p:spPr bwMode="auto">
            <a:xfrm>
              <a:off x="7696200" y="47244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oup 41"/>
            <p:cNvGrpSpPr>
              <a:grpSpLocks/>
            </p:cNvGrpSpPr>
            <p:nvPr/>
          </p:nvGrpSpPr>
          <p:grpSpPr bwMode="auto">
            <a:xfrm>
              <a:off x="6781800" y="2743200"/>
              <a:ext cx="609600" cy="457200"/>
              <a:chOff x="3312" y="1872"/>
              <a:chExt cx="384" cy="288"/>
            </a:xfrm>
          </p:grpSpPr>
          <p:sp>
            <p:nvSpPr>
              <p:cNvPr id="22" name="AutoShape 42"/>
              <p:cNvSpPr>
                <a:spLocks noChangeArrowheads="1"/>
              </p:cNvSpPr>
              <p:nvPr/>
            </p:nvSpPr>
            <p:spPr bwMode="auto">
              <a:xfrm>
                <a:off x="3312" y="1872"/>
                <a:ext cx="384" cy="144"/>
              </a:xfrm>
              <a:custGeom>
                <a:avLst/>
                <a:gdLst>
                  <a:gd name="T0" fmla="*/ 6 w 21600"/>
                  <a:gd name="T1" fmla="*/ 0 h 21600"/>
                  <a:gd name="T2" fmla="*/ 3 w 21600"/>
                  <a:gd name="T3" fmla="*/ 1 h 21600"/>
                  <a:gd name="T4" fmla="*/ 1 w 21600"/>
                  <a:gd name="T5" fmla="*/ 0 h 21600"/>
                  <a:gd name="T6" fmla="*/ 3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Line 43"/>
              <p:cNvSpPr>
                <a:spLocks noChangeShapeType="1"/>
              </p:cNvSpPr>
              <p:nvPr/>
            </p:nvSpPr>
            <p:spPr bwMode="auto">
              <a:xfrm>
                <a:off x="3504" y="201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44"/>
            <p:cNvGrpSpPr>
              <a:grpSpLocks/>
            </p:cNvGrpSpPr>
            <p:nvPr/>
          </p:nvGrpSpPr>
          <p:grpSpPr bwMode="auto">
            <a:xfrm>
              <a:off x="7315200" y="2743200"/>
              <a:ext cx="609600" cy="457200"/>
              <a:chOff x="3312" y="1872"/>
              <a:chExt cx="384" cy="288"/>
            </a:xfrm>
          </p:grpSpPr>
          <p:sp>
            <p:nvSpPr>
              <p:cNvPr id="25" name="AutoShape 45"/>
              <p:cNvSpPr>
                <a:spLocks noChangeArrowheads="1"/>
              </p:cNvSpPr>
              <p:nvPr/>
            </p:nvSpPr>
            <p:spPr bwMode="auto">
              <a:xfrm>
                <a:off x="3312" y="1872"/>
                <a:ext cx="384" cy="144"/>
              </a:xfrm>
              <a:custGeom>
                <a:avLst/>
                <a:gdLst>
                  <a:gd name="T0" fmla="*/ 6 w 21600"/>
                  <a:gd name="T1" fmla="*/ 0 h 21600"/>
                  <a:gd name="T2" fmla="*/ 3 w 21600"/>
                  <a:gd name="T3" fmla="*/ 1 h 21600"/>
                  <a:gd name="T4" fmla="*/ 1 w 21600"/>
                  <a:gd name="T5" fmla="*/ 0 h 21600"/>
                  <a:gd name="T6" fmla="*/ 3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46"/>
              <p:cNvSpPr>
                <a:spLocks noChangeShapeType="1"/>
              </p:cNvSpPr>
              <p:nvPr/>
            </p:nvSpPr>
            <p:spPr bwMode="auto">
              <a:xfrm>
                <a:off x="3504" y="201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55"/>
            <p:cNvGrpSpPr>
              <a:grpSpLocks/>
            </p:cNvGrpSpPr>
            <p:nvPr/>
          </p:nvGrpSpPr>
          <p:grpSpPr bwMode="auto">
            <a:xfrm>
              <a:off x="6934200" y="1828800"/>
              <a:ext cx="304800" cy="914400"/>
              <a:chOff x="3408" y="1296"/>
              <a:chExt cx="192" cy="576"/>
            </a:xfrm>
          </p:grpSpPr>
          <p:sp>
            <p:nvSpPr>
              <p:cNvPr id="28" name="Line 56"/>
              <p:cNvSpPr>
                <a:spLocks noChangeShapeType="1"/>
              </p:cNvSpPr>
              <p:nvPr/>
            </p:nvSpPr>
            <p:spPr bwMode="auto">
              <a:xfrm>
                <a:off x="3408" y="1296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57"/>
              <p:cNvSpPr>
                <a:spLocks noChangeShapeType="1"/>
              </p:cNvSpPr>
              <p:nvPr/>
            </p:nvSpPr>
            <p:spPr bwMode="auto">
              <a:xfrm>
                <a:off x="3600" y="172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Line 58"/>
              <p:cNvSpPr>
                <a:spLocks noChangeShapeType="1"/>
              </p:cNvSpPr>
              <p:nvPr/>
            </p:nvSpPr>
            <p:spPr bwMode="auto">
              <a:xfrm>
                <a:off x="3504" y="163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59"/>
            <p:cNvGrpSpPr>
              <a:grpSpLocks/>
            </p:cNvGrpSpPr>
            <p:nvPr/>
          </p:nvGrpSpPr>
          <p:grpSpPr bwMode="auto">
            <a:xfrm>
              <a:off x="7467600" y="1828800"/>
              <a:ext cx="304800" cy="914400"/>
              <a:chOff x="3408" y="1296"/>
              <a:chExt cx="192" cy="576"/>
            </a:xfrm>
          </p:grpSpPr>
          <p:sp>
            <p:nvSpPr>
              <p:cNvPr id="32" name="Line 60"/>
              <p:cNvSpPr>
                <a:spLocks noChangeShapeType="1"/>
              </p:cNvSpPr>
              <p:nvPr/>
            </p:nvSpPr>
            <p:spPr bwMode="auto">
              <a:xfrm>
                <a:off x="3408" y="1296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61"/>
              <p:cNvSpPr>
                <a:spLocks noChangeShapeType="1"/>
              </p:cNvSpPr>
              <p:nvPr/>
            </p:nvSpPr>
            <p:spPr bwMode="auto">
              <a:xfrm>
                <a:off x="3600" y="172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Line 62"/>
              <p:cNvSpPr>
                <a:spLocks noChangeShapeType="1"/>
              </p:cNvSpPr>
              <p:nvPr/>
            </p:nvSpPr>
            <p:spPr bwMode="auto">
              <a:xfrm>
                <a:off x="3504" y="163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Line 63"/>
            <p:cNvSpPr>
              <a:spLocks noChangeShapeType="1"/>
            </p:cNvSpPr>
            <p:nvPr/>
          </p:nvSpPr>
          <p:spPr bwMode="auto">
            <a:xfrm>
              <a:off x="6096000" y="2514600"/>
              <a:ext cx="2057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64"/>
            <p:cNvSpPr>
              <a:spLocks noChangeShapeType="1"/>
            </p:cNvSpPr>
            <p:nvPr/>
          </p:nvSpPr>
          <p:spPr bwMode="auto">
            <a:xfrm>
              <a:off x="5943600" y="2362200"/>
              <a:ext cx="2590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65"/>
            <p:cNvSpPr>
              <a:spLocks noChangeShapeType="1"/>
            </p:cNvSpPr>
            <p:nvPr/>
          </p:nvSpPr>
          <p:spPr bwMode="auto">
            <a:xfrm>
              <a:off x="5791200" y="1828800"/>
              <a:ext cx="1676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67"/>
            <p:cNvSpPr>
              <a:spLocks noChangeShapeType="1"/>
            </p:cNvSpPr>
            <p:nvPr/>
          </p:nvSpPr>
          <p:spPr bwMode="auto">
            <a:xfrm>
              <a:off x="8153400" y="2514600"/>
              <a:ext cx="0" cy="3200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68"/>
            <p:cNvSpPr>
              <a:spLocks noChangeShapeType="1"/>
            </p:cNvSpPr>
            <p:nvPr/>
          </p:nvSpPr>
          <p:spPr bwMode="auto">
            <a:xfrm flipH="1">
              <a:off x="7467600" y="5715000"/>
              <a:ext cx="685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69"/>
            <p:cNvSpPr>
              <a:spLocks noChangeShapeType="1"/>
            </p:cNvSpPr>
            <p:nvPr/>
          </p:nvSpPr>
          <p:spPr bwMode="auto">
            <a:xfrm flipH="1" flipV="1">
              <a:off x="7467600" y="54864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7" name="Group 74"/>
            <p:cNvGrpSpPr>
              <a:grpSpLocks/>
            </p:cNvGrpSpPr>
            <p:nvPr/>
          </p:nvGrpSpPr>
          <p:grpSpPr bwMode="auto">
            <a:xfrm>
              <a:off x="5638800" y="1828800"/>
              <a:ext cx="1219200" cy="4267200"/>
              <a:chOff x="3552" y="1152"/>
              <a:chExt cx="768" cy="2688"/>
            </a:xfrm>
          </p:grpSpPr>
          <p:sp>
            <p:nvSpPr>
              <p:cNvPr id="42" name="Rectangle 5"/>
              <p:cNvSpPr>
                <a:spLocks noChangeArrowheads="1"/>
              </p:cNvSpPr>
              <p:nvPr/>
            </p:nvSpPr>
            <p:spPr bwMode="auto">
              <a:xfrm>
                <a:off x="3600" y="3120"/>
                <a:ext cx="576" cy="52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4000">
                    <a:solidFill>
                      <a:schemeClr val="bg1"/>
                    </a:solidFill>
                    <a:latin typeface="Arial" pitchFamily="-107" charset="0"/>
                    <a:ea typeface="Arial" pitchFamily="-107" charset="0"/>
                    <a:cs typeface="Arial" pitchFamily="-107" charset="0"/>
                  </a:rPr>
                  <a:t>X</a:t>
                </a:r>
              </a:p>
            </p:txBody>
          </p:sp>
          <p:grpSp>
            <p:nvGrpSpPr>
              <p:cNvPr id="31" name="Group 7"/>
              <p:cNvGrpSpPr>
                <a:grpSpLocks/>
              </p:cNvGrpSpPr>
              <p:nvPr/>
            </p:nvGrpSpPr>
            <p:grpSpPr bwMode="auto">
              <a:xfrm>
                <a:off x="3600" y="2016"/>
                <a:ext cx="288" cy="960"/>
                <a:chOff x="3360" y="2160"/>
                <a:chExt cx="288" cy="960"/>
              </a:xfrm>
            </p:grpSpPr>
            <p:sp>
              <p:nvSpPr>
                <p:cNvPr id="65" name="Rectangle 8"/>
                <p:cNvSpPr>
                  <a:spLocks noChangeArrowheads="1"/>
                </p:cNvSpPr>
                <p:nvPr/>
              </p:nvSpPr>
              <p:spPr bwMode="auto">
                <a:xfrm>
                  <a:off x="3360" y="2160"/>
                  <a:ext cx="288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9"/>
                <p:cNvSpPr>
                  <a:spLocks noChangeArrowheads="1"/>
                </p:cNvSpPr>
                <p:nvPr/>
              </p:nvSpPr>
              <p:spPr bwMode="auto">
                <a:xfrm>
                  <a:off x="3360" y="2352"/>
                  <a:ext cx="288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baseline="30000"/>
                </a:p>
              </p:txBody>
            </p:sp>
            <p:sp>
              <p:nvSpPr>
                <p:cNvPr id="67" name="Rectangle 10"/>
                <p:cNvSpPr>
                  <a:spLocks noChangeArrowheads="1"/>
                </p:cNvSpPr>
                <p:nvPr/>
              </p:nvSpPr>
              <p:spPr bwMode="auto">
                <a:xfrm>
                  <a:off x="3360" y="2544"/>
                  <a:ext cx="288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Rectangle 11"/>
                <p:cNvSpPr>
                  <a:spLocks noChangeArrowheads="1"/>
                </p:cNvSpPr>
                <p:nvPr/>
              </p:nvSpPr>
              <p:spPr bwMode="auto">
                <a:xfrm>
                  <a:off x="3360" y="2736"/>
                  <a:ext cx="288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Rectangle 12"/>
                <p:cNvSpPr>
                  <a:spLocks noChangeArrowheads="1"/>
                </p:cNvSpPr>
                <p:nvPr/>
              </p:nvSpPr>
              <p:spPr bwMode="auto">
                <a:xfrm>
                  <a:off x="3360" y="2928"/>
                  <a:ext cx="288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3728" name="Group 13"/>
              <p:cNvGrpSpPr>
                <a:grpSpLocks/>
              </p:cNvGrpSpPr>
              <p:nvPr/>
            </p:nvGrpSpPr>
            <p:grpSpPr bwMode="auto">
              <a:xfrm>
                <a:off x="3936" y="2016"/>
                <a:ext cx="288" cy="960"/>
                <a:chOff x="3360" y="2160"/>
                <a:chExt cx="288" cy="960"/>
              </a:xfrm>
            </p:grpSpPr>
            <p:sp>
              <p:nvSpPr>
                <p:cNvPr id="60" name="Rectangle 14"/>
                <p:cNvSpPr>
                  <a:spLocks noChangeArrowheads="1"/>
                </p:cNvSpPr>
                <p:nvPr/>
              </p:nvSpPr>
              <p:spPr bwMode="auto">
                <a:xfrm>
                  <a:off x="3360" y="2160"/>
                  <a:ext cx="288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15"/>
                <p:cNvSpPr>
                  <a:spLocks noChangeArrowheads="1"/>
                </p:cNvSpPr>
                <p:nvPr/>
              </p:nvSpPr>
              <p:spPr bwMode="auto">
                <a:xfrm>
                  <a:off x="3360" y="2352"/>
                  <a:ext cx="288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16"/>
                <p:cNvSpPr>
                  <a:spLocks noChangeArrowheads="1"/>
                </p:cNvSpPr>
                <p:nvPr/>
              </p:nvSpPr>
              <p:spPr bwMode="auto">
                <a:xfrm>
                  <a:off x="3360" y="2544"/>
                  <a:ext cx="288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17"/>
                <p:cNvSpPr>
                  <a:spLocks noChangeArrowheads="1"/>
                </p:cNvSpPr>
                <p:nvPr/>
              </p:nvSpPr>
              <p:spPr bwMode="auto">
                <a:xfrm>
                  <a:off x="3360" y="2736"/>
                  <a:ext cx="288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Rectangle 18"/>
                <p:cNvSpPr>
                  <a:spLocks noChangeArrowheads="1"/>
                </p:cNvSpPr>
                <p:nvPr/>
              </p:nvSpPr>
              <p:spPr bwMode="auto">
                <a:xfrm>
                  <a:off x="3360" y="2928"/>
                  <a:ext cx="288" cy="19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5" name="Line 31"/>
              <p:cNvSpPr>
                <a:spLocks noChangeShapeType="1"/>
              </p:cNvSpPr>
              <p:nvPr/>
            </p:nvSpPr>
            <p:spPr bwMode="auto">
              <a:xfrm>
                <a:off x="3744" y="297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32"/>
              <p:cNvSpPr>
                <a:spLocks noChangeShapeType="1"/>
              </p:cNvSpPr>
              <p:nvPr/>
            </p:nvSpPr>
            <p:spPr bwMode="auto">
              <a:xfrm>
                <a:off x="4080" y="297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73729" name="Group 35"/>
              <p:cNvGrpSpPr>
                <a:grpSpLocks/>
              </p:cNvGrpSpPr>
              <p:nvPr/>
            </p:nvGrpSpPr>
            <p:grpSpPr bwMode="auto">
              <a:xfrm>
                <a:off x="3552" y="1728"/>
                <a:ext cx="384" cy="288"/>
                <a:chOff x="3312" y="1872"/>
                <a:chExt cx="384" cy="288"/>
              </a:xfrm>
            </p:grpSpPr>
            <p:sp>
              <p:nvSpPr>
                <p:cNvPr id="58" name="AutoShape 36"/>
                <p:cNvSpPr>
                  <a:spLocks noChangeArrowheads="1"/>
                </p:cNvSpPr>
                <p:nvPr/>
              </p:nvSpPr>
              <p:spPr bwMode="auto">
                <a:xfrm>
                  <a:off x="3312" y="1872"/>
                  <a:ext cx="384" cy="144"/>
                </a:xfrm>
                <a:custGeom>
                  <a:avLst/>
                  <a:gdLst>
                    <a:gd name="T0" fmla="*/ 6 w 21600"/>
                    <a:gd name="T1" fmla="*/ 0 h 21600"/>
                    <a:gd name="T2" fmla="*/ 3 w 21600"/>
                    <a:gd name="T3" fmla="*/ 1 h 21600"/>
                    <a:gd name="T4" fmla="*/ 1 w 21600"/>
                    <a:gd name="T5" fmla="*/ 0 h 21600"/>
                    <a:gd name="T6" fmla="*/ 3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0 w 21600"/>
                    <a:gd name="T13" fmla="*/ 4500 h 21600"/>
                    <a:gd name="T14" fmla="*/ 17100 w 21600"/>
                    <a:gd name="T15" fmla="*/ 171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99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Line 37"/>
                <p:cNvSpPr>
                  <a:spLocks noChangeShapeType="1"/>
                </p:cNvSpPr>
                <p:nvPr/>
              </p:nvSpPr>
              <p:spPr bwMode="auto">
                <a:xfrm>
                  <a:off x="3504" y="2016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3730" name="Group 38"/>
              <p:cNvGrpSpPr>
                <a:grpSpLocks/>
              </p:cNvGrpSpPr>
              <p:nvPr/>
            </p:nvGrpSpPr>
            <p:grpSpPr bwMode="auto">
              <a:xfrm>
                <a:off x="3936" y="1728"/>
                <a:ext cx="384" cy="288"/>
                <a:chOff x="3312" y="1872"/>
                <a:chExt cx="384" cy="288"/>
              </a:xfrm>
            </p:grpSpPr>
            <p:sp>
              <p:nvSpPr>
                <p:cNvPr id="56" name="AutoShape 39"/>
                <p:cNvSpPr>
                  <a:spLocks noChangeArrowheads="1"/>
                </p:cNvSpPr>
                <p:nvPr/>
              </p:nvSpPr>
              <p:spPr bwMode="auto">
                <a:xfrm>
                  <a:off x="3312" y="1872"/>
                  <a:ext cx="384" cy="144"/>
                </a:xfrm>
                <a:custGeom>
                  <a:avLst/>
                  <a:gdLst>
                    <a:gd name="T0" fmla="*/ 6 w 21600"/>
                    <a:gd name="T1" fmla="*/ 0 h 21600"/>
                    <a:gd name="T2" fmla="*/ 3 w 21600"/>
                    <a:gd name="T3" fmla="*/ 1 h 21600"/>
                    <a:gd name="T4" fmla="*/ 1 w 21600"/>
                    <a:gd name="T5" fmla="*/ 0 h 21600"/>
                    <a:gd name="T6" fmla="*/ 3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0 w 21600"/>
                    <a:gd name="T13" fmla="*/ 4500 h 21600"/>
                    <a:gd name="T14" fmla="*/ 17100 w 21600"/>
                    <a:gd name="T15" fmla="*/ 171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99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Line 40"/>
                <p:cNvSpPr>
                  <a:spLocks noChangeShapeType="1"/>
                </p:cNvSpPr>
                <p:nvPr/>
              </p:nvSpPr>
              <p:spPr bwMode="auto">
                <a:xfrm>
                  <a:off x="3504" y="2016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9" name="Line 48"/>
              <p:cNvSpPr>
                <a:spLocks noChangeShapeType="1"/>
              </p:cNvSpPr>
              <p:nvPr/>
            </p:nvSpPr>
            <p:spPr bwMode="auto">
              <a:xfrm>
                <a:off x="3648" y="1152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Line 49"/>
              <p:cNvSpPr>
                <a:spLocks noChangeShapeType="1"/>
              </p:cNvSpPr>
              <p:nvPr/>
            </p:nvSpPr>
            <p:spPr bwMode="auto">
              <a:xfrm>
                <a:off x="3840" y="158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50"/>
              <p:cNvSpPr>
                <a:spLocks noChangeShapeType="1"/>
              </p:cNvSpPr>
              <p:nvPr/>
            </p:nvSpPr>
            <p:spPr bwMode="auto">
              <a:xfrm>
                <a:off x="3744" y="148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Line 52"/>
              <p:cNvSpPr>
                <a:spLocks noChangeShapeType="1"/>
              </p:cNvSpPr>
              <p:nvPr/>
            </p:nvSpPr>
            <p:spPr bwMode="auto">
              <a:xfrm>
                <a:off x="4032" y="1152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Line 53"/>
              <p:cNvSpPr>
                <a:spLocks noChangeShapeType="1"/>
              </p:cNvSpPr>
              <p:nvPr/>
            </p:nvSpPr>
            <p:spPr bwMode="auto">
              <a:xfrm>
                <a:off x="4224" y="158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Line 54"/>
              <p:cNvSpPr>
                <a:spLocks noChangeShapeType="1"/>
              </p:cNvSpPr>
              <p:nvPr/>
            </p:nvSpPr>
            <p:spPr bwMode="auto">
              <a:xfrm>
                <a:off x="4128" y="148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Line 70"/>
              <p:cNvSpPr>
                <a:spLocks noChangeShapeType="1"/>
              </p:cNvSpPr>
              <p:nvPr/>
            </p:nvSpPr>
            <p:spPr bwMode="auto">
              <a:xfrm>
                <a:off x="3888" y="364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0" name="Line 71"/>
            <p:cNvSpPr>
              <a:spLocks noChangeShapeType="1"/>
            </p:cNvSpPr>
            <p:nvPr/>
          </p:nvSpPr>
          <p:spPr bwMode="auto">
            <a:xfrm>
              <a:off x="6172200" y="6096000"/>
              <a:ext cx="2362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72"/>
            <p:cNvSpPr>
              <a:spLocks noChangeShapeType="1"/>
            </p:cNvSpPr>
            <p:nvPr/>
          </p:nvSpPr>
          <p:spPr bwMode="auto">
            <a:xfrm flipH="1" flipV="1">
              <a:off x="8534400" y="2362200"/>
              <a:ext cx="0" cy="3733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76"/>
            <p:cNvSpPr>
              <a:spLocks noChangeArrowheads="1"/>
            </p:cNvSpPr>
            <p:nvPr/>
          </p:nvSpPr>
          <p:spPr bwMode="auto">
            <a:xfrm>
              <a:off x="4419600" y="4953000"/>
              <a:ext cx="914400" cy="838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Arial" pitchFamily="-107" charset="0"/>
                  <a:ea typeface="Arial" pitchFamily="-107" charset="0"/>
                  <a:cs typeface="Arial" pitchFamily="-107" charset="0"/>
                </a:rPr>
                <a:t>X</a:t>
              </a:r>
            </a:p>
          </p:txBody>
        </p:sp>
        <p:grpSp>
          <p:nvGrpSpPr>
            <p:cNvPr id="73733" name="Group 77"/>
            <p:cNvGrpSpPr>
              <a:grpSpLocks/>
            </p:cNvGrpSpPr>
            <p:nvPr/>
          </p:nvGrpSpPr>
          <p:grpSpPr bwMode="auto">
            <a:xfrm>
              <a:off x="4419600" y="3200400"/>
              <a:ext cx="457200" cy="1524000"/>
              <a:chOff x="3360" y="2160"/>
              <a:chExt cx="288" cy="960"/>
            </a:xfrm>
          </p:grpSpPr>
          <p:sp>
            <p:nvSpPr>
              <p:cNvPr id="74" name="Rectangle 78"/>
              <p:cNvSpPr>
                <a:spLocks noChangeArrowheads="1"/>
              </p:cNvSpPr>
              <p:nvPr/>
            </p:nvSpPr>
            <p:spPr bwMode="auto">
              <a:xfrm>
                <a:off x="3360" y="2160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9"/>
              <p:cNvSpPr>
                <a:spLocks noChangeArrowheads="1"/>
              </p:cNvSpPr>
              <p:nvPr/>
            </p:nvSpPr>
            <p:spPr bwMode="auto">
              <a:xfrm>
                <a:off x="3360" y="2352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baseline="30000"/>
              </a:p>
            </p:txBody>
          </p:sp>
          <p:sp>
            <p:nvSpPr>
              <p:cNvPr id="76" name="Rectangle 80"/>
              <p:cNvSpPr>
                <a:spLocks noChangeArrowheads="1"/>
              </p:cNvSpPr>
              <p:nvPr/>
            </p:nvSpPr>
            <p:spPr bwMode="auto">
              <a:xfrm>
                <a:off x="3360" y="2544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Rectangle 81"/>
              <p:cNvSpPr>
                <a:spLocks noChangeArrowheads="1"/>
              </p:cNvSpPr>
              <p:nvPr/>
            </p:nvSpPr>
            <p:spPr bwMode="auto">
              <a:xfrm>
                <a:off x="3360" y="2736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Rectangle 82"/>
              <p:cNvSpPr>
                <a:spLocks noChangeArrowheads="1"/>
              </p:cNvSpPr>
              <p:nvPr/>
            </p:nvSpPr>
            <p:spPr bwMode="auto">
              <a:xfrm>
                <a:off x="3360" y="2928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3734" name="Group 83"/>
            <p:cNvGrpSpPr>
              <a:grpSpLocks/>
            </p:cNvGrpSpPr>
            <p:nvPr/>
          </p:nvGrpSpPr>
          <p:grpSpPr bwMode="auto">
            <a:xfrm>
              <a:off x="4953000" y="3200400"/>
              <a:ext cx="457200" cy="1524000"/>
              <a:chOff x="3360" y="2160"/>
              <a:chExt cx="288" cy="960"/>
            </a:xfrm>
          </p:grpSpPr>
          <p:sp>
            <p:nvSpPr>
              <p:cNvPr id="80" name="Rectangle 84"/>
              <p:cNvSpPr>
                <a:spLocks noChangeArrowheads="1"/>
              </p:cNvSpPr>
              <p:nvPr/>
            </p:nvSpPr>
            <p:spPr bwMode="auto">
              <a:xfrm>
                <a:off x="3360" y="2160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5"/>
              <p:cNvSpPr>
                <a:spLocks noChangeArrowheads="1"/>
              </p:cNvSpPr>
              <p:nvPr/>
            </p:nvSpPr>
            <p:spPr bwMode="auto">
              <a:xfrm>
                <a:off x="3360" y="2352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6"/>
              <p:cNvSpPr>
                <a:spLocks noChangeArrowheads="1"/>
              </p:cNvSpPr>
              <p:nvPr/>
            </p:nvSpPr>
            <p:spPr bwMode="auto">
              <a:xfrm>
                <a:off x="3360" y="2544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7"/>
              <p:cNvSpPr>
                <a:spLocks noChangeArrowheads="1"/>
              </p:cNvSpPr>
              <p:nvPr/>
            </p:nvSpPr>
            <p:spPr bwMode="auto">
              <a:xfrm>
                <a:off x="3360" y="2736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Rectangle 88"/>
              <p:cNvSpPr>
                <a:spLocks noChangeArrowheads="1"/>
              </p:cNvSpPr>
              <p:nvPr/>
            </p:nvSpPr>
            <p:spPr bwMode="auto">
              <a:xfrm>
                <a:off x="3360" y="2928"/>
                <a:ext cx="288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5" name="Line 89"/>
            <p:cNvSpPr>
              <a:spLocks noChangeShapeType="1"/>
            </p:cNvSpPr>
            <p:nvPr/>
          </p:nvSpPr>
          <p:spPr bwMode="auto">
            <a:xfrm>
              <a:off x="4648200" y="47244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90"/>
            <p:cNvSpPr>
              <a:spLocks noChangeShapeType="1"/>
            </p:cNvSpPr>
            <p:nvPr/>
          </p:nvSpPr>
          <p:spPr bwMode="auto">
            <a:xfrm>
              <a:off x="5181600" y="47244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3735" name="Group 91"/>
            <p:cNvGrpSpPr>
              <a:grpSpLocks/>
            </p:cNvGrpSpPr>
            <p:nvPr/>
          </p:nvGrpSpPr>
          <p:grpSpPr bwMode="auto">
            <a:xfrm>
              <a:off x="4343400" y="2743200"/>
              <a:ext cx="609600" cy="457200"/>
              <a:chOff x="3312" y="1872"/>
              <a:chExt cx="384" cy="288"/>
            </a:xfrm>
          </p:grpSpPr>
          <p:sp>
            <p:nvSpPr>
              <p:cNvPr id="88" name="AutoShape 92"/>
              <p:cNvSpPr>
                <a:spLocks noChangeArrowheads="1"/>
              </p:cNvSpPr>
              <p:nvPr/>
            </p:nvSpPr>
            <p:spPr bwMode="auto">
              <a:xfrm>
                <a:off x="3312" y="1872"/>
                <a:ext cx="384" cy="144"/>
              </a:xfrm>
              <a:custGeom>
                <a:avLst/>
                <a:gdLst>
                  <a:gd name="T0" fmla="*/ 6 w 21600"/>
                  <a:gd name="T1" fmla="*/ 0 h 21600"/>
                  <a:gd name="T2" fmla="*/ 3 w 21600"/>
                  <a:gd name="T3" fmla="*/ 1 h 21600"/>
                  <a:gd name="T4" fmla="*/ 1 w 21600"/>
                  <a:gd name="T5" fmla="*/ 0 h 21600"/>
                  <a:gd name="T6" fmla="*/ 3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Line 93"/>
              <p:cNvSpPr>
                <a:spLocks noChangeShapeType="1"/>
              </p:cNvSpPr>
              <p:nvPr/>
            </p:nvSpPr>
            <p:spPr bwMode="auto">
              <a:xfrm>
                <a:off x="3504" y="201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3736" name="Group 94"/>
            <p:cNvGrpSpPr>
              <a:grpSpLocks/>
            </p:cNvGrpSpPr>
            <p:nvPr/>
          </p:nvGrpSpPr>
          <p:grpSpPr bwMode="auto">
            <a:xfrm>
              <a:off x="4953000" y="2743200"/>
              <a:ext cx="609600" cy="457200"/>
              <a:chOff x="3312" y="1872"/>
              <a:chExt cx="384" cy="288"/>
            </a:xfrm>
          </p:grpSpPr>
          <p:sp>
            <p:nvSpPr>
              <p:cNvPr id="91" name="AutoShape 95"/>
              <p:cNvSpPr>
                <a:spLocks noChangeArrowheads="1"/>
              </p:cNvSpPr>
              <p:nvPr/>
            </p:nvSpPr>
            <p:spPr bwMode="auto">
              <a:xfrm>
                <a:off x="3312" y="1872"/>
                <a:ext cx="384" cy="144"/>
              </a:xfrm>
              <a:custGeom>
                <a:avLst/>
                <a:gdLst>
                  <a:gd name="T0" fmla="*/ 6 w 21600"/>
                  <a:gd name="T1" fmla="*/ 0 h 21600"/>
                  <a:gd name="T2" fmla="*/ 3 w 21600"/>
                  <a:gd name="T3" fmla="*/ 1 h 21600"/>
                  <a:gd name="T4" fmla="*/ 1 w 21600"/>
                  <a:gd name="T5" fmla="*/ 0 h 21600"/>
                  <a:gd name="T6" fmla="*/ 3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Line 96"/>
              <p:cNvSpPr>
                <a:spLocks noChangeShapeType="1"/>
              </p:cNvSpPr>
              <p:nvPr/>
            </p:nvSpPr>
            <p:spPr bwMode="auto">
              <a:xfrm>
                <a:off x="3504" y="201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3" name="Line 97"/>
            <p:cNvSpPr>
              <a:spLocks noChangeShapeType="1"/>
            </p:cNvSpPr>
            <p:nvPr/>
          </p:nvSpPr>
          <p:spPr bwMode="auto">
            <a:xfrm>
              <a:off x="4495800" y="1828800"/>
              <a:ext cx="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98"/>
            <p:cNvSpPr>
              <a:spLocks noChangeShapeType="1"/>
            </p:cNvSpPr>
            <p:nvPr/>
          </p:nvSpPr>
          <p:spPr bwMode="auto">
            <a:xfrm>
              <a:off x="4800600" y="25146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99"/>
            <p:cNvSpPr>
              <a:spLocks noChangeShapeType="1"/>
            </p:cNvSpPr>
            <p:nvPr/>
          </p:nvSpPr>
          <p:spPr bwMode="auto">
            <a:xfrm>
              <a:off x="4648200" y="23622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Line 100"/>
            <p:cNvSpPr>
              <a:spLocks noChangeShapeType="1"/>
            </p:cNvSpPr>
            <p:nvPr/>
          </p:nvSpPr>
          <p:spPr bwMode="auto">
            <a:xfrm>
              <a:off x="5105400" y="1828800"/>
              <a:ext cx="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101"/>
            <p:cNvSpPr>
              <a:spLocks noChangeShapeType="1"/>
            </p:cNvSpPr>
            <p:nvPr/>
          </p:nvSpPr>
          <p:spPr bwMode="auto">
            <a:xfrm>
              <a:off x="5410200" y="25146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102"/>
            <p:cNvSpPr>
              <a:spLocks noChangeShapeType="1"/>
            </p:cNvSpPr>
            <p:nvPr/>
          </p:nvSpPr>
          <p:spPr bwMode="auto">
            <a:xfrm>
              <a:off x="5257800" y="23622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104"/>
            <p:cNvSpPr>
              <a:spLocks noChangeShapeType="1"/>
            </p:cNvSpPr>
            <p:nvPr/>
          </p:nvSpPr>
          <p:spPr bwMode="auto">
            <a:xfrm flipH="1">
              <a:off x="4114800" y="1828800"/>
              <a:ext cx="1752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107"/>
            <p:cNvSpPr>
              <a:spLocks noChangeShapeType="1"/>
            </p:cNvSpPr>
            <p:nvPr/>
          </p:nvSpPr>
          <p:spPr bwMode="auto">
            <a:xfrm flipH="1">
              <a:off x="4648200" y="2362200"/>
              <a:ext cx="1371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108"/>
            <p:cNvSpPr>
              <a:spLocks noChangeShapeType="1"/>
            </p:cNvSpPr>
            <p:nvPr/>
          </p:nvSpPr>
          <p:spPr bwMode="auto">
            <a:xfrm flipH="1">
              <a:off x="4800600" y="2514600"/>
              <a:ext cx="1371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Line 112"/>
            <p:cNvSpPr>
              <a:spLocks noChangeShapeType="1"/>
            </p:cNvSpPr>
            <p:nvPr/>
          </p:nvSpPr>
          <p:spPr bwMode="auto">
            <a:xfrm>
              <a:off x="609600" y="4267200"/>
              <a:ext cx="914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Text Box 113"/>
            <p:cNvSpPr txBox="1">
              <a:spLocks noChangeArrowheads="1"/>
            </p:cNvSpPr>
            <p:nvPr/>
          </p:nvSpPr>
          <p:spPr bwMode="auto">
            <a:xfrm>
              <a:off x="0" y="3581400"/>
              <a:ext cx="1303338" cy="574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Arial" pitchFamily="-107" charset="0"/>
                  <a:ea typeface="Arial" pitchFamily="-107" charset="0"/>
                  <a:cs typeface="Arial" pitchFamily="-107" charset="0"/>
                </a:rPr>
                <a:t>Address</a:t>
              </a:r>
            </a:p>
          </p:txBody>
        </p:sp>
        <p:sp>
          <p:nvSpPr>
            <p:cNvPr id="104" name="Line 114"/>
            <p:cNvSpPr>
              <a:spLocks noChangeShapeType="1"/>
            </p:cNvSpPr>
            <p:nvPr/>
          </p:nvSpPr>
          <p:spPr bwMode="auto">
            <a:xfrm>
              <a:off x="533400" y="381000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Line 115"/>
            <p:cNvSpPr>
              <a:spLocks noChangeShapeType="1"/>
            </p:cNvSpPr>
            <p:nvPr/>
          </p:nvSpPr>
          <p:spPr bwMode="auto">
            <a:xfrm>
              <a:off x="3048000" y="2819400"/>
              <a:ext cx="1371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Line 116"/>
            <p:cNvSpPr>
              <a:spLocks noChangeShapeType="1"/>
            </p:cNvSpPr>
            <p:nvPr/>
          </p:nvSpPr>
          <p:spPr bwMode="auto">
            <a:xfrm>
              <a:off x="3124200" y="2895600"/>
              <a:ext cx="190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111"/>
            <p:cNvSpPr>
              <a:spLocks noChangeArrowheads="1"/>
            </p:cNvSpPr>
            <p:nvPr/>
          </p:nvSpPr>
          <p:spPr bwMode="auto">
            <a:xfrm>
              <a:off x="1524000" y="2667000"/>
              <a:ext cx="1600200" cy="31242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>
                  <a:latin typeface="Arial" pitchFamily="-107" charset="0"/>
                  <a:ea typeface="Arial" pitchFamily="-107" charset="0"/>
                  <a:cs typeface="Arial" pitchFamily="-107" charset="0"/>
                </a:rPr>
                <a:t>Instruction</a:t>
              </a:r>
            </a:p>
            <a:p>
              <a:pPr algn="ctr"/>
              <a:r>
                <a:rPr lang="en-US">
                  <a:latin typeface="Arial" pitchFamily="-107" charset="0"/>
                  <a:ea typeface="Arial" pitchFamily="-107" charset="0"/>
                  <a:cs typeface="Arial" pitchFamily="-107" charset="0"/>
                </a:rPr>
                <a:t>Memory</a:t>
              </a:r>
            </a:p>
          </p:txBody>
        </p:sp>
        <p:sp>
          <p:nvSpPr>
            <p:cNvPr id="108" name="Line 117"/>
            <p:cNvSpPr>
              <a:spLocks noChangeShapeType="1"/>
            </p:cNvSpPr>
            <p:nvPr/>
          </p:nvSpPr>
          <p:spPr bwMode="auto">
            <a:xfrm>
              <a:off x="3124200" y="2971800"/>
              <a:ext cx="4343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118"/>
            <p:cNvSpPr>
              <a:spLocks noChangeShapeType="1"/>
            </p:cNvSpPr>
            <p:nvPr/>
          </p:nvSpPr>
          <p:spPr bwMode="auto">
            <a:xfrm>
              <a:off x="3124200" y="3429000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Line 119"/>
            <p:cNvSpPr>
              <a:spLocks noChangeShapeType="1"/>
            </p:cNvSpPr>
            <p:nvPr/>
          </p:nvSpPr>
          <p:spPr bwMode="auto">
            <a:xfrm>
              <a:off x="3124200" y="3657600"/>
              <a:ext cx="182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120"/>
            <p:cNvSpPr>
              <a:spLocks noChangeShapeType="1"/>
            </p:cNvSpPr>
            <p:nvPr/>
          </p:nvSpPr>
          <p:spPr bwMode="auto">
            <a:xfrm>
              <a:off x="3124200" y="3962400"/>
              <a:ext cx="2590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Line 121"/>
            <p:cNvSpPr>
              <a:spLocks noChangeShapeType="1"/>
            </p:cNvSpPr>
            <p:nvPr/>
          </p:nvSpPr>
          <p:spPr bwMode="auto">
            <a:xfrm>
              <a:off x="3124200" y="4191000"/>
              <a:ext cx="3124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122"/>
            <p:cNvSpPr>
              <a:spLocks noChangeShapeType="1"/>
            </p:cNvSpPr>
            <p:nvPr/>
          </p:nvSpPr>
          <p:spPr bwMode="auto">
            <a:xfrm>
              <a:off x="3124200" y="4343400"/>
              <a:ext cx="3810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Line 123"/>
            <p:cNvSpPr>
              <a:spLocks noChangeShapeType="1"/>
            </p:cNvSpPr>
            <p:nvPr/>
          </p:nvSpPr>
          <p:spPr bwMode="auto">
            <a:xfrm>
              <a:off x="3124200" y="4572000"/>
              <a:ext cx="4343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118"/>
            <p:cNvSpPr>
              <a:spLocks noChangeArrowheads="1"/>
            </p:cNvSpPr>
            <p:nvPr/>
          </p:nvSpPr>
          <p:spPr bwMode="auto">
            <a:xfrm>
              <a:off x="4572000" y="5943600"/>
              <a:ext cx="457200" cy="4603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119"/>
            <p:cNvSpPr>
              <a:spLocks noChangeArrowheads="1"/>
            </p:cNvSpPr>
            <p:nvPr/>
          </p:nvSpPr>
          <p:spPr bwMode="auto">
            <a:xfrm>
              <a:off x="5943600" y="5943600"/>
              <a:ext cx="457200" cy="4603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120"/>
            <p:cNvSpPr>
              <a:spLocks noChangeArrowheads="1"/>
            </p:cNvSpPr>
            <p:nvPr/>
          </p:nvSpPr>
          <p:spPr bwMode="auto">
            <a:xfrm>
              <a:off x="7237413" y="5588000"/>
              <a:ext cx="457200" cy="444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Model Evaluation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/>
          <a:p>
            <a:r>
              <a:rPr lang="en-US" dirty="0"/>
              <a:t>Spatial end up bottlenecked by other components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24400" y="1676400"/>
            <a:ext cx="3810000" cy="4114800"/>
          </a:xfrm>
        </p:spPr>
        <p:txBody>
          <a:bodyPr/>
          <a:lstStyle/>
          <a:p>
            <a:r>
              <a:rPr lang="en-US" dirty="0"/>
              <a:t>Use custom evaluation engines</a:t>
            </a:r>
          </a:p>
          <a:p>
            <a:r>
              <a:rPr lang="en-US" dirty="0"/>
              <a:t>…or </a:t>
            </a:r>
            <a:r>
              <a:rPr lang="en-US" dirty="0" err="1"/>
              <a:t>GPUs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3352800"/>
            <a:ext cx="8179955" cy="279276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Matrix Solve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038600" cy="4114800"/>
          </a:xfrm>
        </p:spPr>
        <p:txBody>
          <a:bodyPr/>
          <a:lstStyle/>
          <a:p>
            <a:r>
              <a:rPr lang="en-US" dirty="0"/>
              <a:t>Needed direct solver?</a:t>
            </a:r>
          </a:p>
          <a:p>
            <a:r>
              <a:rPr lang="en-US" dirty="0"/>
              <a:t>E.g. Gaussian elimination</a:t>
            </a:r>
          </a:p>
          <a:p>
            <a:r>
              <a:rPr lang="en-US" dirty="0"/>
              <a:t>Data dependence on previous reduce</a:t>
            </a:r>
          </a:p>
          <a:p>
            <a:pPr lvl="1"/>
            <a:r>
              <a:rPr lang="en-US" dirty="0"/>
              <a:t>Limited data parallelism</a:t>
            </a:r>
          </a:p>
          <a:p>
            <a:r>
              <a:rPr lang="en-US" dirty="0"/>
              <a:t>Parallelism in subtracts</a:t>
            </a:r>
          </a:p>
          <a:p>
            <a:r>
              <a:rPr lang="en-US" dirty="0"/>
              <a:t>Some row independence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981200"/>
            <a:ext cx="4663612" cy="4030927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5" descr="example_grap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779588"/>
            <a:ext cx="533717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 flipV="1">
            <a:off x="5486400" y="4191000"/>
            <a:ext cx="9906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81800" y="4800600"/>
          <a:ext cx="901700" cy="914400"/>
        </p:xfrm>
        <a:graphic>
          <a:graphicData uri="http://schemas.openxmlformats.org/drawingml/2006/table">
            <a:tbl>
              <a:tblPr/>
              <a:tblGrid>
                <a:gridCol w="22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22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ea typeface="ＭＳ Ｐゴシック" pitchFamily="-110" charset="-128"/>
                <a:cs typeface="ＭＳ Ｐゴシック" pitchFamily="-110" charset="-128"/>
              </a:rPr>
              <a:t>Example Matrix</a:t>
            </a:r>
          </a:p>
        </p:txBody>
      </p:sp>
      <p:sp>
        <p:nvSpPr>
          <p:cNvPr id="5225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E53D603-BA38-7546-A7BA-2C2E08DCA33A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49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85800" y="3733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828800" y="3733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860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242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290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14800" y="1981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3340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724400" y="2286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763000" cy="4114800"/>
          </a:xfrm>
        </p:spPr>
        <p:txBody>
          <a:bodyPr/>
          <a:lstStyle/>
          <a:p>
            <a:r>
              <a:rPr lang="en-US" dirty="0"/>
              <a:t>Why do today’s </a:t>
            </a:r>
            <a:r>
              <a:rPr lang="en-US" dirty="0" err="1"/>
              <a:t>SoC</a:t>
            </a:r>
            <a:r>
              <a:rPr lang="en-US" dirty="0"/>
              <a:t> look like they do?</a:t>
            </a:r>
          </a:p>
          <a:p>
            <a:r>
              <a:rPr lang="en-US" dirty="0"/>
              <a:t>How approach programming modern </a:t>
            </a:r>
            <a:r>
              <a:rPr lang="en-US" dirty="0" err="1"/>
              <a:t>SoCs</a:t>
            </a:r>
            <a:r>
              <a:rPr lang="en-US" dirty="0"/>
              <a:t>?</a:t>
            </a:r>
          </a:p>
          <a:p>
            <a:r>
              <a:rPr lang="en-US" dirty="0"/>
              <a:t>How design a custom </a:t>
            </a:r>
            <a:r>
              <a:rPr lang="en-US" dirty="0" err="1"/>
              <a:t>SoC</a:t>
            </a:r>
            <a:r>
              <a:rPr lang="en-US" dirty="0"/>
              <a:t>?</a:t>
            </a:r>
          </a:p>
          <a:p>
            <a:r>
              <a:rPr lang="en-US" dirty="0"/>
              <a:t>When building a System-on-a-Chip (</a:t>
            </a:r>
            <a:r>
              <a:rPr lang="en-US" dirty="0" err="1"/>
              <a:t>SoC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How much area should go into:</a:t>
            </a:r>
          </a:p>
          <a:p>
            <a:pPr lvl="2"/>
            <a:r>
              <a:rPr lang="en-US" dirty="0"/>
              <a:t>Processor cores, </a:t>
            </a:r>
            <a:r>
              <a:rPr lang="en-US" dirty="0" err="1"/>
              <a:t>GPUs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FPGA logic, memory, </a:t>
            </a:r>
            <a:br>
              <a:rPr lang="en-US" dirty="0"/>
            </a:br>
            <a:r>
              <a:rPr lang="en-US" dirty="0"/>
              <a:t>interconnect, </a:t>
            </a:r>
            <a:br>
              <a:rPr lang="en-US" dirty="0"/>
            </a:br>
            <a:r>
              <a:rPr lang="en-US" dirty="0"/>
              <a:t>custom functions (which) …. 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 descr="A computer chip with many blue squares&#10;&#10;Description automatically generated">
            <a:extLst>
              <a:ext uri="{FF2B5EF4-FFF2-40B4-BE49-F238E27FC236}">
                <a16:creationId xmlns:a16="http://schemas.microsoft.com/office/drawing/2014/main" id="{5FCC03E8-D109-AB11-651C-A9A25E325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158" y="3663967"/>
            <a:ext cx="4191000" cy="3173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5" descr="example_grap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779588"/>
            <a:ext cx="533717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 flipV="1">
            <a:off x="5486400" y="4191000"/>
            <a:ext cx="9906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81800" y="4800600"/>
          <a:ext cx="901700" cy="914400"/>
        </p:xfrm>
        <a:graphic>
          <a:graphicData uri="http://schemas.openxmlformats.org/drawingml/2006/table">
            <a:tbl>
              <a:tblPr/>
              <a:tblGrid>
                <a:gridCol w="22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2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ea typeface="ＭＳ Ｐゴシック" pitchFamily="-110" charset="-128"/>
                <a:cs typeface="ＭＳ Ｐゴシック" pitchFamily="-110" charset="-128"/>
              </a:rPr>
              <a:t>Example Matrix</a:t>
            </a:r>
          </a:p>
        </p:txBody>
      </p:sp>
      <p:sp>
        <p:nvSpPr>
          <p:cNvPr id="532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F4FBFB-B08D-5545-8EA5-A963C3B15797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50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764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956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290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434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5" descr="example_grap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779588"/>
            <a:ext cx="533717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 flipV="1">
            <a:off x="5486400" y="4191000"/>
            <a:ext cx="9906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781800" y="4800600"/>
          <a:ext cx="901700" cy="914400"/>
        </p:xfrm>
        <a:graphic>
          <a:graphicData uri="http://schemas.openxmlformats.org/drawingml/2006/table">
            <a:tbl>
              <a:tblPr/>
              <a:tblGrid>
                <a:gridCol w="22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56240" marR="56240" marT="28124" marB="281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2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ea typeface="ＭＳ Ｐゴシック" pitchFamily="-110" charset="-128"/>
                <a:cs typeface="ＭＳ Ｐゴシック" pitchFamily="-110" charset="-128"/>
              </a:rPr>
              <a:t>Example Matrix</a:t>
            </a:r>
          </a:p>
        </p:txBody>
      </p:sp>
      <p:sp>
        <p:nvSpPr>
          <p:cNvPr id="532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F4FBFB-B08D-5545-8EA5-A963C3B15797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51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764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57400" y="2971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956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29000" y="3200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434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67000" y="5334000"/>
            <a:ext cx="432492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Reduce to critical path:</a:t>
            </a:r>
          </a:p>
          <a:p>
            <a:r>
              <a:rPr lang="en-US" dirty="0">
                <a:latin typeface="+mn-lt"/>
              </a:rPr>
              <a:t>   from 9 sequential operations</a:t>
            </a:r>
          </a:p>
          <a:p>
            <a:r>
              <a:rPr lang="en-US" dirty="0">
                <a:latin typeface="+mn-lt"/>
              </a:rPr>
              <a:t>   to path of 5 operations.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505200" y="3538538"/>
            <a:ext cx="2743200" cy="1143000"/>
          </a:xfrm>
          <a:prstGeom prst="rect">
            <a:avLst/>
          </a:prstGeom>
          <a:solidFill>
            <a:srgbClr val="F2F2F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54275" name="Title 1"/>
          <p:cNvSpPr txBox="1">
            <a:spLocks/>
          </p:cNvSpPr>
          <p:nvPr/>
        </p:nvSpPr>
        <p:spPr bwMode="auto">
          <a:xfrm>
            <a:off x="838200" y="609600"/>
            <a:ext cx="75438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4000" i="0" dirty="0">
                <a:solidFill>
                  <a:srgbClr val="C51538"/>
                </a:solidFill>
                <a:latin typeface="Calibri" pitchFamily="-110" charset="0"/>
              </a:rPr>
              <a:t>Dataflow Processing Element (PE)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725863" y="3784600"/>
            <a:ext cx="627062" cy="627063"/>
          </a:xfrm>
          <a:prstGeom prst="rect">
            <a:avLst/>
          </a:prstGeom>
          <a:solidFill>
            <a:srgbClr val="87CE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5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*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354513" y="3784600"/>
            <a:ext cx="627062" cy="627063"/>
          </a:xfrm>
          <a:prstGeom prst="rect">
            <a:avLst/>
          </a:prstGeom>
          <a:solidFill>
            <a:srgbClr val="87CE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b="1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+</a:t>
            </a:r>
            <a:endParaRPr lang="en-US" sz="5400" b="1" i="0">
              <a:solidFill>
                <a:schemeClr val="tx1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978400" y="3784600"/>
            <a:ext cx="1041400" cy="627063"/>
          </a:xfrm>
          <a:prstGeom prst="rect">
            <a:avLst/>
          </a:prstGeom>
          <a:solidFill>
            <a:srgbClr val="87CE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÷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295400" y="3690938"/>
            <a:ext cx="1600200" cy="838200"/>
          </a:xfrm>
          <a:prstGeom prst="rect">
            <a:avLst/>
          </a:prstGeom>
          <a:solidFill>
            <a:srgbClr val="D7E4B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Dataflow trigger</a:t>
            </a:r>
            <a:endParaRPr lang="en-US" sz="2400" i="0" baseline="30000">
              <a:solidFill>
                <a:schemeClr val="tx1"/>
              </a:solidFill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505200" y="2286000"/>
            <a:ext cx="1600200" cy="838200"/>
          </a:xfrm>
          <a:prstGeom prst="rect">
            <a:avLst/>
          </a:prstGeom>
          <a:solidFill>
            <a:srgbClr val="FDEAD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Incoming Messages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071938" y="5105400"/>
            <a:ext cx="1600200" cy="838200"/>
          </a:xfrm>
          <a:prstGeom prst="rect">
            <a:avLst/>
          </a:prstGeom>
          <a:solidFill>
            <a:srgbClr val="FDEAD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Outgoing Messages</a:t>
            </a:r>
          </a:p>
        </p:txBody>
      </p:sp>
      <p:cxnSp>
        <p:nvCxnSpPr>
          <p:cNvPr id="54282" name="Straight Arrow Connector 40"/>
          <p:cNvCxnSpPr>
            <a:cxnSpLocks noChangeShapeType="1"/>
          </p:cNvCxnSpPr>
          <p:nvPr/>
        </p:nvCxnSpPr>
        <p:spPr bwMode="auto">
          <a:xfrm>
            <a:off x="5499100" y="1827213"/>
            <a:ext cx="0" cy="170973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3" name="Straight Arrow Connector 44"/>
          <p:cNvCxnSpPr>
            <a:cxnSpLocks noChangeShapeType="1"/>
            <a:stCxn id="36" idx="2"/>
            <a:endCxn id="32" idx="0"/>
          </p:cNvCxnSpPr>
          <p:nvPr/>
        </p:nvCxnSpPr>
        <p:spPr bwMode="auto">
          <a:xfrm flipH="1">
            <a:off x="4872038" y="4681538"/>
            <a:ext cx="4762" cy="4238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4" name="Straight Arrow Connector 47"/>
          <p:cNvCxnSpPr>
            <a:cxnSpLocks noChangeShapeType="1"/>
            <a:stCxn id="31" idx="2"/>
          </p:cNvCxnSpPr>
          <p:nvPr/>
        </p:nvCxnSpPr>
        <p:spPr bwMode="auto">
          <a:xfrm>
            <a:off x="4305300" y="3124200"/>
            <a:ext cx="0" cy="4127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5" name="Straight Arrow Connector 50"/>
          <p:cNvCxnSpPr>
            <a:cxnSpLocks noChangeShapeType="1"/>
            <a:stCxn id="25" idx="3"/>
            <a:endCxn id="36" idx="1"/>
          </p:cNvCxnSpPr>
          <p:nvPr/>
        </p:nvCxnSpPr>
        <p:spPr bwMode="auto">
          <a:xfrm>
            <a:off x="2895600" y="4110038"/>
            <a:ext cx="6096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6" name="Straight Arrow Connector 53"/>
          <p:cNvCxnSpPr>
            <a:cxnSpLocks noChangeShapeType="1"/>
          </p:cNvCxnSpPr>
          <p:nvPr/>
        </p:nvCxnSpPr>
        <p:spPr bwMode="auto">
          <a:xfrm flipH="1">
            <a:off x="5116513" y="2709863"/>
            <a:ext cx="38258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4287" name="Straight Arrow Connector 56"/>
          <p:cNvCxnSpPr>
            <a:cxnSpLocks noChangeShapeType="1"/>
          </p:cNvCxnSpPr>
          <p:nvPr/>
        </p:nvCxnSpPr>
        <p:spPr bwMode="auto">
          <a:xfrm flipH="1">
            <a:off x="4872038" y="5943600"/>
            <a:ext cx="4762" cy="42386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428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2120EA-7E31-7549-A1FC-1B5FD3F7B773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52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328738" y="2286000"/>
            <a:ext cx="1600200" cy="838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Graph</a:t>
            </a:r>
          </a:p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Nodes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328738" y="5105400"/>
            <a:ext cx="1600200" cy="838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Graph</a:t>
            </a:r>
          </a:p>
          <a:p>
            <a:pPr algn="ctr">
              <a:defRPr/>
            </a:pPr>
            <a:r>
              <a:rPr lang="en-US" sz="2400" i="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rPr>
              <a:t>Fanout</a:t>
            </a:r>
          </a:p>
        </p:txBody>
      </p:sp>
      <p:cxnSp>
        <p:nvCxnSpPr>
          <p:cNvPr id="54291" name="Straight Arrow Connector 21"/>
          <p:cNvCxnSpPr>
            <a:cxnSpLocks noChangeShapeType="1"/>
            <a:stCxn id="17" idx="3"/>
            <a:endCxn id="31" idx="1"/>
          </p:cNvCxnSpPr>
          <p:nvPr/>
        </p:nvCxnSpPr>
        <p:spPr bwMode="auto">
          <a:xfrm>
            <a:off x="2928938" y="2705100"/>
            <a:ext cx="5762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4292" name="Straight Arrow Connector 23"/>
          <p:cNvCxnSpPr>
            <a:cxnSpLocks noChangeShapeType="1"/>
            <a:stCxn id="18" idx="3"/>
            <a:endCxn id="32" idx="1"/>
          </p:cNvCxnSpPr>
          <p:nvPr/>
        </p:nvCxnSpPr>
        <p:spPr bwMode="auto">
          <a:xfrm flipV="1">
            <a:off x="2928938" y="5524500"/>
            <a:ext cx="1143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1600200"/>
            <a:ext cx="9118600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Content Placeholder 3"/>
          <p:cNvSpPr txBox="1">
            <a:spLocks/>
          </p:cNvSpPr>
          <p:nvPr/>
        </p:nvSpPr>
        <p:spPr bwMode="auto">
          <a:xfrm>
            <a:off x="1365250" y="4941888"/>
            <a:ext cx="7239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Font typeface="Arial" pitchFamily="-110" charset="0"/>
              <a:buNone/>
            </a:pPr>
            <a:r>
              <a:rPr lang="en-US" sz="3600" i="0">
                <a:solidFill>
                  <a:srgbClr val="FF0000"/>
                </a:solidFill>
                <a:sym typeface="Wingdings" pitchFamily="-110" charset="2"/>
              </a:rPr>
              <a:t>~2.4</a:t>
            </a:r>
            <a:r>
              <a:rPr lang="en-US" sz="3600" i="0">
                <a:solidFill>
                  <a:srgbClr val="FF0000"/>
                </a:solidFill>
                <a:latin typeface="Calibri" pitchFamily="-110" charset="0"/>
              </a:rPr>
              <a:t>x mean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Solve Only</a:t>
            </a:r>
          </a:p>
        </p:txBody>
      </p:sp>
      <p:sp>
        <p:nvSpPr>
          <p:cNvPr id="5530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91EA3A0-19E2-8842-A9F6-075E30562208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53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Parallelism: Matrix Solve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4038600" cy="4114800"/>
          </a:xfrm>
        </p:spPr>
        <p:txBody>
          <a:bodyPr/>
          <a:lstStyle/>
          <a:p>
            <a:r>
              <a:rPr lang="en-US" dirty="0"/>
              <a:t>Settled on constructing dataflow graph</a:t>
            </a:r>
          </a:p>
          <a:p>
            <a:r>
              <a:rPr lang="en-US" dirty="0"/>
              <a:t>Graph can be iteration independent</a:t>
            </a:r>
          </a:p>
          <a:p>
            <a:pPr lvl="1"/>
            <a:r>
              <a:rPr lang="en-US" dirty="0"/>
              <a:t>Statically scheduled</a:t>
            </a:r>
          </a:p>
          <a:p>
            <a:pPr lvl="1"/>
            <a:r>
              <a:rPr lang="en-US" dirty="0"/>
              <a:t>(cheaper)</a:t>
            </a:r>
          </a:p>
          <a:p>
            <a:r>
              <a:rPr lang="en-US" dirty="0">
                <a:solidFill>
                  <a:srgbClr val="FF0000"/>
                </a:solidFill>
              </a:rPr>
              <a:t>This is bottleneck to further acceleration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590800"/>
            <a:ext cx="4741631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 Controller?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981200"/>
            <a:ext cx="3810000" cy="4114800"/>
          </a:xfrm>
        </p:spPr>
        <p:txBody>
          <a:bodyPr/>
          <a:lstStyle/>
          <a:p>
            <a:r>
              <a:rPr lang="en-US" dirty="0"/>
              <a:t>Could leave sequential</a:t>
            </a:r>
          </a:p>
          <a:p>
            <a:r>
              <a:rPr lang="en-US" dirty="0"/>
              <a:t>For some designs, becomes the bottleneck once others accelerated</a:t>
            </a:r>
          </a:p>
          <a:p>
            <a:r>
              <a:rPr lang="en-US" dirty="0"/>
              <a:t>Has internal parallelism in condition evaluation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534" y="1981200"/>
            <a:ext cx="5463466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2400" y="5867400"/>
            <a:ext cx="4249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T=T</a:t>
            </a:r>
            <a:r>
              <a:rPr lang="en-US" baseline="-25000" dirty="0"/>
              <a:t>modeleval</a:t>
            </a:r>
            <a:r>
              <a:rPr lang="en-US" dirty="0"/>
              <a:t>/S</a:t>
            </a:r>
            <a:r>
              <a:rPr lang="en-US" baseline="-25000" dirty="0"/>
              <a:t>1</a:t>
            </a:r>
            <a:r>
              <a:rPr lang="en-US" dirty="0"/>
              <a:t>+(T</a:t>
            </a:r>
            <a:r>
              <a:rPr lang="en-US" baseline="-25000" dirty="0"/>
              <a:t>matsolve</a:t>
            </a:r>
            <a:r>
              <a:rPr lang="en-US" dirty="0"/>
              <a:t>)/S</a:t>
            </a:r>
            <a:r>
              <a:rPr lang="en-US" baseline="-25000" dirty="0"/>
              <a:t>2</a:t>
            </a:r>
            <a:r>
              <a:rPr lang="en-US" dirty="0"/>
              <a:t>+T</a:t>
            </a:r>
            <a:r>
              <a:rPr lang="en-US" baseline="-25000" dirty="0"/>
              <a:t>ctrl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 Controller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81200"/>
            <a:ext cx="3810000" cy="4114800"/>
          </a:xfrm>
        </p:spPr>
        <p:txBody>
          <a:bodyPr/>
          <a:lstStyle/>
          <a:p>
            <a:r>
              <a:rPr lang="en-US" dirty="0"/>
              <a:t>Customized </a:t>
            </a:r>
            <a:r>
              <a:rPr lang="en-US" dirty="0" err="1"/>
              <a:t>datapath</a:t>
            </a:r>
            <a:r>
              <a:rPr lang="en-US" dirty="0"/>
              <a:t> controller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253" y="2057400"/>
            <a:ext cx="4903747" cy="2781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4114800"/>
            <a:ext cx="369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seqctrl</a:t>
            </a:r>
            <a:r>
              <a:rPr lang="en-US" dirty="0"/>
              <a:t>=N</a:t>
            </a:r>
            <a:r>
              <a:rPr lang="en-US" baseline="-25000" dirty="0"/>
              <a:t>add</a:t>
            </a:r>
            <a:r>
              <a:rPr lang="en-US" dirty="0"/>
              <a:t>+N</a:t>
            </a:r>
            <a:r>
              <a:rPr lang="en-US" baseline="-25000" dirty="0"/>
              <a:t>mul</a:t>
            </a:r>
            <a:r>
              <a:rPr lang="en-US" dirty="0"/>
              <a:t>+10*</a:t>
            </a:r>
            <a:r>
              <a:rPr lang="en-US" dirty="0" err="1"/>
              <a:t>N</a:t>
            </a:r>
            <a:r>
              <a:rPr lang="en-US" baseline="-25000" dirty="0" err="1"/>
              <a:t>divide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5105400"/>
            <a:ext cx="4597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vliwctrl</a:t>
            </a:r>
            <a:r>
              <a:rPr lang="en-US" dirty="0"/>
              <a:t>=Max(N</a:t>
            </a:r>
            <a:r>
              <a:rPr lang="en-US" baseline="-25000" dirty="0"/>
              <a:t>add</a:t>
            </a:r>
            <a:r>
              <a:rPr lang="en-US" dirty="0"/>
              <a:t>/2,N</a:t>
            </a:r>
            <a:r>
              <a:rPr lang="en-US" baseline="-25000" dirty="0"/>
              <a:t>mul</a:t>
            </a:r>
            <a:r>
              <a:rPr lang="en-US" dirty="0"/>
              <a:t>,10*</a:t>
            </a:r>
            <a:r>
              <a:rPr lang="en-US" dirty="0" err="1"/>
              <a:t>N</a:t>
            </a:r>
            <a:r>
              <a:rPr lang="en-US" baseline="-25000" dirty="0" err="1"/>
              <a:t>divide</a:t>
            </a:r>
            <a:r>
              <a:rPr lang="en-US" dirty="0"/>
              <a:t>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828800"/>
            <a:ext cx="3925888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Single-Chip Solution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041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62CC3F-38E0-AD46-803B-4EB9DF2E5C7F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57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752600"/>
            <a:ext cx="4663612" cy="4030927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Area-Time for 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09800"/>
            <a:ext cx="4599379" cy="37084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133600"/>
            <a:ext cx="3925888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621E37-C558-FD4C-A220-70241A5200C9}"/>
              </a:ext>
            </a:extLst>
          </p:cNvPr>
          <p:cNvSpPr txBox="1"/>
          <p:nvPr/>
        </p:nvSpPr>
        <p:spPr>
          <a:xfrm>
            <a:off x="2377101" y="5984732"/>
            <a:ext cx="19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[1 Slice = 4 LUTs]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25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itle 1"/>
          <p:cNvSpPr txBox="1">
            <a:spLocks/>
          </p:cNvSpPr>
          <p:nvPr/>
        </p:nvSpPr>
        <p:spPr bwMode="auto">
          <a:xfrm>
            <a:off x="838200" y="609600"/>
            <a:ext cx="75438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pPr algn="ctr"/>
            <a:r>
              <a:rPr lang="en-US" sz="4000" i="0">
                <a:solidFill>
                  <a:srgbClr val="C51538"/>
                </a:solidFill>
                <a:latin typeface="Calibri" pitchFamily="-110" charset="0"/>
              </a:rPr>
              <a:t>Composite Speedup</a:t>
            </a:r>
          </a:p>
        </p:txBody>
      </p:sp>
      <p:sp>
        <p:nvSpPr>
          <p:cNvPr id="6349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C771BD7-44FB-5E47-8661-24B0AB54DE25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59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0507D-7AAD-8E44-9004-51AC9A99B0B9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153400" cy="1143000"/>
          </a:xfrm>
        </p:spPr>
        <p:txBody>
          <a:bodyPr/>
          <a:lstStyle/>
          <a:p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FPGA</a:t>
            </a:r>
            <a:br>
              <a:rPr lang="en-US" dirty="0"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Field-Programmable Gate Array</a:t>
            </a:r>
          </a:p>
        </p:txBody>
      </p:sp>
      <p:pic>
        <p:nvPicPr>
          <p:cNvPr id="50181" name="Picture 3" descr="basic_4l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540" y="4693592"/>
            <a:ext cx="2428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5"/>
          <p:cNvSpPr txBox="1">
            <a:spLocks noChangeArrowheads="1"/>
          </p:cNvSpPr>
          <p:nvPr/>
        </p:nvSpPr>
        <p:spPr bwMode="auto">
          <a:xfrm>
            <a:off x="69176" y="2128897"/>
            <a:ext cx="439472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K-LUT (typical k=4 or 6)</a:t>
            </a:r>
          </a:p>
          <a:p>
            <a:r>
              <a:rPr lang="en-US" sz="3200" dirty="0"/>
              <a:t>  Compute block</a:t>
            </a:r>
          </a:p>
          <a:p>
            <a:r>
              <a:rPr lang="en-US" sz="3200" dirty="0"/>
              <a:t>      w/ optional </a:t>
            </a:r>
          </a:p>
          <a:p>
            <a:r>
              <a:rPr lang="en-US" sz="3200" dirty="0"/>
              <a:t> output Flip-Flop</a:t>
            </a:r>
          </a:p>
          <a:p>
            <a:r>
              <a:rPr lang="en-US" sz="3200" dirty="0"/>
              <a:t>(LUT = </a:t>
            </a:r>
            <a:r>
              <a:rPr lang="en-US" sz="3200" dirty="0" err="1"/>
              <a:t>LookUp</a:t>
            </a:r>
            <a:r>
              <a:rPr lang="en-US" sz="3200" dirty="0"/>
              <a:t> Table)</a:t>
            </a:r>
            <a:endParaRPr lang="en-US" dirty="0"/>
          </a:p>
        </p:txBody>
      </p:sp>
      <p:pic>
        <p:nvPicPr>
          <p:cNvPr id="50183" name="Picture 6" descr="rb_segment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495800" y="2057400"/>
            <a:ext cx="4267200" cy="4267200"/>
          </a:xfrm>
          <a:noFill/>
        </p:spPr>
      </p:pic>
      <p:sp>
        <p:nvSpPr>
          <p:cNvPr id="9" name="TextBox 8"/>
          <p:cNvSpPr txBox="1"/>
          <p:nvPr/>
        </p:nvSpPr>
        <p:spPr>
          <a:xfrm>
            <a:off x="69176" y="6017567"/>
            <a:ext cx="294022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 ESE1500, CIS5710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371600"/>
            <a:ext cx="5221288" cy="52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Modern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6041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62CC3F-38E0-AD46-803B-4EB9DF2E5C7F}" type="slidenum">
              <a:rPr lang="en-US">
                <a:latin typeface="Verdana" pitchFamily="-110" charset="0"/>
                <a:ea typeface="Times New Roman" pitchFamily="-110" charset="0"/>
                <a:cs typeface="Times New Roman" pitchFamily="-110" charset="0"/>
              </a:rPr>
              <a:pPr/>
              <a:t>60</a:t>
            </a:fld>
            <a:endParaRPr lang="en-US">
              <a:latin typeface="Verdana" pitchFamily="-110" charset="0"/>
              <a:ea typeface="Times New Roman" pitchFamily="-110" charset="0"/>
              <a:cs typeface="Times New Roman" pitchFamily="-110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769DD5-706C-CD4B-8BF9-551E6483D243}" type="slidenum">
              <a:rPr lang="en-US" smtClean="0">
                <a:latin typeface="Times New Roman" pitchFamily="1" charset="0"/>
              </a:rPr>
              <a:pPr/>
              <a:t>61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4: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Class Components</a:t>
            </a: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</a:p>
        </p:txBody>
      </p:sp>
      <p:sp>
        <p:nvSpPr>
          <p:cNvPr id="563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1BC99F-3DDD-BC47-9D84-37A9F8789027}" type="slidenum">
              <a:rPr lang="en-US" smtClean="0">
                <a:latin typeface="Times New Roman" pitchFamily="1" charset="0"/>
              </a:rPr>
              <a:pPr/>
              <a:t>62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Class Components</a:t>
            </a:r>
          </a:p>
        </p:txBody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686800" cy="4876800"/>
          </a:xfrm>
        </p:spPr>
        <p:txBody>
          <a:bodyPr/>
          <a:lstStyle/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Lecture (incl. </a:t>
            </a:r>
            <a:r>
              <a:rPr lang="en-US" sz="2800" dirty="0" err="1">
                <a:ea typeface="ＭＳ Ｐゴシック" pitchFamily="1" charset="-128"/>
                <a:cs typeface="ＭＳ Ｐゴシック" pitchFamily="1" charset="-128"/>
              </a:rPr>
              <a:t>preclass</a:t>
            </a:r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 exercise)</a:t>
            </a:r>
          </a:p>
          <a:p>
            <a:pPr lvl="1"/>
            <a:r>
              <a:rPr lang="en-US" sz="2400" dirty="0"/>
              <a:t>In-person (not hybrid, don’t expect recordings)</a:t>
            </a:r>
          </a:p>
          <a:p>
            <a:pPr lvl="1"/>
            <a:r>
              <a:rPr lang="en-US" sz="2400" dirty="0"/>
              <a:t>Slides, </a:t>
            </a:r>
            <a:r>
              <a:rPr lang="en-US" sz="2400" dirty="0" err="1"/>
              <a:t>preclass</a:t>
            </a:r>
            <a:r>
              <a:rPr lang="en-US" sz="2400" dirty="0"/>
              <a:t> on web before class  (print if you want)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N.B. I encourage class participation</a:t>
            </a:r>
          </a:p>
          <a:p>
            <a:pPr lvl="2"/>
            <a:r>
              <a:rPr lang="en-US" dirty="0">
                <a:ea typeface="ＭＳ Ｐゴシック" pitchFamily="1" charset="-128"/>
              </a:rPr>
              <a:t>In class; Questions (“warm” calls)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Daily Quiz</a:t>
            </a:r>
          </a:p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Reading [~1 required paper/lecture]</a:t>
            </a:r>
          </a:p>
          <a:p>
            <a:pPr lvl="1"/>
            <a:r>
              <a:rPr lang="en-US" sz="2400" dirty="0"/>
              <a:t>online: Canvas, IEEE, ACM, also </a:t>
            </a:r>
            <a:r>
              <a:rPr lang="en-US" sz="2400" dirty="0" err="1"/>
              <a:t>ZynqBook</a:t>
            </a:r>
            <a:r>
              <a:rPr lang="en-US" sz="2400" dirty="0"/>
              <a:t>,</a:t>
            </a:r>
          </a:p>
          <a:p>
            <a:pPr lvl="1">
              <a:buNone/>
            </a:pPr>
            <a:r>
              <a:rPr lang="en-US" sz="2400" dirty="0"/>
              <a:t>    Parallel Programming for </a:t>
            </a:r>
            <a:r>
              <a:rPr lang="en-US" sz="2400" dirty="0" err="1"/>
              <a:t>FPGAs</a:t>
            </a:r>
            <a:endParaRPr lang="en-US" sz="2400" dirty="0"/>
          </a:p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Homework </a:t>
            </a:r>
            <a:r>
              <a:rPr lang="en-US" sz="2400" dirty="0"/>
              <a:t>(1 per week due 5pm)</a:t>
            </a:r>
          </a:p>
          <a:p>
            <a:r>
              <a:rPr lang="en-US" sz="2800" dirty="0">
                <a:ea typeface="ＭＳ Ｐゴシック" pitchFamily="1" charset="-128"/>
                <a:cs typeface="ＭＳ Ｐゴシック" pitchFamily="1" charset="-128"/>
              </a:rPr>
              <a:t>Project – open-ended   </a:t>
            </a:r>
            <a:r>
              <a:rPr lang="en-US" sz="2400" dirty="0"/>
              <a:t>(~6 weeks)</a:t>
            </a:r>
          </a:p>
          <a:p>
            <a:pPr lvl="1"/>
            <a:r>
              <a:rPr lang="en-US" sz="2000" dirty="0"/>
              <a:t>Oct. 23 – Dec. 9</a:t>
            </a:r>
            <a:r>
              <a:rPr lang="en-US" sz="2000" baseline="30000" dirty="0"/>
              <a:t>th</a:t>
            </a:r>
            <a:r>
              <a:rPr lang="en-US" sz="2000" dirty="0"/>
              <a:t> (~ weekly milestones, details syllabus)</a:t>
            </a:r>
          </a:p>
          <a:p>
            <a:r>
              <a:rPr lang="en-US" sz="2800" dirty="0">
                <a:solidFill>
                  <a:schemeClr val="accent2"/>
                </a:solidFill>
                <a:ea typeface="ＭＳ Ｐゴシック" pitchFamily="1" charset="-128"/>
                <a:cs typeface="ＭＳ Ｐゴシック" pitchFamily="1" charset="-128"/>
              </a:rPr>
              <a:t>Note syllabus, course admin online</a:t>
            </a:r>
          </a:p>
        </p:txBody>
      </p:sp>
      <p:pic>
        <p:nvPicPr>
          <p:cNvPr id="6" name="Picture 5" descr="ZynqPerspecti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277" y="3200400"/>
            <a:ext cx="2033923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Half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Quickly cover breadth</a:t>
            </a:r>
          </a:p>
          <a:p>
            <a:r>
              <a:rPr lang="en-US" dirty="0"/>
              <a:t>Metrics, bottlenecks</a:t>
            </a:r>
          </a:p>
          <a:p>
            <a:r>
              <a:rPr lang="en-US" dirty="0"/>
              <a:t>Memory</a:t>
            </a:r>
          </a:p>
          <a:p>
            <a:r>
              <a:rPr lang="en-US" dirty="0"/>
              <a:t>Parallel models</a:t>
            </a:r>
          </a:p>
          <a:p>
            <a:r>
              <a:rPr lang="en-US" dirty="0"/>
              <a:t>SIMD/Data Parallel</a:t>
            </a:r>
          </a:p>
          <a:p>
            <a:r>
              <a:rPr lang="en-US" dirty="0"/>
              <a:t>Thread-level parallelism</a:t>
            </a:r>
          </a:p>
          <a:p>
            <a:r>
              <a:rPr lang="en-US" dirty="0"/>
              <a:t>Spatial, C-to-gates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029200" y="1961388"/>
            <a:ext cx="3810000" cy="4114800"/>
          </a:xfrm>
        </p:spPr>
        <p:txBody>
          <a:bodyPr/>
          <a:lstStyle/>
          <a:p>
            <a:endParaRPr lang="en-US" dirty="0"/>
          </a:p>
          <a:p>
            <a:pPr>
              <a:buNone/>
            </a:pPr>
            <a:r>
              <a:rPr lang="en-US" dirty="0"/>
              <a:t>Line up with </a:t>
            </a:r>
            <a:r>
              <a:rPr lang="en-US" dirty="0" err="1"/>
              <a:t>homeworks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4589"/>
            <a:ext cx="7772400" cy="1143000"/>
          </a:xfrm>
        </p:spPr>
        <p:txBody>
          <a:bodyPr/>
          <a:lstStyle/>
          <a:p>
            <a:r>
              <a:rPr lang="en-US" dirty="0"/>
              <a:t>Second Half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 everything on project</a:t>
            </a:r>
          </a:p>
          <a:p>
            <a:r>
              <a:rPr lang="en-US" dirty="0"/>
              <a:t>Going deeper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232" y="1524000"/>
            <a:ext cx="3810000" cy="4953000"/>
          </a:xfrm>
        </p:spPr>
        <p:txBody>
          <a:bodyPr/>
          <a:lstStyle/>
          <a:p>
            <a:r>
              <a:rPr lang="en-US" dirty="0"/>
              <a:t>Memory</a:t>
            </a:r>
          </a:p>
          <a:p>
            <a:r>
              <a:rPr lang="en-US" dirty="0"/>
              <a:t>Verification</a:t>
            </a:r>
          </a:p>
          <a:p>
            <a:r>
              <a:rPr lang="en-US" dirty="0"/>
              <a:t>VLIW</a:t>
            </a:r>
          </a:p>
          <a:p>
            <a:r>
              <a:rPr lang="en-US" dirty="0"/>
              <a:t>Reduce</a:t>
            </a:r>
          </a:p>
          <a:p>
            <a:r>
              <a:rPr lang="en-US" dirty="0">
                <a:solidFill>
                  <a:schemeClr val="bg2"/>
                </a:solidFill>
              </a:rPr>
              <a:t>Energy</a:t>
            </a:r>
          </a:p>
          <a:p>
            <a:r>
              <a:rPr lang="en-US" dirty="0">
                <a:solidFill>
                  <a:schemeClr val="bg2"/>
                </a:solidFill>
              </a:rPr>
              <a:t>Chip Cost</a:t>
            </a:r>
          </a:p>
          <a:p>
            <a:r>
              <a:rPr lang="en-US" dirty="0">
                <a:solidFill>
                  <a:schemeClr val="bg2"/>
                </a:solidFill>
              </a:rPr>
              <a:t>Real-time</a:t>
            </a:r>
          </a:p>
          <a:p>
            <a:r>
              <a:rPr lang="en-US" dirty="0">
                <a:solidFill>
                  <a:schemeClr val="bg2"/>
                </a:solidFill>
              </a:rPr>
              <a:t>Reactive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534400" cy="4114800"/>
          </a:xfrm>
        </p:spPr>
        <p:txBody>
          <a:bodyPr/>
          <a:lstStyle/>
          <a:p>
            <a:r>
              <a:rPr lang="en-US" dirty="0"/>
              <a:t>HomeWorks (HW) in Groups of 2 (after 0, 1)</a:t>
            </a:r>
          </a:p>
          <a:p>
            <a:r>
              <a:rPr lang="en-US" dirty="0"/>
              <a:t>HW: we assign</a:t>
            </a:r>
          </a:p>
          <a:p>
            <a:r>
              <a:rPr lang="en-US" dirty="0"/>
              <a:t>Individual assignment writeup</a:t>
            </a:r>
          </a:p>
          <a:p>
            <a:r>
              <a:rPr lang="en-US" dirty="0"/>
              <a:t>Project in Groups of 3</a:t>
            </a:r>
          </a:p>
          <a:p>
            <a:r>
              <a:rPr lang="en-US" dirty="0"/>
              <a:t>Project: you propose team of 3, we review</a:t>
            </a:r>
          </a:p>
          <a:p>
            <a:pPr lvl="1"/>
            <a:r>
              <a:rPr lang="en-US" dirty="0"/>
              <a:t>Most portions group writeup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Maybe few components individual writeup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&amp; Lab Hours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534400" cy="4114800"/>
          </a:xfrm>
        </p:spPr>
        <p:txBody>
          <a:bodyPr/>
          <a:lstStyle/>
          <a:p>
            <a:r>
              <a:rPr lang="en-US" dirty="0"/>
              <a:t>Andre: TBD</a:t>
            </a:r>
          </a:p>
          <a:p>
            <a:pPr lvl="1"/>
            <a:r>
              <a:rPr lang="en-US" dirty="0"/>
              <a:t>Levine 270, Zoom</a:t>
            </a:r>
          </a:p>
          <a:p>
            <a:r>
              <a:rPr lang="en-US" dirty="0"/>
              <a:t>TAs – </a:t>
            </a:r>
            <a:r>
              <a:rPr lang="en-US" dirty="0" err="1"/>
              <a:t>Ketterer</a:t>
            </a:r>
            <a:r>
              <a:rPr lang="en-US" dirty="0"/>
              <a:t> (starting next week)</a:t>
            </a:r>
          </a:p>
          <a:p>
            <a:pPr lvl="1"/>
            <a:r>
              <a:rPr lang="en-US" dirty="0"/>
              <a:t>Tuesday 8:30-9:30 pm</a:t>
            </a:r>
          </a:p>
          <a:p>
            <a:pPr lvl="1"/>
            <a:r>
              <a:rPr lang="en-US" dirty="0"/>
              <a:t>Wednesday 4:00-5:00 pm  (not today)</a:t>
            </a:r>
          </a:p>
          <a:p>
            <a:pPr lvl="1"/>
            <a:r>
              <a:rPr lang="en-US" dirty="0"/>
              <a:t>Thursday 8:30pm-10:30pm (not tomorrow)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Diagnostic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56756"/>
            <a:ext cx="7772400" cy="5120244"/>
          </a:xfrm>
        </p:spPr>
        <p:txBody>
          <a:bodyPr/>
          <a:lstStyle/>
          <a:p>
            <a:r>
              <a:rPr lang="en-US" dirty="0"/>
              <a:t>Course will rely heavily on C</a:t>
            </a:r>
          </a:p>
          <a:p>
            <a:pPr lvl="1"/>
            <a:r>
              <a:rPr lang="en-US" dirty="0"/>
              <a:t>Program both hardware and software in C</a:t>
            </a:r>
          </a:p>
          <a:p>
            <a:r>
              <a:rPr lang="en-US" dirty="0"/>
              <a:t>If you cannot read/write code in C, </a:t>
            </a:r>
            <a:br>
              <a:rPr lang="en-US" dirty="0"/>
            </a:br>
            <a:r>
              <a:rPr lang="en-US" dirty="0"/>
              <a:t>this course will be a challenge</a:t>
            </a:r>
          </a:p>
          <a:p>
            <a:r>
              <a:rPr lang="en-US" dirty="0"/>
              <a:t>Diagnostic Assessment intended as a quick indication if you aren’t ready</a:t>
            </a:r>
          </a:p>
          <a:p>
            <a:pPr lvl="1"/>
            <a:r>
              <a:rPr lang="en-US" dirty="0"/>
              <a:t>Should be able to complete quickly</a:t>
            </a:r>
          </a:p>
          <a:p>
            <a:pPr lvl="1"/>
            <a:r>
              <a:rPr lang="en-US" dirty="0"/>
              <a:t>Better to find out now than after you’re stuck in the course</a:t>
            </a:r>
          </a:p>
          <a:p>
            <a:pPr lvl="1"/>
            <a:r>
              <a:rPr lang="en-US" dirty="0"/>
              <a:t>Due next Wednesday (9/4)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C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876800"/>
          </a:xfrm>
        </p:spPr>
        <p:txBody>
          <a:bodyPr/>
          <a:lstStyle/>
          <a:p>
            <a:r>
              <a:rPr lang="en-US" dirty="0"/>
              <a:t>Course will rely heavily on C</a:t>
            </a:r>
          </a:p>
          <a:p>
            <a:pPr lvl="1"/>
            <a:r>
              <a:rPr lang="en-US" dirty="0"/>
              <a:t>Program both hardware and software in C</a:t>
            </a:r>
          </a:p>
          <a:p>
            <a:r>
              <a:rPr lang="en-US" dirty="0"/>
              <a:t>HW1 has some C </a:t>
            </a:r>
            <a:r>
              <a:rPr lang="en-US" dirty="0" err="1"/>
              <a:t>warmup</a:t>
            </a:r>
            <a:r>
              <a:rPr lang="en-US" dirty="0"/>
              <a:t> problems</a:t>
            </a:r>
          </a:p>
          <a:p>
            <a:endParaRPr lang="en-US" dirty="0"/>
          </a:p>
          <a:p>
            <a:r>
              <a:rPr lang="en-US" dirty="0"/>
              <a:t>TA will hold C review</a:t>
            </a:r>
          </a:p>
          <a:p>
            <a:pPr lvl="1"/>
            <a:r>
              <a:rPr lang="en-US" dirty="0"/>
              <a:t>on Sept. 4</a:t>
            </a:r>
            <a:r>
              <a:rPr lang="en-US" baseline="30000" dirty="0"/>
              <a:t>th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TBD (probably office hours)</a:t>
            </a:r>
          </a:p>
          <a:p>
            <a:pPr lvl="1"/>
            <a:r>
              <a:rPr lang="en-US" dirty="0"/>
              <a:t>(before our next class meeting since Monday 9/2 is Labor day)</a:t>
            </a:r>
          </a:p>
          <a:p>
            <a:pPr lvl="1"/>
            <a:r>
              <a:rPr lang="en-US" dirty="0"/>
              <a:t>See Ed Discuss for details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990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Preclass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Exercise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4114800"/>
          </a:xfrm>
        </p:spPr>
        <p:txBody>
          <a:bodyPr/>
          <a:lstStyle/>
          <a:p>
            <a:pPr>
              <a:buNone/>
            </a:pPr>
            <a:endParaRPr lang="en-US" dirty="0">
              <a:ea typeface="ＭＳ Ｐゴシック" pitchFamily="1" charset="-128"/>
              <a:cs typeface="ＭＳ Ｐゴシック" pitchFamily="1" charset="-128"/>
            </a:endParaRP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Motivate the topic of the day</a:t>
            </a:r>
          </a:p>
          <a:p>
            <a:pPr lvl="1"/>
            <a:r>
              <a:rPr lang="en-US" dirty="0"/>
              <a:t>Introduce a problem</a:t>
            </a:r>
          </a:p>
          <a:p>
            <a:pPr lvl="1"/>
            <a:r>
              <a:rPr lang="en-US" dirty="0"/>
              <a:t>Introduce a design space, tradeoff, transform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Available on syllabus before lecture 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May want to print a copy to bring to class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Should work before lecture starts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Won’t be available later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Do bring/use calculator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Will be numerical examples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73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6A6D6A-AEB5-0144-9404-27156E083672}" type="slidenum">
              <a:rPr lang="en-US" smtClean="0">
                <a:latin typeface="Times New Roman" pitchFamily="1" charset="0"/>
              </a:rPr>
              <a:pPr/>
              <a:t>69</a:t>
            </a:fld>
            <a:endParaRPr lang="en-US">
              <a:latin typeface="Times New Roman" pitchFamily="1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for 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2C575-3B52-F64C-A3C3-55F18E211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3787F-7245-F54F-ABC0-AF068DC0C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Count for Engagement Points</a:t>
            </a:r>
          </a:p>
          <a:p>
            <a:r>
              <a:rPr lang="en-US" dirty="0"/>
              <a:t>Only available until next lecture</a:t>
            </a:r>
          </a:p>
          <a:p>
            <a:r>
              <a:rPr lang="en-US" dirty="0"/>
              <a:t>Incentive to keep up with material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E3B15-47FB-3346-A72C-F5447E794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F2E70-E205-A64E-AFFC-66627A520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742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AE11-4ADB-174D-ADCD-2F2AB8AAC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8" y="292769"/>
            <a:ext cx="7772400" cy="1143000"/>
          </a:xfrm>
        </p:spPr>
        <p:txBody>
          <a:bodyPr/>
          <a:lstStyle/>
          <a:p>
            <a:r>
              <a:rPr lang="en-US" dirty="0"/>
              <a:t>Lecture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A79AA-0C57-3642-ABF4-B679F9BE8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44579"/>
            <a:ext cx="7772400" cy="4114800"/>
          </a:xfrm>
        </p:spPr>
        <p:txBody>
          <a:bodyPr/>
          <a:lstStyle/>
          <a:p>
            <a:r>
              <a:rPr lang="en-US" dirty="0"/>
              <a:t>Work on </a:t>
            </a:r>
            <a:r>
              <a:rPr lang="en-US" dirty="0" err="1"/>
              <a:t>preclass</a:t>
            </a:r>
            <a:r>
              <a:rPr lang="en-US" dirty="0"/>
              <a:t> before lecture start</a:t>
            </a:r>
          </a:p>
          <a:p>
            <a:r>
              <a:rPr lang="en-US" dirty="0"/>
              <a:t>Start lecture at 10:20am</a:t>
            </a:r>
          </a:p>
          <a:p>
            <a:r>
              <a:rPr lang="en-US" dirty="0"/>
              <a:t>Lecture until 11:40am</a:t>
            </a:r>
          </a:p>
          <a:p>
            <a:r>
              <a:rPr lang="en-US" dirty="0"/>
              <a:t>(most days) stay for remaining questions</a:t>
            </a:r>
          </a:p>
          <a:p>
            <a:pPr lvl="1"/>
            <a:r>
              <a:rPr lang="en-US" dirty="0"/>
              <a:t>Pending course after us</a:t>
            </a:r>
          </a:p>
          <a:p>
            <a:pPr lvl="1"/>
            <a:r>
              <a:rPr lang="en-US" dirty="0"/>
              <a:t>Typically take questions in hall after clearing out for next course</a:t>
            </a:r>
          </a:p>
          <a:p>
            <a:pPr lvl="1"/>
            <a:r>
              <a:rPr lang="en-US" dirty="0"/>
              <a:t>[</a:t>
            </a:r>
            <a:r>
              <a:rPr lang="en-US" dirty="0">
                <a:solidFill>
                  <a:schemeClr val="accent2"/>
                </a:solidFill>
              </a:rPr>
              <a:t>not today </a:t>
            </a:r>
            <a:r>
              <a:rPr lang="en-US" dirty="0">
                <a:solidFill>
                  <a:schemeClr val="accent2"/>
                </a:solidFill>
                <a:sym typeface="Wingdings" pitchFamily="2" charset="2"/>
              </a:rPr>
              <a:t> CMPE Meet-and-Greet</a:t>
            </a:r>
            <a:r>
              <a:rPr lang="en-US" dirty="0">
                <a:sym typeface="Wingdings" pitchFamily="2" charset="2"/>
              </a:rPr>
              <a:t>]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D3827-2E9A-3345-BB46-CD4598966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F636-3939-FF45-89F9-FED866F6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849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</a:p>
        </p:txBody>
      </p:sp>
      <p:sp>
        <p:nvSpPr>
          <p:cNvPr id="583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4605182-52D7-1A4A-B4B7-44F1CCCB4D0E}" type="slidenum">
              <a:rPr lang="en-US" smtClean="0">
                <a:latin typeface="Times New Roman" pitchFamily="1" charset="0"/>
              </a:rPr>
              <a:pPr/>
              <a:t>72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Feedback</a:t>
            </a: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4464" y="1752600"/>
            <a:ext cx="7772400" cy="495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Will have anonymous feedback for each lecture</a:t>
            </a:r>
          </a:p>
          <a:p>
            <a:pPr lvl="1"/>
            <a:r>
              <a:rPr lang="en-US" dirty="0"/>
              <a:t>Clarity?</a:t>
            </a:r>
          </a:p>
          <a:p>
            <a:pPr lvl="1"/>
            <a:r>
              <a:rPr lang="en-US" dirty="0"/>
              <a:t>Speed?</a:t>
            </a:r>
          </a:p>
          <a:p>
            <a:pPr lvl="1"/>
            <a:r>
              <a:rPr lang="en-US" dirty="0"/>
              <a:t>Vocabulary?</a:t>
            </a:r>
          </a:p>
          <a:p>
            <a:pPr lvl="1"/>
            <a:r>
              <a:rPr lang="en-US" dirty="0"/>
              <a:t>General comments</a:t>
            </a:r>
          </a:p>
          <a:p>
            <a:pPr lvl="2"/>
            <a:r>
              <a:rPr lang="en-US" dirty="0"/>
              <a:t>Specificity most helpful</a:t>
            </a:r>
          </a:p>
          <a:p>
            <a:pPr lvl="3"/>
            <a:r>
              <a:rPr lang="en-US" dirty="0"/>
              <a:t>X was unclear because of Y</a:t>
            </a:r>
          </a:p>
          <a:p>
            <a:pPr lvl="3"/>
            <a:r>
              <a:rPr lang="en-US" dirty="0"/>
              <a:t>Subtopic Z went too fast</a:t>
            </a:r>
          </a:p>
          <a:p>
            <a:pPr lvl="3"/>
            <a:r>
              <a:rPr lang="en-US" dirty="0"/>
              <a:t>Need an example for Q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24" y="1143000"/>
            <a:ext cx="7772400" cy="4114800"/>
          </a:xfrm>
        </p:spPr>
        <p:txBody>
          <a:bodyPr/>
          <a:lstStyle/>
          <a:p>
            <a:r>
              <a:rPr lang="en-US" dirty="0"/>
              <a:t>Canvas turn-in of assignments</a:t>
            </a:r>
          </a:p>
          <a:p>
            <a:r>
              <a:rPr lang="en-US" dirty="0"/>
              <a:t>No handwritten work</a:t>
            </a:r>
          </a:p>
          <a:p>
            <a:r>
              <a:rPr lang="en-US" dirty="0"/>
              <a:t>Due on time </a:t>
            </a:r>
          </a:p>
          <a:p>
            <a:pPr lvl="1"/>
            <a:r>
              <a:rPr lang="en-US" dirty="0"/>
              <a:t>Individual assignments only</a:t>
            </a:r>
          </a:p>
          <a:p>
            <a:pPr lvl="2"/>
            <a:r>
              <a:rPr lang="en-US" dirty="0"/>
              <a:t>3 free late days total</a:t>
            </a:r>
          </a:p>
          <a:p>
            <a:r>
              <a:rPr lang="en-US" dirty="0"/>
              <a:t>Collaboration</a:t>
            </a:r>
          </a:p>
          <a:p>
            <a:pPr lvl="1"/>
            <a:r>
              <a:rPr lang="en-US" dirty="0"/>
              <a:t>Tools – allowed</a:t>
            </a:r>
          </a:p>
          <a:p>
            <a:pPr lvl="1"/>
            <a:r>
              <a:rPr lang="en-US" dirty="0"/>
              <a:t>Designs – limited to project teams as specified on assignments</a:t>
            </a:r>
          </a:p>
          <a:p>
            <a:r>
              <a:rPr lang="en-US" dirty="0"/>
              <a:t>See web page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153400" cy="4114800"/>
          </a:xfrm>
        </p:spPr>
        <p:txBody>
          <a:bodyPr/>
          <a:lstStyle/>
          <a:p>
            <a:r>
              <a:rPr lang="en-US" dirty="0"/>
              <a:t>Your action:</a:t>
            </a:r>
          </a:p>
          <a:p>
            <a:pPr lvl="1"/>
            <a:r>
              <a:rPr lang="en-US" dirty="0"/>
              <a:t>Feedback sheet for today</a:t>
            </a:r>
          </a:p>
          <a:p>
            <a:pPr lvl="1"/>
            <a:r>
              <a:rPr lang="en-US" dirty="0"/>
              <a:t>Find course web page</a:t>
            </a:r>
          </a:p>
          <a:p>
            <a:pPr lvl="2"/>
            <a:r>
              <a:rPr lang="en-US" dirty="0"/>
              <a:t>Read it, including the policies</a:t>
            </a:r>
          </a:p>
          <a:p>
            <a:pPr lvl="2"/>
            <a:r>
              <a:rPr lang="en-US" dirty="0"/>
              <a:t>Find Syllabus</a:t>
            </a:r>
          </a:p>
          <a:p>
            <a:pPr lvl="3"/>
            <a:r>
              <a:rPr lang="en-US" dirty="0"/>
              <a:t>Find diagnostic assessment, homework 1</a:t>
            </a:r>
          </a:p>
          <a:p>
            <a:pPr lvl="3"/>
            <a:r>
              <a:rPr lang="en-US" dirty="0"/>
              <a:t>Find lecture slides</a:t>
            </a:r>
          </a:p>
          <a:p>
            <a:pPr lvl="4"/>
            <a:r>
              <a:rPr lang="en-US" dirty="0"/>
              <a:t>Will try to post before lecture</a:t>
            </a:r>
          </a:p>
          <a:p>
            <a:pPr lvl="3"/>
            <a:r>
              <a:rPr lang="en-US" dirty="0"/>
              <a:t>Find reading assignments</a:t>
            </a:r>
          </a:p>
          <a:p>
            <a:pPr lvl="1"/>
            <a:r>
              <a:rPr lang="en-US" dirty="0"/>
              <a:t>Find reading for lecture 2 on canvas and web</a:t>
            </a:r>
          </a:p>
          <a:p>
            <a:pPr lvl="2"/>
            <a:r>
              <a:rPr lang="en-US" dirty="0"/>
              <a:t>…for this lecture if you haven’t already</a:t>
            </a:r>
          </a:p>
          <a:p>
            <a:pPr lvl="1"/>
            <a:r>
              <a:rPr lang="en-US" dirty="0"/>
              <a:t>Find/join Ed Discussion group for course</a:t>
            </a:r>
          </a:p>
          <a:p>
            <a:pPr lvl="1"/>
            <a:r>
              <a:rPr lang="en-US" dirty="0"/>
              <a:t>Signup for </a:t>
            </a:r>
            <a:r>
              <a:rPr lang="en-US" dirty="0" err="1"/>
              <a:t>detkin</a:t>
            </a:r>
            <a:r>
              <a:rPr lang="en-US" dirty="0"/>
              <a:t>/</a:t>
            </a:r>
            <a:r>
              <a:rPr lang="en-US" dirty="0" err="1"/>
              <a:t>ketterer</a:t>
            </a:r>
            <a:r>
              <a:rPr lang="en-US" dirty="0"/>
              <a:t> access</a:t>
            </a:r>
          </a:p>
          <a:p>
            <a:pPr lvl="1"/>
            <a:r>
              <a:rPr lang="en-US" dirty="0"/>
              <a:t>Complete/submit diagnostic assessment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</a:p>
        </p:txBody>
      </p:sp>
      <p:sp>
        <p:nvSpPr>
          <p:cNvPr id="634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5609EC-4A1E-094D-9DEA-AD0F4B82004C}" type="slidenum">
              <a:rPr lang="en-US" smtClean="0">
                <a:latin typeface="Times New Roman" pitchFamily="1" charset="0"/>
              </a:rPr>
              <a:pPr/>
              <a:t>75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Big Ideas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Programmable Platforms</a:t>
            </a:r>
          </a:p>
          <a:p>
            <a:pPr lvl="1"/>
            <a:r>
              <a:rPr lang="en-US" dirty="0"/>
              <a:t>Key delivery vehicle for innovative computing applications</a:t>
            </a:r>
          </a:p>
          <a:p>
            <a:pPr lvl="1"/>
            <a:r>
              <a:rPr lang="en-US" dirty="0"/>
              <a:t>Reduce TTM (Time-to-Market), risk</a:t>
            </a:r>
          </a:p>
          <a:p>
            <a:pPr lvl="1"/>
            <a:r>
              <a:rPr lang="en-US" dirty="0"/>
              <a:t>More than a microprocessor</a:t>
            </a:r>
          </a:p>
          <a:p>
            <a:pPr lvl="1"/>
            <a:r>
              <a:rPr lang="en-US" dirty="0"/>
              <a:t>Heterogeneous, parallel</a:t>
            </a:r>
          </a:p>
          <a:p>
            <a:r>
              <a:rPr lang="en-US" dirty="0"/>
              <a:t>Demand hardware-software </a:t>
            </a:r>
            <a:r>
              <a:rPr lang="en-US" dirty="0" err="1"/>
              <a:t>codesign</a:t>
            </a:r>
            <a:endParaRPr lang="en-US" dirty="0"/>
          </a:p>
          <a:p>
            <a:pPr lvl="1"/>
            <a:r>
              <a:rPr lang="en-US" dirty="0"/>
              <a:t>Soft view of hardware</a:t>
            </a:r>
          </a:p>
          <a:p>
            <a:pPr lvl="1"/>
            <a:r>
              <a:rPr lang="en-US" dirty="0"/>
              <a:t>Resource-aware view of parallelism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4EDA-122D-C446-98B5-A80A522C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DA440-F00C-C443-B865-746BCAA1A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A3143-027B-D544-8B44-BFA697BCD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D41D9F-87EE-304B-B2A2-27A625DF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41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4949E-9F27-9849-ADC4-AAABCA855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332232"/>
            <a:ext cx="8080248" cy="1143000"/>
          </a:xfrm>
        </p:spPr>
        <p:txBody>
          <a:bodyPr/>
          <a:lstStyle/>
          <a:p>
            <a:r>
              <a:rPr lang="en-US" dirty="0"/>
              <a:t>End of  Microprocessor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B966C-5D0D-D94D-8FFF-8F7D226E67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770888"/>
            <a:ext cx="38100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Old</a:t>
            </a:r>
          </a:p>
          <a:p>
            <a:r>
              <a:rPr lang="en-US" dirty="0"/>
              <a:t>Moore’s Law scaling delivered faster transistors</a:t>
            </a:r>
          </a:p>
          <a:p>
            <a:r>
              <a:rPr lang="en-US" dirty="0"/>
              <a:t>Processors rode Moore’s Law</a:t>
            </a:r>
          </a:p>
          <a:p>
            <a:pPr lvl="1"/>
            <a:r>
              <a:rPr lang="en-US" dirty="0"/>
              <a:t>Turning transistors into performance</a:t>
            </a:r>
          </a:p>
          <a:p>
            <a:r>
              <a:rPr lang="en-US" dirty="0"/>
              <a:t>Could wait and ride technology curve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F7AEA6-C51F-2048-8561-B682E8A18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5855" y="1770888"/>
            <a:ext cx="4421124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Now</a:t>
            </a:r>
          </a:p>
          <a:p>
            <a:r>
              <a:rPr lang="en-US" dirty="0"/>
              <a:t>Dennard’s Law kicked in</a:t>
            </a:r>
          </a:p>
          <a:p>
            <a:pPr lvl="1"/>
            <a:r>
              <a:rPr lang="en-US" dirty="0"/>
              <a:t>How need to scale voltage with size</a:t>
            </a:r>
          </a:p>
          <a:p>
            <a:r>
              <a:rPr lang="en-US" dirty="0"/>
              <a:t>Microprocessors were burning more power</a:t>
            </a:r>
          </a:p>
          <a:p>
            <a:r>
              <a:rPr lang="en-US" dirty="0"/>
              <a:t>Lost ability to scale down voltage</a:t>
            </a:r>
          </a:p>
          <a:p>
            <a:r>
              <a:rPr lang="en-US" dirty="0"/>
              <a:t>Processor performance stalled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EA0F6-049D-9540-906F-1FB833813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A93E0B-67E7-8A43-AD70-4E502EACB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7443E-5BDF-0743-AE27-BC35DF22077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Picture 7" descr="A graph of different colored dots&#10;&#10;Description automatically generated">
            <a:extLst>
              <a:ext uri="{FF2B5EF4-FFF2-40B4-BE49-F238E27FC236}">
                <a16:creationId xmlns:a16="http://schemas.microsoft.com/office/drawing/2014/main" id="{11FCF45B-840E-1930-4410-D9D178EB0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81344"/>
            <a:ext cx="8763000" cy="611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0069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30218</TotalTime>
  <Words>3154</Words>
  <Application>Microsoft Macintosh PowerPoint</Application>
  <PresentationFormat>On-screen Show (4:3)</PresentationFormat>
  <Paragraphs>786</Paragraphs>
  <Slides>76</Slides>
  <Notes>62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ＭＳ Ｐゴシック</vt:lpstr>
      <vt:lpstr>Arial</vt:lpstr>
      <vt:lpstr>Calibri</vt:lpstr>
      <vt:lpstr>Times New Roman</vt:lpstr>
      <vt:lpstr>Verdana</vt:lpstr>
      <vt:lpstr>Wingdings</vt:lpstr>
      <vt:lpstr>Blank Presentation</vt:lpstr>
      <vt:lpstr>Equation</vt:lpstr>
      <vt:lpstr>ESE5320: System-on-a-Chip Architecture</vt:lpstr>
      <vt:lpstr>Today</vt:lpstr>
      <vt:lpstr>Apple A16 Bionic</vt:lpstr>
      <vt:lpstr>Apple A15 Bionic</vt:lpstr>
      <vt:lpstr>Questions</vt:lpstr>
      <vt:lpstr>FPGA Field-Programmable Gate Array</vt:lpstr>
      <vt:lpstr>Case for Programmable SoC</vt:lpstr>
      <vt:lpstr>End of  Microprocessor Scaling</vt:lpstr>
      <vt:lpstr>PowerPoint Presentation</vt:lpstr>
      <vt:lpstr>The Way things Were</vt:lpstr>
      <vt:lpstr>Today</vt:lpstr>
      <vt:lpstr>Non-Recurring Engineering (NRE) Costs</vt:lpstr>
      <vt:lpstr>NRE Costs</vt:lpstr>
      <vt:lpstr>NRE Cost (continued)</vt:lpstr>
      <vt:lpstr>Bonus: Chip Design Costs</vt:lpstr>
      <vt:lpstr>Amortize NRE with Volume</vt:lpstr>
      <vt:lpstr>Economics</vt:lpstr>
      <vt:lpstr>Large ICs (Chips)</vt:lpstr>
      <vt:lpstr>Given Demand for Programmable</vt:lpstr>
      <vt:lpstr>Programmable SoC</vt:lpstr>
      <vt:lpstr>Programmable SoC</vt:lpstr>
      <vt:lpstr>Then and Now</vt:lpstr>
      <vt:lpstr>Part 2:  Course Goals, Outcomes</vt:lpstr>
      <vt:lpstr>Goals</vt:lpstr>
      <vt:lpstr>Roles</vt:lpstr>
      <vt:lpstr>Outcomes</vt:lpstr>
      <vt:lpstr>Outcomes</vt:lpstr>
      <vt:lpstr>Course Programming</vt:lpstr>
      <vt:lpstr>Tools</vt:lpstr>
      <vt:lpstr>Distinction</vt:lpstr>
      <vt:lpstr>Distinction</vt:lpstr>
      <vt:lpstr>Abstraction Stack</vt:lpstr>
      <vt:lpstr>Part 3:  Approach -- Example</vt:lpstr>
      <vt:lpstr>Abstract Approach</vt:lpstr>
      <vt:lpstr>Example SPICE Circuit Simulator</vt:lpstr>
      <vt:lpstr>Example: SPICE Circuit Simulator</vt:lpstr>
      <vt:lpstr>Abstract Approach</vt:lpstr>
      <vt:lpstr>Analyze</vt:lpstr>
      <vt:lpstr>Analyze</vt:lpstr>
      <vt:lpstr>Speedup</vt:lpstr>
      <vt:lpstr>Analyze</vt:lpstr>
      <vt:lpstr>Model Evaluation: Trivial Hardware Implementation</vt:lpstr>
      <vt:lpstr>Spatial, Pipelined Parallelism</vt:lpstr>
      <vt:lpstr>Parallelism: Model Evaluation Data Parallel</vt:lpstr>
      <vt:lpstr>Spatial Too Big?</vt:lpstr>
      <vt:lpstr>VLIW</vt:lpstr>
      <vt:lpstr>Parallelism: Model Evaluation</vt:lpstr>
      <vt:lpstr>Parallelism: Matrix Solve</vt:lpstr>
      <vt:lpstr>Example Matrix</vt:lpstr>
      <vt:lpstr>Example Matrix</vt:lpstr>
      <vt:lpstr>Example Matrix</vt:lpstr>
      <vt:lpstr>PowerPoint Presentation</vt:lpstr>
      <vt:lpstr>Matrix Solve Only</vt:lpstr>
      <vt:lpstr>Parallelism: Matrix Solve</vt:lpstr>
      <vt:lpstr>Parallelism Controller?</vt:lpstr>
      <vt:lpstr>Parallelism Controller</vt:lpstr>
      <vt:lpstr>Single-Chip Solution</vt:lpstr>
      <vt:lpstr>Area-Time for Each</vt:lpstr>
      <vt:lpstr>PowerPoint Presentation</vt:lpstr>
      <vt:lpstr>Modern SoC</vt:lpstr>
      <vt:lpstr>Part 4: Class Components</vt:lpstr>
      <vt:lpstr>Class Components</vt:lpstr>
      <vt:lpstr>First Half</vt:lpstr>
      <vt:lpstr>Second Half</vt:lpstr>
      <vt:lpstr>Teaming</vt:lpstr>
      <vt:lpstr>Office &amp; Lab Hours</vt:lpstr>
      <vt:lpstr>Diagnostic Assessment</vt:lpstr>
      <vt:lpstr>C Review</vt:lpstr>
      <vt:lpstr>Preclass Exercise</vt:lpstr>
      <vt:lpstr>Daily Quiz</vt:lpstr>
      <vt:lpstr>Lecture Timeline</vt:lpstr>
      <vt:lpstr>Feedback</vt:lpstr>
      <vt:lpstr>Policies</vt:lpstr>
      <vt:lpstr>Admin</vt:lpstr>
      <vt:lpstr>Big Ideas</vt:lpstr>
      <vt:lpstr>Questions?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242</cp:revision>
  <cp:lastPrinted>2024-08-27T14:43:15Z</cp:lastPrinted>
  <dcterms:created xsi:type="dcterms:W3CDTF">2018-08-29T01:58:49Z</dcterms:created>
  <dcterms:modified xsi:type="dcterms:W3CDTF">2024-08-27T14:44:05Z</dcterms:modified>
</cp:coreProperties>
</file>