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81" r:id="rId2"/>
    <p:sldId id="382" r:id="rId3"/>
    <p:sldId id="383" r:id="rId4"/>
    <p:sldId id="426" r:id="rId5"/>
    <p:sldId id="586" r:id="rId6"/>
    <p:sldId id="654" r:id="rId7"/>
    <p:sldId id="495" r:id="rId8"/>
    <p:sldId id="496" r:id="rId9"/>
    <p:sldId id="577" r:id="rId10"/>
    <p:sldId id="497" r:id="rId11"/>
    <p:sldId id="498" r:id="rId12"/>
    <p:sldId id="499" r:id="rId13"/>
    <p:sldId id="593" r:id="rId14"/>
    <p:sldId id="592" r:id="rId15"/>
    <p:sldId id="544" r:id="rId16"/>
    <p:sldId id="557" r:id="rId17"/>
    <p:sldId id="548" r:id="rId18"/>
    <p:sldId id="546" r:id="rId19"/>
    <p:sldId id="572" r:id="rId20"/>
    <p:sldId id="564" r:id="rId21"/>
    <p:sldId id="589" r:id="rId22"/>
    <p:sldId id="590" r:id="rId23"/>
    <p:sldId id="591" r:id="rId24"/>
    <p:sldId id="594" r:id="rId25"/>
    <p:sldId id="587" r:id="rId26"/>
    <p:sldId id="547" r:id="rId27"/>
    <p:sldId id="595" r:id="rId28"/>
    <p:sldId id="565" r:id="rId29"/>
    <p:sldId id="599" r:id="rId30"/>
    <p:sldId id="657" r:id="rId31"/>
    <p:sldId id="450" r:id="rId32"/>
    <p:sldId id="455" r:id="rId33"/>
    <p:sldId id="457" r:id="rId34"/>
    <p:sldId id="477" r:id="rId35"/>
    <p:sldId id="530" r:id="rId36"/>
    <p:sldId id="478" r:id="rId37"/>
    <p:sldId id="570" r:id="rId38"/>
    <p:sldId id="567" r:id="rId39"/>
    <p:sldId id="459" r:id="rId40"/>
    <p:sldId id="460" r:id="rId41"/>
    <p:sldId id="479" r:id="rId42"/>
    <p:sldId id="656" r:id="rId43"/>
    <p:sldId id="481" r:id="rId44"/>
    <p:sldId id="482" r:id="rId45"/>
    <p:sldId id="576" r:id="rId46"/>
    <p:sldId id="568" r:id="rId47"/>
    <p:sldId id="569" r:id="rId48"/>
    <p:sldId id="483" r:id="rId49"/>
    <p:sldId id="512" r:id="rId50"/>
    <p:sldId id="484" r:id="rId51"/>
    <p:sldId id="532" r:id="rId52"/>
    <p:sldId id="531" r:id="rId53"/>
    <p:sldId id="533" r:id="rId54"/>
    <p:sldId id="534" r:id="rId55"/>
    <p:sldId id="580" r:id="rId56"/>
    <p:sldId id="553" r:id="rId57"/>
    <p:sldId id="535" r:id="rId58"/>
    <p:sldId id="384" r:id="rId59"/>
    <p:sldId id="300" r:id="rId6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009900"/>
    <a:srgbClr val="BF00FA"/>
    <a:srgbClr val="FF00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8" autoAdjust="0"/>
    <p:restoredTop sz="94777" autoAdjust="0"/>
  </p:normalViewPr>
  <p:slideViewPr>
    <p:cSldViewPr>
      <p:cViewPr varScale="1">
        <p:scale>
          <a:sx n="106" d="100"/>
          <a:sy n="106" d="100"/>
        </p:scale>
        <p:origin x="127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9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red-black-tree-set-1-introduction-2/" TargetMode="External"/><Relationship Id="rId2" Type="http://schemas.openxmlformats.org/officeDocument/2006/relationships/hyperlink" Target="https://en.wikipedia.org/wiki/Red&#8211;black_tree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18:  Oct 30,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Maps, Associative Memories, Hash Tables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BRAM Associative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Previous slide expands match width</a:t>
            </a:r>
          </a:p>
          <a:p>
            <a:r>
              <a:rPr lang="en-US" dirty="0">
                <a:solidFill>
                  <a:srgbClr val="FF6600"/>
                </a:solidFill>
              </a:rPr>
              <a:t>How would we expand capacity?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how get a wider word (144b word)?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412FE8-9F55-B44F-8308-482D82741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816" y="3622561"/>
            <a:ext cx="4673412" cy="323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3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BRAM Associative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5CCB2F-D096-0144-9C14-2C4A22672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599" y="2057400"/>
            <a:ext cx="7446971" cy="3733800"/>
          </a:xfrm>
        </p:spPr>
      </p:pic>
    </p:spTree>
    <p:extLst>
      <p:ext uri="{BB962C8B-B14F-4D97-AF65-F5344CB8AC3E}">
        <p14:creationId xmlns:p14="http://schemas.microsoft.com/office/powerpoint/2010/main" val="2549347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Associative Memory Cost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7772400" cy="4419600"/>
              </a:xfrm>
            </p:spPr>
            <p:txBody>
              <a:bodyPr/>
              <a:lstStyle/>
              <a:p>
                <a:r>
                  <a:rPr lang="en-US" dirty="0"/>
                  <a:t>Match unit</a:t>
                </a:r>
              </a:p>
              <a:p>
                <a:pPr lvl="1"/>
                <a:r>
                  <a:rPr lang="en-US" dirty="0"/>
                  <a:t>Requires 1 BRAM per 9b of key per 72 entries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/>
                          <m:t>keylen</m:t>
                        </m:r>
                        <m:r>
                          <m:rPr>
                            <m:nor/>
                          </m:rPr>
                          <a:rPr lang="en-US" dirty="0"/>
                          <m:t>/9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e>
                    </m:d>
                  </m:oMath>
                </a14:m>
                <a:r>
                  <a:rPr lang="en-US" dirty="0"/>
                  <a:t> ✖️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/>
                          <m:t>entries</m:t>
                        </m:r>
                        <m:r>
                          <m:rPr>
                            <m:nor/>
                          </m:rPr>
                          <a:rPr lang="en-US" dirty="0"/>
                          <m:t>/72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Asymptotically optimal (</a:t>
                </a:r>
                <a:r>
                  <a:rPr lang="en-US" dirty="0" err="1"/>
                  <a:t>keylen</a:t>
                </a:r>
                <a:r>
                  <a:rPr lang="en-US" dirty="0"/>
                  <a:t>*entries)</a:t>
                </a:r>
              </a:p>
              <a:p>
                <a:pPr lvl="2"/>
                <a:r>
                  <a:rPr lang="en-US" dirty="0"/>
                  <a:t>But large </a:t>
                </a:r>
                <a:br>
                  <a:rPr lang="en-US" dirty="0"/>
                </a:br>
                <a:r>
                  <a:rPr lang="en-US" dirty="0"/>
                  <a:t>constants</a:t>
                </a:r>
              </a:p>
              <a:p>
                <a:pPr lvl="1"/>
                <a:r>
                  <a:rPr lang="en-US" dirty="0"/>
                  <a:t>LZW</a:t>
                </a:r>
              </a:p>
              <a:p>
                <a:pPr lvl="2"/>
                <a:r>
                  <a:rPr lang="en-US" dirty="0"/>
                  <a:t>4K entries</a:t>
                </a:r>
              </a:p>
              <a:p>
                <a:pPr lvl="2"/>
                <a:r>
                  <a:rPr lang="en-US" dirty="0"/>
                  <a:t>20b key</a:t>
                </a:r>
              </a:p>
              <a:p>
                <a:pPr lvl="2"/>
                <a:r>
                  <a:rPr lang="en-US" dirty="0">
                    <a:solidFill>
                      <a:srgbClr val="FF6600"/>
                    </a:solidFill>
                  </a:rPr>
                  <a:t>How many BRAMs for match?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7772400" cy="4419600"/>
              </a:xfrm>
              <a:blipFill>
                <a:blip r:embed="rId2"/>
                <a:stretch>
                  <a:fillRect l="-1631" t="-1433" b="-20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471E71-8C85-F84C-8597-91F6A456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520858" y="3889578"/>
            <a:ext cx="5008570" cy="251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077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F9F2DF-08D5-2B49-B160-050A6F82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LZW Chunk Search:</a:t>
            </a:r>
            <a:br>
              <a:rPr lang="en-US" dirty="0"/>
            </a:br>
            <a:r>
              <a:rPr lang="en-US" dirty="0"/>
              <a:t> Fully associative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17536-1F43-AD42-91E1-8B143D226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BRAMs: </a:t>
            </a:r>
          </a:p>
          <a:p>
            <a:pPr lvl="1"/>
            <a:r>
              <a:rPr lang="en-US" dirty="0"/>
              <a:t>Match key: 20b</a:t>
            </a:r>
          </a:p>
          <a:p>
            <a:pPr lvl="1"/>
            <a:r>
              <a:rPr lang="en-US" dirty="0"/>
              <a:t>Entries: 4096</a:t>
            </a:r>
          </a:p>
          <a:p>
            <a:r>
              <a:rPr lang="en-US" dirty="0"/>
              <a:t>Value BRAMS: </a:t>
            </a:r>
          </a:p>
          <a:p>
            <a:pPr lvl="1"/>
            <a:r>
              <a:rPr lang="en-US" dirty="0"/>
              <a:t>12b (state [position])</a:t>
            </a:r>
          </a:p>
          <a:p>
            <a:pPr lvl="1"/>
            <a:r>
              <a:rPr lang="en-US" dirty="0"/>
              <a:t>12b x 4096 entries</a:t>
            </a:r>
          </a:p>
          <a:p>
            <a:pPr lvl="1"/>
            <a:r>
              <a:rPr lang="en-US" dirty="0"/>
              <a:t>Takes 2 BRAMs</a:t>
            </a:r>
          </a:p>
          <a:p>
            <a:pPr lvl="1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12EEBD-775D-2348-BD28-CAF5A827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A8CE0-F998-8B47-9775-CFC81ED0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50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0EBF-0515-F140-9D44-E74D336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1E2D45-288F-EE46-A5AE-F1AC02FD31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574A-D66E-4447-A499-5081D800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6521-5189-184B-9723-B9507E24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8F8C0-7676-E740-9007-302FB2EC9ECA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3587244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Stored Values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0B2DDD-62FA-3946-A76E-234312560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5202319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9119235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514982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4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7526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1BF86CA4-368F-764C-8C6F-AB50C101C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33800" y="4114800"/>
            <a:ext cx="4724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8647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9A732D8-F053-0B43-AD1F-0BD72DF55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5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C011-2C59-F242-B78B-E326CD03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190500"/>
            <a:ext cx="7772400" cy="1143000"/>
          </a:xfrm>
        </p:spPr>
        <p:txBody>
          <a:bodyPr/>
          <a:lstStyle/>
          <a:p>
            <a:r>
              <a:rPr lang="en-US" dirty="0"/>
              <a:t>Code Snippet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5FF19-8422-9E48-BE0F-FE1738D7C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33500"/>
            <a:ext cx="8763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&lt;72&gt; 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&lt;72&gt; 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value[72];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match=</a:t>
            </a: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 &amp; </a:t>
            </a: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binary_encode</a:t>
            </a:r>
            <a:r>
              <a:rPr lang="en-US" dirty="0">
                <a:latin typeface="Courier" pitchFamily="2" charset="0"/>
              </a:rPr>
              <a:t>(match);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res=value[</a:t>
            </a: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0F03-CB60-2149-940E-98A59E2B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6CBA4-430E-E340-BA42-0C3DD626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C2070F-A263-474B-A397-3FB4C712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238" y="161273"/>
            <a:ext cx="2593932" cy="17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92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Lookup Work?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0B2DDD-62FA-3946-A76E-234312560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5202319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9119235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514982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4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7526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51CD8-E40A-6A44-A4F7-03068BF0D64F}"/>
              </a:ext>
            </a:extLst>
          </p:cNvPr>
          <p:cNvSpPr txBox="1"/>
          <p:nvPr/>
        </p:nvSpPr>
        <p:spPr>
          <a:xfrm>
            <a:off x="304800" y="4267200"/>
            <a:ext cx="423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Lookup 0x214 = 0x001 0x014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BC6D84-C381-994E-9DBC-43FB5C62C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56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C011-2C59-F242-B78B-E326CD03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190500"/>
            <a:ext cx="7772400" cy="1143000"/>
          </a:xfrm>
        </p:spPr>
        <p:txBody>
          <a:bodyPr/>
          <a:lstStyle/>
          <a:p>
            <a:r>
              <a:rPr lang="en-US" dirty="0"/>
              <a:t>Code Snippet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5FF19-8422-9E48-BE0F-FE1738D7C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87111"/>
            <a:ext cx="8763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&lt;72&gt; 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&lt;712&gt; 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value[72];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match=</a:t>
            </a: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 &amp; </a:t>
            </a: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binary_encode</a:t>
            </a:r>
            <a:r>
              <a:rPr lang="en-US" dirty="0">
                <a:latin typeface="Courier" pitchFamily="2" charset="0"/>
              </a:rPr>
              <a:t>(match);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res=value[</a:t>
            </a: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0F03-CB60-2149-940E-98A59E2B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6CBA4-430E-E340-BA42-0C3DD626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C2070F-A263-474B-A397-3FB4C712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238" y="161273"/>
            <a:ext cx="2593932" cy="17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334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Memories on FPGAs (Part 1)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Map Trees (Part 2)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Hash Tables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Hardware (FPGA) Hash Maps 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188C0-340A-FE46-9AFE-980D475D5376}"/>
              </a:ext>
            </a:extLst>
          </p:cNvPr>
          <p:cNvSpPr txBox="1"/>
          <p:nvPr/>
        </p:nvSpPr>
        <p:spPr>
          <a:xfrm>
            <a:off x="4959181" y="1796332"/>
            <a:ext cx="4381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key_low</a:t>
            </a:r>
            <a:r>
              <a:rPr lang="en-US" sz="1600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key_high</a:t>
            </a:r>
            <a:r>
              <a:rPr lang="en-US" sz="1600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1211D3-40EE-CD4A-B0C5-0B09545DDD4A}"/>
              </a:ext>
            </a:extLst>
          </p:cNvPr>
          <p:cNvSpPr txBox="1"/>
          <p:nvPr/>
        </p:nvSpPr>
        <p:spPr>
          <a:xfrm>
            <a:off x="4953085" y="3622053"/>
            <a:ext cx="4378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match_low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,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match_high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1561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188C0-340A-FE46-9AFE-980D475D5376}"/>
              </a:ext>
            </a:extLst>
          </p:cNvPr>
          <p:cNvSpPr txBox="1"/>
          <p:nvPr/>
        </p:nvSpPr>
        <p:spPr>
          <a:xfrm>
            <a:off x="4959181" y="1796332"/>
            <a:ext cx="438132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key_low</a:t>
            </a:r>
            <a:r>
              <a:rPr lang="en-US" sz="1600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key_high</a:t>
            </a:r>
            <a:r>
              <a:rPr lang="en-US" sz="1600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match=</a:t>
            </a: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 &amp; </a:t>
            </a: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19ABB6-5287-734D-AC01-D718CDCFFCE7}"/>
              </a:ext>
            </a:extLst>
          </p:cNvPr>
          <p:cNvSpPr txBox="1"/>
          <p:nvPr/>
        </p:nvSpPr>
        <p:spPr>
          <a:xfrm>
            <a:off x="5675076" y="3437388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match?</a:t>
            </a:r>
          </a:p>
        </p:txBody>
      </p:sp>
    </p:spTree>
    <p:extLst>
      <p:ext uri="{BB962C8B-B14F-4D97-AF65-F5344CB8AC3E}">
        <p14:creationId xmlns:p14="http://schemas.microsoft.com/office/powerpoint/2010/main" val="1926063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188C0-340A-FE46-9AFE-980D475D5376}"/>
              </a:ext>
            </a:extLst>
          </p:cNvPr>
          <p:cNvSpPr txBox="1"/>
          <p:nvPr/>
        </p:nvSpPr>
        <p:spPr>
          <a:xfrm>
            <a:off x="4959181" y="1796332"/>
            <a:ext cx="438132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key_low</a:t>
            </a:r>
            <a:r>
              <a:rPr lang="en-US" sz="1600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key_high</a:t>
            </a:r>
            <a:r>
              <a:rPr lang="en-US" sz="1600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match=</a:t>
            </a: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 &amp; </a:t>
            </a: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;</a:t>
            </a:r>
          </a:p>
          <a:p>
            <a:endParaRPr lang="en-US" sz="1600" dirty="0">
              <a:latin typeface="Courier" pitchFamily="2" charset="0"/>
            </a:endParaRPr>
          </a:p>
          <a:p>
            <a:r>
              <a:rPr lang="en-US" sz="1600" dirty="0" err="1">
                <a:latin typeface="Courier" pitchFamily="2" charset="0"/>
              </a:rPr>
              <a:t>addr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binary_encode</a:t>
            </a:r>
            <a:r>
              <a:rPr lang="en-US" sz="1600" dirty="0">
                <a:latin typeface="Courier" pitchFamily="2" charset="0"/>
              </a:rPr>
              <a:t>(match);</a:t>
            </a:r>
          </a:p>
          <a:p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1FCF67-FC10-294E-9FC1-A7749B48A581}"/>
              </a:ext>
            </a:extLst>
          </p:cNvPr>
          <p:cNvSpPr txBox="1"/>
          <p:nvPr/>
        </p:nvSpPr>
        <p:spPr>
          <a:xfrm>
            <a:off x="5605398" y="3656861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addr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56499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0A9F1-C1E8-7D4F-88E3-B145BB34399F}"/>
              </a:ext>
            </a:extLst>
          </p:cNvPr>
          <p:cNvSpPr txBox="1"/>
          <p:nvPr/>
        </p:nvSpPr>
        <p:spPr>
          <a:xfrm>
            <a:off x="5715000" y="5334000"/>
            <a:ext cx="3134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res=value[</a:t>
            </a: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69DA54-1AC0-8840-9B42-5BED3E190AF7}"/>
              </a:ext>
            </a:extLst>
          </p:cNvPr>
          <p:cNvSpPr txBox="1"/>
          <p:nvPr/>
        </p:nvSpPr>
        <p:spPr>
          <a:xfrm>
            <a:off x="5715000" y="6015335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res?</a:t>
            </a:r>
          </a:p>
        </p:txBody>
      </p:sp>
    </p:spTree>
    <p:extLst>
      <p:ext uri="{BB962C8B-B14F-4D97-AF65-F5344CB8AC3E}">
        <p14:creationId xmlns:p14="http://schemas.microsoft.com/office/powerpoint/2010/main" val="2692664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Lookup Work?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0B2DDD-62FA-3946-A76E-234312560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5202319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9119235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514982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4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7526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51CD8-E40A-6A44-A4F7-03068BF0D64F}"/>
              </a:ext>
            </a:extLst>
          </p:cNvPr>
          <p:cNvSpPr txBox="1"/>
          <p:nvPr/>
        </p:nvSpPr>
        <p:spPr>
          <a:xfrm>
            <a:off x="304800" y="4267200"/>
            <a:ext cx="4456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Lookup 0x1E14 = 0x0F0 0x014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BC6D84-C381-994E-9DBC-43FB5C62C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74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91741"/>
              </p:ext>
            </p:extLst>
          </p:nvPr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39437"/>
              </p:ext>
            </p:extLst>
          </p:nvPr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4E92E9-C3CA-EF47-BBF3-B559E56B0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64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dirty="0"/>
              <a:t>Add another entry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E3F8EE-9F9B-9045-AB3B-973B3D115750}"/>
              </a:ext>
            </a:extLst>
          </p:cNvPr>
          <p:cNvSpPr txBox="1"/>
          <p:nvPr/>
        </p:nvSpPr>
        <p:spPr>
          <a:xfrm>
            <a:off x="685800" y="4740701"/>
            <a:ext cx="3470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BRAM contents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change to add this entry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for 0x19001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97FD71-FDD8-5441-B014-85CB115B213A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1783080"/>
          <a:ext cx="6934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>
                  <a:extLst>
                    <a:ext uri="{9D8B030D-6E8A-4147-A177-3AD203B41FA5}">
                      <a16:colId xmlns:a16="http://schemas.microsoft.com/office/drawing/2014/main" val="3463046713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3669173813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4061231732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14759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40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97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2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95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83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0x2B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5521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7909483-F9D3-F942-87E5-1F70B7170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40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4E92E9-C3CA-EF47-BBF3-B559E56B0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87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0x2B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A3778AC-90D4-2548-86B2-236622E1B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15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A578-299A-EF49-87A0-15D308F0A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AB6AC-9159-8746-A57A-36C7027A3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levels of mapping:</a:t>
            </a:r>
          </a:p>
          <a:p>
            <a:pPr lvl="1"/>
            <a:r>
              <a:rPr lang="en-US" dirty="0"/>
              <a:t>Prefix Tree algorithm</a:t>
            </a:r>
          </a:p>
          <a:p>
            <a:pPr lvl="1"/>
            <a:r>
              <a:rPr lang="en-US" dirty="0"/>
              <a:t>Formulated on a 2D memory</a:t>
            </a:r>
          </a:p>
          <a:p>
            <a:pPr lvl="1"/>
            <a:r>
              <a:rPr lang="en-US" dirty="0"/>
              <a:t>Then implemented in assoc. memory</a:t>
            </a:r>
          </a:p>
          <a:p>
            <a:pPr lvl="2"/>
            <a:r>
              <a:rPr lang="en-US" dirty="0"/>
              <a:t>(later with Tree … hash table)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4E064-C0B2-DD4A-8EE1-413D5AC7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36DE15-79D7-9E42-B54F-932C7629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3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Many options for Maps</a:t>
            </a:r>
          </a:p>
          <a:p>
            <a:r>
              <a:rPr lang="en-US" dirty="0"/>
              <a:t>Hash tables are useful tools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2E8E4-0C86-55C8-BD45-BB2053495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DC77-EFB1-F04E-0407-D2CC213E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  <a:br>
              <a:rPr lang="en-US" dirty="0"/>
            </a:br>
            <a:r>
              <a:rPr lang="en-US" dirty="0"/>
              <a:t>Story so far….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073D45F-556B-302B-C9A1-CB7913BA2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91633"/>
              </p:ext>
            </p:extLst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115BC-247A-A658-9BC0-06701D45D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0DBD5-4A6A-2515-EA92-A0D63619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0909AC-9A2E-8F49-8A85-3D384C42583B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3866023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Map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abstraction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insert(key,value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value </a:t>
            </a:r>
            <a:r>
              <a:rPr lang="en-US" dirty="0" err="1"/>
              <a:t>lookup(key</a:t>
            </a:r>
            <a:r>
              <a:rPr lang="en-US" dirty="0"/>
              <a:t>); </a:t>
            </a:r>
          </a:p>
          <a:p>
            <a:r>
              <a:rPr lang="en-US" dirty="0"/>
              <a:t>Will typically have many different implementations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capacity of 4096 </a:t>
            </a:r>
          </a:p>
          <a:p>
            <a:r>
              <a:rPr lang="en-US" dirty="0"/>
              <a:t>How many memory accesses needed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fail?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succeed (on average)?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762"/>
            <a:ext cx="8153400" cy="1143000"/>
          </a:xfrm>
        </p:spPr>
        <p:txBody>
          <a:bodyPr/>
          <a:lstStyle/>
          <a:p>
            <a:r>
              <a:rPr lang="en-US" dirty="0"/>
              <a:t>Tree Map (</a:t>
            </a:r>
            <a:r>
              <a:rPr lang="en-US" dirty="0" err="1"/>
              <a:t>Preclass</a:t>
            </a:r>
            <a:r>
              <a:rPr lang="en-US" dirty="0"/>
              <a:t>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Build search tree</a:t>
            </a:r>
          </a:p>
          <a:p>
            <a:r>
              <a:rPr lang="en-US" dirty="0"/>
              <a:t>Walk down tree</a:t>
            </a:r>
          </a:p>
          <a:p>
            <a:r>
              <a:rPr lang="en-US" dirty="0"/>
              <a:t>For a capacity of 4096, </a:t>
            </a:r>
            <a:br>
              <a:rPr lang="en-US" dirty="0"/>
            </a:br>
            <a:r>
              <a:rPr lang="en-US" dirty="0"/>
              <a:t>assume balanced…</a:t>
            </a:r>
          </a:p>
          <a:p>
            <a:r>
              <a:rPr lang="en-US" dirty="0"/>
              <a:t>How many tree nodes visited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fail?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succeed (on average)?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7E3F98-7192-BC40-9E11-F9410F45C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395" y="1143000"/>
            <a:ext cx="4684123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ADEA-67D1-8647-A724-7B7D197B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71" y="342900"/>
            <a:ext cx="7772400" cy="1143000"/>
          </a:xfrm>
        </p:spPr>
        <p:txBody>
          <a:bodyPr/>
          <a:lstStyle/>
          <a:p>
            <a:r>
              <a:rPr lang="en-US" dirty="0"/>
              <a:t>Tree Map LZW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12D88-E2C4-2442-8557-2DF375DF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65" y="1600200"/>
            <a:ext cx="7772400" cy="4114800"/>
          </a:xfrm>
        </p:spPr>
        <p:txBody>
          <a:bodyPr/>
          <a:lstStyle/>
          <a:p>
            <a:r>
              <a:rPr lang="en-US" dirty="0"/>
              <a:t>Each character requires 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dict</a:t>
            </a:r>
            <a:r>
              <a:rPr lang="en-US" dirty="0"/>
              <a:t>) lookups</a:t>
            </a:r>
          </a:p>
          <a:p>
            <a:pPr lvl="1"/>
            <a:r>
              <a:rPr lang="en-US" dirty="0"/>
              <a:t>12 for 4096</a:t>
            </a:r>
          </a:p>
          <a:p>
            <a:r>
              <a:rPr lang="en-US" dirty="0"/>
              <a:t>Each internal tree node hold </a:t>
            </a:r>
          </a:p>
          <a:p>
            <a:pPr lvl="1"/>
            <a:r>
              <a:rPr lang="en-US" dirty="0"/>
              <a:t>Key (20b for LZW), value (12b), and 2 pointers (12b)</a:t>
            </a:r>
          </a:p>
          <a:p>
            <a:pPr lvl="1"/>
            <a:r>
              <a:rPr lang="en-US" dirty="0"/>
              <a:t>7B</a:t>
            </a:r>
          </a:p>
          <a:p>
            <a:r>
              <a:rPr lang="en-US" dirty="0"/>
              <a:t>Total nodes 4K*2</a:t>
            </a:r>
          </a:p>
          <a:p>
            <a:r>
              <a:rPr lang="en-US" dirty="0"/>
              <a:t>Need 14 BRAMs for 4K chunk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FB942-155C-2C48-B032-EA557C6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3A4A0-04FB-AC4F-83E6-CB1E6C38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1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maintain balance</a:t>
            </a:r>
          </a:p>
          <a:p>
            <a:r>
              <a:rPr lang="en-US" dirty="0"/>
              <a:t>Doable with </a:t>
            </a:r>
            <a:r>
              <a:rPr lang="en-US" dirty="0" err="1"/>
              <a:t>O(log(N</a:t>
            </a:r>
            <a:r>
              <a:rPr lang="en-US" dirty="0"/>
              <a:t>)) insert</a:t>
            </a:r>
          </a:p>
          <a:p>
            <a:pPr lvl="1"/>
            <a:r>
              <a:rPr lang="en-US" dirty="0"/>
              <a:t>Tricky</a:t>
            </a:r>
          </a:p>
          <a:p>
            <a:pPr lvl="1"/>
            <a:r>
              <a:rPr lang="en-US" dirty="0"/>
              <a:t>See Red-Black Tree</a:t>
            </a:r>
          </a:p>
          <a:p>
            <a:pPr lvl="2"/>
            <a:r>
              <a:rPr lang="en-US" dirty="0">
                <a:hlinkClick r:id="rId2"/>
              </a:rPr>
              <a:t>https://en.wikipedia.org/wiki/Red–black_tree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https://www.geeksforgeeks.org/red-black-tree-set-1-introduction-2/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0EBF-0515-F140-9D44-E74D336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  <a:br>
              <a:rPr lang="en-US" dirty="0"/>
            </a:br>
            <a:r>
              <a:rPr lang="en-US" dirty="0"/>
              <a:t>Story so far….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1E2D45-288F-EE46-A5AE-F1AC02FD3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679648"/>
              </p:ext>
            </p:extLst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574A-D66E-4447-A499-5081D800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6521-5189-184B-9723-B9507E24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8F8C0-7676-E740-9007-302FB2EC9ECA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14328898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D0C2F-5047-2740-872B-58DDE51E1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B64808-D493-B04E-8092-A0E97927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B168-CA53-AC45-A7C7-88A7F3DF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A4E4D-8116-8549-A6EA-03D5E3F4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102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Performance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prefer not to search</a:t>
            </a:r>
          </a:p>
          <a:p>
            <a:r>
              <a:rPr lang="en-US" dirty="0"/>
              <a:t>Want to do better than log</a:t>
            </a:r>
            <a:r>
              <a:rPr lang="en-US" baseline="-25000" dirty="0"/>
              <a:t>2</a:t>
            </a:r>
            <a:r>
              <a:rPr lang="en-US" dirty="0"/>
              <a:t>(N) time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(N) achieved with tree</a:t>
            </a:r>
          </a:p>
          <a:p>
            <a:r>
              <a:rPr lang="en-US" dirty="0"/>
              <a:t>Direct lookup in arrays (memory)</a:t>
            </a:r>
            <a:br>
              <a:rPr lang="en-US" dirty="0"/>
            </a:br>
            <a:r>
              <a:rPr lang="en-US" dirty="0"/>
              <a:t> is good…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Maps from a key to a value</a:t>
            </a:r>
          </a:p>
          <a:p>
            <a:pPr lvl="1"/>
            <a:r>
              <a:rPr lang="en-US" i="1" dirty="0">
                <a:solidFill>
                  <a:schemeClr val="accent2"/>
                </a:solidFill>
              </a:rPr>
              <a:t>associates</a:t>
            </a:r>
            <a:r>
              <a:rPr lang="en-US" dirty="0">
                <a:solidFill>
                  <a:schemeClr val="accent2"/>
                </a:solidFill>
              </a:rPr>
              <a:t> a value with a key</a:t>
            </a:r>
          </a:p>
          <a:p>
            <a:r>
              <a:rPr lang="en-US" dirty="0"/>
              <a:t>Key not necessarily dense</a:t>
            </a:r>
          </a:p>
          <a:p>
            <a:pPr lvl="1"/>
            <a:r>
              <a:rPr lang="en-US" dirty="0"/>
              <a:t>Contrast simple RAM</a:t>
            </a:r>
          </a:p>
          <a:p>
            <a:pPr lvl="1"/>
            <a:r>
              <a:rPr lang="en-US" dirty="0"/>
              <a:t>Cannot afford 2</a:t>
            </a:r>
            <a:r>
              <a:rPr lang="en-US" baseline="30000" dirty="0"/>
              <a:t>256</a:t>
            </a:r>
            <a:r>
              <a:rPr lang="en-US" dirty="0"/>
              <a:t> word memory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100" y="4343400"/>
            <a:ext cx="5168900" cy="60509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ACD5AF-9EE1-9047-AFB5-C4DFEE7586FC}"/>
              </a:ext>
            </a:extLst>
          </p:cNvPr>
          <p:cNvSpPr txBox="1"/>
          <p:nvPr/>
        </p:nvSpPr>
        <p:spPr>
          <a:xfrm>
            <a:off x="6781800" y="2286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16 Review</a:t>
            </a:r>
          </a:p>
        </p:txBody>
      </p:sp>
    </p:spTree>
    <p:extLst>
      <p:ext uri="{BB962C8B-B14F-4D97-AF65-F5344CB8AC3E}">
        <p14:creationId xmlns:p14="http://schemas.microsoft.com/office/powerpoint/2010/main" val="19479858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967805"/>
            <a:ext cx="7772400" cy="4114800"/>
          </a:xfrm>
        </p:spPr>
        <p:txBody>
          <a:bodyPr/>
          <a:lstStyle/>
          <a:p>
            <a:r>
              <a:rPr lang="en-US" dirty="0"/>
              <a:t>Attempt to turn into direct lookup</a:t>
            </a:r>
          </a:p>
          <a:p>
            <a:r>
              <a:rPr lang="en-US" dirty="0"/>
              <a:t>Compute some function of key </a:t>
            </a:r>
          </a:p>
          <a:p>
            <a:pPr lvl="1"/>
            <a:r>
              <a:rPr lang="en-US" dirty="0"/>
              <a:t>A hash</a:t>
            </a:r>
          </a:p>
          <a:p>
            <a:r>
              <a:rPr lang="en-US" dirty="0"/>
              <a:t>Perform lookup at that point</a:t>
            </a:r>
          </a:p>
          <a:p>
            <a:r>
              <a:rPr lang="en-US" dirty="0"/>
              <a:t>If hash maps a single entry</a:t>
            </a:r>
            <a:br>
              <a:rPr lang="en-US" dirty="0"/>
            </a:br>
            <a:r>
              <a:rPr lang="en-US" dirty="0"/>
              <a:t>(or no entry)</a:t>
            </a:r>
          </a:p>
          <a:p>
            <a:pPr lvl="1"/>
            <a:r>
              <a:rPr lang="en-US" dirty="0"/>
              <a:t>Great, got direct lookup</a:t>
            </a:r>
          </a:p>
          <a:p>
            <a:pPr lvl="2"/>
            <a:r>
              <a:rPr lang="en-US" dirty="0"/>
              <a:t>Like sparse table case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489288" y="1057870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60371" y="4801394"/>
            <a:ext cx="2331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match_key</a:t>
            </a:r>
            <a:r>
              <a:rPr lang="en-US" dirty="0"/>
              <a:t>, value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F1B2A9-E6F7-F448-B2EF-FD772EA436F2}"/>
              </a:ext>
            </a:extLst>
          </p:cNvPr>
          <p:cNvSpPr txBox="1"/>
          <p:nvPr/>
        </p:nvSpPr>
        <p:spPr>
          <a:xfrm>
            <a:off x="5756281" y="5523636"/>
            <a:ext cx="3466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Miss =</a:t>
            </a:r>
          </a:p>
          <a:p>
            <a:r>
              <a:rPr lang="en-US" dirty="0"/>
              <a:t>(</a:t>
            </a:r>
            <a:r>
              <a:rPr lang="en-US" dirty="0" err="1"/>
              <a:t>match_key</a:t>
            </a:r>
            <a:r>
              <a:rPr lang="en-US" dirty="0"/>
              <a:t>!=</a:t>
            </a:r>
            <a:r>
              <a:rPr lang="en-US" dirty="0" err="1"/>
              <a:t>lookup_key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Entries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Average number of entries per hash when N &gt; HASH_CAPACITY?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Concrete example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N= 4096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HASH_CAPACITY=256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45FA6-603B-F120-4FEC-A79180490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7B505-F562-6553-AA96-26E5BC905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Collect distribution for student name hashes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85761-6E0B-DF91-D2A0-A14066B0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153F9-87D0-614A-9744-0AE613686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15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" y="1905000"/>
            <a:ext cx="7772400" cy="4114800"/>
          </a:xfrm>
        </p:spPr>
        <p:txBody>
          <a:bodyPr/>
          <a:lstStyle/>
          <a:p>
            <a:r>
              <a:rPr lang="en-US" dirty="0"/>
              <a:t>Attempt to turn into direct lookup</a:t>
            </a:r>
          </a:p>
          <a:p>
            <a:r>
              <a:rPr lang="en-US" dirty="0"/>
              <a:t>Compute some function of key </a:t>
            </a:r>
          </a:p>
          <a:p>
            <a:pPr lvl="1"/>
            <a:r>
              <a:rPr lang="en-US" dirty="0"/>
              <a:t>A hash</a:t>
            </a:r>
          </a:p>
          <a:p>
            <a:r>
              <a:rPr lang="en-US" dirty="0"/>
              <a:t>Perform lookup at that point</a:t>
            </a:r>
          </a:p>
          <a:p>
            <a:r>
              <a:rPr lang="en-US" dirty="0"/>
              <a:t>Typically, prepared for several keys to map to same hash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call it a bucket</a:t>
            </a:r>
            <a:endParaRPr lang="en-US" dirty="0"/>
          </a:p>
          <a:p>
            <a:pPr lvl="1"/>
            <a:r>
              <a:rPr lang="en-US" dirty="0"/>
              <a:t>Keep list or tree of things in each bucket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507013" y="111953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9912" y="4907340"/>
            <a:ext cx="1531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Bucket =</a:t>
            </a:r>
          </a:p>
          <a:p>
            <a:r>
              <a:rPr lang="en-US" dirty="0"/>
              <a:t>   &lt;k1,v1&gt;,</a:t>
            </a:r>
          </a:p>
          <a:p>
            <a:r>
              <a:rPr lang="en-US" dirty="0"/>
              <a:t>   &lt;k2,v2&gt;,</a:t>
            </a:r>
          </a:p>
          <a:p>
            <a:r>
              <a:rPr lang="en-US" dirty="0"/>
              <a:t>   &lt;k3,v3&gt;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some function of key </a:t>
            </a:r>
          </a:p>
          <a:p>
            <a:pPr lvl="1"/>
            <a:r>
              <a:rPr lang="en-US" dirty="0"/>
              <a:t>A hash</a:t>
            </a:r>
          </a:p>
          <a:p>
            <a:r>
              <a:rPr lang="en-US" dirty="0"/>
              <a:t>Perform lookup at that point</a:t>
            </a:r>
          </a:p>
          <a:p>
            <a:r>
              <a:rPr lang="en-US" dirty="0"/>
              <a:t>Find bucket with small number of entries</a:t>
            </a:r>
          </a:p>
          <a:p>
            <a:pPr lvl="1"/>
            <a:r>
              <a:rPr lang="en-US" dirty="0"/>
              <a:t>Searching that bucket easier</a:t>
            </a:r>
          </a:p>
          <a:p>
            <a:pPr lvl="1"/>
            <a:r>
              <a:rPr lang="en-US" dirty="0"/>
              <a:t>…but no absolute guarantee on </a:t>
            </a:r>
            <a:br>
              <a:rPr lang="en-US" dirty="0"/>
            </a:br>
            <a:r>
              <a:rPr lang="en-US" dirty="0"/>
              <a:t>maximum bucket size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CFC7CEA-01B7-584C-9824-81C7BCD638A1}"/>
              </a:ext>
            </a:extLst>
          </p:cNvPr>
          <p:cNvSpPr txBox="1"/>
          <p:nvPr/>
        </p:nvSpPr>
        <p:spPr>
          <a:xfrm>
            <a:off x="7559912" y="4907340"/>
            <a:ext cx="1531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Bucket =</a:t>
            </a:r>
          </a:p>
          <a:p>
            <a:r>
              <a:rPr lang="en-US" dirty="0"/>
              <a:t>   &lt;k1,v1&gt;,</a:t>
            </a:r>
          </a:p>
          <a:p>
            <a:r>
              <a:rPr lang="en-US" dirty="0"/>
              <a:t>   &lt;k2,v2&gt;,</a:t>
            </a:r>
          </a:p>
          <a:p>
            <a:r>
              <a:rPr lang="en-US" dirty="0"/>
              <a:t>   &lt;k3,v3&gt;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EA61E-40F2-CD44-A7CC-FA472B5075E7}"/>
              </a:ext>
            </a:extLst>
          </p:cNvPr>
          <p:cNvSpPr txBox="1"/>
          <p:nvPr/>
        </p:nvSpPr>
        <p:spPr>
          <a:xfrm>
            <a:off x="7507013" y="111953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D0C2F-5047-2740-872B-58DDE51E1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Hardware Hash Tables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B64808-D493-B04E-8092-A0E97927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B168-CA53-AC45-A7C7-88A7F3DF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A4E4D-8116-8549-A6EA-03D5E3F4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725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2889E-2784-1A4F-AB3C-A4A4C44CD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Hash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B5ADB-72AE-3D4B-8701-1F074D5FE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486400" cy="4114800"/>
          </a:xfrm>
        </p:spPr>
        <p:txBody>
          <a:bodyPr/>
          <a:lstStyle/>
          <a:p>
            <a:r>
              <a:rPr lang="en-US" dirty="0"/>
              <a:t>Want to avoid variable size buckets</a:t>
            </a:r>
          </a:p>
          <a:p>
            <a:pPr lvl="1"/>
            <a:r>
              <a:rPr lang="en-US" dirty="0"/>
              <a:t>So can read in one lookup</a:t>
            </a:r>
          </a:p>
          <a:p>
            <a:pPr lvl="2"/>
            <a:r>
              <a:rPr lang="en-US" dirty="0"/>
              <a:t>Can make wider for some fixed number of slots</a:t>
            </a:r>
          </a:p>
          <a:p>
            <a:pPr lvl="1"/>
            <a:r>
              <a:rPr lang="en-US" dirty="0"/>
              <a:t>So can resolve in one cycle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7C0B-6CC3-FB4B-8542-C1343F42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35046-9728-724D-83F6-0D9E05BC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A17D46-8DBA-EB4C-A966-8A60BB8F7169}"/>
              </a:ext>
            </a:extLst>
          </p:cNvPr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D9C9E4-F8BF-9D4E-A4C2-F185B3E416E4}"/>
              </a:ext>
            </a:extLst>
          </p:cNvPr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339407-6A09-7842-9E4C-0C08FBD33C1E}"/>
              </a:ext>
            </a:extLst>
          </p:cNvPr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34ED4C-584B-B24E-B990-472576A1522F}"/>
              </a:ext>
            </a:extLst>
          </p:cNvPr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C4FE41F-C92C-D640-BDDC-7B6C85647AA8}"/>
              </a:ext>
            </a:extLst>
          </p:cNvPr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D74AA33-69C5-EA47-8B12-E9D8A4DAA46A}"/>
              </a:ext>
            </a:extLst>
          </p:cNvPr>
          <p:cNvSpPr txBox="1"/>
          <p:nvPr/>
        </p:nvSpPr>
        <p:spPr>
          <a:xfrm>
            <a:off x="7559912" y="4907340"/>
            <a:ext cx="1531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Bucket =</a:t>
            </a:r>
          </a:p>
          <a:p>
            <a:r>
              <a:rPr lang="en-US" dirty="0"/>
              <a:t>   &lt;k1,v1&gt;,</a:t>
            </a:r>
          </a:p>
          <a:p>
            <a:r>
              <a:rPr lang="en-US" dirty="0"/>
              <a:t>   &lt;k2,v2&gt;,</a:t>
            </a:r>
          </a:p>
          <a:p>
            <a:r>
              <a:rPr lang="en-US" dirty="0"/>
              <a:t>   &lt;k3,v3&gt;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1D2EA5-FFD0-B041-9503-E027137A6079}"/>
              </a:ext>
            </a:extLst>
          </p:cNvPr>
          <p:cNvSpPr txBox="1"/>
          <p:nvPr/>
        </p:nvSpPr>
        <p:spPr>
          <a:xfrm>
            <a:off x="7507013" y="111953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360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4531B-8F74-B041-91E3-6CF68E18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Size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850B-3A18-D74C-92DE-EF5D941BC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/>
          <a:lstStyle/>
          <a:p>
            <a:r>
              <a:rPr lang="en-US" dirty="0"/>
              <a:t>Look at what the distribution looks like for number of entries</a:t>
            </a:r>
          </a:p>
          <a:p>
            <a:endParaRPr lang="en-US" dirty="0"/>
          </a:p>
          <a:p>
            <a:r>
              <a:rPr lang="en-US" dirty="0"/>
              <a:t>N – number of entries</a:t>
            </a:r>
          </a:p>
          <a:p>
            <a:r>
              <a:rPr lang="en-US" dirty="0"/>
              <a:t>C – HASH_CAPACITY   (N&lt;C) [buckets]</a:t>
            </a:r>
          </a:p>
          <a:p>
            <a:r>
              <a:rPr lang="en-US" dirty="0"/>
              <a:t>m – number of items mapped to a bucket</a:t>
            </a:r>
          </a:p>
          <a:p>
            <a:endParaRPr lang="en-US" dirty="0"/>
          </a:p>
          <a:p>
            <a:r>
              <a:rPr lang="en-US" dirty="0"/>
              <a:t>Compute distribution for each bucket size (m)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942AD-F5F9-CA45-97DA-B688BC99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C01CA-7B02-2243-91ED-933ABC61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997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013031"/>
              </p:ext>
            </p:extLst>
          </p:nvPr>
        </p:nvGraphicFramePr>
        <p:xfrm>
          <a:off x="685800" y="26670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err="1">
                          <a:sym typeface="Wingdings"/>
                        </a:rPr>
                        <a:t>m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C=2048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62400" y="1905000"/>
            <a:ext cx="1208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N=1024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67000" y="4724400"/>
          <a:ext cx="403606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600" imgH="444500" progId="Equation.3">
                  <p:embed/>
                </p:oleObj>
              </mc:Choice>
              <mc:Fallback>
                <p:oleObj name="Equation" r:id="rId2" imgW="1244600" imgH="444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4036060" cy="144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/>
              <a:t> 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26670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err="1">
                          <a:sym typeface="Wingdings"/>
                        </a:rPr>
                        <a:t>m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C=2048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62400" y="1905000"/>
            <a:ext cx="1208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N=1024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67000" y="4724400"/>
          <a:ext cx="403606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600" imgH="444500" progId="Equation.3">
                  <p:embed/>
                </p:oleObj>
              </mc:Choice>
              <mc:Fallback>
                <p:oleObj name="Equation" r:id="rId2" imgW="1244600" imgH="444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4036060" cy="144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837975-0A55-4D42-9972-7E004345B107}"/>
              </a:ext>
            </a:extLst>
          </p:cNvPr>
          <p:cNvSpPr txBox="1"/>
          <p:nvPr/>
        </p:nvSpPr>
        <p:spPr>
          <a:xfrm>
            <a:off x="3352800" y="6400800"/>
            <a:ext cx="3608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Note: 2 design axes 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1EC80-1022-5143-8DA9-08024DCF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Memories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36DFA-0127-0E44-A9EE-DDFEFAC65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for deduplication</a:t>
            </a:r>
          </a:p>
          <a:p>
            <a:r>
              <a:rPr lang="en-US" dirty="0"/>
              <a:t>Also may use in LZW to reduce BRAMs</a:t>
            </a:r>
          </a:p>
          <a:p>
            <a:pPr lvl="1"/>
            <a:r>
              <a:rPr lang="en-US" dirty="0"/>
              <a:t>Just saw</a:t>
            </a:r>
          </a:p>
          <a:p>
            <a:pPr lvl="2"/>
            <a:r>
              <a:rPr lang="en-US" b="1" dirty="0"/>
              <a:t>Problem:</a:t>
            </a:r>
            <a:r>
              <a:rPr lang="en-US" dirty="0"/>
              <a:t> Simple 2D tree table requires too many BRAMs</a:t>
            </a:r>
          </a:p>
          <a:p>
            <a:pPr lvl="2"/>
            <a:r>
              <a:rPr lang="en-US" b="1" dirty="0"/>
              <a:t>Opportunity:</a:t>
            </a:r>
            <a:r>
              <a:rPr lang="en-US" dirty="0"/>
              <a:t> Tree table sparse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779A9-DB29-1F4C-9F02-EFA168C03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F17AF-D4E4-A143-9B36-EA9CB55A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043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tune hash parameters to control distribution</a:t>
            </a:r>
          </a:p>
          <a:p>
            <a:r>
              <a:rPr lang="en-US" dirty="0"/>
              <a:t>Spend more memory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smaller buckets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less work finding things in buckets</a:t>
            </a:r>
          </a:p>
          <a:p>
            <a:pPr lvl="1"/>
            <a:r>
              <a:rPr lang="en-US" dirty="0">
                <a:sym typeface="Wingdings"/>
              </a:rPr>
              <a:t>Memory-Time tradeoff</a:t>
            </a:r>
          </a:p>
          <a:p>
            <a:r>
              <a:rPr lang="en-US" dirty="0">
                <a:sym typeface="Wingdings"/>
              </a:rPr>
              <a:t>Still have possibility of large buckets</a:t>
            </a:r>
          </a:p>
          <a:p>
            <a:pPr lvl="1"/>
            <a:r>
              <a:rPr lang="en-US" dirty="0">
                <a:sym typeface="Wingdings"/>
              </a:rPr>
              <a:t>…but probability is 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F7CA2-FE0E-8340-A156-174FCB57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324A-3157-FA43-B103-30F2723B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 mostly works</a:t>
            </a:r>
          </a:p>
          <a:p>
            <a:r>
              <a:rPr lang="en-US" dirty="0"/>
              <a:t>Engineer hash to hold most cases</a:t>
            </a:r>
          </a:p>
          <a:p>
            <a:pPr lvl="1"/>
            <a:r>
              <a:rPr lang="en-US" dirty="0"/>
              <a:t>Combination of </a:t>
            </a:r>
          </a:p>
          <a:p>
            <a:pPr lvl="2"/>
            <a:r>
              <a:rPr lang="en-US" dirty="0" err="1"/>
              <a:t>sparcity</a:t>
            </a:r>
            <a:r>
              <a:rPr lang="en-US" dirty="0"/>
              <a:t> (entries&gt;N)</a:t>
            </a:r>
          </a:p>
          <a:p>
            <a:pPr lvl="2"/>
            <a:r>
              <a:rPr lang="en-US" dirty="0"/>
              <a:t>Hold multiple entries per hash value</a:t>
            </a:r>
          </a:p>
          <a:p>
            <a:r>
              <a:rPr lang="en-US" dirty="0"/>
              <a:t>Few cases that overflow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Store in small fully associative memory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2626D-2C3D-164B-90DB-8018E0AD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EAF7B-D7EA-FC45-A927-E318DB3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63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Hybrid </a:t>
            </a:r>
            <a:r>
              <a:rPr lang="en-US" dirty="0" err="1"/>
              <a:t>Hash+Assoc</a:t>
            </a:r>
            <a:r>
              <a:rPr lang="en-US" dirty="0"/>
              <a:t>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0362B06-9A06-AF4B-AF81-19D6A780B7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1513668"/>
            <a:ext cx="3505200" cy="504986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747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4B2ED-8C6D-204B-9A5E-B275FFA7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4566"/>
            <a:ext cx="7772400" cy="1143000"/>
          </a:xfrm>
        </p:spPr>
        <p:txBody>
          <a:bodyPr/>
          <a:lstStyle/>
          <a:p>
            <a:r>
              <a:rPr lang="en-US" dirty="0"/>
              <a:t>LZW 4K Chunk Hybrid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0D47E-0DA1-054F-900D-CBDFE7A70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3040"/>
            <a:ext cx="7772400" cy="4114800"/>
          </a:xfrm>
        </p:spPr>
        <p:txBody>
          <a:bodyPr/>
          <a:lstStyle/>
          <a:p>
            <a:r>
              <a:rPr lang="en-US" dirty="0"/>
              <a:t>72 entry assoc. match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needs 3 match BRAMs + 1 value BRAM</a:t>
            </a:r>
          </a:p>
          <a:p>
            <a:pPr lvl="1"/>
            <a:r>
              <a:rPr lang="en-US" dirty="0"/>
              <a:t>Associative match 20b key</a:t>
            </a:r>
          </a:p>
          <a:p>
            <a:pPr lvl="1"/>
            <a:r>
              <a:rPr lang="en-US" dirty="0"/>
              <a:t>72 entries  (72/4096=1.7% for 4096)</a:t>
            </a:r>
          </a:p>
          <a:p>
            <a:r>
              <a:rPr lang="en-US" dirty="0"/>
              <a:t>So, can hold ~1% conflicts in 4K hash</a:t>
            </a:r>
          </a:p>
          <a:p>
            <a:r>
              <a:rPr lang="en-US" dirty="0"/>
              <a:t>Hash N=4096, C=16384, m=2, store 2</a:t>
            </a:r>
          </a:p>
          <a:p>
            <a:pPr lvl="1"/>
            <a:r>
              <a:rPr lang="en-US" dirty="0"/>
              <a:t>Prob 3+: &lt;1% (see table 1024, 4096)</a:t>
            </a:r>
          </a:p>
          <a:p>
            <a:pPr lvl="2"/>
            <a:r>
              <a:rPr lang="en-US" dirty="0"/>
              <a:t>)0.002+0.000013)*4096 &lt; 9 entries </a:t>
            </a:r>
            <a:r>
              <a:rPr lang="en-US" dirty="0" err="1"/>
              <a:t>overlfow</a:t>
            </a:r>
            <a:endParaRPr lang="en-US" dirty="0"/>
          </a:p>
          <a:p>
            <a:pPr lvl="1"/>
            <a:r>
              <a:rPr lang="en-US" dirty="0"/>
              <a:t>20b key+12b value=4B per entry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16384*2*4B=4*2*4 BRAMs</a:t>
            </a:r>
          </a:p>
          <a:p>
            <a:r>
              <a:rPr lang="en-US" dirty="0">
                <a:solidFill>
                  <a:schemeClr val="accent2"/>
                </a:solidFill>
              </a:rPr>
              <a:t>32</a:t>
            </a:r>
            <a:r>
              <a:rPr lang="en-US" dirty="0"/>
              <a:t>+</a:t>
            </a:r>
            <a:r>
              <a:rPr lang="en-US" dirty="0">
                <a:solidFill>
                  <a:srgbClr val="BF00FA"/>
                </a:solidFill>
              </a:rPr>
              <a:t>4</a:t>
            </a:r>
            <a:r>
              <a:rPr lang="en-US" dirty="0"/>
              <a:t>=36 BRAMs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EA7BB-09F0-E64A-86CB-C8297EA5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424A1-C3D6-0342-B248-6D0AE98E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1C32DD4C-970A-5E46-9B67-CB5484762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47841" y="152400"/>
            <a:ext cx="1687317" cy="243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0761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279B-7B12-2147-8192-1E7AF7B91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9E03F-D3D2-5E42-A40B-52901476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9740"/>
            <a:ext cx="8229600" cy="4114800"/>
          </a:xfrm>
        </p:spPr>
        <p:txBody>
          <a:bodyPr/>
          <a:lstStyle/>
          <a:p>
            <a:r>
              <a:rPr lang="en-US" dirty="0"/>
              <a:t>Previous example illustrative</a:t>
            </a:r>
          </a:p>
          <a:p>
            <a:pPr lvl="1"/>
            <a:r>
              <a:rPr lang="en-US" dirty="0"/>
              <a:t>Not necessarily optimal (explore parameters)</a:t>
            </a:r>
          </a:p>
          <a:p>
            <a:pPr lvl="2"/>
            <a:r>
              <a:rPr lang="en-US" dirty="0"/>
              <a:t>Expect not optimal</a:t>
            </a:r>
          </a:p>
          <a:p>
            <a:r>
              <a:rPr lang="en-US" dirty="0"/>
              <a:t>May be able to do better with multiple hashes</a:t>
            </a:r>
          </a:p>
          <a:p>
            <a:pPr lvl="1"/>
            <a:r>
              <a:rPr lang="en-US" dirty="0"/>
              <a:t>See Dhawan reading paper</a:t>
            </a:r>
          </a:p>
          <a:p>
            <a:pPr lvl="1"/>
            <a:r>
              <a:rPr lang="en-US" dirty="0"/>
              <a:t>May need to use that design in hybrid configuration with assoc. memory like previous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B1475-013B-B340-A5E3-4409115D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6E0C6B-4D86-FB48-8F0D-C25F19DD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1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79D6-B563-7B44-A05D-59251D0AB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625" y="152400"/>
            <a:ext cx="7772400" cy="762000"/>
          </a:xfrm>
        </p:spPr>
        <p:txBody>
          <a:bodyPr/>
          <a:lstStyle/>
          <a:p>
            <a:r>
              <a:rPr lang="en-US" dirty="0"/>
              <a:t>Allow Imperfect?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FDE15-F799-D842-976C-FAEA0F737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25" y="685800"/>
            <a:ext cx="7772400" cy="5486400"/>
          </a:xfrm>
        </p:spPr>
        <p:txBody>
          <a:bodyPr/>
          <a:lstStyle/>
          <a:p>
            <a:r>
              <a:rPr lang="en-US" b="1" dirty="0"/>
              <a:t>Question: </a:t>
            </a:r>
            <a:r>
              <a:rPr lang="en-US" dirty="0"/>
              <a:t>impact on compression if cannot store a few tree entries?</a:t>
            </a:r>
          </a:p>
          <a:p>
            <a:r>
              <a:rPr lang="en-US" dirty="0"/>
              <a:t>Some encodings will find shorter matches than optimal</a:t>
            </a:r>
          </a:p>
          <a:p>
            <a:r>
              <a:rPr lang="en-US" b="1" dirty="0"/>
              <a:t>Q:</a:t>
            </a:r>
            <a:r>
              <a:rPr lang="en-US" dirty="0"/>
              <a:t> Impact on compression rate as a function of conflict rate?</a:t>
            </a:r>
          </a:p>
          <a:p>
            <a:r>
              <a:rPr lang="en-US" dirty="0"/>
              <a:t>How compare to compression rate impact of chunk size?</a:t>
            </a:r>
          </a:p>
          <a:p>
            <a:pPr lvl="1"/>
            <a:r>
              <a:rPr lang="en-US" dirty="0"/>
              <a:t>Larger chunk with conflict rate vs. smaller chunk with smaller (or no) conflict rate</a:t>
            </a:r>
          </a:p>
          <a:p>
            <a:r>
              <a:rPr lang="en-US" dirty="0">
                <a:sym typeface="Wingdings" pitchFamily="2" charset="2"/>
              </a:rPr>
              <a:t> another tradeoff to explore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02A64-055F-4341-87F5-C2178CCA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1801F-140F-744C-91ED-D8680FB5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5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6A17-87E2-E048-92BA-B9E07D64A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3E40B-16EF-334A-BC04-312DE83A3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compute these lookup hashes for hardware fast</a:t>
            </a:r>
          </a:p>
          <a:p>
            <a:pPr lvl="1"/>
            <a:r>
              <a:rPr lang="en-US" dirty="0"/>
              <a:t>In a single cycle to keep II down for LZW</a:t>
            </a:r>
          </a:p>
          <a:p>
            <a:pPr lvl="1"/>
            <a:r>
              <a:rPr lang="en-US" dirty="0"/>
              <a:t>Can </a:t>
            </a:r>
            <a:r>
              <a:rPr lang="en-US" dirty="0" err="1"/>
              <a:t>xor</a:t>
            </a:r>
            <a:r>
              <a:rPr lang="en-US" dirty="0"/>
              <a:t>-together a set of bits quickly in hardware</a:t>
            </a:r>
          </a:p>
          <a:p>
            <a:pPr lvl="2"/>
            <a:r>
              <a:rPr lang="en-US" dirty="0"/>
              <a:t>Any 6-bits for one output bit in a single 6-LUT</a:t>
            </a:r>
          </a:p>
          <a:p>
            <a:pPr lvl="2"/>
            <a:r>
              <a:rPr lang="en-US" dirty="0"/>
              <a:t>Means capacity must be power-of-2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F195C-6C78-2D45-B460-62F5D6B6E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62CB9-9239-374C-9764-470A4F1E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832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0EBF-0515-F140-9D44-E74D336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1E2D45-288F-EE46-A5AE-F1AC02FD3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830856"/>
              </p:ext>
            </p:extLst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Hybrid Hash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574A-D66E-4447-A499-5081D800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6521-5189-184B-9723-B9507E24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8F8C0-7676-E740-9007-302FB2EC9ECA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15658149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2100"/>
            <a:ext cx="8077200" cy="4648200"/>
          </a:xfrm>
        </p:spPr>
        <p:txBody>
          <a:bodyPr/>
          <a:lstStyle/>
          <a:p>
            <a:r>
              <a:rPr lang="en-US" dirty="0"/>
              <a:t>Many ways to implement maps</a:t>
            </a:r>
          </a:p>
          <a:p>
            <a:r>
              <a:rPr lang="en-US" dirty="0"/>
              <a:t>Near O(1) Map access </a:t>
            </a:r>
            <a:r>
              <a:rPr lang="en-US" dirty="0">
                <a:sym typeface="Wingdings"/>
              </a:rPr>
              <a:t> Hash Table</a:t>
            </a:r>
          </a:p>
          <a:p>
            <a:endParaRPr lang="en-US" dirty="0">
              <a:sym typeface="Wingdings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</a:t>
            </a:r>
          </a:p>
          <a:p>
            <a:r>
              <a:rPr lang="en-US" dirty="0">
                <a:sym typeface="Wingdings"/>
              </a:rPr>
              <a:t>Reading for Monday on web</a:t>
            </a:r>
          </a:p>
          <a:p>
            <a:r>
              <a:rPr lang="en-US" dirty="0">
                <a:sym typeface="Wingdings"/>
              </a:rPr>
              <a:t>First project milestone due Friday</a:t>
            </a:r>
          </a:p>
          <a:p>
            <a:pPr lvl="1"/>
            <a:r>
              <a:rPr lang="en-US" dirty="0">
                <a:sym typeface="Wingdings"/>
              </a:rPr>
              <a:t>Including teaming</a:t>
            </a:r>
          </a:p>
          <a:p>
            <a:pPr lvl="1"/>
            <a:r>
              <a:rPr lang="en-US" dirty="0">
                <a:sym typeface="Wingdings"/>
              </a:rPr>
              <a:t>Need teaming sort out board shuffle</a:t>
            </a:r>
          </a:p>
          <a:p>
            <a:r>
              <a:rPr lang="en-US" dirty="0">
                <a:sym typeface="Wingdings"/>
              </a:rPr>
              <a:t>P2 out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D0C2F-5047-2740-872B-58DDE51E1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Associative Memories</a:t>
            </a:r>
            <a:br>
              <a:rPr lang="en-US" dirty="0"/>
            </a:br>
            <a:r>
              <a:rPr lang="en-US" dirty="0"/>
              <a:t>FPGA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B64808-D493-B04E-8092-A0E97927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B168-CA53-AC45-A7C7-88A7F3DF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A4E4D-8116-8549-A6EA-03D5E3F4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5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</a:t>
            </a:r>
            <a:r>
              <a:rPr lang="en-US" dirty="0" err="1"/>
              <a:t>BRAMs</a:t>
            </a:r>
            <a:r>
              <a:rPr lang="en-US" dirty="0"/>
              <a:t> – normal memories, not associative</a:t>
            </a:r>
          </a:p>
          <a:p>
            <a:r>
              <a:rPr lang="en-US" dirty="0"/>
              <a:t>36Kb BRAM </a:t>
            </a:r>
          </a:p>
          <a:p>
            <a:pPr lvl="1"/>
            <a:r>
              <a:rPr lang="en-US" dirty="0"/>
              <a:t>512x72</a:t>
            </a:r>
          </a:p>
          <a:p>
            <a:r>
              <a:rPr lang="en-US" dirty="0"/>
              <a:t>Can be 9b key </a:t>
            </a:r>
            <a:r>
              <a:rPr lang="en-US" dirty="0">
                <a:sym typeface="Wingdings"/>
              </a:rPr>
              <a:t> 72b value assoc.</a:t>
            </a:r>
          </a:p>
          <a:p>
            <a:pPr lvl="1"/>
            <a:r>
              <a:rPr lang="en-US" dirty="0">
                <a:sym typeface="Wingdings"/>
              </a:rPr>
              <a:t>Just using the memory sparsely</a:t>
            </a:r>
          </a:p>
          <a:p>
            <a:r>
              <a:rPr lang="en-US" dirty="0">
                <a:sym typeface="Wingdings"/>
              </a:rPr>
              <a:t>Or interpret as programmable decoder with 72 match lines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8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/>
              <a:t>Assoc. </a:t>
            </a:r>
            <a:r>
              <a:rPr lang="en-US" dirty="0" err="1"/>
              <a:t>Mem</a:t>
            </a:r>
            <a:r>
              <a:rPr lang="en-US" dirty="0"/>
              <a:t> from BRAM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334000"/>
          </a:xfrm>
        </p:spPr>
        <p:txBody>
          <a:bodyPr/>
          <a:lstStyle/>
          <a:p>
            <a:pPr>
              <a:buNone/>
            </a:pPr>
            <a:r>
              <a:rPr lang="en-US" dirty="0"/>
              <a:t>For wider match</a:t>
            </a:r>
          </a:p>
          <a:p>
            <a:r>
              <a:rPr lang="en-US" dirty="0"/>
              <a:t>Cover 9b of key with each BRAM</a:t>
            </a:r>
          </a:p>
          <a:p>
            <a:r>
              <a:rPr lang="en-US" dirty="0"/>
              <a:t>Use 72 output bits to indicate if one of 72 entries match</a:t>
            </a:r>
          </a:p>
          <a:p>
            <a:r>
              <a:rPr lang="en-US" dirty="0"/>
              <a:t>AND together corresponding entries</a:t>
            </a:r>
          </a:p>
          <a:p>
            <a:r>
              <a:rPr lang="en-US" dirty="0"/>
              <a:t>Get 72 match bits</a:t>
            </a:r>
          </a:p>
          <a:p>
            <a:r>
              <a:rPr lang="en-US" dirty="0"/>
              <a:t>Re-encode match </a:t>
            </a:r>
            <a:br>
              <a:rPr lang="en-US" dirty="0"/>
            </a:br>
            <a:r>
              <a:rPr lang="en-US" dirty="0"/>
              <a:t>bits to lookup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4FFE9F-5A85-E348-902E-2448E72F2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104" y="4191000"/>
            <a:ext cx="3792879" cy="262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77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598467-B27C-984B-BFA2-B7B2A2A0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does </a:t>
            </a:r>
            <a:r>
              <a:rPr lang="en-US" dirty="0" err="1">
                <a:solidFill>
                  <a:srgbClr val="FF6600"/>
                </a:solidFill>
              </a:rPr>
              <a:t>binary_encode</a:t>
            </a:r>
            <a:r>
              <a:rPr lang="en-US" dirty="0">
                <a:solidFill>
                  <a:srgbClr val="FF6600"/>
                </a:solidFill>
              </a:rPr>
              <a:t> do?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69A59-808B-2448-8D10-1C6FD5785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binary_encode</a:t>
            </a:r>
            <a:r>
              <a:rPr lang="en-US" dirty="0"/>
              <a:t>(0000000…010000)=0x40</a:t>
            </a:r>
          </a:p>
          <a:p>
            <a:r>
              <a:rPr lang="en-US" dirty="0"/>
              <a:t>10000…0 </a:t>
            </a:r>
            <a:r>
              <a:rPr lang="en-US" dirty="0">
                <a:sym typeface="Wingdings" pitchFamily="2" charset="2"/>
              </a:rPr>
              <a:t> 71</a:t>
            </a:r>
          </a:p>
          <a:p>
            <a:r>
              <a:rPr lang="en-US" dirty="0"/>
              <a:t>0000…01 </a:t>
            </a:r>
            <a:r>
              <a:rPr lang="en-US" dirty="0">
                <a:sym typeface="Wingdings" pitchFamily="2" charset="2"/>
              </a:rPr>
              <a:t> 0</a:t>
            </a:r>
          </a:p>
          <a:p>
            <a:r>
              <a:rPr lang="en-US" dirty="0">
                <a:sym typeface="Wingdings" pitchFamily="2" charset="2"/>
              </a:rPr>
              <a:t>0000…010  1</a:t>
            </a:r>
          </a:p>
          <a:p>
            <a:r>
              <a:rPr lang="en-US" dirty="0">
                <a:sym typeface="Wingdings" pitchFamily="2" charset="2"/>
              </a:rPr>
              <a:t>for (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=0&lt;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&lt;72;i++)</a:t>
            </a:r>
          </a:p>
          <a:p>
            <a:pPr lvl="1"/>
            <a:r>
              <a:rPr lang="en-US" dirty="0"/>
              <a:t>If (bit[</a:t>
            </a:r>
            <a:r>
              <a:rPr lang="en-US" dirty="0" err="1"/>
              <a:t>i</a:t>
            </a:r>
            <a:r>
              <a:rPr lang="en-US" dirty="0"/>
              <a:t>]==1) return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Return(MISS); // if not find (i.e., all 0’s) </a:t>
            </a:r>
          </a:p>
          <a:p>
            <a:r>
              <a:rPr lang="en-US" dirty="0"/>
              <a:t>Technicalities – maybe check only one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B7BEA-F736-D74A-A0A0-1AD964B6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E0C68-223C-6542-B3BF-A6E0E448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9472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70269</TotalTime>
  <Words>3491</Words>
  <Application>Microsoft Macintosh PowerPoint</Application>
  <PresentationFormat>On-screen Show (4:3)</PresentationFormat>
  <Paragraphs>1557</Paragraphs>
  <Slides>59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ＭＳ Ｐゴシック</vt:lpstr>
      <vt:lpstr>Arial</vt:lpstr>
      <vt:lpstr>Cambria Math</vt:lpstr>
      <vt:lpstr>Courier</vt:lpstr>
      <vt:lpstr>Times New Roman</vt:lpstr>
      <vt:lpstr>Wingdings</vt:lpstr>
      <vt:lpstr>Blank Presentation</vt:lpstr>
      <vt:lpstr>Equation</vt:lpstr>
      <vt:lpstr>ESE5320: System-on-a-Chip Architecture</vt:lpstr>
      <vt:lpstr>Today</vt:lpstr>
      <vt:lpstr>Message</vt:lpstr>
      <vt:lpstr>Associative Memory</vt:lpstr>
      <vt:lpstr>Associative Memories</vt:lpstr>
      <vt:lpstr>Associative Memories FPGA</vt:lpstr>
      <vt:lpstr>FPGA</vt:lpstr>
      <vt:lpstr>Assoc. Mem from BRAM</vt:lpstr>
      <vt:lpstr>What does binary_encode do?</vt:lpstr>
      <vt:lpstr>BRAM Associative Memory</vt:lpstr>
      <vt:lpstr>BRAM Associative Memory</vt:lpstr>
      <vt:lpstr>Associative Memory Cost</vt:lpstr>
      <vt:lpstr>4K LZW Chunk Search:  Fully associative</vt:lpstr>
      <vt:lpstr>4K Chunk LZW Search</vt:lpstr>
      <vt:lpstr>Example Stored Values</vt:lpstr>
      <vt:lpstr>Memory Contents</vt:lpstr>
      <vt:lpstr>Code Snippet</vt:lpstr>
      <vt:lpstr>How Lookup Work?</vt:lpstr>
      <vt:lpstr>Code Snippet</vt:lpstr>
      <vt:lpstr>Memory Contents</vt:lpstr>
      <vt:lpstr>Memory Contents</vt:lpstr>
      <vt:lpstr>Memory Contents</vt:lpstr>
      <vt:lpstr>Memory Contents</vt:lpstr>
      <vt:lpstr>How Lookup Work?</vt:lpstr>
      <vt:lpstr>Memory Contents</vt:lpstr>
      <vt:lpstr>Add another entry</vt:lpstr>
      <vt:lpstr>Memory Contents</vt:lpstr>
      <vt:lpstr>Memory Contents</vt:lpstr>
      <vt:lpstr>Checkpoint</vt:lpstr>
      <vt:lpstr>4K Chunk LZW Search Story so far….</vt:lpstr>
      <vt:lpstr>Software Map</vt:lpstr>
      <vt:lpstr>Software Map</vt:lpstr>
      <vt:lpstr>Preclass 3</vt:lpstr>
      <vt:lpstr>Tree Map (Preclass 5)</vt:lpstr>
      <vt:lpstr>Tree Map LZW</vt:lpstr>
      <vt:lpstr>Tree Insert</vt:lpstr>
      <vt:lpstr>4K Chunk LZW Search Story so far….</vt:lpstr>
      <vt:lpstr>Hash Tables</vt:lpstr>
      <vt:lpstr>High Performance Map</vt:lpstr>
      <vt:lpstr>Hash Table</vt:lpstr>
      <vt:lpstr>Hash Entries</vt:lpstr>
      <vt:lpstr>Preclass 1</vt:lpstr>
      <vt:lpstr>Hash Table</vt:lpstr>
      <vt:lpstr>Hash Table</vt:lpstr>
      <vt:lpstr>Hardware Hash Tables</vt:lpstr>
      <vt:lpstr>Hardware Hash</vt:lpstr>
      <vt:lpstr>Hash Size Distribution</vt:lpstr>
      <vt:lpstr>Preclass 4</vt:lpstr>
      <vt:lpstr>Preclass 4</vt:lpstr>
      <vt:lpstr>Hash</vt:lpstr>
      <vt:lpstr>Idea</vt:lpstr>
      <vt:lpstr>Hybrid Hash+Assoc.</vt:lpstr>
      <vt:lpstr>LZW 4K Chunk Hybrid</vt:lpstr>
      <vt:lpstr>Further Optimization</vt:lpstr>
      <vt:lpstr>Allow Imperfect?</vt:lpstr>
      <vt:lpstr>Hash Complexity</vt:lpstr>
      <vt:lpstr>4K Chunk LZW Search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318</cp:revision>
  <cp:lastPrinted>2024-10-30T13:24:01Z</cp:lastPrinted>
  <dcterms:created xsi:type="dcterms:W3CDTF">2017-10-18T12:49:09Z</dcterms:created>
  <dcterms:modified xsi:type="dcterms:W3CDTF">2024-10-30T13:24:02Z</dcterms:modified>
</cp:coreProperties>
</file>