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81" r:id="rId2"/>
    <p:sldId id="382" r:id="rId3"/>
    <p:sldId id="383" r:id="rId4"/>
    <p:sldId id="441" r:id="rId5"/>
    <p:sldId id="442" r:id="rId6"/>
    <p:sldId id="443" r:id="rId7"/>
    <p:sldId id="444" r:id="rId8"/>
    <p:sldId id="445" r:id="rId9"/>
    <p:sldId id="468" r:id="rId10"/>
    <p:sldId id="446" r:id="rId11"/>
    <p:sldId id="469" r:id="rId12"/>
    <p:sldId id="433" r:id="rId13"/>
    <p:sldId id="447" r:id="rId14"/>
    <p:sldId id="448" r:id="rId15"/>
    <p:sldId id="449" r:id="rId16"/>
    <p:sldId id="450" r:id="rId17"/>
    <p:sldId id="440" r:id="rId18"/>
    <p:sldId id="451" r:id="rId19"/>
    <p:sldId id="452" r:id="rId20"/>
    <p:sldId id="454" r:id="rId21"/>
    <p:sldId id="453" r:id="rId22"/>
    <p:sldId id="456" r:id="rId23"/>
    <p:sldId id="474" r:id="rId24"/>
    <p:sldId id="475" r:id="rId25"/>
    <p:sldId id="262" r:id="rId26"/>
    <p:sldId id="470" r:id="rId27"/>
    <p:sldId id="304" r:id="rId28"/>
    <p:sldId id="263" r:id="rId29"/>
    <p:sldId id="264" r:id="rId30"/>
    <p:sldId id="266" r:id="rId31"/>
    <p:sldId id="471" r:id="rId32"/>
    <p:sldId id="267" r:id="rId33"/>
    <p:sldId id="269" r:id="rId34"/>
    <p:sldId id="270" r:id="rId35"/>
    <p:sldId id="286" r:id="rId36"/>
    <p:sldId id="287" r:id="rId37"/>
    <p:sldId id="482" r:id="rId38"/>
    <p:sldId id="457" r:id="rId39"/>
    <p:sldId id="458" r:id="rId40"/>
    <p:sldId id="459" r:id="rId41"/>
    <p:sldId id="455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79" r:id="rId50"/>
    <p:sldId id="467" r:id="rId51"/>
    <p:sldId id="476" r:id="rId52"/>
    <p:sldId id="472" r:id="rId53"/>
    <p:sldId id="478" r:id="rId54"/>
    <p:sldId id="299" r:id="rId55"/>
    <p:sldId id="300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61" autoAdjust="0"/>
    <p:restoredTop sz="94793" autoAdjust="0"/>
  </p:normalViewPr>
  <p:slideViewPr>
    <p:cSldViewPr>
      <p:cViewPr varScale="1">
        <p:scale>
          <a:sx n="107" d="100"/>
          <a:sy n="107" d="100"/>
        </p:scale>
        <p:origin x="9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F246D-ADFF-C344-9314-6489685E6A90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36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29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880-1A69-834D-A1A2-A5D1C86003B7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C2319-39DF-454D-87A6-F2D5854C0151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AA86-4070-9E4F-83CF-90F0FB824C47}" type="slidenum">
              <a:rPr lang="en-US"/>
              <a:pPr/>
              <a:t>34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21:  November 11,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Verification 2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assert(l!=0);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6981-58EA-3149-A9B2-16CF3DA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5E0C-58A2-554A-A027-A8D3D86F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must be true of 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my_array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[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loc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] </a:t>
            </a:r>
            <a:r>
              <a:rPr lang="en-US" dirty="0">
                <a:solidFill>
                  <a:srgbClr val="FF6600"/>
                </a:solidFill>
              </a:rPr>
              <a:t>after call?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0DDE-6AB7-4643-9669-3BB3EFA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6CC-1AFF-D14F-B4DD-1173FEEF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D8726-0368-BF44-AB3E-76D5B73F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6" y="3142775"/>
            <a:ext cx="6388100" cy="3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A0A40-E301-4347-8A2C-8D2135129254}"/>
              </a:ext>
            </a:extLst>
          </p:cNvPr>
          <p:cNvSpPr txBox="1"/>
          <p:nvPr/>
        </p:nvSpPr>
        <p:spPr>
          <a:xfrm>
            <a:off x="7877752" y="16303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13</a:t>
            </a:r>
          </a:p>
        </p:txBody>
      </p:sp>
    </p:spTree>
    <p:extLst>
      <p:ext uri="{BB962C8B-B14F-4D97-AF65-F5344CB8AC3E}">
        <p14:creationId xmlns:p14="http://schemas.microsoft.com/office/powerpoint/2010/main" val="128609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;  </a:t>
            </a:r>
            <a:r>
              <a:rPr lang="en-US" dirty="0" err="1"/>
              <a:t>astream.read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assert(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&gt;=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Merge with Order Assertion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When composed</a:t>
            </a:r>
          </a:p>
          <a:p>
            <a:pPr lvl="1"/>
            <a:r>
              <a:rPr lang="en-US" dirty="0"/>
              <a:t>Every downstream merger checks work of predecessor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02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/>
              <a:t>Requirement that input be sorted is good</a:t>
            </a:r>
          </a:p>
          <a:p>
            <a:pPr lvl="1"/>
            <a:r>
              <a:rPr lang="en-US" dirty="0"/>
              <a:t>And not hard to check</a:t>
            </a:r>
          </a:p>
          <a:p>
            <a:r>
              <a:rPr lang="en-US" dirty="0"/>
              <a:t>Not comprehensive</a:t>
            </a:r>
          </a:p>
          <a:p>
            <a:pPr lvl="1"/>
            <a:r>
              <a:rPr lang="en-US" dirty="0"/>
              <a:t>Weaker than saying output is a sorted version of input</a:t>
            </a:r>
          </a:p>
          <a:p>
            <a:r>
              <a:rPr lang="en-US" dirty="0">
                <a:solidFill>
                  <a:srgbClr val="FF6600"/>
                </a:solidFill>
              </a:rPr>
              <a:t>What errors would it allow?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14AF-14F4-B340-885C-D8AB42EF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What do with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156-DDC2-F643-8B44-4248951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/>
              <a:t>Include logic during testing (verification)</a:t>
            </a:r>
          </a:p>
          <a:p>
            <a:r>
              <a:rPr lang="en-US" dirty="0"/>
              <a:t>Omit once tested</a:t>
            </a:r>
          </a:p>
          <a:p>
            <a:pPr lvl="1"/>
            <a:r>
              <a:rPr lang="en-US" dirty="0"/>
              <a:t>Compiler/library/macros (#define) omit code</a:t>
            </a:r>
          </a:p>
          <a:p>
            <a:pPr lvl="1"/>
            <a:r>
              <a:rPr lang="en-US" dirty="0"/>
              <a:t>Keep in source code</a:t>
            </a:r>
          </a:p>
          <a:p>
            <a:r>
              <a:rPr lang="en-US" dirty="0"/>
              <a:t>Maybe even synthesize to gate logic for FPGA testing</a:t>
            </a:r>
          </a:p>
          <a:p>
            <a:r>
              <a:rPr lang="en-US" dirty="0"/>
              <a:t>When assertion fail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Break program for debugging (dump core)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C8-3595-924A-BFB8-23E8012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8C67-66AC-744D-BF38-92F8A1FB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4AC-EA79-814C-AED6-09DF812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31668"/>
            <a:ext cx="7772400" cy="1143000"/>
          </a:xfrm>
        </p:spPr>
        <p:txBody>
          <a:bodyPr/>
          <a:lstStyle/>
          <a:p>
            <a:r>
              <a:rPr lang="en-US" dirty="0"/>
              <a:t>Assertion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27EF-AA3D-994D-9D32-C3F63F6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914400"/>
            <a:ext cx="7772400" cy="4635335"/>
          </a:xfrm>
        </p:spPr>
        <p:txBody>
          <a:bodyPr/>
          <a:lstStyle/>
          <a:p>
            <a:r>
              <a:rPr lang="en-US" dirty="0"/>
              <a:t>Specification (maybe partial)</a:t>
            </a:r>
          </a:p>
          <a:p>
            <a:pPr lvl="1"/>
            <a:r>
              <a:rPr lang="en-US" dirty="0"/>
              <a:t>May address state that doesn’t exist in gold reference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This is what I expect to be true</a:t>
            </a:r>
          </a:p>
          <a:p>
            <a:pPr lvl="2"/>
            <a:r>
              <a:rPr lang="en-US" dirty="0"/>
              <a:t>Needs to remain true as modify in the future</a:t>
            </a:r>
          </a:p>
          <a:p>
            <a:r>
              <a:rPr lang="en-US" dirty="0"/>
              <a:t>Defensive programming</a:t>
            </a:r>
          </a:p>
          <a:p>
            <a:pPr lvl="1"/>
            <a:r>
              <a:rPr lang="en-US" dirty="0"/>
              <a:t>Catch violation of input requirements</a:t>
            </a:r>
          </a:p>
          <a:p>
            <a:r>
              <a:rPr lang="en-US" dirty="0"/>
              <a:t>Catch unexpected events, inputs</a:t>
            </a:r>
          </a:p>
          <a:p>
            <a:r>
              <a:rPr lang="en-US" dirty="0"/>
              <a:t>Early failure detection</a:t>
            </a:r>
          </a:p>
          <a:p>
            <a:r>
              <a:rPr lang="en-US" dirty="0"/>
              <a:t>Validate that something isn’t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4486-B5C5-DB4A-945F-A01D9FE2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2DCFA-7129-D548-A0CD-BD3D2D09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DA76-1577-9340-A517-9361218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102-DCAA-E646-A2CD-42B78781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Worthwhile discipline</a:t>
            </a:r>
          </a:p>
          <a:p>
            <a:pPr lvl="1"/>
            <a:r>
              <a:rPr lang="en-US" dirty="0"/>
              <a:t>Consider and document input/usage requirements</a:t>
            </a:r>
          </a:p>
          <a:p>
            <a:pPr lvl="1"/>
            <a:r>
              <a:rPr lang="en-US" dirty="0"/>
              <a:t>Consider and document properties that must always hold</a:t>
            </a:r>
          </a:p>
          <a:p>
            <a:r>
              <a:rPr lang="en-US" dirty="0"/>
              <a:t>Good to write those down</a:t>
            </a:r>
          </a:p>
          <a:p>
            <a:pPr lvl="1"/>
            <a:r>
              <a:rPr lang="en-US" dirty="0"/>
              <a:t>As precisely as possible</a:t>
            </a:r>
          </a:p>
          <a:p>
            <a:r>
              <a:rPr lang="en-US" dirty="0"/>
              <a:t>Good to check assumptions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90A1-6156-7A44-A898-1600F149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AF3F7-C657-B643-AAD1-9FE5B7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Assertions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Proving correctness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FSM Equivalence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Timing and Testing (Part 3)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198-401C-8F4C-A682-C2BB3CE7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AE60-55BF-8645-BC3C-27194974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FSM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BA6A-1766-C94F-A1F7-9EC4F705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3B4C-050E-EC4D-A525-1E67E036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43A9-0889-4F44-B352-4F56B85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0506-0D02-7C47-BE41-E36ED8C9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a subset of Verification</a:t>
            </a:r>
          </a:p>
          <a:p>
            <a:r>
              <a:rPr lang="en-US" dirty="0">
                <a:solidFill>
                  <a:schemeClr val="accent2"/>
                </a:solidFill>
              </a:rPr>
              <a:t>Testing can only prove the presence of bugs, not the absence.</a:t>
            </a:r>
            <a:endParaRPr lang="en-US" dirty="0"/>
          </a:p>
          <a:p>
            <a:r>
              <a:rPr lang="en-US" dirty="0"/>
              <a:t>Depends on picking an adequate set of tests</a:t>
            </a:r>
          </a:p>
          <a:p>
            <a:r>
              <a:rPr lang="en-US" dirty="0"/>
              <a:t>Can we guarantee that all behaviors are the correct?  Same as reference?</a:t>
            </a:r>
            <a:br>
              <a:rPr lang="en-US" dirty="0"/>
            </a:br>
            <a:r>
              <a:rPr lang="en-US" dirty="0"/>
              <a:t>Seen all possible behaviors?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E9BD-76B3-BD4D-961A-42D8E4A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4496-5765-054D-9FC3-E1983FF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6A31-045F-4B47-9BC8-C339922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D8EF-F535-A64C-B656-ECDD2E33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Reason about all behaviors</a:t>
            </a:r>
          </a:p>
          <a:p>
            <a:pPr lvl="1"/>
            <a:r>
              <a:rPr lang="en-US" dirty="0"/>
              <a:t>Response to all possible inputs</a:t>
            </a:r>
          </a:p>
          <a:p>
            <a:r>
              <a:rPr lang="en-US" dirty="0"/>
              <a:t>Try to find if there is </a:t>
            </a:r>
            <a:r>
              <a:rPr lang="en-US" i="1" dirty="0"/>
              <a:t>any</a:t>
            </a:r>
            <a:r>
              <a:rPr lang="en-US" dirty="0"/>
              <a:t> way to reach disagreement with specification</a:t>
            </a:r>
          </a:p>
          <a:p>
            <a:r>
              <a:rPr lang="en-US" dirty="0"/>
              <a:t>Or can prove that they always agree</a:t>
            </a:r>
          </a:p>
          <a:p>
            <a:endParaRPr lang="en-US" dirty="0"/>
          </a:p>
          <a:p>
            <a:r>
              <a:rPr lang="en-US" dirty="0"/>
              <a:t>Still demands specification</a:t>
            </a:r>
          </a:p>
          <a:p>
            <a:pPr lvl="1"/>
            <a:r>
              <a:rPr lang="en-US" dirty="0"/>
              <a:t>…but we can also relax that with assertions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822-2B8E-9145-960C-A49A25E4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BD6E0-A636-D34B-847D-9BB93F2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19</a:t>
            </a:r>
          </a:p>
        </p:txBody>
      </p:sp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Formal Equivalence </a:t>
            </a:r>
            <a:r>
              <a:rPr lang="en-US" dirty="0"/>
              <a:t>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proving equivalence between:</a:t>
            </a:r>
          </a:p>
          <a:p>
            <a:r>
              <a:rPr lang="en-US" dirty="0"/>
              <a:t>implementation under consideration</a:t>
            </a:r>
          </a:p>
          <a:p>
            <a:r>
              <a:rPr lang="en-US" dirty="0"/>
              <a:t>reference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679-CCDC-D442-A11D-C32B2AFE3EEC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FSM Equivalence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Exhaustive:</a:t>
            </a:r>
          </a:p>
          <a:p>
            <a:pPr lvl="1"/>
            <a:r>
              <a:rPr lang="en-US" dirty="0"/>
              <a:t>Generate all strings of length |state|</a:t>
            </a:r>
          </a:p>
          <a:p>
            <a:pPr lvl="2"/>
            <a:r>
              <a:rPr lang="en-US" dirty="0"/>
              <a:t> (for larger FSM = the one with the most states)</a:t>
            </a:r>
          </a:p>
          <a:p>
            <a:pPr lvl="1"/>
            <a:r>
              <a:rPr lang="en-US" dirty="0"/>
              <a:t>Feed to both </a:t>
            </a:r>
            <a:r>
              <a:rPr lang="en-US" dirty="0" err="1"/>
              <a:t>FSMs</a:t>
            </a:r>
            <a:r>
              <a:rPr lang="en-US" dirty="0"/>
              <a:t> with these strings</a:t>
            </a:r>
          </a:p>
          <a:p>
            <a:pPr lvl="1"/>
            <a:r>
              <a:rPr lang="en-US" dirty="0"/>
              <a:t>Observe any differences?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such strings?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 binary input bits to FSM, S states)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N*S</a:t>
            </a:r>
          </a:p>
        </p:txBody>
      </p:sp>
    </p:spTree>
    <p:extLst>
      <p:ext uri="{BB962C8B-B14F-4D97-AF65-F5344CB8AC3E}">
        <p14:creationId xmlns:p14="http://schemas.microsoft.com/office/powerpoint/2010/main" val="29438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9B00-6122-F947-9D3C-721C2C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C840-31DD-F24F-A589-67E950A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with concrete model of FSM equivalence</a:t>
            </a:r>
          </a:p>
          <a:p>
            <a:pPr lvl="1"/>
            <a:r>
              <a:rPr lang="en-US" dirty="0"/>
              <a:t>Is some implementation FSM</a:t>
            </a:r>
          </a:p>
          <a:p>
            <a:pPr lvl="1"/>
            <a:r>
              <a:rPr lang="en-US" dirty="0"/>
              <a:t>Equivalent to reference 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A73D-7355-B648-88A4-A61134A2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54B0-937C-8D4A-B543-A6A6CC56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255"/>
            <a:ext cx="8153400" cy="4572000"/>
          </a:xfrm>
        </p:spPr>
        <p:txBody>
          <a:bodyPr/>
          <a:lstStyle/>
          <a:p>
            <a:r>
              <a:rPr lang="en-US" sz="2800" dirty="0"/>
              <a:t>Start with golden model setup</a:t>
            </a:r>
          </a:p>
          <a:p>
            <a:pPr lvl="1"/>
            <a:r>
              <a:rPr lang="en-US" sz="2400" dirty="0"/>
              <a:t>Run both and compare output</a:t>
            </a:r>
          </a:p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</a:t>
            </a:r>
            <a:br>
              <a:rPr lang="en-US" sz="2400" dirty="0"/>
            </a:br>
            <a:r>
              <a:rPr lang="en-US" sz="2400" dirty="0"/>
              <a:t>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br>
              <a:rPr lang="en-US" sz="2400" dirty="0"/>
            </a:b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</a:t>
            </a:r>
            <a:br>
              <a:rPr lang="en-US" sz="2000" dirty="0"/>
            </a:br>
            <a:r>
              <a:rPr lang="en-US" sz="2000" dirty="0"/>
              <a:t>     0 otherwise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4300"/>
            <a:ext cx="351469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572000"/>
          </a:xfrm>
        </p:spPr>
        <p:txBody>
          <a:bodyPr/>
          <a:lstStyle/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0 otherwise</a:t>
            </a:r>
          </a:p>
          <a:p>
            <a:r>
              <a:rPr lang="en-US" sz="2800" dirty="0"/>
              <a:t>Ask if the new machine ever generate a 1 on an </a:t>
            </a:r>
            <a:r>
              <a:rPr lang="en-US" sz="2800" dirty="0" err="1"/>
              <a:t>xor</a:t>
            </a:r>
            <a:r>
              <a:rPr lang="en-US" sz="2800" dirty="0"/>
              <a:t> output (signal disagreement)</a:t>
            </a:r>
          </a:p>
          <a:p>
            <a:pPr lvl="1"/>
            <a:r>
              <a:rPr lang="en-US" sz="2400" dirty="0"/>
              <a:t>Any 1 is a proof of non-equivalence</a:t>
            </a:r>
          </a:p>
          <a:p>
            <a:pPr lvl="1"/>
            <a:r>
              <a:rPr lang="en-US" sz="2400" dirty="0"/>
              <a:t>Never produce a 1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equivalent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29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Creating Composite </a:t>
            </a:r>
            <a:br>
              <a:rPr lang="en-US" dirty="0"/>
            </a:br>
            <a:r>
              <a:rPr lang="en-US" dirty="0"/>
              <a:t>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</a:t>
            </a:r>
            <a:br>
              <a:rPr lang="en-US" sz="2800" dirty="0"/>
            </a:br>
            <a:r>
              <a:rPr lang="en-US" sz="2800" dirty="0"/>
              <a:t>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How many such states?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input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68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If you don’t test it, it doesn’t work.</a:t>
            </a:r>
          </a:p>
          <a:p>
            <a:r>
              <a:rPr lang="en-US" dirty="0"/>
              <a:t>Testing can only prove the presence of bugs, not the absence.</a:t>
            </a:r>
          </a:p>
          <a:p>
            <a:pPr lvl="1"/>
            <a:r>
              <a:rPr lang="en-US" dirty="0"/>
              <a:t>Full verification strategy is more than testing.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work?</a:t>
            </a:r>
          </a:p>
          <a:p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Maximum number of composite states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      (state pairs)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Maximum number of edges from each state pair?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Work per edge?</a:t>
            </a:r>
          </a:p>
        </p:txBody>
      </p:sp>
    </p:spTree>
    <p:extLst>
      <p:ext uri="{BB962C8B-B14F-4D97-AF65-F5344CB8AC3E}">
        <p14:creationId xmlns:p14="http://schemas.microsoft.com/office/powerpoint/2010/main" val="2569206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>
              <a:buNone/>
            </a:pPr>
            <a:r>
              <a:rPr lang="en-US" dirty="0"/>
              <a:t>   At most |2</a:t>
            </a:r>
            <a:r>
              <a:rPr lang="en-US" baseline="30000" dirty="0"/>
              <a:t>N</a:t>
            </a:r>
            <a:r>
              <a:rPr lang="en-US" dirty="0"/>
              <a:t>|*|State1|*|State2| edges == work</a:t>
            </a:r>
          </a:p>
          <a:p>
            <a:r>
              <a:rPr lang="en-US" dirty="0"/>
              <a:t>Can group together original edges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in each state compute intersections of outgoing edges</a:t>
            </a:r>
          </a:p>
          <a:p>
            <a:pPr lvl="1"/>
            <a:r>
              <a:rPr lang="en-US" dirty="0"/>
              <a:t>Really at most 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8587-0CE0-FF4E-9F2C-042EC525C7A5}" type="slidenum">
              <a:rPr lang="en-US"/>
              <a:pPr/>
              <a:t>32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Non-Equivalence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demonstrates non-equivalence </a:t>
            </a:r>
            <a:r>
              <a:rPr lang="en-US" dirty="0" err="1"/>
              <a:t>iff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reachable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some input, State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</a:t>
            </a:r>
            <a:r>
              <a:rPr lang="en-US" dirty="0"/>
              <a:t> produce different outputs </a:t>
            </a:r>
          </a:p>
          <a:p>
            <a:pPr>
              <a:lnSpc>
                <a:spcPct val="90000"/>
              </a:lnSpc>
            </a:pPr>
            <a:r>
              <a:rPr lang="en-US" dirty="0"/>
              <a:t>If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 </a:t>
            </a:r>
            <a:r>
              <a:rPr lang="en-US" dirty="0"/>
              <a:t>have the</a:t>
            </a:r>
            <a:r>
              <a:rPr lang="en-US" baseline="-25000" dirty="0"/>
              <a:t> </a:t>
            </a:r>
            <a:r>
              <a:rPr lang="en-US" dirty="0"/>
              <a:t> same outputs for all composite states, it is impossible to distinguish the machines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reachable</a:t>
            </a:r>
            <a:r>
              <a:rPr lang="en-US" dirty="0"/>
              <a:t> state with differing outputs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Implies the machines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69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EFEF-C667-CF40-B45F-89BAFCB9BCD3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Reachability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at composite start state {S1</a:t>
            </a:r>
            <a:r>
              <a:rPr lang="en-US" baseline="-25000" dirty="0"/>
              <a:t>0</a:t>
            </a:r>
            <a:r>
              <a:rPr lang="en-US" dirty="0"/>
              <a:t>, S2</a:t>
            </a:r>
            <a:r>
              <a:rPr lang="en-US" baseline="-25000" dirty="0"/>
              <a:t>0</a:t>
            </a:r>
            <a:r>
              <a:rPr lang="en-US" dirty="0"/>
              <a:t>} </a:t>
            </a:r>
          </a:p>
          <a:p>
            <a:pPr>
              <a:lnSpc>
                <a:spcPct val="90000"/>
              </a:lnSpc>
            </a:pPr>
            <a:r>
              <a:rPr lang="en-US" dirty="0"/>
              <a:t>Search for path to a differing state</a:t>
            </a:r>
          </a:p>
          <a:p>
            <a:pPr>
              <a:lnSpc>
                <a:spcPct val="90000"/>
              </a:lnSpc>
            </a:pPr>
            <a:r>
              <a:rPr lang="en-US" dirty="0"/>
              <a:t>Use any search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Breadth-First Search, Depth-First Search</a:t>
            </a:r>
          </a:p>
          <a:p>
            <a:pPr>
              <a:lnSpc>
                <a:spcPct val="90000"/>
              </a:lnSpc>
            </a:pPr>
            <a:r>
              <a:rPr lang="en-US" dirty="0"/>
              <a:t>End when find differing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OR when have explored entire reachable graph without finding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equivalent</a:t>
            </a:r>
          </a:p>
        </p:txBody>
      </p:sp>
    </p:spTree>
    <p:extLst>
      <p:ext uri="{BB962C8B-B14F-4D97-AF65-F5344CB8AC3E}">
        <p14:creationId xmlns:p14="http://schemas.microsoft.com/office/powerpoint/2010/main" val="77667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953E-BFE7-1D4E-BFA3-AAAB2E4449FE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Reachability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Worst: explore all edges at most once</a:t>
            </a:r>
          </a:p>
          <a:p>
            <a:pPr lvl="1"/>
            <a:r>
              <a:rPr lang="en-US" dirty="0"/>
              <a:t>O(|E|)=O(|E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|)</a:t>
            </a:r>
          </a:p>
          <a:p>
            <a:r>
              <a:rPr lang="en-US" dirty="0"/>
              <a:t>Can combine composition construction and search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only follow edges which fill-in as search</a:t>
            </a:r>
          </a:p>
          <a:p>
            <a:pPr lvl="1"/>
            <a:r>
              <a:rPr lang="en-US" dirty="0"/>
              <a:t>(way described)</a:t>
            </a:r>
          </a:p>
        </p:txBody>
      </p:sp>
    </p:spTree>
    <p:extLst>
      <p:ext uri="{BB962C8B-B14F-4D97-AF65-F5344CB8AC3E}">
        <p14:creationId xmlns:p14="http://schemas.microsoft.com/office/powerpoint/2010/main" val="329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209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00200" y="3352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495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</a:t>
            </a:r>
          </a:p>
        </p:txBody>
      </p: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 bwMode="auto">
          <a:xfrm rot="5400000">
            <a:off x="18288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 bwMode="auto">
          <a:xfrm rot="5400000">
            <a:off x="1828800" y="4305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>
            <a:stCxn id="9" idx="4"/>
            <a:endCxn id="7" idx="0"/>
          </p:cNvCxnSpPr>
          <p:nvPr/>
        </p:nvCxnSpPr>
        <p:spPr bwMode="auto">
          <a:xfrm rot="5400000" flipH="1">
            <a:off x="495300" y="3733800"/>
            <a:ext cx="3048000" cy="1588"/>
          </a:xfrm>
          <a:prstGeom prst="curvedConnector5">
            <a:avLst>
              <a:gd name="adj1" fmla="val -7500"/>
              <a:gd name="adj2" fmla="val 78825567"/>
              <a:gd name="adj3" fmla="val 10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286000" y="2971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4114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286000"/>
            <a:ext cx="3581400" cy="3048794"/>
            <a:chOff x="3657600" y="2209800"/>
            <a:chExt cx="358140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657600" y="3505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</p:spTree>
    <p:extLst>
      <p:ext uri="{BB962C8B-B14F-4D97-AF65-F5344CB8AC3E}">
        <p14:creationId xmlns:p14="http://schemas.microsoft.com/office/powerpoint/2010/main" val="123769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36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Composite 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symbol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pPr lvl="2"/>
            <a:r>
              <a:rPr lang="en-US" sz="2000" dirty="0"/>
              <a:t>Check that both state machines produce same outputs on input symbol </a:t>
            </a:r>
            <a:r>
              <a:rPr lang="en-US" sz="2000" i="1" dirty="0"/>
              <a:t>a</a:t>
            </a:r>
            <a:endParaRPr lang="en-US" sz="2000" i="1" baseline="-25000" dirty="0"/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44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0A4B3-395B-0945-BFDC-095C7678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" y="1398666"/>
            <a:ext cx="9257982" cy="4663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28BF6-5553-C349-B4A0-E4D02A6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36068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58559-303E-C147-9D96-3151601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7403-BF9A-B242-A98E-25386AA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370-27A5-1440-94BE-B6B4489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52400"/>
            <a:ext cx="7772400" cy="1143000"/>
          </a:xfrm>
        </p:spPr>
        <p:txBody>
          <a:bodyPr/>
          <a:lstStyle/>
          <a:p>
            <a:r>
              <a:rPr lang="en-US" dirty="0"/>
              <a:t>FSM </a:t>
            </a:r>
            <a:r>
              <a:rPr lang="en-US" dirty="0">
                <a:sym typeface="Wingdings" pitchFamily="2" charset="2"/>
              </a:rPr>
              <a:t> Model Checking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225E-2B11-2A4A-BA7C-14947CE5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4800600"/>
          </a:xfrm>
        </p:spPr>
        <p:txBody>
          <a:bodyPr/>
          <a:lstStyle/>
          <a:p>
            <a:r>
              <a:rPr lang="en-US" dirty="0"/>
              <a:t>FSM case simple – only deal with states</a:t>
            </a:r>
          </a:p>
          <a:p>
            <a:r>
              <a:rPr lang="en-US" dirty="0"/>
              <a:t>More general, need to deal with</a:t>
            </a:r>
          </a:p>
          <a:p>
            <a:pPr lvl="1"/>
            <a:r>
              <a:rPr lang="en-US" dirty="0"/>
              <a:t>operators (add, multiply, divide)</a:t>
            </a:r>
          </a:p>
          <a:p>
            <a:pPr lvl="1"/>
            <a:r>
              <a:rPr lang="en-US" dirty="0"/>
              <a:t>Wide word registers in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Cause state exponential in register bits</a:t>
            </a:r>
          </a:p>
          <a:p>
            <a:r>
              <a:rPr lang="en-US" dirty="0"/>
              <a:t>Tricks</a:t>
            </a:r>
          </a:p>
          <a:p>
            <a:pPr lvl="1"/>
            <a:r>
              <a:rPr lang="en-US" dirty="0"/>
              <a:t>Treat operators symbolically </a:t>
            </a:r>
          </a:p>
          <a:p>
            <a:pPr lvl="2"/>
            <a:r>
              <a:rPr lang="en-US" dirty="0"/>
              <a:t>Separate operator verification from control </a:t>
            </a:r>
            <a:r>
              <a:rPr lang="en-US" dirty="0" err="1"/>
              <a:t>verif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out operator width</a:t>
            </a:r>
          </a:p>
          <a:p>
            <a:r>
              <a:rPr lang="en-US" dirty="0"/>
              <a:t>Similar flavor of case-based search</a:t>
            </a:r>
          </a:p>
          <a:p>
            <a:pPr lvl="1"/>
            <a:r>
              <a:rPr lang="en-US" dirty="0"/>
              <a:t>Conditionals need to be evaluated symbolically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C58D-36CB-6640-9C18-ED709F5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3476C-ACCE-DA47-92D0-E4C2294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492-F364-E245-9E60-E175A71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Failure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7A28-3F6A-3943-A374-039D54E6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with assertions</a:t>
            </a:r>
          </a:p>
          <a:p>
            <a:r>
              <a:rPr lang="en-US" dirty="0"/>
              <a:t>Is assertion failure reachable?</a:t>
            </a:r>
          </a:p>
          <a:p>
            <a:pPr lvl="1"/>
            <a:r>
              <a:rPr lang="en-US" dirty="0"/>
              <a:t>Can identify a path (a sequence of inputs) that leads to an assertion failure?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704D-8E75-234C-91F9-680FFEBB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CDC9D-F348-724B-9D60-1230686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F2A-D4AC-D54B-84A9-B82D7B0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6263-A527-6B45-A6D4-91F71EDC8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039-7B00-394D-B463-E73CFD7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D7D5-D4ED-7D46-B629-B0A516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2182-9B30-5C4B-87D4-58856C5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Equivalence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0DC-EE72-B24F-B4FB-02390D58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set of work on formal models for equivalence</a:t>
            </a:r>
          </a:p>
          <a:p>
            <a:pPr lvl="1"/>
            <a:r>
              <a:rPr lang="en-US" dirty="0"/>
              <a:t>Challenges and innovations to making search tractable</a:t>
            </a:r>
          </a:p>
          <a:p>
            <a:pPr lvl="1"/>
            <a:r>
              <a:rPr lang="en-US" dirty="0"/>
              <a:t>Used with processor validation</a:t>
            </a:r>
          </a:p>
          <a:p>
            <a:r>
              <a:rPr lang="en-US" dirty="0"/>
              <a:t>Common versions</a:t>
            </a:r>
          </a:p>
          <a:p>
            <a:pPr lvl="1"/>
            <a:r>
              <a:rPr lang="en-US" dirty="0"/>
              <a:t>Model Checking  (2007 Turing Award)</a:t>
            </a:r>
          </a:p>
          <a:p>
            <a:pPr lvl="1"/>
            <a:r>
              <a:rPr lang="en-US" dirty="0"/>
              <a:t>Bounded Model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D6D-7B7D-E448-B346-6FE1CA46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AFD9-7BB2-1740-8CA5-56A687A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592-EDF5-8B4E-AA69-A345653D8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336BD-FC90-DF43-9D25-A94817C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A43A-7890-FC4B-A033-86A4E87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55B2-33EA-ED4B-84BE-24523C3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C3-DB1B-5E44-8BF8-C205C5D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4249-9E70-9242-9302-52CDCB4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Cycle-by-cycle specification can be </a:t>
            </a:r>
            <a:r>
              <a:rPr lang="en-US" dirty="0" err="1"/>
              <a:t>overspecified</a:t>
            </a:r>
            <a:endParaRPr lang="en-US" dirty="0"/>
          </a:p>
          <a:p>
            <a:r>
              <a:rPr lang="en-US" dirty="0"/>
              <a:t>Golden Reference Specification not run at target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217A-3E0B-3147-8BEE-15DA15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76123-3FDF-014D-BB2C-861675E7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6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FA9-F930-E541-98AD-C299970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F3F-7CFB-4F40-BBFF-570CAB55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dirty="0"/>
              <a:t>Use data presence to indicate when producing a value </a:t>
            </a:r>
          </a:p>
          <a:p>
            <a:r>
              <a:rPr lang="en-US" dirty="0"/>
              <a:t>Only compare corresponding outputs</a:t>
            </a:r>
          </a:p>
          <a:p>
            <a:pPr lvl="1"/>
            <a:r>
              <a:rPr lang="en-US" dirty="0"/>
              <a:t>Only store present outputs from computations, since that’s all comparing</a:t>
            </a:r>
          </a:p>
          <a:p>
            <a:r>
              <a:rPr lang="en-US" dirty="0"/>
              <a:t>Relevant non-Real-Time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(not want to match cycle-by-cycle)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D9B4-4739-514B-BCCD-B65E211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888D-275B-794A-8154-DDAE4B6E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BC53-A833-BA42-9E46-3B168810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0"/>
            <a:ext cx="7772400" cy="1143000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37E-7633-F243-AD66-51A8BEBF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5105400"/>
          </a:xfrm>
        </p:spPr>
        <p:txBody>
          <a:bodyPr/>
          <a:lstStyle/>
          <a:p>
            <a:r>
              <a:rPr lang="en-US" dirty="0"/>
              <a:t>Record timestamp from implementation</a:t>
            </a:r>
          </a:p>
          <a:p>
            <a:r>
              <a:rPr lang="en-US" dirty="0"/>
              <a:t>Allow reference specification to specify its time stamps</a:t>
            </a:r>
          </a:p>
          <a:p>
            <a:pPr lvl="1"/>
            <a:r>
              <a:rPr lang="en-US" dirty="0"/>
              <a:t>“Model this as taking one cycle”</a:t>
            </a:r>
          </a:p>
          <a:p>
            <a:pPr lvl="1"/>
            <a:r>
              <a:rPr lang="en-US" dirty="0"/>
              <a:t>Or requirements on its timestamps</a:t>
            </a:r>
          </a:p>
          <a:p>
            <a:pPr lvl="2"/>
            <a:r>
              <a:rPr lang="en-US" dirty="0"/>
              <a:t>This must occur before cycle 63</a:t>
            </a:r>
          </a:p>
          <a:p>
            <a:pPr lvl="2"/>
            <a:r>
              <a:rPr lang="en-US" dirty="0"/>
              <a:t>This must occur between cycle 60 and 65</a:t>
            </a:r>
          </a:p>
          <a:p>
            <a:r>
              <a:rPr lang="en-US" dirty="0"/>
              <a:t>Compare values and times</a:t>
            </a:r>
          </a:p>
          <a:p>
            <a:r>
              <a:rPr lang="en-US" dirty="0"/>
              <a:t>More relevant Real 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 Real Time where exact cycle not matter?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A7D-6B53-EA45-A881-7C92C44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80E5-40F1-444B-9E0A-528278C8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1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53B-4986-AB4D-B498-383410DF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6CC6-50F2-8245-A3AE-6CB761CA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Cannot record at full implementation rate</a:t>
            </a:r>
          </a:p>
          <a:p>
            <a:pPr lvl="1"/>
            <a:r>
              <a:rPr lang="en-US" dirty="0"/>
              <a:t>Inadequate bandwidth to </a:t>
            </a:r>
          </a:p>
          <a:p>
            <a:pPr lvl="2"/>
            <a:r>
              <a:rPr lang="en-US" dirty="0"/>
              <a:t>Store off to disk</a:t>
            </a:r>
          </a:p>
          <a:p>
            <a:pPr lvl="2"/>
            <a:r>
              <a:rPr lang="en-US" dirty="0"/>
              <a:t>Get out of chip</a:t>
            </a:r>
          </a:p>
          <a:p>
            <a:r>
              <a:rPr lang="en-US" dirty="0"/>
              <a:t>Cannot record all the data you might want to compare at full rate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86C23-40EE-804A-BA7C-A3EA8A1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3A63-0EA7-DB47-BA54-0397C7E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9B9-41FD-AE41-AC59-99E266F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Speed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7762-C872-A749-B7B1-7E2B61EB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assertions might help</a:t>
            </a:r>
          </a:p>
          <a:p>
            <a:pPr lvl="1"/>
            <a:r>
              <a:rPr lang="en-US" dirty="0"/>
              <a:t>Perform the check at full rate so don’t need to record</a:t>
            </a:r>
          </a:p>
          <a:p>
            <a:endParaRPr lang="en-US" dirty="0"/>
          </a:p>
          <a:p>
            <a:r>
              <a:rPr lang="en-US" dirty="0"/>
              <a:t>Capture bursts to on-chip memory</a:t>
            </a:r>
          </a:p>
          <a:p>
            <a:pPr lvl="1"/>
            <a:r>
              <a:rPr lang="en-US" dirty="0"/>
              <a:t>Higher bandwidth</a:t>
            </a:r>
          </a:p>
          <a:p>
            <a:pPr lvl="1"/>
            <a:r>
              <a:rPr lang="en-US" dirty="0"/>
              <a:t>…but limited capacity, so cannot operate continuously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67E2-4D55-DD40-8575-B4B8C62D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AA58-1D02-D74A-84B3-0758DEF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441D-D15F-1941-998F-9803775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Bursts to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1EA3-F878-2D49-9642-19EAA05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in bursts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Enable computation</a:t>
            </a:r>
          </a:p>
          <a:p>
            <a:pPr lvl="1"/>
            <a:r>
              <a:rPr lang="en-US" dirty="0"/>
              <a:t>Run at full rate storing to memory buffer</a:t>
            </a:r>
          </a:p>
          <a:p>
            <a:pPr lvl="1"/>
            <a:r>
              <a:rPr lang="en-US" dirty="0"/>
              <a:t>Stall computation</a:t>
            </a:r>
          </a:p>
          <a:p>
            <a:pPr lvl="1"/>
            <a:r>
              <a:rPr lang="en-US" dirty="0"/>
              <a:t>Offload memory buffer at (lower) available bandwidth</a:t>
            </a:r>
          </a:p>
          <a:p>
            <a:pPr lvl="1"/>
            <a:r>
              <a:rPr lang="en-US" dirty="0"/>
              <a:t>(possibly check against golden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006-9244-5340-B59B-3C85352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768C-7FED-1C40-8250-22269550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/>
              <a:t>Can run at high rate for number of cycles can store inputs and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might this fail to test?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0D95-0B35-D347-A3AF-DBD3E5AA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6493"/>
            <a:ext cx="7772400" cy="1143000"/>
          </a:xfrm>
        </p:spPr>
        <p:txBody>
          <a:bodyPr/>
          <a:lstStyle/>
          <a:p>
            <a:r>
              <a:rPr lang="en-US" dirty="0"/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812A-B667-D240-A4C4-6B5E2E88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714995"/>
            <a:ext cx="8724900" cy="4114800"/>
          </a:xfrm>
        </p:spPr>
        <p:txBody>
          <a:bodyPr/>
          <a:lstStyle/>
          <a:p>
            <a:r>
              <a:rPr lang="en-US" dirty="0"/>
              <a:t>Properties expect/demand to hold</a:t>
            </a:r>
          </a:p>
          <a:p>
            <a:r>
              <a:rPr lang="en-US" dirty="0"/>
              <a:t>Predicate  (Boolean expression) that must be true</a:t>
            </a:r>
          </a:p>
          <a:p>
            <a:r>
              <a:rPr lang="en-US" dirty="0"/>
              <a:t>Add to code</a:t>
            </a:r>
          </a:p>
          <a:p>
            <a:pPr lvl="1"/>
            <a:r>
              <a:rPr lang="en-US" dirty="0"/>
              <a:t>Can uses variables in code to write expression</a:t>
            </a:r>
          </a:p>
          <a:p>
            <a:r>
              <a:rPr lang="en-US" dirty="0"/>
              <a:t>Example: </a:t>
            </a:r>
            <a:r>
              <a:rPr lang="en-US" dirty="0">
                <a:latin typeface="Courier" pitchFamily="2" charset="0"/>
              </a:rPr>
              <a:t>assert(num&lt;100);</a:t>
            </a:r>
          </a:p>
          <a:p>
            <a:r>
              <a:rPr lang="en-US" dirty="0"/>
              <a:t>Invariant </a:t>
            </a:r>
          </a:p>
          <a:p>
            <a:pPr lvl="1"/>
            <a:r>
              <a:rPr lang="en-US" dirty="0"/>
              <a:t>Expect/demand this property to always hold</a:t>
            </a:r>
          </a:p>
          <a:p>
            <a:pPr lvl="1"/>
            <a:r>
              <a:rPr lang="en-US" dirty="0"/>
              <a:t>Never vary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never not be true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C955-E8E5-EB4B-A40C-C5F46533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1563-9749-BB43-892E-79F3A0B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8EC-FA61-1641-9B67-719EF90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204E-A043-7E47-9E22-9A1318E2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May only see high speed for computation/interactions that occur within a burst period</a:t>
            </a:r>
          </a:p>
          <a:p>
            <a:pPr lvl="1"/>
            <a:r>
              <a:rPr lang="en-US" dirty="0"/>
              <a:t>May miss interaction at burst boundaries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Rerun with multiple burst boundary offsets</a:t>
            </a:r>
          </a:p>
          <a:p>
            <a:pPr lvl="1"/>
            <a:r>
              <a:rPr lang="en-US" dirty="0"/>
              <a:t>So all interactions occur within some burst</a:t>
            </a:r>
          </a:p>
          <a:p>
            <a:pPr lvl="1"/>
            <a:r>
              <a:rPr lang="en-US" dirty="0"/>
              <a:t>Decorrelate interaction and burst boundary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7F22-223C-F241-8C51-91C223B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887A-04F5-F34C-932A-B7FB824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A0BD-99C7-5F4D-937E-2F272FA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9565"/>
            <a:ext cx="2159047" cy="25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852-2A25-6649-82A4-007E27D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B765-E91A-1246-B1E4-0899484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080"/>
            <a:ext cx="7772400" cy="4114800"/>
          </a:xfrm>
        </p:spPr>
        <p:txBody>
          <a:bodyPr/>
          <a:lstStyle/>
          <a:p>
            <a:r>
              <a:rPr lang="en-US" dirty="0"/>
              <a:t>Doesn’t need to be all testing either</a:t>
            </a:r>
          </a:p>
          <a:p>
            <a:r>
              <a:rPr lang="en-US" dirty="0"/>
              <a:t>Static Timing Analysis to determine viable clock frequency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Vivado</a:t>
            </a:r>
            <a:r>
              <a:rPr lang="en-US" dirty="0"/>
              <a:t> is providing for you</a:t>
            </a:r>
          </a:p>
          <a:p>
            <a:r>
              <a:rPr lang="en-US" dirty="0"/>
              <a:t>Cycle estimates as get from </a:t>
            </a:r>
            <a:r>
              <a:rPr lang="en-US" dirty="0" err="1"/>
              <a:t>Vivado</a:t>
            </a:r>
            <a:endParaRPr lang="en-US" dirty="0"/>
          </a:p>
          <a:p>
            <a:pPr lvl="1"/>
            <a:r>
              <a:rPr lang="en-US" dirty="0"/>
              <a:t>II, to evaluate a function</a:t>
            </a:r>
          </a:p>
          <a:p>
            <a:r>
              <a:rPr lang="en-US" dirty="0"/>
              <a:t>Worst-Case Execution Time for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F87B-5126-6645-A298-7F0A7A4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8AFAD-7C74-B541-9F07-0692AB74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738-8861-D143-929E-67D1F32A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27F-DE68-514C-B945-127DEB7A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Breaks into two pieces: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function correctly?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speed does it operate it?</a:t>
            </a:r>
          </a:p>
          <a:p>
            <a:pPr lvl="1"/>
            <a:r>
              <a:rPr lang="en-US" dirty="0"/>
              <a:t>Does it continue to work correctly at that speed?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C95-2B34-9243-A3A6-4F754968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CC4-62F2-BC46-8A9C-8CC93F3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8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A86B-0101-D64A-80AD-501CE954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3760-8D6F-974A-8726-3C67A8E9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CIS6730 – Computer Aided Verification</a:t>
            </a:r>
          </a:p>
          <a:p>
            <a:r>
              <a:rPr lang="en-US" dirty="0"/>
              <a:t>CIS5410 – includes verification for real-time system properties</a:t>
            </a:r>
          </a:p>
          <a:p>
            <a:r>
              <a:rPr lang="en-US" dirty="0"/>
              <a:t>CIS5000 – Software Foundations </a:t>
            </a:r>
          </a:p>
          <a:p>
            <a:pPr lvl="1"/>
            <a:r>
              <a:rPr lang="en-US" dirty="0"/>
              <a:t>Has mechanized proofs, proof checkers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C1FA-A06D-FE4E-B769-3E105A27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FC2BD-4207-154C-B979-7262420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7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55172"/>
            <a:ext cx="8153400" cy="4747656"/>
          </a:xfrm>
        </p:spPr>
        <p:txBody>
          <a:bodyPr/>
          <a:lstStyle/>
          <a:p>
            <a:r>
              <a:rPr lang="en-US" dirty="0"/>
              <a:t>Assertions valuable</a:t>
            </a:r>
          </a:p>
          <a:p>
            <a:pPr lvl="1"/>
            <a:r>
              <a:rPr lang="en-US" dirty="0"/>
              <a:t>Reason about requirements and invariants</a:t>
            </a:r>
          </a:p>
          <a:p>
            <a:pPr lvl="1"/>
            <a:r>
              <a:rPr lang="en-US" dirty="0"/>
              <a:t>Explicitly validate</a:t>
            </a:r>
          </a:p>
          <a:p>
            <a:r>
              <a:rPr lang="en-US" dirty="0"/>
              <a:t>Formally validate equivalence when possible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r>
              <a:rPr lang="en-US" dirty="0"/>
              <a:t>…we can extend techniques to address timing and support at-speed tests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Reading for Wednesday on Canvas</a:t>
            </a:r>
          </a:p>
          <a:p>
            <a:r>
              <a:rPr lang="en-US" dirty="0">
                <a:sym typeface="Wingdings"/>
              </a:rPr>
              <a:t>P3 due Friday</a:t>
            </a:r>
          </a:p>
          <a:p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141-57D4-0643-9A27-0BC1FD07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with Reference as 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608-3485-DE4F-9251-B9F4115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of test and golden reference is a heavy-weight example of an assertion</a:t>
            </a:r>
          </a:p>
          <a:p>
            <a:endParaRPr lang="en-US" dirty="0"/>
          </a:p>
          <a:p>
            <a:r>
              <a:rPr lang="en-US" dirty="0"/>
              <a:t>r=</a:t>
            </a:r>
            <a:r>
              <a:rPr lang="en-US" dirty="0" err="1"/>
              <a:t>fimpl</a:t>
            </a:r>
            <a:r>
              <a:rPr lang="en-US" dirty="0"/>
              <a:t>(in);</a:t>
            </a:r>
          </a:p>
          <a:p>
            <a:r>
              <a:rPr lang="en-US" dirty="0"/>
              <a:t>assert (r==</a:t>
            </a:r>
            <a:r>
              <a:rPr lang="en-US" dirty="0" err="1"/>
              <a:t>fgolden</a:t>
            </a:r>
            <a:r>
              <a:rPr lang="en-US" dirty="0"/>
              <a:t>(in));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D7D8-94C9-3945-978C-24807AF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E1299-019D-D948-975B-AC2F446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66C-7B46-1448-B8A3-3DDD2D6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as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2F24-A364-1843-BF73-E159B4EE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May express a property that must hold without expressing how to compute it.</a:t>
            </a:r>
          </a:p>
          <a:p>
            <a:pPr lvl="1"/>
            <a:r>
              <a:rPr lang="en-US" dirty="0"/>
              <a:t>Different than just a simpler way to compute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res[2];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res=divide(</a:t>
            </a:r>
            <a:r>
              <a:rPr lang="en-US" sz="2400" dirty="0" err="1">
                <a:latin typeface="Courier" pitchFamily="2" charset="0"/>
              </a:rPr>
              <a:t>n,d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assert(res[QUOTIENT]*</a:t>
            </a:r>
            <a:r>
              <a:rPr lang="en-US" sz="2400" dirty="0" err="1">
                <a:latin typeface="Courier" pitchFamily="2" charset="0"/>
              </a:rPr>
              <a:t>d+res</a:t>
            </a:r>
            <a:r>
              <a:rPr lang="en-US" sz="2400" dirty="0">
                <a:latin typeface="Courier" pitchFamily="2" charset="0"/>
              </a:rPr>
              <a:t>[REMAINDER]==n);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4AD52-8033-6E42-AD16-FCD9D72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6915-D906-BC46-9788-EBBFD4FF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891-3EA0-B445-AB88-14BCFEE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ACCD-CBFE-234D-A9B3-FD6B90DE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lighter weight (less computation) than full equivalence check</a:t>
            </a:r>
          </a:p>
          <a:p>
            <a:r>
              <a:rPr lang="en-US" dirty="0"/>
              <a:t>Typically, less complete than full check</a:t>
            </a:r>
          </a:p>
          <a:p>
            <a:endParaRPr lang="en-US" dirty="0"/>
          </a:p>
          <a:p>
            <a:r>
              <a:rPr lang="en-US" dirty="0"/>
              <a:t>Allows continuum expression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FB82-3B50-7440-B73A-6182A31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025A7-E193-D94B-959C-CDBFFE6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property needs to hold on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l?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	Note: divide: s/l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3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69875</TotalTime>
  <Words>2558</Words>
  <Application>Microsoft Macintosh PowerPoint</Application>
  <PresentationFormat>On-screen Show (4:3)</PresentationFormat>
  <Paragraphs>503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ＭＳ Ｐゴシック</vt:lpstr>
      <vt:lpstr>Arial</vt:lpstr>
      <vt:lpstr>Courier</vt:lpstr>
      <vt:lpstr>Times New Roman</vt:lpstr>
      <vt:lpstr>Wingdings</vt:lpstr>
      <vt:lpstr>Blank Presentation</vt:lpstr>
      <vt:lpstr>ESE5320: System-on-a-Chip Architecture</vt:lpstr>
      <vt:lpstr>Today</vt:lpstr>
      <vt:lpstr>Message</vt:lpstr>
      <vt:lpstr>Assertions</vt:lpstr>
      <vt:lpstr>Assertion</vt:lpstr>
      <vt:lpstr>Equivalence with Reference as Assertion</vt:lpstr>
      <vt:lpstr>Assertion as Invariant</vt:lpstr>
      <vt:lpstr>Lightweight</vt:lpstr>
      <vt:lpstr>Preclass 1</vt:lpstr>
      <vt:lpstr>Check a Requirement</vt:lpstr>
      <vt:lpstr>Preclass 2</vt:lpstr>
      <vt:lpstr>Merge using Streams</vt:lpstr>
      <vt:lpstr>Merge Requirement</vt:lpstr>
      <vt:lpstr>Merge Requirement</vt:lpstr>
      <vt:lpstr>Merge with Order Assertion</vt:lpstr>
      <vt:lpstr>Merge Requirement</vt:lpstr>
      <vt:lpstr>What do with Assertions?</vt:lpstr>
      <vt:lpstr>Assertion Roles</vt:lpstr>
      <vt:lpstr>Assertion Discipline</vt:lpstr>
      <vt:lpstr>Equivalence Proof</vt:lpstr>
      <vt:lpstr>Prove Equivalence</vt:lpstr>
      <vt:lpstr>Idea</vt:lpstr>
      <vt:lpstr>Testing with Reference Specification</vt:lpstr>
      <vt:lpstr>Formal Equivalence with Reference Specification</vt:lpstr>
      <vt:lpstr>Testing FSM Equivalence</vt:lpstr>
      <vt:lpstr>FSM Equivalence</vt:lpstr>
      <vt:lpstr>Compare</vt:lpstr>
      <vt:lpstr>Compare</vt:lpstr>
      <vt:lpstr>Creating Composite  FSM</vt:lpstr>
      <vt:lpstr>Composite FSM</vt:lpstr>
      <vt:lpstr>Composite FSM</vt:lpstr>
      <vt:lpstr>Non-Equivalence</vt:lpstr>
      <vt:lpstr>Answering Reachability</vt:lpstr>
      <vt:lpstr>Reachability Search</vt:lpstr>
      <vt:lpstr>Preclass 3</vt:lpstr>
      <vt:lpstr>Creating Composite FSM</vt:lpstr>
      <vt:lpstr>Preclass 4</vt:lpstr>
      <vt:lpstr>FSM  Model Checking</vt:lpstr>
      <vt:lpstr>Assertion Failure Reachability</vt:lpstr>
      <vt:lpstr>Formal Equivalence Checking</vt:lpstr>
      <vt:lpstr>Timing</vt:lpstr>
      <vt:lpstr>Issues</vt:lpstr>
      <vt:lpstr>Tokens</vt:lpstr>
      <vt:lpstr>Timing</vt:lpstr>
      <vt:lpstr>Challenge</vt:lpstr>
      <vt:lpstr>At Speed Testing</vt:lpstr>
      <vt:lpstr>Bursts to Memory</vt:lpstr>
      <vt:lpstr>Generalize</vt:lpstr>
      <vt:lpstr>Generalize</vt:lpstr>
      <vt:lpstr>Burst Testing</vt:lpstr>
      <vt:lpstr>Timing Validation</vt:lpstr>
      <vt:lpstr>Decompose Verification</vt:lpstr>
      <vt:lpstr>Learn More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274</cp:revision>
  <cp:lastPrinted>2024-11-11T14:21:26Z</cp:lastPrinted>
  <dcterms:created xsi:type="dcterms:W3CDTF">2017-10-18T12:49:09Z</dcterms:created>
  <dcterms:modified xsi:type="dcterms:W3CDTF">2024-11-11T14:21:33Z</dcterms:modified>
</cp:coreProperties>
</file>