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2"/>
  </p:notesMasterIdLst>
  <p:handoutMasterIdLst>
    <p:handoutMasterId r:id="rId93"/>
  </p:handout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89" r:id="rId9"/>
    <p:sldId id="469" r:id="rId10"/>
    <p:sldId id="390" r:id="rId11"/>
    <p:sldId id="454" r:id="rId12"/>
    <p:sldId id="391" r:id="rId13"/>
    <p:sldId id="392" r:id="rId14"/>
    <p:sldId id="388" r:id="rId15"/>
    <p:sldId id="393" r:id="rId16"/>
    <p:sldId id="476" r:id="rId17"/>
    <p:sldId id="396" r:id="rId18"/>
    <p:sldId id="432" r:id="rId19"/>
    <p:sldId id="397" r:id="rId20"/>
    <p:sldId id="394" r:id="rId21"/>
    <p:sldId id="395" r:id="rId22"/>
    <p:sldId id="413" r:id="rId23"/>
    <p:sldId id="457" r:id="rId24"/>
    <p:sldId id="456" r:id="rId25"/>
    <p:sldId id="425" r:id="rId26"/>
    <p:sldId id="426" r:id="rId27"/>
    <p:sldId id="461" r:id="rId28"/>
    <p:sldId id="462" r:id="rId29"/>
    <p:sldId id="463" r:id="rId30"/>
    <p:sldId id="464" r:id="rId31"/>
    <p:sldId id="434" r:id="rId32"/>
    <p:sldId id="403" r:id="rId33"/>
    <p:sldId id="402" r:id="rId34"/>
    <p:sldId id="404" r:id="rId35"/>
    <p:sldId id="398" r:id="rId36"/>
    <p:sldId id="399" r:id="rId37"/>
    <p:sldId id="400" r:id="rId38"/>
    <p:sldId id="472" r:id="rId39"/>
    <p:sldId id="471" r:id="rId40"/>
    <p:sldId id="448" r:id="rId41"/>
    <p:sldId id="433" r:id="rId42"/>
    <p:sldId id="449" r:id="rId43"/>
    <p:sldId id="452" r:id="rId44"/>
    <p:sldId id="453" r:id="rId45"/>
    <p:sldId id="455" r:id="rId46"/>
    <p:sldId id="405" r:id="rId47"/>
    <p:sldId id="409" r:id="rId48"/>
    <p:sldId id="458" r:id="rId49"/>
    <p:sldId id="459" r:id="rId50"/>
    <p:sldId id="410" r:id="rId51"/>
    <p:sldId id="411" r:id="rId52"/>
    <p:sldId id="460" r:id="rId53"/>
    <p:sldId id="435" r:id="rId54"/>
    <p:sldId id="329" r:id="rId55"/>
    <p:sldId id="360" r:id="rId56"/>
    <p:sldId id="361" r:id="rId57"/>
    <p:sldId id="362" r:id="rId58"/>
    <p:sldId id="363" r:id="rId59"/>
    <p:sldId id="355" r:id="rId60"/>
    <p:sldId id="335" r:id="rId61"/>
    <p:sldId id="465" r:id="rId62"/>
    <p:sldId id="331" r:id="rId63"/>
    <p:sldId id="412" r:id="rId64"/>
    <p:sldId id="406" r:id="rId65"/>
    <p:sldId id="427" r:id="rId66"/>
    <p:sldId id="428" r:id="rId67"/>
    <p:sldId id="442" r:id="rId68"/>
    <p:sldId id="441" r:id="rId69"/>
    <p:sldId id="447" r:id="rId70"/>
    <p:sldId id="446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42" r:id="rId80"/>
    <p:sldId id="345" r:id="rId81"/>
    <p:sldId id="343" r:id="rId82"/>
    <p:sldId id="344" r:id="rId83"/>
    <p:sldId id="346" r:id="rId84"/>
    <p:sldId id="347" r:id="rId85"/>
    <p:sldId id="358" r:id="rId86"/>
    <p:sldId id="359" r:id="rId87"/>
    <p:sldId id="349" r:id="rId88"/>
    <p:sldId id="444" r:id="rId89"/>
    <p:sldId id="299" r:id="rId90"/>
    <p:sldId id="300" r:id="rId9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BF00FA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2" autoAdjust="0"/>
    <p:restoredTop sz="94785" autoAdjust="0"/>
  </p:normalViewPr>
  <p:slideViewPr>
    <p:cSldViewPr>
      <p:cViewPr varScale="1">
        <p:scale>
          <a:sx n="107" d="100"/>
          <a:sy n="107" d="100"/>
        </p:scale>
        <p:origin x="1528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Non-associative example: nor2</a:t>
            </a:r>
            <a:r>
              <a:rPr lang="en-US" baseline="0" dirty="0"/>
              <a:t> ? (strictly if start with </a:t>
            </a:r>
            <a:r>
              <a:rPr lang="en-US" baseline="0" dirty="0" err="1"/>
              <a:t>nors</a:t>
            </a:r>
            <a:r>
              <a:rPr lang="en-US" baseline="0" dirty="0"/>
              <a:t>…but of course nor-</a:t>
            </a:r>
            <a:r>
              <a:rPr lang="en-US" baseline="0" dirty="0" err="1"/>
              <a:t>n</a:t>
            </a:r>
            <a:r>
              <a:rPr lang="en-US" baseline="0" dirty="0"/>
              <a:t> is associative in terms of the Ors)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B68199-8E43-6A42-9AAA-A9771577F199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99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89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90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Perspective_Projection_Principle.jp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22:  November 13, 2024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88C2-EDB0-6C41-A558-FB32BDCC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EE384-F063-F042-99F6-025DC7F68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Associativity means can group together operations in any way</a:t>
            </a:r>
          </a:p>
          <a:p>
            <a:r>
              <a:rPr lang="en-US" dirty="0"/>
              <a:t>Normal sequential:</a:t>
            </a:r>
          </a:p>
          <a:p>
            <a:pPr marL="457200" lvl="1" indent="0">
              <a:buNone/>
            </a:pPr>
            <a:r>
              <a:rPr lang="en-US" dirty="0"/>
              <a:t>  (((a[0]+a[1])+a[2])+a[3])+…</a:t>
            </a:r>
          </a:p>
          <a:p>
            <a:r>
              <a:rPr lang="en-US" dirty="0"/>
              <a:t>Regroup parallelism:</a:t>
            </a:r>
          </a:p>
          <a:p>
            <a:pPr marL="457200" lvl="1" indent="0">
              <a:buNone/>
            </a:pPr>
            <a:r>
              <a:rPr lang="en-US" dirty="0"/>
              <a:t>(((a[0]+a[1])+(a[2]+a[3]))+((a[4]+a[5])+(a[6]+a[7])))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0F32E-F3E6-E74D-8195-FF112A2C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F8F2B-D570-9741-A010-36FCE695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601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BFCEC-9765-9A4A-8DCC-858A28860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Tree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F9A2B-3826-AB40-BE24-90C5C2BC9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pairs – cut numbers in half</a:t>
            </a:r>
          </a:p>
          <a:p>
            <a:r>
              <a:rPr lang="en-US" dirty="0"/>
              <a:t>Repeat adding pairs until single value</a:t>
            </a:r>
          </a:p>
          <a:p>
            <a:r>
              <a:rPr lang="en-US" dirty="0">
                <a:solidFill>
                  <a:srgbClr val="FF6600"/>
                </a:solidFill>
              </a:rPr>
              <a:t>How deep?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52E6D-D23F-CA44-AEED-05F666A05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D6502-B8B9-9247-A7D2-8453D27B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1C86752-49A9-FA40-B4AE-FDB25F4B0D6C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3094800" y="3657601"/>
            <a:ext cx="5631424" cy="2791968"/>
          </a:xfrm>
        </p:spPr>
      </p:pic>
    </p:spTree>
    <p:extLst>
      <p:ext uri="{BB962C8B-B14F-4D97-AF65-F5344CB8AC3E}">
        <p14:creationId xmlns:p14="http://schemas.microsoft.com/office/powerpoint/2010/main" val="197884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BFCEC-9765-9A4A-8DCC-858A28860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Tree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F9A2B-3826-AB40-BE24-90C5C2BC9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pairs – cut numbers in half</a:t>
            </a:r>
          </a:p>
          <a:p>
            <a:r>
              <a:rPr lang="en-US" dirty="0"/>
              <a:t>Repeat adding pairs until single value</a:t>
            </a:r>
          </a:p>
          <a:p>
            <a:r>
              <a:rPr lang="en-US" dirty="0">
                <a:solidFill>
                  <a:srgbClr val="FF6600"/>
                </a:solidFill>
              </a:rPr>
              <a:t>How deep?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/>
              <a:t>N*(1/2)</a:t>
            </a:r>
            <a:r>
              <a:rPr lang="en-US" baseline="30000" dirty="0"/>
              <a:t>k</a:t>
            </a:r>
            <a:r>
              <a:rPr lang="en-US" dirty="0"/>
              <a:t>=1</a:t>
            </a:r>
          </a:p>
          <a:p>
            <a:r>
              <a:rPr lang="en-US" dirty="0"/>
              <a:t>N=2</a:t>
            </a:r>
            <a:r>
              <a:rPr lang="en-US" baseline="30000" dirty="0"/>
              <a:t>k</a:t>
            </a:r>
          </a:p>
          <a:p>
            <a:r>
              <a:rPr lang="en-US" dirty="0"/>
              <a:t>k=log</a:t>
            </a:r>
            <a:r>
              <a:rPr lang="en-US" baseline="-25000" dirty="0"/>
              <a:t>2</a:t>
            </a:r>
            <a:r>
              <a:rPr lang="en-US" dirty="0"/>
              <a:t>(N)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52E6D-D23F-CA44-AEED-05F666A05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D6502-B8B9-9247-A7D2-8453D27B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1C86752-49A9-FA40-B4AE-FDB25F4B0D6C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3094800" y="3657601"/>
            <a:ext cx="5631424" cy="2791968"/>
          </a:xfrm>
        </p:spPr>
      </p:pic>
    </p:spTree>
    <p:extLst>
      <p:ext uri="{BB962C8B-B14F-4D97-AF65-F5344CB8AC3E}">
        <p14:creationId xmlns:p14="http://schemas.microsoft.com/office/powerpoint/2010/main" val="747418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5AAB520-2082-6A4D-B94C-BB2458F03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Bounds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A4059E4-EB1C-1D45-ABCB-38AE0AE33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Associative reduces typically contribute </a:t>
            </a:r>
            <a:r>
              <a:rPr lang="en-US" dirty="0">
                <a:solidFill>
                  <a:schemeClr val="accent2"/>
                </a:solidFill>
              </a:rPr>
              <a:t>log</a:t>
            </a:r>
            <a:r>
              <a:rPr lang="en-US" dirty="0"/>
              <a:t> terms to latency bounds</a:t>
            </a:r>
          </a:p>
          <a:p>
            <a:pPr lvl="1"/>
            <a:r>
              <a:rPr lang="en-US" dirty="0"/>
              <a:t>…as you’ve seen on many previous midterms and finals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55D7A-1507-2845-84B0-D0C516E40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C3C3F-456C-594E-9921-9E6D78F8B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38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Data Parallel?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949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exploit 4 cores to compute?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(assume a very large, like 1 million)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64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AF07AB-C9A7-04B1-E662-053937A6D2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39627-B0D1-5DD3-CEE7-07FF671AF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Threaded 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4DA02-DA0E-3ADB-93CE-A2986FCFD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int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  <a:p>
            <a:r>
              <a:rPr lang="en-US" dirty="0"/>
              <a:t>Threads run data parallel</a:t>
            </a:r>
          </a:p>
          <a:p>
            <a:r>
              <a:rPr lang="en-US" dirty="0"/>
              <a:t>Then final thread to sum results</a:t>
            </a:r>
          </a:p>
          <a:p>
            <a:pPr marL="457200" lvl="1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534CB-F2CB-8E37-BDFD-0401FD536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2A6AD6-C38B-62A0-A4FE-F7FFAFDDD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04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06880"/>
            <a:ext cx="7772400" cy="4114800"/>
          </a:xfrm>
        </p:spPr>
        <p:txBody>
          <a:bodyPr/>
          <a:lstStyle/>
          <a:p>
            <a:r>
              <a:rPr lang="en-US" dirty="0"/>
              <a:t>Data Parallel + Reduce</a:t>
            </a:r>
          </a:p>
          <a:p>
            <a:pPr lvl="1"/>
            <a:r>
              <a:rPr lang="en-US" dirty="0"/>
              <a:t>Very common to perform a data parallel operation then a reduce on results</a:t>
            </a:r>
          </a:p>
          <a:p>
            <a:endParaRPr lang="en-US" dirty="0"/>
          </a:p>
          <a:p>
            <a:r>
              <a:rPr lang="en-US" dirty="0"/>
              <a:t>Example: </a:t>
            </a:r>
            <a:r>
              <a:rPr lang="en-US" dirty="0">
                <a:solidFill>
                  <a:schemeClr val="accent2"/>
                </a:solidFill>
              </a:rPr>
              <a:t>dot product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</a:rPr>
              <a:t>                   (core in DNN, Matrix-Multiply)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495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Dot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Latency bound for dot product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Assume 1 cycle add, 3 cycle multiply</a:t>
            </a:r>
          </a:p>
          <a:p>
            <a:endParaRPr lang="en-US" dirty="0"/>
          </a:p>
          <a:p>
            <a:r>
              <a:rPr lang="en-US" dirty="0"/>
              <a:t>Example: dot product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27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Data Parallel + Reduce</a:t>
            </a:r>
          </a:p>
          <a:p>
            <a:pPr lvl="1"/>
            <a:r>
              <a:rPr lang="en-US" dirty="0"/>
              <a:t>Very common to perform a data parallel operation then a reduce on results</a:t>
            </a:r>
          </a:p>
          <a:p>
            <a:endParaRPr lang="en-US" dirty="0"/>
          </a:p>
          <a:p>
            <a:r>
              <a:rPr lang="en-US" dirty="0"/>
              <a:t>General form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res=0;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res=</a:t>
            </a:r>
            <a:r>
              <a:rPr lang="en-US" dirty="0" err="1">
                <a:latin typeface="Courier" pitchFamily="2" charset="0"/>
              </a:rPr>
              <a:t>assoc_op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res,f</a:t>
            </a:r>
            <a:r>
              <a:rPr lang="en-US" dirty="0">
                <a:latin typeface="Courier" pitchFamily="2" charset="0"/>
              </a:rPr>
              <a:t>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 …))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16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9204" y="685800"/>
            <a:ext cx="7772400" cy="46482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Associative Operations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Model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Latency Bound Implications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and Implementations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Broad Application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4: Binary Arithmetic (time permit)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227AF-D007-8143-818A-C66EBA6C4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Associative?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8BAFC-31B3-FD4B-A3C7-C5855B913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Beyond modulo addition, what other associative operations do we often see as reductions?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0A048-A0A2-F54F-AF65-84F0DA83A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1BEC23-8E13-6943-A780-3B8F0233D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97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69687-2EBD-9E41-9329-A5A2988AD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F7684-F75B-F64D-AC70-DFFD8A0FDE2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</a:t>
            </a:r>
          </a:p>
          <a:p>
            <a:r>
              <a:rPr lang="en-US" dirty="0"/>
              <a:t>Multiply</a:t>
            </a:r>
          </a:p>
          <a:p>
            <a:r>
              <a:rPr lang="en-US" dirty="0"/>
              <a:t>Max</a:t>
            </a:r>
          </a:p>
          <a:p>
            <a:r>
              <a:rPr lang="en-US" dirty="0"/>
              <a:t>Min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60E998-309B-934E-8131-787E78B5FF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Max/min</a:t>
            </a:r>
          </a:p>
          <a:p>
            <a:pPr lvl="1"/>
            <a:r>
              <a:rPr lang="en-US" dirty="0"/>
              <a:t>And keep associated position</a:t>
            </a:r>
          </a:p>
          <a:p>
            <a:r>
              <a:rPr lang="en-US" dirty="0"/>
              <a:t>Find First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08208-DA27-844C-8C4C-860EF23BF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9F66F4-2A25-EA40-B1F1-7A58F2593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34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2EACB-C564-2847-AF4F-3198C129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56B00-85E6-D24D-917C-6266F485A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=f(0);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min=0;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</a:t>
            </a:r>
            <a:r>
              <a:rPr lang="en-US" dirty="0" err="1">
                <a:latin typeface="Courier" pitchFamily="2" charset="0"/>
              </a:rPr>
              <a:t>N;i</a:t>
            </a:r>
            <a:r>
              <a:rPr lang="en-US" dirty="0">
                <a:latin typeface="Courier" pitchFamily="2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=f(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if (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&lt;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; min=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}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A027C-FD3C-7A48-B41E-D0139C8DE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E234C-1AC3-4345-8CEF-1E54AAA12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314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8D6D1-5610-A04D-A9CB-B3B800D8C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272" y="12192"/>
            <a:ext cx="7772400" cy="1143000"/>
          </a:xfrm>
        </p:spPr>
        <p:txBody>
          <a:bodyPr/>
          <a:lstStyle/>
          <a:p>
            <a:r>
              <a:rPr lang="en-US" dirty="0"/>
              <a:t>Min keeping Position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E56EC-EAF4-0D46-95A3-08E5AD311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272" y="1143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if (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&lt;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; min=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}</a:t>
            </a:r>
          </a:p>
          <a:p>
            <a:pPr marL="0" indent="0">
              <a:buNone/>
            </a:pPr>
            <a:r>
              <a:rPr lang="en-US" dirty="0"/>
              <a:t>Each operation: </a:t>
            </a:r>
            <a:br>
              <a:rPr lang="en-US" dirty="0"/>
            </a:br>
            <a:r>
              <a:rPr lang="en-US" dirty="0"/>
              <a:t>	min1,val1,min2,val2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min,val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if(val1&lt;=val2) // keep first position found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	                  // if equal, should be first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   {min=min1; </a:t>
            </a:r>
            <a:r>
              <a:rPr lang="en-US" dirty="0" err="1">
                <a:sym typeface="Wingdings" pitchFamily="2" charset="2"/>
              </a:rPr>
              <a:t>val</a:t>
            </a:r>
            <a:r>
              <a:rPr lang="en-US" dirty="0">
                <a:sym typeface="Wingdings" pitchFamily="2" charset="2"/>
              </a:rPr>
              <a:t>=val1;}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else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   {min=min2; </a:t>
            </a:r>
            <a:r>
              <a:rPr lang="en-US" dirty="0" err="1">
                <a:sym typeface="Wingdings" pitchFamily="2" charset="2"/>
              </a:rPr>
              <a:t>val</a:t>
            </a:r>
            <a:r>
              <a:rPr lang="en-US" dirty="0">
                <a:sym typeface="Wingdings" pitchFamily="2" charset="2"/>
              </a:rPr>
              <a:t>=val2;}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 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0F1B1-FA16-AA41-92A2-976B44405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5B5018-6B80-224C-BDA7-E66689F08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370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2EACB-C564-2847-AF4F-3198C129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56B00-85E6-D24D-917C-6266F485A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=f(0);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min=0;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</a:t>
            </a:r>
            <a:r>
              <a:rPr lang="en-US" dirty="0" err="1">
                <a:latin typeface="Courier" pitchFamily="2" charset="0"/>
              </a:rPr>
              <a:t>N;i</a:t>
            </a:r>
            <a:r>
              <a:rPr lang="en-US" dirty="0">
                <a:latin typeface="Courier" pitchFamily="2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=f(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if (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&lt;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; min=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}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A027C-FD3C-7A48-B41E-D0139C8DE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E234C-1AC3-4345-8CEF-1E54AAA12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716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6096000" y="3764073"/>
            <a:ext cx="3048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Figures from: </a:t>
            </a:r>
            <a:r>
              <a:rPr lang="en-US" sz="1600" dirty="0">
                <a:latin typeface="+mn-lt"/>
                <a:hlinkClick r:id="rId3"/>
              </a:rPr>
              <a:t>https://commons.wikimedia.org/wiki/File:Perspective_Projection_Principle.jpg</a:t>
            </a:r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en.wikipedia.org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Rasterisation</a:t>
            </a:r>
            <a:r>
              <a:rPr lang="en-US" sz="1600" dirty="0">
                <a:latin typeface="+mn-lt"/>
              </a:rPr>
              <a:t>#/media/File:Raster_graphic_fish_20x23squares_sdtv-example.png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EAF2F3-0B45-DF4A-AF1B-9D45CF4ED8BD}"/>
              </a:ext>
            </a:extLst>
          </p:cNvPr>
          <p:cNvSpPr txBox="1"/>
          <p:nvPr/>
        </p:nvSpPr>
        <p:spPr>
          <a:xfrm>
            <a:off x="8077200" y="3810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15</a:t>
            </a:r>
          </a:p>
        </p:txBody>
      </p:sp>
      <p:pic>
        <p:nvPicPr>
          <p:cNvPr id="11" name="Picture 10" descr="A picture containing shoji, building&#13;&#10;&#13;&#10;Description automatically generated">
            <a:extLst>
              <a:ext uri="{FF2B5EF4-FFF2-40B4-BE49-F238E27FC236}">
                <a16:creationId xmlns:a16="http://schemas.microsoft.com/office/drawing/2014/main" id="{EF677DDA-7176-DA43-B696-D272C2890E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3913814"/>
            <a:ext cx="1364848" cy="121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8305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8A8BA-5830-9A48-8006-34D7D0867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Z-Buffering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DBE80-C00D-734F-9288-C6A66988A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2704"/>
            <a:ext cx="7772400" cy="4495800"/>
          </a:xfrm>
        </p:spPr>
        <p:txBody>
          <a:bodyPr/>
          <a:lstStyle/>
          <a:p>
            <a:r>
              <a:rPr lang="en-US" dirty="0"/>
              <a:t>Storing into Z–buffer is an associative reduce operation</a:t>
            </a:r>
          </a:p>
          <a:p>
            <a:pPr lvl="1"/>
            <a:r>
              <a:rPr lang="en-US" dirty="0"/>
              <a:t>Min reduce (keep nearest pixel) on depth with an associated value</a:t>
            </a:r>
          </a:p>
          <a:p>
            <a:r>
              <a:rPr lang="en-US" dirty="0"/>
              <a:t>Parallel strategy</a:t>
            </a:r>
          </a:p>
          <a:p>
            <a:pPr lvl="1"/>
            <a:r>
              <a:rPr lang="en-US" dirty="0"/>
              <a:t>Split triangles into sets</a:t>
            </a:r>
          </a:p>
          <a:p>
            <a:pPr lvl="1"/>
            <a:r>
              <a:rPr lang="en-US" dirty="0"/>
              <a:t>Project, rasterize, Z-buffer in parallel</a:t>
            </a:r>
          </a:p>
          <a:p>
            <a:pPr lvl="1"/>
            <a:r>
              <a:rPr lang="en-US" dirty="0"/>
              <a:t>Assoc. reduce Z-buffer pixels across parallel Z-buffers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4F513-2F43-7949-A4CB-16A03A8FC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B76ED-10B8-AA42-BF39-5EC821189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FE1BB-21E3-1543-93C1-42B3BF997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Associative: Floating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A263F-A2F6-C944-A92B-D689E7A94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Floating-Point Addition</a:t>
            </a:r>
          </a:p>
          <a:p>
            <a:pPr lvl="1"/>
            <a:r>
              <a:rPr lang="en-US" dirty="0"/>
              <a:t>Due to rounding</a:t>
            </a:r>
          </a:p>
          <a:p>
            <a:pPr marL="457200" lvl="1" indent="0">
              <a:buNone/>
            </a:pPr>
            <a:r>
              <a:rPr lang="en-US" dirty="0"/>
              <a:t>	(1+1E100)-1E100 = 0</a:t>
            </a:r>
          </a:p>
          <a:p>
            <a:pPr marL="457200" lvl="1" indent="0">
              <a:buNone/>
            </a:pPr>
            <a:r>
              <a:rPr lang="en-US" dirty="0"/>
              <a:t>    1+(1E100-1E100) = 1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17B89-CCD9-534D-93BD-2C2B6EF31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6C1004-7F99-A148-A9F9-45C1F1FCA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300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FE1BB-21E3-1543-93C1-42B3BF997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Associative: Saturated Addition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A263F-A2F6-C944-A92B-D689E7A94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Saturated Addition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tmp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a+b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if (</a:t>
            </a:r>
            <a:r>
              <a:rPr lang="en-US" dirty="0" err="1">
                <a:latin typeface="Courier" pitchFamily="2" charset="0"/>
              </a:rPr>
              <a:t>tmp</a:t>
            </a:r>
            <a:r>
              <a:rPr lang="en-US" dirty="0">
                <a:latin typeface="Courier" pitchFamily="2" charset="0"/>
              </a:rPr>
              <a:t>&gt;MAXVAL) sum=MAXVAL;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       else sum=</a:t>
            </a:r>
            <a:r>
              <a:rPr lang="en-US" dirty="0" err="1">
                <a:latin typeface="Courier" pitchFamily="2" charset="0"/>
              </a:rPr>
              <a:t>tmp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r>
              <a:rPr lang="en-US" dirty="0"/>
              <a:t>MAXVAL=255</a:t>
            </a:r>
          </a:p>
          <a:p>
            <a:pPr marL="457200" lvl="1" indent="0">
              <a:buNone/>
            </a:pPr>
            <a:r>
              <a:rPr lang="en-US" dirty="0"/>
              <a:t>254+(20-3) = 255</a:t>
            </a:r>
          </a:p>
          <a:p>
            <a:pPr marL="457200" lvl="1" indent="0">
              <a:buNone/>
            </a:pPr>
            <a:r>
              <a:rPr lang="en-US" dirty="0"/>
              <a:t>(254+20)-3 = 252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17B89-CCD9-534D-93BD-2C2B6EF31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6C1004-7F99-A148-A9F9-45C1F1FCA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917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891BD-584C-A544-85B9-694792AE0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Majority Associative?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C6C64-FC9B-334D-8EBA-7E5EE7A29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Carry=MAJ=majority</a:t>
            </a:r>
            <a:br>
              <a:rPr lang="en-US" dirty="0"/>
            </a:br>
            <a:r>
              <a:rPr lang="en-US" dirty="0"/>
              <a:t>    = A&amp;&amp;B || B&amp;&amp;C || A&amp;&amp;C 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Is Majority Associative ?</a:t>
            </a:r>
          </a:p>
          <a:p>
            <a:r>
              <a:rPr lang="en-US" dirty="0">
                <a:solidFill>
                  <a:srgbClr val="FF6600"/>
                </a:solidFill>
              </a:rPr>
              <a:t>Hint: What are each of following?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MAJ(1,1,MAJ(1,1,MAJ(1,0,0)))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MAJ(MAJ(MAJ(1,1,1),1,1),0,0)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32EB2-3A8B-E646-A2FA-C34FBA347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E99859-17FE-0646-971C-167588A2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92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Aggregation is a common need that is not strictly data parallel</a:t>
            </a:r>
          </a:p>
          <a:p>
            <a:r>
              <a:rPr lang="en-US" dirty="0"/>
              <a:t>…but admits to parallel computation with a slightly different pattern that is worth knowing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4BE3C-85D2-784A-892B-8BD861B3E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BBFD0-B22A-4241-914B-DFEBE4658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recast into associative operations</a:t>
            </a:r>
          </a:p>
          <a:p>
            <a:pPr lvl="1"/>
            <a:r>
              <a:rPr lang="en-US" dirty="0"/>
              <a:t>saturated add </a:t>
            </a:r>
          </a:p>
          <a:p>
            <a:pPr lvl="1"/>
            <a:r>
              <a:rPr lang="en-US" dirty="0"/>
              <a:t>Majority (Section 4)</a:t>
            </a:r>
          </a:p>
          <a:p>
            <a:r>
              <a:rPr lang="en-US" dirty="0"/>
              <a:t>Can still use ideas with Floating Point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6D1B9-72ED-744F-9BA5-2E5FBB362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03DEED-174C-394F-A7C5-5DBD08BF6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060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03A3-FD32-E64B-A7A0-7D8197DC6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5E2E1-9490-D343-BCD7-4D4E7731EB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 2: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06D1C-4BDA-9F4E-BE69-E5366EF77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5F5639-966F-644C-AF2F-414A823D9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927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AB278-1282-AF47-8C6F-E5B33351C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Threaded: </a:t>
            </a:r>
            <a:br>
              <a:rPr lang="en-US" dirty="0"/>
            </a:br>
            <a:r>
              <a:rPr lang="en-US" dirty="0"/>
              <a:t>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D2BAC-A195-6249-B3E4-107C2AF10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Break into P threads</a:t>
            </a:r>
          </a:p>
          <a:p>
            <a:pPr lvl="1"/>
            <a:r>
              <a:rPr lang="en-US" dirty="0"/>
              <a:t>0 to N/P-1, N/P to 2N/P-1, …</a:t>
            </a:r>
          </a:p>
          <a:p>
            <a:r>
              <a:rPr lang="en-US" dirty="0"/>
              <a:t>Run fraction of data and reduce on each</a:t>
            </a:r>
          </a:p>
          <a:p>
            <a:r>
              <a:rPr lang="en-US" dirty="0"/>
              <a:t>Then bring results together to sum</a:t>
            </a:r>
          </a:p>
          <a:p>
            <a:pPr lvl="1"/>
            <a:r>
              <a:rPr lang="en-US" dirty="0"/>
              <a:t>P small, on one processor</a:t>
            </a:r>
          </a:p>
          <a:p>
            <a:pPr lvl="1"/>
            <a:r>
              <a:rPr lang="en-US" dirty="0"/>
              <a:t>P large, as tree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669E7-D96D-2D43-B6C4-686237590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44760-5866-9348-9F18-4B1E8C533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378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5CFDA-BCAE-4744-9147-C0EEE5DF1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788C0-3A8D-EB4F-BE3C-92ACAC123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3810000" cy="4114800"/>
          </a:xfrm>
        </p:spPr>
        <p:txBody>
          <a:bodyPr/>
          <a:lstStyle/>
          <a:p>
            <a:r>
              <a:rPr lang="en-US" dirty="0"/>
              <a:t>Some vector/SIMD machines will have dedicated reduce hardware</a:t>
            </a:r>
          </a:p>
          <a:p>
            <a:r>
              <a:rPr lang="en-US" dirty="0"/>
              <a:t>E.g. vector-add operator</a:t>
            </a:r>
          </a:p>
          <a:p>
            <a:r>
              <a:rPr lang="en-US" dirty="0"/>
              <a:t>NEON</a:t>
            </a:r>
          </a:p>
          <a:p>
            <a:pPr lvl="1"/>
            <a:r>
              <a:rPr lang="en-US" dirty="0"/>
              <a:t>Not have vector reduce</a:t>
            </a:r>
          </a:p>
          <a:p>
            <a:pPr lvl="1"/>
            <a:r>
              <a:rPr lang="en-US" dirty="0"/>
              <a:t>Does have VPADAL</a:t>
            </a:r>
          </a:p>
          <a:p>
            <a:pPr lvl="2"/>
            <a:r>
              <a:rPr lang="en-US" dirty="0"/>
              <a:t>Pairwise adds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D3D26B-88E8-0746-A361-CEE3ADDCE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38600" y="2019300"/>
            <a:ext cx="5257800" cy="4114800"/>
          </a:xfrm>
        </p:spPr>
        <p:txBody>
          <a:bodyPr/>
          <a:lstStyle/>
          <a:p>
            <a:r>
              <a:rPr lang="en-US" dirty="0"/>
              <a:t>Use VL adds for coarse-grained reduce (data parallel)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N;i</a:t>
            </a:r>
            <a:r>
              <a:rPr lang="en-US" dirty="0">
                <a:latin typeface="Courier" pitchFamily="2" charset="0"/>
              </a:rPr>
              <a:t>+=VL)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</a:t>
            </a:r>
            <a:r>
              <a:rPr lang="en-US" dirty="0" err="1">
                <a:latin typeface="Courier" pitchFamily="2" charset="0"/>
              </a:rPr>
              <a:t>avl</a:t>
            </a:r>
            <a:r>
              <a:rPr lang="en-US" dirty="0">
                <a:latin typeface="Courier" pitchFamily="2" charset="0"/>
              </a:rPr>
              <a:t>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]…a[i+VL-1]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VADD(</a:t>
            </a:r>
            <a:r>
              <a:rPr lang="en-US" dirty="0" err="1">
                <a:latin typeface="Courier" pitchFamily="2" charset="0"/>
              </a:rPr>
              <a:t>res,avl</a:t>
            </a:r>
            <a:r>
              <a:rPr lang="en-US" dirty="0">
                <a:latin typeface="Courier" pitchFamily="2" charset="0"/>
              </a:rPr>
              <a:t>, res);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  <a:p>
            <a:r>
              <a:rPr lang="en-US" dirty="0"/>
              <a:t>Use VPADAL to complete</a:t>
            </a:r>
          </a:p>
          <a:p>
            <a:r>
              <a:rPr lang="en-US" dirty="0">
                <a:solidFill>
                  <a:srgbClr val="FF6600"/>
                </a:solidFill>
              </a:rPr>
              <a:t>Cycles?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893373-0348-EF46-B330-9D12EF989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B41A6-87F3-5F4E-A516-381FCA39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9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F5227-F74A-6F4A-A868-E0903EEF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 dirty="0"/>
              <a:t>Unrolled 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DAF0E-A23C-A744-BDB0-013162757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052" y="1752600"/>
            <a:ext cx="7772400" cy="4114800"/>
          </a:xfrm>
        </p:spPr>
        <p:txBody>
          <a:bodyPr/>
          <a:lstStyle/>
          <a:p>
            <a:r>
              <a:rPr lang="en-US" dirty="0"/>
              <a:t>Unroll computation</a:t>
            </a:r>
          </a:p>
          <a:p>
            <a:r>
              <a:rPr lang="en-US" dirty="0"/>
              <a:t>Perform f ops in parallel pipelines</a:t>
            </a:r>
          </a:p>
          <a:p>
            <a:r>
              <a:rPr lang="en-US" dirty="0"/>
              <a:t>Pipelined tree reduce</a:t>
            </a:r>
          </a:p>
          <a:p>
            <a:r>
              <a:rPr lang="en-US" dirty="0">
                <a:solidFill>
                  <a:srgbClr val="FF6600"/>
                </a:solidFill>
              </a:rPr>
              <a:t>Latency?	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N f ops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Delay f – 3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Delay </a:t>
            </a:r>
            <a:r>
              <a:rPr lang="en-US" dirty="0" err="1">
                <a:solidFill>
                  <a:srgbClr val="FF6600"/>
                </a:solidFill>
              </a:rPr>
              <a:t>assoc</a:t>
            </a:r>
            <a:r>
              <a:rPr lang="en-US" dirty="0">
                <a:solidFill>
                  <a:srgbClr val="FF6600"/>
                </a:solidFill>
              </a:rPr>
              <a:t> -- 2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5DE66-5C4D-A143-8125-0475F2B1E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D73748-6008-C241-828F-970408A09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E33A9AD-D939-6F4B-8B74-8C8E7DED02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6123" y="2959100"/>
            <a:ext cx="3822700" cy="389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8077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38" y="28956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cycle 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 what’s II?</a:t>
            </a:r>
          </a:p>
          <a:p>
            <a:pPr lvl="1"/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(concrete: </a:t>
            </a:r>
            <a:r>
              <a:rPr lang="en-US" dirty="0" err="1">
                <a:solidFill>
                  <a:srgbClr val="FF6600"/>
                </a:solidFill>
                <a:sym typeface="Wingdings" pitchFamily="2" charset="2"/>
              </a:rPr>
              <a:t>assoc_op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 delay=2)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  <a:p>
            <a:r>
              <a:rPr lang="en-US" dirty="0"/>
              <a:t>General form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res=0;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res=</a:t>
            </a:r>
            <a:r>
              <a:rPr lang="en-US" dirty="0" err="1">
                <a:latin typeface="Courier" pitchFamily="2" charset="0"/>
              </a:rPr>
              <a:t>assoc_op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res,f</a:t>
            </a:r>
            <a:r>
              <a:rPr lang="en-US" dirty="0">
                <a:latin typeface="Courier" pitchFamily="2" charset="0"/>
              </a:rPr>
              <a:t>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 …))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Content Placeholder 7">
            <a:extLst>
              <a:ext uri="{FF2B5EF4-FFF2-40B4-BE49-F238E27FC236}">
                <a16:creationId xmlns:a16="http://schemas.microsoft.com/office/drawing/2014/main" id="{BD9BD6D1-CD6F-994C-B3E6-3ECA8930E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1524000"/>
            <a:ext cx="2406650" cy="405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3979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39439EA-16BE-174D-A89D-33F8642B2D8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81600" y="2046743"/>
            <a:ext cx="2406650" cy="4059914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726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038600" cy="4114800"/>
          </a:xfrm>
        </p:spPr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  <a:p>
            <a:pPr lvl="1"/>
            <a:r>
              <a:rPr lang="en-US" dirty="0"/>
              <a:t>Cannot take input on every cycle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13BCE-81EA-424B-9AB6-BC4F7D54908E}"/>
              </a:ext>
            </a:extLst>
          </p:cNvPr>
          <p:cNvSpPr txBox="1"/>
          <p:nvPr/>
        </p:nvSpPr>
        <p:spPr>
          <a:xfrm>
            <a:off x="8016768" y="4579203"/>
            <a:ext cx="1127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Shown</a:t>
            </a:r>
          </a:p>
          <a:p>
            <a:r>
              <a:rPr lang="en-US" dirty="0">
                <a:latin typeface="+mn-lt"/>
              </a:rPr>
              <a:t>II=2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63D287E-A277-AB49-B350-AEB41170643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83250" y="2019300"/>
            <a:ext cx="1739900" cy="4038600"/>
          </a:xfrm>
        </p:spPr>
      </p:pic>
    </p:spTree>
    <p:extLst>
      <p:ext uri="{BB962C8B-B14F-4D97-AF65-F5344CB8AC3E}">
        <p14:creationId xmlns:p14="http://schemas.microsoft.com/office/powerpoint/2010/main" val="235565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038600" cy="4114800"/>
          </a:xfrm>
        </p:spPr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  <a:p>
            <a:pPr lvl="1"/>
            <a:r>
              <a:rPr lang="en-US" dirty="0"/>
              <a:t>Cannot take input on every cycle</a:t>
            </a:r>
          </a:p>
          <a:p>
            <a:r>
              <a:rPr lang="en-US" dirty="0"/>
              <a:t>Can use assoc. reduce to combine groups of original II</a:t>
            </a:r>
          </a:p>
          <a:p>
            <a:pPr lvl="1"/>
            <a:r>
              <a:rPr lang="en-US" dirty="0"/>
              <a:t>Allow cycle to run at lower frequency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13BCE-81EA-424B-9AB6-BC4F7D54908E}"/>
              </a:ext>
            </a:extLst>
          </p:cNvPr>
          <p:cNvSpPr txBox="1"/>
          <p:nvPr/>
        </p:nvSpPr>
        <p:spPr>
          <a:xfrm>
            <a:off x="8016768" y="4579203"/>
            <a:ext cx="1127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Shown</a:t>
            </a:r>
          </a:p>
          <a:p>
            <a:r>
              <a:rPr lang="en-US" dirty="0">
                <a:latin typeface="+mn-lt"/>
              </a:rPr>
              <a:t>II=2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07B00E2-6189-374C-8A1E-223C78EBA55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34000" y="1752600"/>
            <a:ext cx="2585118" cy="3778250"/>
          </a:xfrm>
        </p:spPr>
      </p:pic>
    </p:spTree>
    <p:extLst>
      <p:ext uri="{BB962C8B-B14F-4D97-AF65-F5344CB8AC3E}">
        <p14:creationId xmlns:p14="http://schemas.microsoft.com/office/powerpoint/2010/main" val="1229392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038600" cy="4114800"/>
          </a:xfrm>
        </p:spPr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  <a:p>
            <a:r>
              <a:rPr lang="en-US" dirty="0"/>
              <a:t>Avoid cycle, II=1 for associative</a:t>
            </a:r>
          </a:p>
          <a:p>
            <a:pPr lvl="1"/>
            <a:r>
              <a:rPr lang="en-US" dirty="0"/>
              <a:t>Gather up II values</a:t>
            </a:r>
          </a:p>
          <a:p>
            <a:pPr lvl="1"/>
            <a:r>
              <a:rPr lang="en-US" dirty="0"/>
              <a:t>Run through pipelined assoc. reduce tree</a:t>
            </a:r>
          </a:p>
          <a:p>
            <a:pPr lvl="1"/>
            <a:r>
              <a:rPr lang="en-US" dirty="0"/>
              <a:t>Drop into </a:t>
            </a:r>
            <a:r>
              <a:rPr lang="en-US" dirty="0" err="1"/>
              <a:t>assoc_op</a:t>
            </a:r>
            <a:r>
              <a:rPr lang="en-US" dirty="0"/>
              <a:t> cycle every II cycles</a:t>
            </a:r>
          </a:p>
          <a:p>
            <a:pPr lvl="1"/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12A92F0-DA6E-AF44-8466-91FADE5FB56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11369" y="1447800"/>
            <a:ext cx="2672751" cy="50292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13BCE-81EA-424B-9AB6-BC4F7D54908E}"/>
              </a:ext>
            </a:extLst>
          </p:cNvPr>
          <p:cNvSpPr txBox="1"/>
          <p:nvPr/>
        </p:nvSpPr>
        <p:spPr>
          <a:xfrm>
            <a:off x="8016768" y="4579203"/>
            <a:ext cx="1127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Shown</a:t>
            </a:r>
          </a:p>
          <a:p>
            <a:r>
              <a:rPr lang="en-US" dirty="0">
                <a:latin typeface="+mn-lt"/>
              </a:rPr>
              <a:t>II=2</a:t>
            </a:r>
          </a:p>
        </p:txBody>
      </p:sp>
    </p:spTree>
    <p:extLst>
      <p:ext uri="{BB962C8B-B14F-4D97-AF65-F5344CB8AC3E}">
        <p14:creationId xmlns:p14="http://schemas.microsoft.com/office/powerpoint/2010/main" val="3261188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E170D-A31A-E847-BAA5-7879348A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650D1-9CFE-F243-BDE8-D40ABE58A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– combining a collection of data into a single value</a:t>
            </a:r>
          </a:p>
          <a:p>
            <a:pPr lvl="1"/>
            <a:r>
              <a:rPr lang="en-US" dirty="0"/>
              <a:t>Converting a vector into a scalar</a:t>
            </a:r>
          </a:p>
          <a:p>
            <a:pPr lvl="2"/>
            <a:r>
              <a:rPr lang="en-US" dirty="0"/>
              <a:t>E.g. sum elements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C8DD9-AB1D-4349-8ED7-9968C47C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CF85C-B0FF-7D4A-87C9-15221CF4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345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9727" y="1447799"/>
            <a:ext cx="4038600" cy="4114800"/>
          </a:xfrm>
        </p:spPr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  <a:p>
            <a:r>
              <a:rPr lang="en-US" dirty="0"/>
              <a:t>Avoid cycle, II=1 for associative</a:t>
            </a:r>
          </a:p>
          <a:p>
            <a:pPr lvl="1"/>
            <a:r>
              <a:rPr lang="en-US" dirty="0"/>
              <a:t>Gather up II values</a:t>
            </a:r>
          </a:p>
          <a:p>
            <a:pPr lvl="1"/>
            <a:r>
              <a:rPr lang="en-US" dirty="0"/>
              <a:t>Run through pipelined assoc. reduce tree</a:t>
            </a:r>
          </a:p>
          <a:p>
            <a:pPr lvl="1"/>
            <a:r>
              <a:rPr lang="en-US" dirty="0"/>
              <a:t>Drop into </a:t>
            </a:r>
            <a:r>
              <a:rPr lang="en-US" dirty="0" err="1"/>
              <a:t>assoc_op</a:t>
            </a:r>
            <a:r>
              <a:rPr lang="en-US" dirty="0"/>
              <a:t> cycle every II cycles</a:t>
            </a:r>
          </a:p>
          <a:p>
            <a:r>
              <a:rPr lang="en-US" dirty="0"/>
              <a:t>Solves, but </a:t>
            </a:r>
            <a:r>
              <a:rPr lang="en-US" dirty="0">
                <a:solidFill>
                  <a:srgbClr val="FF0000"/>
                </a:solidFill>
              </a:rPr>
              <a:t>underutilizes at ¼ clock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8C70B5-3C55-B844-BD66-1271A4D63C9D}"/>
              </a:ext>
            </a:extLst>
          </p:cNvPr>
          <p:cNvSpPr txBox="1"/>
          <p:nvPr/>
        </p:nvSpPr>
        <p:spPr>
          <a:xfrm>
            <a:off x="8016768" y="4579203"/>
            <a:ext cx="1127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Shown</a:t>
            </a:r>
          </a:p>
          <a:p>
            <a:r>
              <a:rPr lang="en-US" dirty="0">
                <a:latin typeface="+mn-lt"/>
              </a:rPr>
              <a:t>II=4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3CBE9959-31E1-8C4F-A228-F64DB960CFD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26528" y="1447799"/>
            <a:ext cx="2879271" cy="5257801"/>
          </a:xfrm>
        </p:spPr>
      </p:pic>
    </p:spTree>
    <p:extLst>
      <p:ext uri="{BB962C8B-B14F-4D97-AF65-F5344CB8AC3E}">
        <p14:creationId xmlns:p14="http://schemas.microsoft.com/office/powerpoint/2010/main" val="20223681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b="1" dirty="0"/>
              <a:t>Conclude: </a:t>
            </a:r>
            <a:r>
              <a:rPr lang="en-US" dirty="0"/>
              <a:t>associative reduce can achieve II of 1</a:t>
            </a:r>
          </a:p>
          <a:p>
            <a:endParaRPr lang="en-US" dirty="0"/>
          </a:p>
          <a:p>
            <a:r>
              <a:rPr lang="en-US" dirty="0"/>
              <a:t>General form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res=0;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res=</a:t>
            </a:r>
            <a:r>
              <a:rPr lang="en-US" dirty="0" err="1">
                <a:latin typeface="Courier" pitchFamily="2" charset="0"/>
              </a:rPr>
              <a:t>assoc_op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res,f</a:t>
            </a:r>
            <a:r>
              <a:rPr lang="en-US" dirty="0">
                <a:latin typeface="Courier" pitchFamily="2" charset="0"/>
              </a:rPr>
              <a:t>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 …))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534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53AB-31C1-584A-88E2-B4E5D1AB1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42672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</a:t>
            </a:r>
            <a:br>
              <a:rPr lang="en-US" dirty="0"/>
            </a:br>
            <a:r>
              <a:rPr lang="en-US" dirty="0"/>
              <a:t>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A799C-CB32-6F4D-A6E9-1675130445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590800"/>
            <a:ext cx="3810000" cy="3505200"/>
          </a:xfrm>
        </p:spPr>
        <p:txBody>
          <a:bodyPr/>
          <a:lstStyle/>
          <a:p>
            <a:r>
              <a:rPr lang="en-US" dirty="0"/>
              <a:t>Alternate, less efficient</a:t>
            </a:r>
          </a:p>
          <a:p>
            <a:pPr lvl="1"/>
            <a:r>
              <a:rPr lang="en-US" dirty="0"/>
              <a:t>…but setting up next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AF998-BFC9-9646-9C6E-CCEB6012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275EC-08C6-D549-B804-EFDD4E80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199B1DBE-8539-1E41-ABA2-CE718AE6A34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1186" y="454153"/>
            <a:ext cx="4244131" cy="5943600"/>
          </a:xfrm>
        </p:spPr>
      </p:pic>
    </p:spTree>
    <p:extLst>
      <p:ext uri="{BB962C8B-B14F-4D97-AF65-F5344CB8AC3E}">
        <p14:creationId xmlns:p14="http://schemas.microsoft.com/office/powerpoint/2010/main" val="4705033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53AB-31C1-584A-88E2-B4E5D1AB1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776" y="533400"/>
            <a:ext cx="42672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</a:t>
            </a:r>
            <a:br>
              <a:rPr lang="en-US" dirty="0"/>
            </a:br>
            <a:r>
              <a:rPr lang="en-US" dirty="0"/>
              <a:t>+ Reduce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AF998-BFC9-9646-9C6E-CCEB6012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275EC-08C6-D549-B804-EFDD4E80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A6DE6D-CCC7-144D-A070-3C8585754996}"/>
              </a:ext>
            </a:extLst>
          </p:cNvPr>
          <p:cNvSpPr txBox="1"/>
          <p:nvPr/>
        </p:nvSpPr>
        <p:spPr>
          <a:xfrm>
            <a:off x="3886200" y="4437239"/>
            <a:ext cx="18630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C-slow uses</a:t>
            </a:r>
          </a:p>
          <a:p>
            <a:r>
              <a:rPr lang="en-US" dirty="0">
                <a:latin typeface="+mn-lt"/>
              </a:rPr>
              <a:t>Front-end</a:t>
            </a:r>
          </a:p>
          <a:p>
            <a:r>
              <a:rPr lang="en-US" dirty="0">
                <a:latin typeface="+mn-lt"/>
              </a:rPr>
              <a:t>Full speed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255E1AB-456A-C447-8BB1-6D2494F4DD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3">
            <a:extLst>
              <a:ext uri="{FF2B5EF4-FFF2-40B4-BE49-F238E27FC236}">
                <a16:creationId xmlns:a16="http://schemas.microsoft.com/office/drawing/2014/main" id="{A37ABEC2-904F-AA48-91AB-5DE7E1AD5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711186" y="454153"/>
            <a:ext cx="4244131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9B1F23D0-CE6C-DA4C-BBE4-B4A88F6292B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42536" y="1341957"/>
            <a:ext cx="3810000" cy="5019220"/>
          </a:xfrm>
        </p:spPr>
      </p:pic>
    </p:spTree>
    <p:extLst>
      <p:ext uri="{BB962C8B-B14F-4D97-AF65-F5344CB8AC3E}">
        <p14:creationId xmlns:p14="http://schemas.microsoft.com/office/powerpoint/2010/main" val="40246574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53AB-31C1-584A-88E2-B4E5D1AB1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776" y="533400"/>
            <a:ext cx="42672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</a:t>
            </a:r>
            <a:br>
              <a:rPr lang="en-US" dirty="0"/>
            </a:br>
            <a:r>
              <a:rPr lang="en-US" dirty="0"/>
              <a:t>+ Reduce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AF998-BFC9-9646-9C6E-CCEB6012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275EC-08C6-D549-B804-EFDD4E80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E3F3C37-B828-1E40-8587-2070C169963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94766" y="533400"/>
            <a:ext cx="2888468" cy="55626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5E71D41-4E2D-884F-A9DA-111C4B3CE6D2}"/>
              </a:ext>
            </a:extLst>
          </p:cNvPr>
          <p:cNvSpPr txBox="1"/>
          <p:nvPr/>
        </p:nvSpPr>
        <p:spPr>
          <a:xfrm>
            <a:off x="4114800" y="4343400"/>
            <a:ext cx="14189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Continue</a:t>
            </a:r>
          </a:p>
          <a:p>
            <a:r>
              <a:rPr lang="en-US" dirty="0">
                <a:latin typeface="+mn-lt"/>
              </a:rPr>
              <a:t>To use </a:t>
            </a:r>
          </a:p>
          <a:p>
            <a:r>
              <a:rPr lang="en-US" dirty="0">
                <a:latin typeface="+mn-lt"/>
              </a:rPr>
              <a:t>C-slow</a:t>
            </a:r>
          </a:p>
          <a:p>
            <a:r>
              <a:rPr lang="en-US" dirty="0">
                <a:latin typeface="+mn-lt"/>
              </a:rPr>
              <a:t>For final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974E622-6F97-3D43-9937-3879E3542A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4">
            <a:extLst>
              <a:ext uri="{FF2B5EF4-FFF2-40B4-BE49-F238E27FC236}">
                <a16:creationId xmlns:a16="http://schemas.microsoft.com/office/drawing/2014/main" id="{297DA708-2C9F-F448-BCA3-CFD3B4912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42536" y="1341957"/>
            <a:ext cx="3810000" cy="5019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692356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6E831-5AE3-F14D-A7D6-58CA919C3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372EA-303E-8F46-91AC-980BD4964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exploit with all of our parallel implementation forms</a:t>
            </a:r>
          </a:p>
          <a:p>
            <a:pPr lvl="1"/>
            <a:r>
              <a:rPr lang="en-US" dirty="0"/>
              <a:t>Multi-thread (multi-processor)</a:t>
            </a:r>
          </a:p>
          <a:p>
            <a:pPr lvl="1"/>
            <a:r>
              <a:rPr lang="en-US" dirty="0"/>
              <a:t>SIMD/Vector</a:t>
            </a:r>
          </a:p>
          <a:p>
            <a:pPr lvl="1"/>
            <a:r>
              <a:rPr lang="en-US" dirty="0"/>
              <a:t>Instruction</a:t>
            </a:r>
          </a:p>
          <a:p>
            <a:pPr lvl="1"/>
            <a:r>
              <a:rPr lang="en-US" dirty="0"/>
              <a:t>Pipeline </a:t>
            </a:r>
          </a:p>
          <a:p>
            <a:pPr lvl="1"/>
            <a:r>
              <a:rPr lang="en-US" dirty="0"/>
              <a:t>Spatial (unrolled)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A2E23-F422-ED42-827C-1158A3F1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1D2F5-1E22-384D-A37D-E3155514A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643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53EA-D590-1141-BAB7-2567A1FE4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Prefix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8E32C-8926-5C4F-BD4C-CED1BC077F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462B7-5D94-2744-8B90-B80444F0E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81902-0175-7F46-BA35-9236B30B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218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want Prefix?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Sum Reduce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pPr marL="0" indent="0">
              <a:buNone/>
            </a:pPr>
            <a:r>
              <a:rPr lang="en-US" dirty="0"/>
              <a:t>Sum Prefix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int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 sum[N];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sum[0]=a[0];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sum[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i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]=a[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i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]+sum[i-1];</a:t>
            </a:r>
          </a:p>
          <a:p>
            <a:pPr marL="457200" lvl="1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623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Integers 1--5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Sum Reduce 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sym typeface="Wingdings" pitchFamily="2" charset="2"/>
              </a:rPr>
              <a:t> sum=1+2+3+4+5=15</a:t>
            </a:r>
            <a:endParaRPr lang="en-US" dirty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056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Integers 1--5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Sum Reduce = 15</a:t>
            </a:r>
          </a:p>
          <a:p>
            <a:pPr marL="0" indent="0">
              <a:buNone/>
            </a:pPr>
            <a:r>
              <a:rPr lang="en-US" dirty="0"/>
              <a:t>Sum Prefix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sum[N];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sum[0]=a[0];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]+sum[i-1];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sym typeface="Wingdings" pitchFamily="2" charset="2"/>
              </a:rPr>
              <a:t> {1, 3, 6, 10, 15}</a:t>
            </a:r>
            <a:endParaRPr lang="en-US" dirty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8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Simplest and most common</a:t>
            </a:r>
          </a:p>
          <a:p>
            <a:pPr lvl="1"/>
            <a:r>
              <a:rPr lang="en-US" dirty="0"/>
              <a:t>Add up all the values in a vector or array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044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en-US" dirty="0"/>
              <a:t>Aggregate (vector) output</a:t>
            </a:r>
            <a:br>
              <a:rPr lang="en-US" dirty="0"/>
            </a:br>
            <a:r>
              <a:rPr lang="en-US" dirty="0"/>
              <a:t>where item </a:t>
            </a:r>
            <a:r>
              <a:rPr lang="en-US" dirty="0" err="1"/>
              <a:t>i</a:t>
            </a:r>
            <a:r>
              <a:rPr lang="en-US" dirty="0"/>
              <a:t> is the reduce of the input vector 0 through i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r>
              <a:rPr lang="en-US" dirty="0"/>
              <a:t>``Prefix’’ because given reduce of each prefix subset 0 to </a:t>
            </a:r>
            <a:r>
              <a:rPr lang="en-US" dirty="0" err="1"/>
              <a:t>i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379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the latency bound for the prefix when op is associative?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Assume op is 1 cycle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4449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E15FD-B816-BF44-B4CB-55ADE9B1A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3FC5C-FDAD-0A48-91A7-410CBE035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r>
              <a:rPr lang="en-US" dirty="0"/>
              <a:t>Simple (not area efficient) answer:</a:t>
            </a:r>
          </a:p>
          <a:p>
            <a:pPr lvl="1"/>
            <a:r>
              <a:rPr lang="en-US" dirty="0"/>
              <a:t>Compute reduce for each prefix[</a:t>
            </a:r>
            <a:r>
              <a:rPr lang="en-US" dirty="0" err="1"/>
              <a:t>i</a:t>
            </a:r>
            <a:r>
              <a:rPr lang="en-US" dirty="0"/>
              <a:t>] in parallel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Latency bound? (single cycle op)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3C9DA-7DD7-594D-8A87-DD1721CF2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A20862-6523-2B4E-813C-840B46530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794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much hardware to achieve within 2x latency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Hint: can do better than simple case previous slide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654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While computing Sum[0,N-1]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 compute many Sum[0,j]’s 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Sum[0,1], Sum[0,3], Sum[0,7] ….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2F3A4AE-3243-E645-B07C-54D8DC261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236" y="3073400"/>
            <a:ext cx="740410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27295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554736" y="-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4736" y="6858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While computing Sum[0,N-1] only get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PG[0,2</a:t>
            </a:r>
            <a:r>
              <a:rPr lang="en-US" baseline="30000" dirty="0">
                <a:ea typeface="ＭＳ Ｐゴシック" pitchFamily="1" charset="-128"/>
                <a:cs typeface="ＭＳ Ｐゴシック" pitchFamily="1" charset="-128"/>
              </a:rPr>
              <a:t>n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-1]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How </a:t>
            </a:r>
            <a:r>
              <a:rPr lang="en-US" dirty="0" err="1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fillin</a:t>
            </a: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 holes? 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– e.g. how get Sum[0,11]?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760E55-2C59-714F-A3AE-B2288D250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340100"/>
            <a:ext cx="740410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23111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Look at Symmetric stage (with respect to middle=Sum[0,N-1] stage) and combine to fill 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3CFDC1-DBDE-F04E-A834-9547A2CFB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396" y="3250184"/>
            <a:ext cx="74041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4924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59C114-6C85-6043-B177-A713EC224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700" y="1993900"/>
            <a:ext cx="7404100" cy="440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98232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58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457200" y="6400800"/>
            <a:ext cx="9906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1DCA950-4822-8C4F-814D-F0BF344CE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525" y="1752600"/>
            <a:ext cx="6407150" cy="495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0842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B71038-6CD2-3E49-8E2A-825D8CA3E5A4}" type="slidenum">
              <a:rPr lang="en-US" smtClean="0">
                <a:latin typeface="Times New Roman" pitchFamily="1" charset="0"/>
              </a:rPr>
              <a:pPr/>
              <a:t>59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3581400" cy="4724400"/>
          </a:xfrm>
        </p:spPr>
        <p:txBody>
          <a:bodyPr/>
          <a:lstStyle/>
          <a:p>
            <a:endParaRPr lang="en-US" sz="2000" dirty="0">
              <a:ea typeface="ＭＳ Ｐゴシック" pitchFamily="1" charset="-128"/>
              <a:sym typeface="Wingdings" pitchFamily="1" charset="2"/>
            </a:endParaRP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  <a:sym typeface="Wingdings" pitchFamily="1" charset="2"/>
              </a:rPr>
              <a:t>Note: prefix-tree is same size as reduce tree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1ED250-2B53-3647-A645-D1E25A607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342" y="2205521"/>
            <a:ext cx="5619258" cy="434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95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II? (unit delay add)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630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Area and Delay?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6629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Roughly twice the area/delay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Area= 2N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Delay = 2log</a:t>
            </a:r>
            <a:r>
              <a:rPr lang="en-US" baseline="-25000" dirty="0">
                <a:ea typeface="ＭＳ Ｐゴシック" pitchFamily="1" charset="-128"/>
                <a:cs typeface="ＭＳ Ｐゴシック" pitchFamily="1" charset="-128"/>
              </a:rPr>
              <a:t>2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(N)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Conclude: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3333CC"/>
                </a:solidFill>
                <a:ea typeface="ＭＳ Ｐゴシック" pitchFamily="1" charset="-128"/>
                <a:cs typeface="ＭＳ Ｐゴシック" pitchFamily="1" charset="-128"/>
              </a:rPr>
              <a:t>can </a:t>
            </a: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compute prefix</a:t>
            </a:r>
            <a:b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 in log time</a:t>
            </a:r>
            <a:b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with linear area.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6349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DD1187-D0AB-294A-BD31-A60EE37542B9}" type="slidenum">
              <a:rPr lang="en-US" smtClean="0">
                <a:latin typeface="Times New Roman" pitchFamily="1" charset="0"/>
              </a:rPr>
              <a:pPr/>
              <a:t>60</a:t>
            </a:fld>
            <a:endParaRPr lang="en-US">
              <a:latin typeface="Times New Roman" pitchFamily="1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7AFB1C0-244B-EE43-8AA9-D19B8DF4A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300" y="2260385"/>
            <a:ext cx="5619258" cy="434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1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28600" y="533400"/>
            <a:ext cx="7772400" cy="1143000"/>
          </a:xfrm>
        </p:spPr>
        <p:txBody>
          <a:bodyPr/>
          <a:lstStyle/>
          <a:p>
            <a:r>
              <a:rPr lang="en-US" dirty="0"/>
              <a:t>Latency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8956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the latency bound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for the prefix when op is associative?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When cycles(op)&gt;1?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2E9A48-F83E-6740-A3E8-28B3D6676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5166" y="86868"/>
            <a:ext cx="3911882" cy="302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5689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689B15-F58D-BF49-8519-329900FAF61B}" type="slidenum">
              <a:rPr lang="en-US" smtClean="0">
                <a:latin typeface="Times New Roman" pitchFamily="1" charset="0"/>
              </a:rPr>
              <a:pPr/>
              <a:t>62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67056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0560" y="16002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Important </a:t>
            </a:r>
            <a:r>
              <a:rPr lang="en-US" b="1" dirty="0">
                <a:ea typeface="ＭＳ Ｐゴシック" pitchFamily="1" charset="-128"/>
                <a:cs typeface="ＭＳ Ｐゴシック" pitchFamily="1" charset="-128"/>
              </a:rPr>
              <a:t>Pattern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Applicable any time operation is </a:t>
            </a:r>
            <a:r>
              <a:rPr lang="en-US" i="1" dirty="0">
                <a:ea typeface="ＭＳ Ｐゴシック" pitchFamily="1" charset="-128"/>
                <a:cs typeface="ＭＳ Ｐゴシック" pitchFamily="1" charset="-128"/>
              </a:rPr>
              <a:t>associative</a:t>
            </a:r>
          </a:p>
          <a:p>
            <a:pPr lvl="1"/>
            <a:r>
              <a:rPr lang="en-US" dirty="0"/>
              <a:t>Or can be made associative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Function Composition is always associative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(Section 4)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Logarithmic delay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Linear area</a:t>
            </a:r>
          </a:p>
        </p:txBody>
      </p:sp>
    </p:spTree>
    <p:extLst>
      <p:ext uri="{BB962C8B-B14F-4D97-AF65-F5344CB8AC3E}">
        <p14:creationId xmlns:p14="http://schemas.microsoft.com/office/powerpoint/2010/main" val="340369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B71038-6CD2-3E49-8E2A-825D8CA3E5A4}" type="slidenum">
              <a:rPr lang="en-US" smtClean="0">
                <a:latin typeface="Times New Roman" pitchFamily="1" charset="0"/>
              </a:rPr>
              <a:pPr/>
              <a:t>63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27992" y="6096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 Sum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792" y="4495800"/>
            <a:ext cx="8686800" cy="1905000"/>
          </a:xfrm>
        </p:spPr>
        <p:txBody>
          <a:bodyPr/>
          <a:lstStyle/>
          <a:p>
            <a:endParaRPr lang="en-US" sz="2000" dirty="0">
              <a:ea typeface="ＭＳ Ｐゴシック" pitchFamily="1" charset="-128"/>
              <a:sym typeface="Wingdings" pitchFamily="1" charset="2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886523-3733-D04C-9883-5D2A21740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904025"/>
            <a:ext cx="5619258" cy="434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8263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53EA-D590-1141-BAB7-2567A1FE4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Broader Application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8E32C-8926-5C4F-BD4C-CED1BC077F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462B7-5D94-2744-8B90-B80444F0E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81902-0175-7F46-BA35-9236B30B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7250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FD8CB-8F28-D143-911E-66EB2403B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 Associative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8CAD6-00E4-BA4C-9B42-733A4632F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can cast it into an associative operation, you can apply </a:t>
            </a:r>
          </a:p>
          <a:p>
            <a:pPr lvl="1"/>
            <a:r>
              <a:rPr lang="en-US" dirty="0"/>
              <a:t>Associative Reduce</a:t>
            </a:r>
          </a:p>
          <a:p>
            <a:pPr lvl="1"/>
            <a:r>
              <a:rPr lang="en-US" dirty="0"/>
              <a:t>Parallel Prefix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67EE-FA3B-AE40-A6DF-AB7F420E9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3DFB44-9920-2343-A11B-800A65CEA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2695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B2D8C-06D8-144F-8338-873D9EDBC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08429-52B6-D146-BF5E-4D8A89215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Saturated Addition</a:t>
            </a:r>
          </a:p>
          <a:p>
            <a:pPr lvl="1"/>
            <a:r>
              <a:rPr lang="en-US" dirty="0"/>
              <a:t>Not associative</a:t>
            </a:r>
          </a:p>
          <a:p>
            <a:r>
              <a:rPr lang="en-US" dirty="0"/>
              <a:t>Floating-Point Addition</a:t>
            </a:r>
          </a:p>
          <a:p>
            <a:r>
              <a:rPr lang="en-US" dirty="0"/>
              <a:t>Finite Automata Evaluation</a:t>
            </a:r>
          </a:p>
          <a:p>
            <a:endParaRPr lang="en-US" dirty="0"/>
          </a:p>
          <a:p>
            <a:r>
              <a:rPr lang="en-US" dirty="0"/>
              <a:t>(papers in supplemental reading)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12AFB-42F6-3C4C-A073-C62BD707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ECE44B-BB75-7B49-9C21-F8A8B1DA4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0651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69615-F597-B644-824D-8A5A994A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E12F8-B311-B047-A1EB-6163E2452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minimize confusion, will typically ask you to characterize:</a:t>
            </a:r>
          </a:p>
          <a:p>
            <a:pPr lvl="1"/>
            <a:r>
              <a:rPr lang="en-US" dirty="0"/>
              <a:t>Data parallel</a:t>
            </a:r>
          </a:p>
          <a:p>
            <a:pPr lvl="1"/>
            <a:r>
              <a:rPr lang="en-US" dirty="0"/>
              <a:t>Reduce</a:t>
            </a:r>
          </a:p>
          <a:p>
            <a:pPr lvl="1"/>
            <a:r>
              <a:rPr lang="en-US" dirty="0"/>
              <a:t>Sequential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7EFED-81A0-9644-9CFC-BB426F9A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2D0C52-BB93-9444-949A-468328601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398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035B80B-1D72-C44C-BAD3-D1FCCE7F7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Addition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69EF76-4695-BF4A-92EA-388E5A7A2B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 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8BE02-828E-1A4A-B8BF-63B53981E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8D9283-10E2-254A-842E-80E4E417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8006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891BD-584C-A544-85B9-694792AE0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Majority Associative?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C6C64-FC9B-334D-8EBA-7E5EE7A29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Carry=MAJ=majority</a:t>
            </a:r>
            <a:br>
              <a:rPr lang="en-US" dirty="0"/>
            </a:br>
            <a:r>
              <a:rPr lang="en-US" dirty="0"/>
              <a:t>    = A&amp;&amp;B || B&amp;&amp;C || A&amp;&amp;C 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Is Majority Associative ?</a:t>
            </a:r>
          </a:p>
          <a:p>
            <a:r>
              <a:rPr lang="en-US" dirty="0">
                <a:solidFill>
                  <a:srgbClr val="FF6600"/>
                </a:solidFill>
              </a:rPr>
              <a:t>Hint: What are each of following?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MAJ(1,1,MAJ(1,1,MAJ(1,0,0)))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MAJ(MAJ(MAJ(1,1,1),1,1),0,0)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32EB2-3A8B-E646-A2FA-C34FBA347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E99859-17FE-0646-971C-167588A2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8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latency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Assuming associativity holds for addition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0184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7E435DA-F3C5-1945-BAF2-0C0A07323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08204"/>
            <a:ext cx="7772400" cy="1143000"/>
          </a:xfrm>
        </p:spPr>
        <p:txBody>
          <a:bodyPr/>
          <a:lstStyle/>
          <a:p>
            <a:r>
              <a:rPr lang="en-US" dirty="0"/>
              <a:t>Binary Addition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19898DE-D837-044C-B2A6-2385A8109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9352" y="1053499"/>
            <a:ext cx="3810000" cy="4114800"/>
          </a:xfrm>
        </p:spPr>
        <p:txBody>
          <a:bodyPr/>
          <a:lstStyle/>
          <a:p>
            <a:r>
              <a:rPr lang="en-US" dirty="0"/>
              <a:t>Binary addition needs parallel prefix on majority</a:t>
            </a:r>
          </a:p>
          <a:p>
            <a:r>
              <a:rPr lang="en-US" dirty="0">
                <a:solidFill>
                  <a:srgbClr val="FF6600"/>
                </a:solidFill>
              </a:rPr>
              <a:t>Adding 2 W-bit numbers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What’s the latency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Area to achieve?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279AB5-0F5B-994C-AD1A-5CE81E7A9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62400" y="1275588"/>
            <a:ext cx="5410200" cy="4114800"/>
          </a:xfrm>
        </p:spPr>
        <p:txBody>
          <a:bodyPr/>
          <a:lstStyle/>
          <a:p>
            <a:r>
              <a:rPr lang="en-US" dirty="0" err="1">
                <a:latin typeface="Courier" pitchFamily="2" charset="0"/>
              </a:rPr>
              <a:t>boolean</a:t>
            </a:r>
            <a:r>
              <a:rPr lang="en-US" dirty="0">
                <a:latin typeface="Courier" pitchFamily="2" charset="0"/>
              </a:rPr>
              <a:t> 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</a:t>
            </a:r>
          </a:p>
          <a:p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W;i</a:t>
            </a:r>
            <a:r>
              <a:rPr lang="en-US" dirty="0">
                <a:latin typeface="Courier" pitchFamily="2" charset="0"/>
              </a:rPr>
              <a:t>++) {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cn</a:t>
            </a:r>
            <a:r>
              <a:rPr lang="en-US" dirty="0">
                <a:latin typeface="Courier" pitchFamily="2" charset="0"/>
              </a:rPr>
              <a:t>=(a[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])||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]&amp;&amp;c)||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  (b[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]&amp;&amp;c);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 ^ 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 ^ c;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c=</a:t>
            </a:r>
            <a:r>
              <a:rPr lang="en-US" dirty="0" err="1">
                <a:latin typeface="Courier" pitchFamily="2" charset="0"/>
              </a:rPr>
              <a:t>cn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30C77-4201-454C-98C3-1E29A7EE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A53EC-83E8-5D4A-A5EB-400E33BA5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70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AA849DC-896F-9044-AF67-EF6016294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302" y="4617305"/>
            <a:ext cx="6337300" cy="214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2049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430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FBFFC9-EEDA-D246-AAF1-436387BF779E}" type="slidenum">
              <a:rPr lang="en-US" smtClean="0">
                <a:latin typeface="Times New Roman" pitchFamily="1" charset="0"/>
              </a:rPr>
              <a:pPr/>
              <a:t>71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ea typeface="ＭＳ Ｐゴシック" pitchFamily="1" charset="-128"/>
                <a:cs typeface="ＭＳ Ｐゴシック" pitchFamily="1" charset="-128"/>
              </a:rPr>
              <a:t>Carry Computation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41148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Think about each adder bit as a computing a function on the carry in</a:t>
            </a:r>
          </a:p>
          <a:p>
            <a:pPr lvl="1"/>
            <a:r>
              <a:rPr lang="en-US"/>
              <a:t>C[i]=g(c[i-1])</a:t>
            </a:r>
          </a:p>
          <a:p>
            <a:pPr lvl="1"/>
            <a:r>
              <a:rPr lang="en-US"/>
              <a:t>Particular function f will depend on a[i], b[i]</a:t>
            </a:r>
          </a:p>
          <a:p>
            <a:pPr lvl="1"/>
            <a:r>
              <a:rPr lang="en-US"/>
              <a:t>g=f(a,b)</a:t>
            </a:r>
          </a:p>
          <a:p>
            <a:pPr lvl="1"/>
            <a:endParaRPr lang="en-US"/>
          </a:p>
        </p:txBody>
      </p:sp>
      <p:sp>
        <p:nvSpPr>
          <p:cNvPr id="4301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301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981200"/>
            <a:ext cx="44100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936201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297F57-8265-7F42-ABED-4645878C4F6B}" type="slidenum">
              <a:rPr lang="en-US" smtClean="0">
                <a:latin typeface="Times New Roman" pitchFamily="1" charset="0"/>
              </a:rPr>
              <a:pPr/>
              <a:t>72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Functions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4038"/>
            <a:ext cx="7772400" cy="4114800"/>
          </a:xfrm>
        </p:spPr>
        <p:txBody>
          <a:bodyPr/>
          <a:lstStyle/>
          <a:p>
            <a:r>
              <a:rPr lang="en-US" dirty="0"/>
              <a:t>Carry=MAJ=majority</a:t>
            </a:r>
            <a:br>
              <a:rPr lang="en-US" dirty="0"/>
            </a:br>
            <a:r>
              <a:rPr lang="en-US" dirty="0"/>
              <a:t>    = A&amp;&amp;B || B&amp;&amp;C || A&amp;&amp;C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What are the functions g(c[i-1])?</a:t>
            </a: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=0,b=0,c)</a:t>
            </a: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=1,b=0,c)</a:t>
            </a:r>
            <a:endParaRPr lang="en-US" dirty="0">
              <a:solidFill>
                <a:srgbClr val="FF6600"/>
              </a:solidFill>
              <a:ea typeface="ＭＳ Ｐゴシック" pitchFamily="1" charset="-128"/>
            </a:endParaRP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=0,b=1,c)</a:t>
            </a: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=1,b=1,c)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403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36973" y="3740944"/>
            <a:ext cx="44100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369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bldLvl="3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025BE-EE9B-2843-816A-D1CDD6BBDF69}" type="slidenum">
              <a:rPr lang="en-US" smtClean="0">
                <a:latin typeface="Times New Roman" pitchFamily="1" charset="0"/>
              </a:rPr>
              <a:pPr/>
              <a:t>73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Functions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What are the functions g(c[i-1])?</a:t>
            </a:r>
          </a:p>
          <a:p>
            <a:pPr lvl="1"/>
            <a:r>
              <a:rPr lang="en-US" dirty="0" err="1"/>
              <a:t>g(x</a:t>
            </a:r>
            <a:r>
              <a:rPr lang="en-US" dirty="0"/>
              <a:t>)=1                      </a:t>
            </a:r>
            <a:r>
              <a:rPr lang="en-US" sz="3200" dirty="0">
                <a:solidFill>
                  <a:schemeClr val="accent2"/>
                </a:solidFill>
              </a:rPr>
              <a:t>Generate</a:t>
            </a:r>
          </a:p>
          <a:p>
            <a:pPr lvl="2"/>
            <a:r>
              <a:rPr lang="en-US" dirty="0" err="1">
                <a:ea typeface="ＭＳ Ｐゴシック" pitchFamily="1" charset="-128"/>
              </a:rPr>
              <a:t>a[i</a:t>
            </a:r>
            <a:r>
              <a:rPr lang="en-US" dirty="0">
                <a:ea typeface="ＭＳ Ｐゴシック" pitchFamily="1" charset="-128"/>
              </a:rPr>
              <a:t>]=</a:t>
            </a:r>
            <a:r>
              <a:rPr lang="en-US" dirty="0" err="1">
                <a:ea typeface="ＭＳ Ｐゴシック" pitchFamily="1" charset="-128"/>
              </a:rPr>
              <a:t>b[i</a:t>
            </a:r>
            <a:r>
              <a:rPr lang="en-US" dirty="0">
                <a:ea typeface="ＭＳ Ｐゴシック" pitchFamily="1" charset="-128"/>
              </a:rPr>
              <a:t>]=1</a:t>
            </a:r>
          </a:p>
          <a:p>
            <a:pPr lvl="1"/>
            <a:r>
              <a:rPr lang="en-US" dirty="0" err="1"/>
              <a:t>g(x</a:t>
            </a:r>
            <a:r>
              <a:rPr lang="en-US" dirty="0"/>
              <a:t>)=</a:t>
            </a:r>
            <a:r>
              <a:rPr lang="en-US" dirty="0" err="1"/>
              <a:t>x</a:t>
            </a:r>
            <a:r>
              <a:rPr lang="en-US" dirty="0"/>
              <a:t>                       </a:t>
            </a:r>
            <a:r>
              <a:rPr lang="en-US" dirty="0">
                <a:solidFill>
                  <a:schemeClr val="accent2"/>
                </a:solidFill>
              </a:rPr>
              <a:t>Propagate</a:t>
            </a:r>
          </a:p>
          <a:p>
            <a:pPr lvl="2"/>
            <a:r>
              <a:rPr lang="en-US" dirty="0" err="1">
                <a:ea typeface="ＭＳ Ｐゴシック" pitchFamily="1" charset="-128"/>
              </a:rPr>
              <a:t>a[i</a:t>
            </a:r>
            <a:r>
              <a:rPr lang="en-US" dirty="0">
                <a:ea typeface="ＭＳ Ｐゴシック" pitchFamily="1" charset="-128"/>
              </a:rPr>
              <a:t>] </a:t>
            </a:r>
            <a:r>
              <a:rPr lang="en-US" dirty="0" err="1">
                <a:ea typeface="ＭＳ Ｐゴシック" pitchFamily="1" charset="-128"/>
              </a:rPr>
              <a:t>xor</a:t>
            </a:r>
            <a:r>
              <a:rPr lang="en-US" dirty="0">
                <a:ea typeface="ＭＳ Ｐゴシック" pitchFamily="1" charset="-128"/>
              </a:rPr>
              <a:t> </a:t>
            </a:r>
            <a:r>
              <a:rPr lang="en-US" dirty="0" err="1">
                <a:ea typeface="ＭＳ Ｐゴシック" pitchFamily="1" charset="-128"/>
              </a:rPr>
              <a:t>b[i</a:t>
            </a:r>
            <a:r>
              <a:rPr lang="en-US" dirty="0">
                <a:ea typeface="ＭＳ Ｐゴシック" pitchFamily="1" charset="-128"/>
              </a:rPr>
              <a:t>]=1</a:t>
            </a:r>
          </a:p>
          <a:p>
            <a:pPr lvl="1"/>
            <a:r>
              <a:rPr lang="en-US" dirty="0" err="1"/>
              <a:t>g(x</a:t>
            </a:r>
            <a:r>
              <a:rPr lang="en-US" dirty="0"/>
              <a:t>)=0                       </a:t>
            </a:r>
            <a:r>
              <a:rPr lang="en-US" dirty="0">
                <a:solidFill>
                  <a:schemeClr val="accent2"/>
                </a:solidFill>
              </a:rPr>
              <a:t>Squash</a:t>
            </a:r>
          </a:p>
          <a:p>
            <a:pPr lvl="2"/>
            <a:r>
              <a:rPr lang="en-US" dirty="0" err="1">
                <a:ea typeface="ＭＳ Ｐゴシック" pitchFamily="1" charset="-128"/>
              </a:rPr>
              <a:t>a[i</a:t>
            </a:r>
            <a:r>
              <a:rPr lang="en-US" dirty="0">
                <a:ea typeface="ＭＳ Ｐゴシック" pitchFamily="1" charset="-128"/>
              </a:rPr>
              <a:t>]=</a:t>
            </a:r>
            <a:r>
              <a:rPr lang="en-US" dirty="0" err="1">
                <a:ea typeface="ＭＳ Ｐゴシック" pitchFamily="1" charset="-128"/>
              </a:rPr>
              <a:t>b[i</a:t>
            </a:r>
            <a:r>
              <a:rPr lang="en-US" dirty="0">
                <a:ea typeface="ＭＳ Ｐゴシック" pitchFamily="1" charset="-128"/>
              </a:rPr>
              <a:t>]=0</a:t>
            </a:r>
          </a:p>
        </p:txBody>
      </p:sp>
    </p:spTree>
    <p:extLst>
      <p:ext uri="{BB962C8B-B14F-4D97-AF65-F5344CB8AC3E}">
        <p14:creationId xmlns:p14="http://schemas.microsoft.com/office/powerpoint/2010/main" val="148238741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460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0C0386-65DB-294F-99D7-936775E8B53A}" type="slidenum">
              <a:rPr lang="en-US" smtClean="0">
                <a:latin typeface="Times New Roman" pitchFamily="1" charset="0"/>
              </a:rPr>
              <a:pPr/>
              <a:t>74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Combining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Want to combine functions</a:t>
            </a:r>
          </a:p>
          <a:p>
            <a:pPr lvl="1"/>
            <a:r>
              <a:rPr lang="en-US" sz="2000" dirty="0"/>
              <a:t>Compute </a:t>
            </a:r>
            <a:r>
              <a:rPr lang="en-US" sz="2000" dirty="0" err="1"/>
              <a:t>c[i</a:t>
            </a:r>
            <a:r>
              <a:rPr lang="en-US" sz="2000" dirty="0"/>
              <a:t>]=g</a:t>
            </a:r>
            <a:r>
              <a:rPr lang="en-US" sz="2000" baseline="-25000" dirty="0"/>
              <a:t>i</a:t>
            </a:r>
            <a:r>
              <a:rPr lang="en-US" sz="2000" dirty="0"/>
              <a:t>(g</a:t>
            </a:r>
            <a:r>
              <a:rPr lang="en-US" sz="2000" baseline="-25000" dirty="0"/>
              <a:t>i-1</a:t>
            </a:r>
            <a:r>
              <a:rPr lang="en-US" sz="2000" dirty="0"/>
              <a:t>(c[i-2]))</a:t>
            </a:r>
          </a:p>
          <a:p>
            <a:pPr lvl="1"/>
            <a:r>
              <a:rPr lang="en-US" sz="2000" dirty="0"/>
              <a:t>Compute compose of two functions</a:t>
            </a:r>
          </a:p>
          <a:p>
            <a:r>
              <a:rPr lang="en-US" sz="2400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What functions will the compose of two of these functions be?</a:t>
            </a:r>
          </a:p>
          <a:p>
            <a:pPr lvl="1"/>
            <a:r>
              <a:rPr lang="en-US" sz="2000" dirty="0"/>
              <a:t>Same as before</a:t>
            </a:r>
          </a:p>
          <a:p>
            <a:pPr lvl="2"/>
            <a:r>
              <a:rPr lang="en-US" sz="1800" dirty="0">
                <a:ea typeface="ＭＳ Ｐゴシック" pitchFamily="1" charset="-128"/>
              </a:rPr>
              <a:t>Propagate, generate, squash</a:t>
            </a:r>
          </a:p>
        </p:txBody>
      </p:sp>
      <p:sp>
        <p:nvSpPr>
          <p:cNvPr id="46086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40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60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2819400"/>
            <a:ext cx="48387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5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bldLvl="2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471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FB4D36-1740-5D45-9C9D-71EF2F6BA70B}" type="slidenum">
              <a:rPr lang="en-US" smtClean="0">
                <a:latin typeface="Times New Roman" pitchFamily="1" charset="0"/>
              </a:rPr>
              <a:pPr/>
              <a:t>75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Compose Rules</a:t>
            </a:r>
            <a:br>
              <a:rPr lang="en-US" sz="4000">
                <a:ea typeface="ＭＳ Ｐゴシック" pitchFamily="1" charset="-128"/>
                <a:cs typeface="ＭＳ Ｐゴシック" pitchFamily="1" charset="-128"/>
              </a:rPr>
            </a:br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(LSB MSB)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GP 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GS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PP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PS</a:t>
            </a: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SP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SS</a:t>
            </a:r>
          </a:p>
        </p:txBody>
      </p:sp>
      <p:sp>
        <p:nvSpPr>
          <p:cNvPr id="47111" name="TextBox 6"/>
          <p:cNvSpPr txBox="1">
            <a:spLocks noChangeArrowheads="1"/>
          </p:cNvSpPr>
          <p:nvPr/>
        </p:nvSpPr>
        <p:spPr bwMode="auto">
          <a:xfrm>
            <a:off x="5029200" y="5562600"/>
            <a:ext cx="218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2D2DB9"/>
                </a:solidFill>
              </a:rPr>
              <a:t>[work on board]</a:t>
            </a:r>
          </a:p>
        </p:txBody>
      </p:sp>
    </p:spTree>
    <p:extLst>
      <p:ext uri="{BB962C8B-B14F-4D97-AF65-F5344CB8AC3E}">
        <p14:creationId xmlns:p14="http://schemas.microsoft.com/office/powerpoint/2010/main" val="419046270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481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26CB6B-BE8A-F049-87B4-482F6F9F27EE}" type="slidenum">
              <a:rPr lang="en-US" smtClean="0">
                <a:latin typeface="Times New Roman" pitchFamily="1" charset="0"/>
              </a:rPr>
              <a:pPr/>
              <a:t>76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Compose Rules</a:t>
            </a:r>
            <a:br>
              <a:rPr lang="en-US" sz="4000">
                <a:ea typeface="ＭＳ Ｐゴシック" pitchFamily="1" charset="-128"/>
                <a:cs typeface="ＭＳ Ｐゴシック" pitchFamily="1" charset="-128"/>
              </a:rPr>
            </a:br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 (LSB MSB)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GG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GP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GS = S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PG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PP = P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PS = S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SG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SP = S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SS = S</a:t>
            </a:r>
          </a:p>
        </p:txBody>
      </p:sp>
    </p:spTree>
    <p:extLst>
      <p:ext uri="{BB962C8B-B14F-4D97-AF65-F5344CB8AC3E}">
        <p14:creationId xmlns:p14="http://schemas.microsoft.com/office/powerpoint/2010/main" val="13423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  <p:bldP spid="79876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6D10A1-CBF6-044D-ACCE-F11761FB8151}" type="slidenum">
              <a:rPr lang="en-US" smtClean="0">
                <a:latin typeface="Times New Roman" pitchFamily="1" charset="0"/>
              </a:rPr>
              <a:pPr/>
              <a:t>77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Combining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Do it again…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Combine g[i-3,i-2] and g[i-1,i]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What do we get?</a:t>
            </a:r>
          </a:p>
        </p:txBody>
      </p:sp>
      <p:pic>
        <p:nvPicPr>
          <p:cNvPr id="4915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3286125"/>
            <a:ext cx="637222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9059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4E3CCE-B1C6-DF4C-A0DD-70B5F164749E}" type="slidenum">
              <a:rPr lang="en-US" smtClean="0">
                <a:latin typeface="Times New Roman" pitchFamily="1" charset="0"/>
              </a:rPr>
              <a:pPr/>
              <a:t>78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Associative Reduce Tree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5018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19200"/>
            <a:ext cx="638175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106612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834944-6D3C-7443-918C-39156DCCDCF9}" type="slidenum">
              <a:rPr lang="en-US" smtClean="0">
                <a:latin typeface="Times New Roman" pitchFamily="1" charset="0"/>
              </a:rPr>
              <a:pPr/>
              <a:t>79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pic>
        <p:nvPicPr>
          <p:cNvPr id="5120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14600"/>
            <a:ext cx="5257800" cy="35052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Sq=/A*/B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Gen=A*B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694430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88C2-EDB0-6C41-A558-FB32BDCC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EE384-F063-F042-99F6-025DC7F6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Associativity means can group together operations in any way</a:t>
            </a:r>
          </a:p>
          <a:p>
            <a:r>
              <a:rPr lang="en-US" dirty="0"/>
              <a:t>Addition is associative for</a:t>
            </a:r>
          </a:p>
          <a:p>
            <a:pPr lvl="1"/>
            <a:r>
              <a:rPr lang="en-US" dirty="0"/>
              <a:t>Natural numbers</a:t>
            </a:r>
          </a:p>
          <a:p>
            <a:pPr lvl="1"/>
            <a:r>
              <a:rPr lang="en-US" dirty="0"/>
              <a:t>Real Numbers</a:t>
            </a:r>
          </a:p>
          <a:p>
            <a:pPr lvl="1"/>
            <a:r>
              <a:rPr lang="en-US" dirty="0"/>
              <a:t>Modulo Arithmetic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0F32E-F3E6-E74D-8195-FF112A2C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F8F2B-D570-9741-A010-36FCE695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7892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A88385-6B38-F549-B181-356C3621FBEF}" type="slidenum">
              <a:rPr lang="en-US" smtClean="0">
                <a:latin typeface="Times New Roman" pitchFamily="1" charset="0"/>
              </a:rPr>
              <a:pPr/>
              <a:t>80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pic>
        <p:nvPicPr>
          <p:cNvPr id="5222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14600"/>
            <a:ext cx="7924800" cy="35052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Sq=/A*/B</a:t>
            </a: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Gen=A*B</a:t>
            </a:r>
          </a:p>
          <a:p>
            <a:pPr>
              <a:defRPr/>
            </a:pPr>
            <a:endParaRPr lang="en-US" dirty="0">
              <a:ea typeface="+mn-ea"/>
              <a:cs typeface="+mn-cs"/>
            </a:endParaRPr>
          </a:p>
          <a:p>
            <a:pPr>
              <a:defRPr/>
            </a:pPr>
            <a:r>
              <a:rPr lang="en-US" dirty="0" err="1">
                <a:ea typeface="+mn-ea"/>
                <a:cs typeface="+mn-cs"/>
              </a:rPr>
              <a:t>Sq</a:t>
            </a:r>
            <a:r>
              <a:rPr lang="en-US" baseline="-25000" dirty="0" err="1">
                <a:ea typeface="+mn-ea"/>
                <a:cs typeface="+mn-cs"/>
              </a:rPr>
              <a:t>out</a:t>
            </a:r>
            <a:r>
              <a:rPr lang="en-US" dirty="0">
                <a:ea typeface="+mn-ea"/>
                <a:cs typeface="+mn-cs"/>
              </a:rPr>
              <a:t>=Sq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+/Gen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*Sq</a:t>
            </a:r>
            <a:r>
              <a:rPr lang="en-US" baseline="-25000" dirty="0">
                <a:ea typeface="+mn-ea"/>
                <a:cs typeface="+mn-cs"/>
              </a:rPr>
              <a:t>0</a:t>
            </a:r>
          </a:p>
          <a:p>
            <a:pPr>
              <a:defRPr/>
            </a:pPr>
            <a:r>
              <a:rPr lang="en-US" dirty="0" err="1">
                <a:ea typeface="+mn-ea"/>
                <a:cs typeface="+mn-cs"/>
              </a:rPr>
              <a:t>Gen</a:t>
            </a:r>
            <a:r>
              <a:rPr lang="en-US" baseline="-25000" dirty="0" err="1">
                <a:ea typeface="+mn-ea"/>
                <a:cs typeface="+mn-cs"/>
              </a:rPr>
              <a:t>out</a:t>
            </a:r>
            <a:r>
              <a:rPr lang="en-US" dirty="0">
                <a:ea typeface="+mn-ea"/>
                <a:cs typeface="+mn-cs"/>
              </a:rPr>
              <a:t>=Gen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+/Sq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*Gen</a:t>
            </a:r>
            <a:r>
              <a:rPr lang="en-US" baseline="-25000" dirty="0">
                <a:ea typeface="+mn-ea"/>
                <a:cs typeface="+mn-cs"/>
              </a:rPr>
              <a:t>0</a:t>
            </a:r>
          </a:p>
          <a:p>
            <a:pPr>
              <a:defRPr/>
            </a:pPr>
            <a:endParaRPr lang="en-US" baseline="-25000" dirty="0">
              <a:ea typeface="+mn-ea"/>
              <a:cs typeface="+mn-cs"/>
            </a:endParaRP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Delay and Area? (work next few slides)</a:t>
            </a:r>
          </a:p>
        </p:txBody>
      </p:sp>
    </p:spTree>
    <p:extLst>
      <p:ext uri="{BB962C8B-B14F-4D97-AF65-F5344CB8AC3E}">
        <p14:creationId xmlns:p14="http://schemas.microsoft.com/office/powerpoint/2010/main" val="138998417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CF8253-E882-0046-8C77-0D7CDFFFA8CB}" type="slidenum">
              <a:rPr lang="en-US" smtClean="0">
                <a:latin typeface="Times New Roman" pitchFamily="1" charset="0"/>
              </a:rPr>
              <a:pPr/>
              <a:t>81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5257800" cy="35052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Sq=/A*/B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Gen=A*B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  <a:p>
            <a:pPr>
              <a:buFontTx/>
              <a:buNone/>
            </a:pPr>
            <a:r>
              <a:rPr lang="en-US"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410200" y="1524000"/>
            <a:ext cx="5257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baseline="-250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A(Encode</a:t>
            </a:r>
            <a:r>
              <a:rPr lang="en-US" sz="3200" kern="0" dirty="0">
                <a:latin typeface="+mn-lt"/>
              </a:rPr>
              <a:t>)=2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D(Encode</a:t>
            </a:r>
            <a:r>
              <a:rPr lang="en-US" sz="3200" kern="0" dirty="0">
                <a:latin typeface="+mn-lt"/>
              </a:rPr>
              <a:t>)=1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A(Combine</a:t>
            </a:r>
            <a:r>
              <a:rPr lang="en-US" sz="3200" kern="0" dirty="0">
                <a:latin typeface="+mn-lt"/>
              </a:rPr>
              <a:t>)=4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D(Combine</a:t>
            </a:r>
            <a:r>
              <a:rPr lang="en-US" sz="3200" kern="0" dirty="0">
                <a:latin typeface="+mn-lt"/>
              </a:rPr>
              <a:t>)=2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A(Carry</a:t>
            </a:r>
            <a:r>
              <a:rPr lang="en-US" sz="3200" kern="0" dirty="0">
                <a:latin typeface="+mn-lt"/>
              </a:rPr>
              <a:t>)=2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D(Carry</a:t>
            </a:r>
            <a:r>
              <a:rPr lang="en-US" sz="3200" kern="0" dirty="0">
                <a:latin typeface="+mn-lt"/>
              </a:rPr>
              <a:t>)=1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613538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D62449-A3FE-944A-A7F0-1E478FD2C5B1}" type="slidenum">
              <a:rPr lang="en-US" smtClean="0">
                <a:latin typeface="Times New Roman" pitchFamily="1" charset="0"/>
              </a:rPr>
              <a:pPr/>
              <a:t>82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 Tree: </a:t>
            </a: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Delay?</a:t>
            </a:r>
          </a:p>
        </p:txBody>
      </p:sp>
      <p:pic>
        <p:nvPicPr>
          <p:cNvPr id="5427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5257800" cy="3505200"/>
          </a:xfrm>
        </p:spPr>
        <p:txBody>
          <a:bodyPr/>
          <a:lstStyle/>
          <a:p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D(Encode)=1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D(Combine)=2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D(Carry)=1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257800"/>
            <a:ext cx="4135438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latin typeface="+mj-lt"/>
              </a:rPr>
              <a:t>Delay = 1+2log</a:t>
            </a:r>
            <a:r>
              <a:rPr lang="en-US" sz="3200" baseline="-25000" dirty="0">
                <a:latin typeface="+mj-lt"/>
              </a:rPr>
              <a:t>2</a:t>
            </a:r>
            <a:r>
              <a:rPr lang="en-US" sz="3200" dirty="0">
                <a:latin typeface="+mj-lt"/>
              </a:rPr>
              <a:t>(N)+1</a:t>
            </a:r>
          </a:p>
          <a:p>
            <a:pPr>
              <a:defRPr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721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00BD7B-3293-5B49-AEDF-8E08312BCB5F}" type="slidenum">
              <a:rPr lang="en-US" smtClean="0">
                <a:latin typeface="Times New Roman" pitchFamily="1" charset="0"/>
              </a:rPr>
              <a:pPr/>
              <a:t>83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 Tree: </a:t>
            </a: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Area?</a:t>
            </a:r>
          </a:p>
        </p:txBody>
      </p:sp>
      <p:pic>
        <p:nvPicPr>
          <p:cNvPr id="5530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5257800" cy="3505200"/>
          </a:xfrm>
        </p:spPr>
        <p:txBody>
          <a:bodyPr/>
          <a:lstStyle/>
          <a:p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A(Encode)=2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A(Combine)=4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A(Carry)=2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410200"/>
            <a:ext cx="4135438" cy="1028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kern="0" dirty="0">
                <a:solidFill>
                  <a:srgbClr val="000000"/>
                </a:solidFill>
                <a:latin typeface="Arial"/>
                <a:ea typeface="ＭＳ Ｐゴシック" charset="-128"/>
                <a:cs typeface="ＭＳ Ｐゴシック" charset="-128"/>
              </a:rPr>
              <a:t>Area= 2N+4(N-1)+2</a:t>
            </a:r>
          </a:p>
          <a:p>
            <a:pPr>
              <a:defRPr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587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FDE46A-B568-F947-BC50-A569872E2716}" type="slidenum">
              <a:rPr lang="en-US" smtClean="0">
                <a:latin typeface="Times New Roman" pitchFamily="1" charset="0"/>
              </a:rPr>
              <a:pPr/>
              <a:t>84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Tree: Area &amp; Delay</a:t>
            </a:r>
          </a:p>
        </p:txBody>
      </p:sp>
      <p:pic>
        <p:nvPicPr>
          <p:cNvPr id="5632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5257800" cy="3505200"/>
          </a:xfrm>
        </p:spPr>
        <p:txBody>
          <a:bodyPr/>
          <a:lstStyle/>
          <a:p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Area(N) = 6N-2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Delay(N) = 2log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2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(N)+2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430412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full_add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382420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Compute Carry[N]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8531D9-D8B8-5B4B-98A4-9988C57758B1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100" y="1600200"/>
            <a:ext cx="5168900" cy="9475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722" y="3200400"/>
            <a:ext cx="8987278" cy="313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05368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Need Prefix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C19EDE-1A01-8A44-AF1E-C8E96EE20218}" type="slidenum">
              <a:rPr lang="en-US" smtClean="0">
                <a:latin typeface="Times New Roman" pitchFamily="1" charset="0"/>
              </a:rPr>
              <a:pPr/>
              <a:t>86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6" descr="full_add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382420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100" y="1600200"/>
            <a:ext cx="5168900" cy="9475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10000" y="6286500"/>
            <a:ext cx="2853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Need PG[i:0] </a:t>
            </a:r>
            <a:r>
              <a:rPr lang="en-US" dirty="0" err="1">
                <a:solidFill>
                  <a:schemeClr val="accent2"/>
                </a:solidFill>
                <a:latin typeface="+mn-lt"/>
              </a:rPr>
              <a:t>forall</a:t>
            </a:r>
            <a:r>
              <a:rPr lang="en-US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+mn-lt"/>
              </a:rPr>
              <a:t>i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200400"/>
            <a:ext cx="9004300" cy="304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8653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FF382D-DCFC-8643-BCF8-9A3F36D7DFC0}" type="slidenum">
              <a:rPr lang="en-US" smtClean="0">
                <a:latin typeface="Times New Roman" pitchFamily="1" charset="0"/>
              </a:rPr>
              <a:pPr/>
              <a:t>87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33528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Bring in Carry and compute each intermediate carry-in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76800"/>
            <a:ext cx="3440881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1752600"/>
            <a:ext cx="5663976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41123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4275" y="2667000"/>
            <a:ext cx="4659725" cy="4419600"/>
          </a:xfrm>
          <a:prstGeom prst="rect">
            <a:avLst/>
          </a:prstGeom>
        </p:spPr>
      </p:pic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Area and Delay?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6629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Roughly twice the area/delay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Area= 2N+4N+4N+2N</a:t>
            </a:r>
          </a:p>
          <a:p>
            <a:pPr>
              <a:buFontTx/>
              <a:buNone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        = 12N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Delay = 4log</a:t>
            </a:r>
            <a:r>
              <a:rPr lang="en-US" baseline="-25000" dirty="0">
                <a:ea typeface="ＭＳ Ｐゴシック" pitchFamily="1" charset="-128"/>
                <a:cs typeface="ＭＳ Ｐゴシック" pitchFamily="1" charset="-128"/>
              </a:rPr>
              <a:t>2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(N)+2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Conclude: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3333CC"/>
                </a:solidFill>
                <a:ea typeface="ＭＳ Ｐゴシック" pitchFamily="1" charset="-128"/>
                <a:cs typeface="ＭＳ Ｐゴシック" pitchFamily="1" charset="-128"/>
              </a:rPr>
              <a:t>can </a:t>
            </a: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add in log time</a:t>
            </a:r>
            <a:b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with linear area.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6349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DD1187-D0AB-294A-BD31-A60EE37542B9}" type="slidenum">
              <a:rPr lang="en-US" smtClean="0">
                <a:latin typeface="Times New Roman" pitchFamily="1" charset="0"/>
              </a:rPr>
              <a:pPr/>
              <a:t>88</a:t>
            </a:fld>
            <a:endParaRPr lang="en-US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76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89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3000"/>
            <a:ext cx="8153400" cy="4419600"/>
          </a:xfrm>
        </p:spPr>
        <p:txBody>
          <a:bodyPr/>
          <a:lstStyle/>
          <a:p>
            <a:r>
              <a:rPr lang="en-US" dirty="0"/>
              <a:t>Reduce from aggregate to scalar</a:t>
            </a:r>
          </a:p>
          <a:p>
            <a:pPr lvl="1"/>
            <a:r>
              <a:rPr lang="en-US" dirty="0"/>
              <a:t>is a common operation</a:t>
            </a:r>
          </a:p>
          <a:p>
            <a:pPr lvl="1"/>
            <a:r>
              <a:rPr lang="en-US" dirty="0"/>
              <a:t>not strictly data parallel</a:t>
            </a:r>
          </a:p>
          <a:p>
            <a:pPr lvl="1"/>
            <a:r>
              <a:rPr lang="en-US" dirty="0"/>
              <a:t>Associative reduce admits to parallelism</a:t>
            </a:r>
          </a:p>
          <a:p>
            <a:pPr lvl="2"/>
            <a:r>
              <a:rPr lang="en-US" dirty="0"/>
              <a:t>log(N) latency bound</a:t>
            </a:r>
          </a:p>
          <a:p>
            <a:pPr lvl="2"/>
            <a:r>
              <a:rPr lang="en-US" dirty="0"/>
              <a:t>II=1</a:t>
            </a:r>
          </a:p>
          <a:p>
            <a:pPr lvl="2"/>
            <a:r>
              <a:rPr lang="en-US" dirty="0"/>
              <a:t>Linear area</a:t>
            </a:r>
          </a:p>
          <a:p>
            <a:r>
              <a:rPr lang="en-US" dirty="0"/>
              <a:t>Prefix when want reduce of all prefixes</a:t>
            </a:r>
          </a:p>
          <a:p>
            <a:pPr lvl="1"/>
            <a:r>
              <a:rPr lang="en-US" dirty="0"/>
              <a:t>Also log(N) latency bound</a:t>
            </a:r>
          </a:p>
          <a:p>
            <a:pPr lvl="1"/>
            <a:r>
              <a:rPr lang="en-US" dirty="0"/>
              <a:t>Linear area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88C2-EDB0-6C41-A558-FB32BDCC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EE384-F063-F042-99F6-025DC7F6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Associativity means can group together operations in any way</a:t>
            </a:r>
          </a:p>
          <a:p>
            <a:r>
              <a:rPr lang="en-US" dirty="0"/>
              <a:t>Normal sequential:</a:t>
            </a:r>
          </a:p>
          <a:p>
            <a:pPr marL="457200" lvl="1" indent="0">
              <a:buNone/>
            </a:pPr>
            <a:r>
              <a:rPr lang="en-US" dirty="0"/>
              <a:t>  (((a[0]+a[1])+a[2])+a[3])+…</a:t>
            </a:r>
          </a:p>
          <a:p>
            <a:r>
              <a:rPr lang="en-US" dirty="0"/>
              <a:t>Associative regroup:</a:t>
            </a:r>
          </a:p>
          <a:p>
            <a:pPr marL="457200" lvl="1" indent="0">
              <a:buNone/>
            </a:pPr>
            <a:r>
              <a:rPr lang="en-US" dirty="0"/>
              <a:t>(a[0]+((((a[1]+(a[2]+a[3]))+a[4])+(…)))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0F32E-F3E6-E74D-8195-FF112A2C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F8F2B-D570-9741-A010-36FCE695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148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90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Feedback </a:t>
            </a:r>
          </a:p>
          <a:p>
            <a:r>
              <a:rPr lang="en-US" dirty="0">
                <a:sym typeface="Wingdings"/>
              </a:rPr>
              <a:t>Reading on Web</a:t>
            </a:r>
          </a:p>
          <a:p>
            <a:r>
              <a:rPr lang="en-US" dirty="0">
                <a:sym typeface="Wingdings"/>
              </a:rPr>
              <a:t>P3 due Friday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54783</TotalTime>
  <Words>3992</Words>
  <Application>Microsoft Macintosh PowerPoint</Application>
  <PresentationFormat>On-screen Show (4:3)</PresentationFormat>
  <Paragraphs>752</Paragraphs>
  <Slides>90</Slides>
  <Notes>3</Notes>
  <HiddenSlides>4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90</vt:i4>
      </vt:variant>
    </vt:vector>
  </HeadingPairs>
  <TitlesOfParts>
    <vt:vector size="96" baseType="lpstr">
      <vt:lpstr>ＭＳ Ｐゴシック</vt:lpstr>
      <vt:lpstr>Arial</vt:lpstr>
      <vt:lpstr>Courier</vt:lpstr>
      <vt:lpstr>Times New Roman</vt:lpstr>
      <vt:lpstr>Wingdings</vt:lpstr>
      <vt:lpstr>Blank Presentation</vt:lpstr>
      <vt:lpstr>ESE5320: System-on-a-Chip Architecture</vt:lpstr>
      <vt:lpstr>Today</vt:lpstr>
      <vt:lpstr>Message</vt:lpstr>
      <vt:lpstr>Reduce</vt:lpstr>
      <vt:lpstr>Sum Reduce</vt:lpstr>
      <vt:lpstr>Sum Reduce</vt:lpstr>
      <vt:lpstr>Sum Reduce</vt:lpstr>
      <vt:lpstr>Associative Operations</vt:lpstr>
      <vt:lpstr>Associative Operations</vt:lpstr>
      <vt:lpstr>Associative Operations</vt:lpstr>
      <vt:lpstr>Associative Tree Reduce</vt:lpstr>
      <vt:lpstr>Associative Tree Reduce</vt:lpstr>
      <vt:lpstr>Latency Bounds</vt:lpstr>
      <vt:lpstr>Sum Reduce</vt:lpstr>
      <vt:lpstr>Sum Reduce</vt:lpstr>
      <vt:lpstr>Threaded Sum Reduce</vt:lpstr>
      <vt:lpstr>Model: Data Parallel+Reduce</vt:lpstr>
      <vt:lpstr>Dot Product</vt:lpstr>
      <vt:lpstr>Model: Data Parallel+Reduce</vt:lpstr>
      <vt:lpstr>What else Associative?</vt:lpstr>
      <vt:lpstr>Associative Operations</vt:lpstr>
      <vt:lpstr>Optimization Loop</vt:lpstr>
      <vt:lpstr>Min keeping Position </vt:lpstr>
      <vt:lpstr>Optimization Loop</vt:lpstr>
      <vt:lpstr>Rendering Decomposed</vt:lpstr>
      <vt:lpstr>Z-Buffering</vt:lpstr>
      <vt:lpstr>Not Associative: Floating Point</vt:lpstr>
      <vt:lpstr>Not Associative: Saturated Addition</vt:lpstr>
      <vt:lpstr>Majority Associative?</vt:lpstr>
      <vt:lpstr>Teaser</vt:lpstr>
      <vt:lpstr>Implementations</vt:lpstr>
      <vt:lpstr>Threaded:  Data Parallel+Reduce</vt:lpstr>
      <vt:lpstr>Vector:  Data Parallel + Reduce</vt:lpstr>
      <vt:lpstr>Unrolled Pipeline:  Data Parallel + Reduce</vt:lpstr>
      <vt:lpstr>Model: Data Parallel+Reduce</vt:lpstr>
      <vt:lpstr>Pipeline:  Data Parallel + Reduce</vt:lpstr>
      <vt:lpstr>Pipeline:  Data Parallel + Reduce</vt:lpstr>
      <vt:lpstr>Pipeline:  Data Parallel + Reduce</vt:lpstr>
      <vt:lpstr>Pipeline:  Data Parallel + Reduce</vt:lpstr>
      <vt:lpstr>Pipeline:  Data Parallel + Reduce</vt:lpstr>
      <vt:lpstr>Model: Data Parallel+Reduce</vt:lpstr>
      <vt:lpstr>Pipeline:  Data Parallel  + Reduce</vt:lpstr>
      <vt:lpstr>Pipeline:  Data Parallel  + Reduce</vt:lpstr>
      <vt:lpstr>Pipeline:  Data Parallel  + Reduce</vt:lpstr>
      <vt:lpstr>Implement Reduce</vt:lpstr>
      <vt:lpstr>Parallel Prefix</vt:lpstr>
      <vt:lpstr>What if want Prefix?</vt:lpstr>
      <vt:lpstr>Integers 1--5</vt:lpstr>
      <vt:lpstr>Integers 1--5</vt:lpstr>
      <vt:lpstr>Prefix</vt:lpstr>
      <vt:lpstr>Latency Bound</vt:lpstr>
      <vt:lpstr>Latency Bound</vt:lpstr>
      <vt:lpstr>Resources?</vt:lpstr>
      <vt:lpstr>Reduce Tree</vt:lpstr>
      <vt:lpstr>Prefix Tree</vt:lpstr>
      <vt:lpstr>Prefix Tree</vt:lpstr>
      <vt:lpstr>Prefix Tree</vt:lpstr>
      <vt:lpstr>Prefix Tree</vt:lpstr>
      <vt:lpstr>Prefix Tree</vt:lpstr>
      <vt:lpstr>Parallel Prefix  Area and Delay?</vt:lpstr>
      <vt:lpstr>Latency Bound</vt:lpstr>
      <vt:lpstr>Parallel Prefix</vt:lpstr>
      <vt:lpstr>Parallel Prefix Sum</vt:lpstr>
      <vt:lpstr>Broader Application</vt:lpstr>
      <vt:lpstr>Cast Associative</vt:lpstr>
      <vt:lpstr>Examples</vt:lpstr>
      <vt:lpstr>Categorization</vt:lpstr>
      <vt:lpstr>Binary Addition</vt:lpstr>
      <vt:lpstr>Majority Associative?</vt:lpstr>
      <vt:lpstr>Binary Addition</vt:lpstr>
      <vt:lpstr>Carry Computation</vt:lpstr>
      <vt:lpstr>Functions</vt:lpstr>
      <vt:lpstr>Functions</vt:lpstr>
      <vt:lpstr>Combining</vt:lpstr>
      <vt:lpstr>Compose Rules (LSB MSB)</vt:lpstr>
      <vt:lpstr>Compose Rules  (LSB MSB)</vt:lpstr>
      <vt:lpstr>Combining</vt:lpstr>
      <vt:lpstr>Associative Reduce Tree</vt:lpstr>
      <vt:lpstr>Reduce Tree</vt:lpstr>
      <vt:lpstr>Reduce Tree</vt:lpstr>
      <vt:lpstr>Reduce Tree</vt:lpstr>
      <vt:lpstr>Reduce Tree: Delay?</vt:lpstr>
      <vt:lpstr>Reduce Tree: Area?</vt:lpstr>
      <vt:lpstr>Reduce Tree: Area &amp; Delay</vt:lpstr>
      <vt:lpstr>Compute Carry[N]</vt:lpstr>
      <vt:lpstr>Need Prefix</vt:lpstr>
      <vt:lpstr>Prefix Tree</vt:lpstr>
      <vt:lpstr>Parallel Prefix  Area and Delay?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266</cp:revision>
  <cp:lastPrinted>2022-11-14T13:36:44Z</cp:lastPrinted>
  <dcterms:created xsi:type="dcterms:W3CDTF">2017-10-18T12:49:09Z</dcterms:created>
  <dcterms:modified xsi:type="dcterms:W3CDTF">2024-11-13T14:14:07Z</dcterms:modified>
</cp:coreProperties>
</file>