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471" r:id="rId22"/>
    <p:sldId id="390" r:id="rId23"/>
    <p:sldId id="420" r:id="rId24"/>
    <p:sldId id="421" r:id="rId25"/>
    <p:sldId id="391" r:id="rId26"/>
    <p:sldId id="422" r:id="rId27"/>
    <p:sldId id="460" r:id="rId28"/>
    <p:sldId id="463" r:id="rId29"/>
    <p:sldId id="472" r:id="rId30"/>
    <p:sldId id="394" r:id="rId31"/>
    <p:sldId id="395" r:id="rId32"/>
    <p:sldId id="447" r:id="rId33"/>
    <p:sldId id="448" r:id="rId34"/>
    <p:sldId id="446" r:id="rId35"/>
    <p:sldId id="404" r:id="rId36"/>
    <p:sldId id="461" r:id="rId37"/>
    <p:sldId id="434" r:id="rId38"/>
    <p:sldId id="473" r:id="rId39"/>
    <p:sldId id="465" r:id="rId40"/>
    <p:sldId id="466" r:id="rId41"/>
    <p:sldId id="467" r:id="rId42"/>
    <p:sldId id="470" r:id="rId43"/>
    <p:sldId id="468" r:id="rId44"/>
    <p:sldId id="469" r:id="rId45"/>
    <p:sldId id="464" r:id="rId46"/>
    <p:sldId id="435" r:id="rId47"/>
    <p:sldId id="450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9FF99"/>
    <a:srgbClr val="FF0000"/>
    <a:srgbClr val="BF00FA"/>
    <a:srgbClr val="FF6600"/>
    <a:srgbClr val="009900"/>
    <a:srgbClr val="FFFF00"/>
    <a:srgbClr val="FFCC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4785" autoAdjust="0"/>
  </p:normalViewPr>
  <p:slideViewPr>
    <p:cSldViewPr>
      <p:cViewPr varScale="1">
        <p:scale>
          <a:sx n="107" d="100"/>
          <a:sy n="107" d="100"/>
        </p:scale>
        <p:origin x="176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24:  November 20,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265"/>
              </p:ext>
            </p:extLst>
          </p:nvPr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63508"/>
              </p:ext>
            </p:extLst>
          </p:nvPr>
        </p:nvGraphicFramePr>
        <p:xfrm>
          <a:off x="685800" y="22098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6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4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c+=a[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62262" y="2676435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??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3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24]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91346D-E7F1-114A-A23A-A99C0C68E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Prologue, Epilogue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C965CF-BD78-3043-AA49-1CC52498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5F95-4A15-2147-84FE-9FF297DD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90CB9-A137-A34F-B03B-ACD6BCD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steady-state 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prod need to be entering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=2 loop body?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Epilogue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11B5-F129-104E-805F-F494C05E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Software Pipeline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3BDFCE0-2438-1949-9B46-FD286E43A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4" y="1295401"/>
            <a:ext cx="7105453" cy="51054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210D-017F-8C48-B5C2-61FECF4B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13B89-21A0-394E-91FC-E42BE2C6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9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Acyclic</a:t>
            </a:r>
            <a:br>
              <a:rPr lang="en-US" dirty="0"/>
            </a:br>
            <a:r>
              <a:rPr lang="en-US" dirty="0"/>
              <a:t>(Data Parallel)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24,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22880"/>
              </p:ext>
            </p:extLst>
          </p:nvPr>
        </p:nvGraphicFramePr>
        <p:xfrm>
          <a:off x="685800" y="4343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887543"/>
              </p:ext>
            </p:extLst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00807"/>
              </p:ext>
            </p:extLst>
          </p:nvPr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endParaRPr lang="en-US" baseline="30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11097"/>
              </p:ext>
            </p:extLst>
          </p:nvPr>
        </p:nvGraphicFramePr>
        <p:xfrm>
          <a:off x="-3048" y="1389888"/>
          <a:ext cx="8766048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5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8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181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Sequence: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soft pipe: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24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965960"/>
            <a:ext cx="8229600" cy="4114800"/>
          </a:xfrm>
        </p:spPr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II=2 hardware here)</a:t>
            </a:r>
          </a:p>
          <a:p>
            <a:pPr lvl="1"/>
            <a:r>
              <a:rPr lang="en-US" dirty="0"/>
              <a:t>II=7, </a:t>
            </a:r>
            <a:r>
              <a:rPr lang="en-US" dirty="0">
                <a:solidFill>
                  <a:srgbClr val="BF00FA"/>
                </a:solidFill>
              </a:rPr>
              <a:t>software pipelined 2</a:t>
            </a:r>
          </a:p>
          <a:p>
            <a:r>
              <a:rPr lang="en-US" dirty="0"/>
              <a:t>One operator each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Cyclic: Loop Dependencies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471-3D43-E842-9D0E-12E15EF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w/ Loop Dependency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C749-B624-1A41-AB11-C39ADB7A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02873"/>
            <a:ext cx="7772400" cy="4114800"/>
          </a:xfrm>
        </p:spPr>
        <p:txBody>
          <a:bodyPr/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Assume +,*,</a:t>
            </a:r>
            <a:r>
              <a:rPr lang="en-US" dirty="0" err="1"/>
              <a:t>ld,st</a:t>
            </a:r>
            <a:r>
              <a:rPr lang="en-US" dirty="0"/>
              <a:t>,% single cycle</a:t>
            </a:r>
          </a:p>
          <a:p>
            <a:r>
              <a:rPr lang="en-US" dirty="0">
                <a:solidFill>
                  <a:srgbClr val="FF6600"/>
                </a:solidFill>
              </a:rPr>
              <a:t>latency bound for loop body?</a:t>
            </a:r>
          </a:p>
          <a:p>
            <a:r>
              <a:rPr lang="en-US" dirty="0">
                <a:solidFill>
                  <a:srgbClr val="FF6600"/>
                </a:solidFill>
              </a:rPr>
              <a:t>cycle bound for loop?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1A1AE-5836-7442-9058-5F81F565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7C35A-3D70-D145-9262-7300DE44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Content Placeholder 10">
            <a:extLst>
              <a:ext uri="{FF2B5EF4-FFF2-40B4-BE49-F238E27FC236}">
                <a16:creationId xmlns:a16="http://schemas.microsoft.com/office/drawing/2014/main" id="{AE2D77E8-D3E9-A244-9484-EB1A30F5A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40500" y="175359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1931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Idea, Steady-state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Prologue, Epilogue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Acyclic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Loop Dependencies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F83EB4E-7E22-C244-A9CA-BB7893D00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8564" y="1905000"/>
            <a:ext cx="2603500" cy="40259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E7B754-811A-014E-A50B-5322E7C41277}"/>
              </a:ext>
            </a:extLst>
          </p:cNvPr>
          <p:cNvSpPr txBox="1"/>
          <p:nvPr/>
        </p:nvSpPr>
        <p:spPr>
          <a:xfrm>
            <a:off x="304800" y="5550446"/>
            <a:ext cx="80201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/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]=t[(s[i-1]+x[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])%p)];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129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6967-A054-E242-862C-54403C50D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 to support cycle bound (set resource bound as low as cycle bound):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Adders (for increment and add)?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Load units?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6B6E0-0202-994A-A8AA-90626F5235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0A0B141F-9A0A-F047-85E2-99708AD11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98120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7376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5" name="Content Placeholder 10">
            <a:extLst>
              <a:ext uri="{FF2B5EF4-FFF2-40B4-BE49-F238E27FC236}">
                <a16:creationId xmlns:a16="http://schemas.microsoft.com/office/drawing/2014/main" id="{6ADD1F5B-C20B-8145-A90C-70D16A98B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89050" y="202565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EA7582-B5AA-CE4A-BF28-07619B7B52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34B5B8E-DD34-8A4E-8513-D303DF44E72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410200" y="2061194"/>
            <a:ext cx="2603500" cy="4025900"/>
          </a:xfrm>
        </p:spPr>
      </p:pic>
    </p:spTree>
    <p:extLst>
      <p:ext uri="{BB962C8B-B14F-4D97-AF65-F5344CB8AC3E}">
        <p14:creationId xmlns:p14="http://schemas.microsoft.com/office/powerpoint/2010/main" val="23450515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36439"/>
              </p:ext>
            </p:extLst>
          </p:nvPr>
        </p:nvGraphicFramePr>
        <p:xfrm>
          <a:off x="76200" y="4363721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DA3E67-C0F0-C54B-8FF3-80613F0B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9" name="Content Placeholder 15">
            <a:extLst>
              <a:ext uri="{FF2B5EF4-FFF2-40B4-BE49-F238E27FC236}">
                <a16:creationId xmlns:a16="http://schemas.microsoft.com/office/drawing/2014/main" id="{AE9B3D50-937B-ED44-B3DF-C7D210DE3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172199" y="1957449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248168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013280"/>
              </p:ext>
            </p:extLst>
          </p:nvPr>
        </p:nvGraphicFramePr>
        <p:xfrm>
          <a:off x="76200" y="4363721"/>
          <a:ext cx="6095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sprev0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Yptr+2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2+</a:t>
                      </a:r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75419B2-39C8-634E-8ECA-C9258F394A70}"/>
              </a:ext>
            </a:extLst>
          </p:cNvPr>
          <p:cNvSpPr txBox="1"/>
          <p:nvPr/>
        </p:nvSpPr>
        <p:spPr>
          <a:xfrm>
            <a:off x="103632" y="3261452"/>
            <a:ext cx="6296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Note: loop completed in one iteration of code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  (one pipeline stage)</a:t>
            </a:r>
          </a:p>
        </p:txBody>
      </p:sp>
      <p:pic>
        <p:nvPicPr>
          <p:cNvPr id="8" name="Content Placeholder 15">
            <a:extLst>
              <a:ext uri="{FF2B5EF4-FFF2-40B4-BE49-F238E27FC236}">
                <a16:creationId xmlns:a16="http://schemas.microsoft.com/office/drawing/2014/main" id="{61161F18-BEE1-6B4A-941A-244E4355FA2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72199" y="2079499"/>
            <a:ext cx="2603500" cy="4025900"/>
          </a:xfrm>
        </p:spPr>
      </p:pic>
    </p:spTree>
    <p:extLst>
      <p:ext uri="{BB962C8B-B14F-4D97-AF65-F5344CB8AC3E}">
        <p14:creationId xmlns:p14="http://schemas.microsoft.com/office/powerpoint/2010/main" val="14479211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676-54C0-9048-889F-1ADEF9C6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C94B-9BC6-C843-A08E-298FDE71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  <a:p>
            <a:pPr lvl="1"/>
            <a:r>
              <a:rPr lang="en-US" dirty="0"/>
              <a:t>Limited by cycle bound</a:t>
            </a:r>
          </a:p>
          <a:p>
            <a:pPr lvl="1"/>
            <a:r>
              <a:rPr lang="en-US" dirty="0"/>
              <a:t>Cycles=max(</a:t>
            </a:r>
            <a:r>
              <a:rPr lang="en-US" dirty="0" err="1"/>
              <a:t>II</a:t>
            </a:r>
            <a:r>
              <a:rPr lang="en-US" baseline="-25000" dirty="0" err="1"/>
              <a:t>cycle_bound</a:t>
            </a:r>
            <a:r>
              <a:rPr lang="en-US" dirty="0" err="1"/>
              <a:t>,RB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Probably not this ideal in all cases,</a:t>
            </a:r>
            <a:br>
              <a:rPr lang="en-US" dirty="0"/>
            </a:br>
            <a:r>
              <a:rPr lang="en-US" dirty="0"/>
              <a:t>  more like max(scheduled-</a:t>
            </a:r>
            <a:r>
              <a:rPr lang="en-US" dirty="0" err="1"/>
              <a:t>loop,RB</a:t>
            </a:r>
            <a:r>
              <a:rPr lang="en-US" dirty="0"/>
              <a:t>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(another example: Fall 2018 final, Question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1C868-2960-F64B-A076-A48A051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48780-2AFC-FA4B-A6FC-310EF7D3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75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228600"/>
            <a:ext cx="7772400" cy="1143000"/>
          </a:xfrm>
        </p:spPr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Saw for Compute/Communicate overlap</a:t>
            </a:r>
          </a:p>
          <a:p>
            <a:pPr lvl="2"/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r>
              <a:rPr lang="en-US" dirty="0"/>
              <a:t>; dataflow 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</a:t>
            </a:r>
          </a:p>
          <a:p>
            <a:r>
              <a:rPr lang="en-US" dirty="0">
                <a:sym typeface="Wingdings"/>
              </a:rPr>
              <a:t>P4 due Friday</a:t>
            </a:r>
          </a:p>
          <a:p>
            <a:r>
              <a:rPr lang="en-US" dirty="0">
                <a:sym typeface="Wingdings"/>
              </a:rPr>
              <a:t>Next week</a:t>
            </a:r>
          </a:p>
          <a:p>
            <a:pPr lvl="1"/>
            <a:r>
              <a:rPr lang="en-US" dirty="0">
                <a:sym typeface="Wingdings"/>
              </a:rPr>
              <a:t>Real-Time lecture on Monday</a:t>
            </a:r>
          </a:p>
          <a:p>
            <a:pPr lvl="1"/>
            <a:r>
              <a:rPr lang="en-US" dirty="0">
                <a:sym typeface="Wingdings"/>
              </a:rPr>
              <a:t>RF schedule on TW, so no Wed. lecture</a:t>
            </a:r>
          </a:p>
          <a:p>
            <a:pPr lvl="1"/>
            <a:r>
              <a:rPr lang="en-US" dirty="0">
                <a:sym typeface="Wingdings"/>
              </a:rPr>
              <a:t>Thanksgiving</a:t>
            </a:r>
          </a:p>
          <a:p>
            <a:endParaRPr lang="en-US" dirty="0">
              <a:sym typeface="Wingding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</a:t>
            </a:r>
            <a:r>
              <a:rPr lang="en-US" b="1" dirty="0"/>
              <a:t>pipelining</a:t>
            </a:r>
            <a:r>
              <a:rPr lang="en-US" dirty="0"/>
              <a:t>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24]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24]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00009"/>
              </p:ext>
            </p:extLst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pipeline, we use all the resources</a:t>
            </a:r>
          </a:p>
          <a:p>
            <a:r>
              <a:rPr lang="en-US" dirty="0"/>
              <a:t>…but, we </a:t>
            </a:r>
            <a:r>
              <a:rPr lang="en-US" b="1" dirty="0"/>
              <a:t>don’t</a:t>
            </a:r>
            <a:r>
              <a:rPr lang="en-US" dirty="0"/>
              <a:t> operate on a </a:t>
            </a:r>
            <a:r>
              <a:rPr lang="en-US" i="1" dirty="0"/>
              <a:t>single</a:t>
            </a:r>
            <a:r>
              <a:rPr lang="en-US" dirty="0"/>
              <a:t>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43737</TotalTime>
  <Words>2980</Words>
  <Application>Microsoft Macintosh PowerPoint</Application>
  <PresentationFormat>On-screen Show (4:3)</PresentationFormat>
  <Paragraphs>884</Paragraphs>
  <Slides>49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ＭＳ Ｐゴシック</vt:lpstr>
      <vt:lpstr>Arial</vt:lpstr>
      <vt:lpstr>Courier</vt:lpstr>
      <vt:lpstr>Times New Roman</vt:lpstr>
      <vt:lpstr>Wingdings</vt:lpstr>
      <vt:lpstr>Blank Presentation</vt:lpstr>
      <vt:lpstr>ESE5320: System-on-a-Chip Architecture</vt:lpstr>
      <vt:lpstr>Previously: VLIW [Day 24]</vt:lpstr>
      <vt:lpstr>VLIW</vt:lpstr>
      <vt:lpstr>Today</vt:lpstr>
      <vt:lpstr>Message</vt:lpstr>
      <vt:lpstr>Problem [Day 24]</vt:lpstr>
      <vt:lpstr>Unroll 4 [Day 24]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Prologue, Epilogue</vt:lpstr>
      <vt:lpstr>Prime Pipeline (as in ``Priming the Pump”)</vt:lpstr>
      <vt:lpstr>Prologue</vt:lpstr>
      <vt:lpstr>With Prologue</vt:lpstr>
      <vt:lpstr>Flush Pipeline</vt:lpstr>
      <vt:lpstr>With Epilogue</vt:lpstr>
      <vt:lpstr>Full Software Pipelined Loop</vt:lpstr>
      <vt:lpstr>Software Pipeline</vt:lpstr>
      <vt:lpstr>Acyclic (Data Parallel)</vt:lpstr>
      <vt:lpstr>Preclass 4 Revisit Day 24, Preclass 2</vt:lpstr>
      <vt:lpstr>Revisit Day 26, Preclass 2</vt:lpstr>
      <vt:lpstr>II=3</vt:lpstr>
      <vt:lpstr>II=2</vt:lpstr>
      <vt:lpstr>II=1</vt:lpstr>
      <vt:lpstr>Software Pipelining</vt:lpstr>
      <vt:lpstr>More Registers Example</vt:lpstr>
      <vt:lpstr>Compare to Day 24 (no software pipelining)</vt:lpstr>
      <vt:lpstr>Cyclic: Loop Dependencies</vt:lpstr>
      <vt:lpstr>Example w/ Loop Dependency</vt:lpstr>
      <vt:lpstr>Computational Graph</vt:lpstr>
      <vt:lpstr>Resources?</vt:lpstr>
      <vt:lpstr>Computational Graph</vt:lpstr>
      <vt:lpstr>Computational Graph</vt:lpstr>
      <vt:lpstr>Computational Graph</vt:lpstr>
      <vt:lpstr>Loops with Dependencies</vt:lpstr>
      <vt:lpstr>Lessons</vt:lpstr>
      <vt:lpstr>Automation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224</cp:revision>
  <cp:lastPrinted>2024-11-19T19:52:01Z</cp:lastPrinted>
  <dcterms:created xsi:type="dcterms:W3CDTF">2017-10-18T12:49:09Z</dcterms:created>
  <dcterms:modified xsi:type="dcterms:W3CDTF">2024-11-19T19:52:03Z</dcterms:modified>
</cp:coreProperties>
</file>