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381" r:id="rId2"/>
    <p:sldId id="382" r:id="rId3"/>
    <p:sldId id="383" r:id="rId4"/>
    <p:sldId id="445" r:id="rId5"/>
    <p:sldId id="523" r:id="rId6"/>
    <p:sldId id="524" r:id="rId7"/>
    <p:sldId id="384" r:id="rId8"/>
    <p:sldId id="387" r:id="rId9"/>
    <p:sldId id="444" r:id="rId10"/>
    <p:sldId id="446" r:id="rId11"/>
    <p:sldId id="388" r:id="rId12"/>
    <p:sldId id="394" r:id="rId13"/>
    <p:sldId id="510" r:id="rId14"/>
    <p:sldId id="389" r:id="rId15"/>
    <p:sldId id="390" r:id="rId16"/>
    <p:sldId id="391" r:id="rId17"/>
    <p:sldId id="392" r:id="rId18"/>
    <p:sldId id="393" r:id="rId19"/>
    <p:sldId id="502" r:id="rId20"/>
    <p:sldId id="447" r:id="rId21"/>
    <p:sldId id="449" r:id="rId22"/>
    <p:sldId id="450" r:id="rId23"/>
    <p:sldId id="451" r:id="rId24"/>
    <p:sldId id="498" r:id="rId25"/>
    <p:sldId id="397" r:id="rId26"/>
    <p:sldId id="452" r:id="rId27"/>
    <p:sldId id="399" r:id="rId28"/>
    <p:sldId id="400" r:id="rId29"/>
    <p:sldId id="401" r:id="rId30"/>
    <p:sldId id="402" r:id="rId31"/>
    <p:sldId id="403" r:id="rId32"/>
    <p:sldId id="404" r:id="rId33"/>
    <p:sldId id="406" r:id="rId34"/>
    <p:sldId id="409" r:id="rId35"/>
    <p:sldId id="503" r:id="rId36"/>
    <p:sldId id="526" r:id="rId37"/>
    <p:sldId id="527" r:id="rId38"/>
    <p:sldId id="410" r:id="rId39"/>
    <p:sldId id="411" r:id="rId40"/>
    <p:sldId id="412" r:id="rId41"/>
    <p:sldId id="453" r:id="rId42"/>
    <p:sldId id="454" r:id="rId43"/>
    <p:sldId id="455" r:id="rId44"/>
    <p:sldId id="456" r:id="rId45"/>
    <p:sldId id="458" r:id="rId46"/>
    <p:sldId id="460" r:id="rId47"/>
    <p:sldId id="461" r:id="rId48"/>
    <p:sldId id="472" r:id="rId49"/>
    <p:sldId id="525" r:id="rId50"/>
    <p:sldId id="516" r:id="rId51"/>
    <p:sldId id="473" r:id="rId52"/>
    <p:sldId id="474" r:id="rId53"/>
    <p:sldId id="475" r:id="rId54"/>
    <p:sldId id="465" r:id="rId55"/>
    <p:sldId id="476" r:id="rId56"/>
    <p:sldId id="477" r:id="rId57"/>
    <p:sldId id="468" r:id="rId58"/>
    <p:sldId id="469" r:id="rId59"/>
    <p:sldId id="478" r:id="rId60"/>
    <p:sldId id="479" r:id="rId61"/>
    <p:sldId id="480" r:id="rId62"/>
    <p:sldId id="481" r:id="rId63"/>
    <p:sldId id="482" r:id="rId64"/>
    <p:sldId id="483" r:id="rId65"/>
    <p:sldId id="484" r:id="rId66"/>
    <p:sldId id="485" r:id="rId67"/>
    <p:sldId id="515" r:id="rId68"/>
    <p:sldId id="415" r:id="rId69"/>
    <p:sldId id="419" r:id="rId70"/>
    <p:sldId id="464" r:id="rId71"/>
    <p:sldId id="414" r:id="rId72"/>
    <p:sldId id="427" r:id="rId73"/>
    <p:sldId id="488" r:id="rId74"/>
    <p:sldId id="489" r:id="rId75"/>
    <p:sldId id="490" r:id="rId76"/>
    <p:sldId id="299" r:id="rId77"/>
    <p:sldId id="300" r:id="rId7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6600"/>
    <a:srgbClr val="FF00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94640" autoAdjust="0"/>
  </p:normalViewPr>
  <p:slideViewPr>
    <p:cSldViewPr>
      <p:cViewPr varScale="1">
        <p:scale>
          <a:sx n="107" d="100"/>
          <a:sy n="107" d="100"/>
        </p:scale>
        <p:origin x="1584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42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C56E-C3E7-8D43-A2AA-B03684AA6AA1}" type="slidenum">
              <a:rPr lang="en-US"/>
              <a:pPr/>
              <a:t>51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4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AF12A-604A-AB4D-A1D0-30E5816FCBEB}" type="slidenum">
              <a:rPr lang="en-US"/>
              <a:pPr/>
              <a:t>76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6" tIns="48328" rIns="96656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77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ESE5320 Fall 2024 --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1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0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0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7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d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d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d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d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d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d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1.pd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10.pd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25:  November 25, 2024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car gave you a spinning wait wheel for 5 seconds when you</a:t>
            </a:r>
          </a:p>
          <a:p>
            <a:pPr lvl="1"/>
            <a:r>
              <a:rPr lang="en-US" dirty="0"/>
              <a:t>Turned the wheel?</a:t>
            </a:r>
          </a:p>
          <a:p>
            <a:pPr lvl="1"/>
            <a:r>
              <a:rPr lang="en-US" dirty="0"/>
              <a:t>Stepped on the brakes?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562600" y="4038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8800"/>
            <a:ext cx="8458200" cy="4114800"/>
          </a:xfrm>
        </p:spPr>
        <p:txBody>
          <a:bodyPr/>
          <a:lstStyle/>
          <a:p>
            <a:r>
              <a:rPr lang="en-US" dirty="0"/>
              <a:t>A simple synchronous circuit is a good “model” for real-time task</a:t>
            </a:r>
          </a:p>
          <a:p>
            <a:pPr lvl="1"/>
            <a:r>
              <a:rPr lang="en-US" dirty="0"/>
              <a:t>Run at fixed clock rate</a:t>
            </a:r>
          </a:p>
          <a:p>
            <a:pPr lvl="1"/>
            <a:r>
              <a:rPr lang="en-US" dirty="0"/>
              <a:t>Take input every “cycle” (application cycle)</a:t>
            </a:r>
          </a:p>
          <a:p>
            <a:pPr lvl="1"/>
            <a:r>
              <a:rPr lang="en-US" dirty="0"/>
              <a:t>Produce output every “cycle” (application cycle)</a:t>
            </a:r>
          </a:p>
          <a:p>
            <a:pPr lvl="1"/>
            <a:r>
              <a:rPr lang="en-US" dirty="0"/>
              <a:t>Complete computation between input and output</a:t>
            </a:r>
          </a:p>
          <a:p>
            <a:pPr lvl="1"/>
            <a:r>
              <a:rPr lang="en-US" dirty="0"/>
              <a:t>Designed to run at fixed-frequency</a:t>
            </a:r>
          </a:p>
          <a:p>
            <a:pPr lvl="2"/>
            <a:r>
              <a:rPr lang="en-US" dirty="0"/>
              <a:t>Critical path meets frequency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(Circuit) Cycle time could operate? </a:t>
            </a:r>
          </a:p>
          <a:p>
            <a:r>
              <a:rPr lang="en-US" dirty="0"/>
              <a:t>Assume clocked at 100Hz (application cycle)</a:t>
            </a:r>
          </a:p>
          <a:p>
            <a:r>
              <a:rPr lang="en-US" dirty="0">
                <a:solidFill>
                  <a:srgbClr val="FF6600"/>
                </a:solidFill>
              </a:rPr>
              <a:t>Worst-case delay from (L)eft press to change in heading (</a:t>
            </a:r>
            <a:r>
              <a:rPr lang="en-US" dirty="0" err="1">
                <a:solidFill>
                  <a:srgbClr val="FF6600"/>
                </a:solidFill>
              </a:rPr>
              <a:t>posx,posy</a:t>
            </a:r>
            <a:r>
              <a:rPr lang="en-US" dirty="0">
                <a:solidFill>
                  <a:srgbClr val="FF6600"/>
                </a:solidFill>
              </a:rPr>
              <a:t>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3356586"/>
            <a:ext cx="7729025" cy="3120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/>
              <a:t>Assume clocked at 100Hz (application cycle)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6087" y="1566399"/>
            <a:ext cx="7119425" cy="2874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0F658-88AE-CA47-8A56-A5056A3FF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441396"/>
            <a:ext cx="4404858" cy="22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8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concerns grew up in EE</a:t>
            </a:r>
          </a:p>
          <a:p>
            <a:pPr lvl="1"/>
            <a:r>
              <a:rPr lang="en-US" dirty="0"/>
              <a:t>Because an analog circuit was the only way could meet frequency demands</a:t>
            </a:r>
          </a:p>
          <a:p>
            <a:pPr lvl="1"/>
            <a:r>
              <a:rPr lang="en-US" dirty="0"/>
              <a:t>…later a dedicated digital circuit…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Signal processing, video, control,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277368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Technological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Area units for spatial design shown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2c)</a:t>
            </a:r>
          </a:p>
          <a:p>
            <a:r>
              <a:rPr lang="en-US" dirty="0">
                <a:solidFill>
                  <a:srgbClr val="FF6600"/>
                </a:solidFill>
              </a:rPr>
              <a:t>Fraction of processor capacity required (</a:t>
            </a:r>
            <a:r>
              <a:rPr lang="en-US" dirty="0" err="1">
                <a:solidFill>
                  <a:srgbClr val="FF6600"/>
                </a:solidFill>
              </a:rPr>
              <a:t>Prelcass</a:t>
            </a:r>
            <a:r>
              <a:rPr lang="en-US" dirty="0">
                <a:solidFill>
                  <a:srgbClr val="FF6600"/>
                </a:solidFill>
              </a:rPr>
              <a:t> 2d)</a:t>
            </a:r>
          </a:p>
          <a:p>
            <a:r>
              <a:rPr lang="en-US" dirty="0">
                <a:solidFill>
                  <a:srgbClr val="FF6600"/>
                </a:solidFill>
              </a:rPr>
              <a:t>Why might prefer using a processor to using the spatial circuit?</a:t>
            </a:r>
          </a:p>
          <a:p>
            <a:pPr lvl="1"/>
            <a:r>
              <a:rPr lang="en-US" dirty="0"/>
              <a:t>Hint: What does </a:t>
            </a:r>
            <a:r>
              <a:rPr lang="en-US" dirty="0" err="1"/>
              <a:t>preclass</a:t>
            </a:r>
            <a:r>
              <a:rPr lang="en-US" dirty="0"/>
              <a:t> 2c,d suggest?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steering.pdf">
            <a:extLst>
              <a:ext uri="{FF2B5EF4-FFF2-40B4-BE49-F238E27FC236}">
                <a16:creationId xmlns:a16="http://schemas.microsoft.com/office/drawing/2014/main" id="{EC9AE3EC-08EE-524D-95E9-9D976825433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154293"/>
            <a:ext cx="4147625" cy="1674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Performance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As circuit speeds increased</a:t>
            </a:r>
          </a:p>
          <a:p>
            <a:pPr lvl="1"/>
            <a:r>
              <a:rPr lang="en-US" dirty="0"/>
              <a:t>Can meet real-time performance demands with heavy </a:t>
            </a:r>
            <a:r>
              <a:rPr lang="en-US" dirty="0" err="1"/>
              <a:t>sequentialization</a:t>
            </a:r>
            <a:endParaRPr lang="en-US" dirty="0"/>
          </a:p>
          <a:p>
            <a:r>
              <a:rPr lang="en-US" dirty="0"/>
              <a:t>Circuit and processor clocks </a:t>
            </a:r>
          </a:p>
          <a:p>
            <a:pPr lvl="1"/>
            <a:r>
              <a:rPr lang="en-US" dirty="0"/>
              <a:t>from MHz to GHz</a:t>
            </a:r>
          </a:p>
          <a:p>
            <a:r>
              <a:rPr lang="en-US" dirty="0"/>
              <a:t>Many real-time task rates unchanged</a:t>
            </a:r>
          </a:p>
          <a:p>
            <a:pPr lvl="1"/>
            <a:r>
              <a:rPr lang="en-US" dirty="0"/>
              <a:t>44KHz audio, 33 frames/second video</a:t>
            </a:r>
          </a:p>
          <a:p>
            <a:r>
              <a:rPr lang="en-US" dirty="0"/>
              <a:t>Even 100MHz processor</a:t>
            </a:r>
          </a:p>
          <a:p>
            <a:pPr lvl="1"/>
            <a:r>
              <a:rPr lang="en-US" dirty="0"/>
              <a:t>Can implement audio in a small fraction of its computational throughput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HW/SW Co-Design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Engineers – know can implement anything as hardware or software</a:t>
            </a:r>
          </a:p>
          <a:p>
            <a:r>
              <a:rPr lang="en-US" dirty="0"/>
              <a:t>Want freedom to move between hardware and software to meet requirements</a:t>
            </a:r>
          </a:p>
          <a:p>
            <a:pPr lvl="1"/>
            <a:r>
              <a:rPr lang="en-US" dirty="0"/>
              <a:t>Performance, costs,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real-time demands / guarantees</a:t>
            </a:r>
          </a:p>
          <a:p>
            <a:pPr lvl="1"/>
            <a:r>
              <a:rPr lang="en-US" dirty="0"/>
              <a:t>Economically using programmable architectures</a:t>
            </a:r>
          </a:p>
          <a:p>
            <a:r>
              <a:rPr lang="en-US" dirty="0" err="1"/>
              <a:t>Sequentialize</a:t>
            </a:r>
            <a:r>
              <a:rPr lang="en-US" dirty="0"/>
              <a:t> and share resources with deterministic, guaranteed timing</a:t>
            </a:r>
          </a:p>
          <a:p>
            <a:r>
              <a:rPr lang="en-US" dirty="0"/>
              <a:t>Spatial (all hardware, HLS synthesized) implementations are good at meeting real-time guarantees, but may be bigger than necessary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42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Demands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2: Challenges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Algorithms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Disciplines to achieve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Add a small memory local to the processor</a:t>
            </a:r>
          </a:p>
          <a:p>
            <a:pPr lvl="2"/>
            <a:r>
              <a:rPr lang="en-US" dirty="0"/>
              <a:t>It is fast, low latency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267200"/>
          </a:xfrm>
        </p:spPr>
        <p:txBody>
          <a:bodyPr/>
          <a:lstStyle/>
          <a:p>
            <a:r>
              <a:rPr lang="en-US" dirty="0"/>
              <a:t>Demands more than a small memory</a:t>
            </a:r>
          </a:p>
          <a:p>
            <a:pPr lvl="1"/>
            <a:r>
              <a:rPr lang="en-US" dirty="0"/>
              <a:t>Need to sparsely store address/data mappings from large memory</a:t>
            </a:r>
          </a:p>
          <a:p>
            <a:pPr lvl="1"/>
            <a:r>
              <a:rPr lang="en-US" dirty="0"/>
              <a:t>Makes more area/delay/energy expensive than just a simple memory of capacity</a:t>
            </a:r>
          </a:p>
          <a:p>
            <a:r>
              <a:rPr lang="en-US" dirty="0"/>
              <a:t>Don’t need explicit data movement</a:t>
            </a:r>
          </a:p>
          <a:p>
            <a:r>
              <a:rPr lang="en-US" dirty="0"/>
              <a:t>Cannot control when data moved/saved</a:t>
            </a:r>
          </a:p>
          <a:p>
            <a:pPr lvl="1"/>
            <a:r>
              <a:rPr lang="en-US" dirty="0"/>
              <a:t>Bad for determinism</a:t>
            </a:r>
          </a:p>
          <a:p>
            <a:r>
              <a:rPr lang="en-US" dirty="0"/>
              <a:t>Limited ability to control what stays in small memory simultaneously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Stall processor while waiting for data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Processor Cache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114800"/>
          </a:xfrm>
        </p:spPr>
        <p:txBody>
          <a:bodyPr/>
          <a:lstStyle/>
          <a:p>
            <a:r>
              <a:rPr lang="en-US" dirty="0"/>
              <a:t>Assume </a:t>
            </a:r>
          </a:p>
          <a:p>
            <a:pPr lvl="1"/>
            <a:r>
              <a:rPr lang="en-US" dirty="0"/>
              <a:t>cache miss (go to large memory) takes 10 cycles</a:t>
            </a:r>
          </a:p>
          <a:p>
            <a:pPr lvl="1"/>
            <a:r>
              <a:rPr lang="en-US" dirty="0"/>
              <a:t>Cache hit (small memory) takes 1</a:t>
            </a:r>
          </a:p>
          <a:p>
            <a:pPr lvl="1"/>
            <a:r>
              <a:rPr lang="en-US" dirty="0"/>
              <a:t>Start with empty cache</a:t>
            </a:r>
          </a:p>
          <a:p>
            <a:r>
              <a:rPr lang="en-US" dirty="0"/>
              <a:t>Due to memory delay, </a:t>
            </a:r>
            <a:r>
              <a:rPr lang="en-US" dirty="0">
                <a:solidFill>
                  <a:srgbClr val="FF6600"/>
                </a:solidFill>
              </a:rPr>
              <a:t>how long to execute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D7A-9A5E-7842-BD8F-E239A163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D4C5-3EDA-2640-B7F6-F66CA1B9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Recall, scratchpad memory </a:t>
            </a:r>
          </a:p>
          <a:p>
            <a:pPr lvl="1"/>
            <a:r>
              <a:rPr lang="en-US" dirty="0"/>
              <a:t>Small </a:t>
            </a:r>
          </a:p>
          <a:p>
            <a:pPr lvl="1"/>
            <a:r>
              <a:rPr lang="en-US" dirty="0"/>
              <a:t>Explicitly managed (not dynamic like cache)</a:t>
            </a:r>
          </a:p>
          <a:p>
            <a:r>
              <a:rPr lang="en-US" dirty="0"/>
              <a:t>If move (DMA) data to scratchpad memory, would be deterministic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DE6EA-6EC8-F047-953A-7892CC84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EA4A-8C7E-2244-865F-BA5D8EA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E5C82-D705-FC47-8756-5E974A2CFEED}"/>
              </a:ext>
            </a:extLst>
          </p:cNvPr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F6560-C33B-7B43-B1DC-FC8F33BBC960}"/>
              </a:ext>
            </a:extLst>
          </p:cNvPr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21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Instructions on “General Purpose” processors take variable number of cycles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  <a:p>
            <a:pPr lvl="1"/>
            <a:r>
              <a:rPr lang="en-US" dirty="0"/>
              <a:t>sin, </a:t>
            </a:r>
            <a:r>
              <a:rPr lang="en-US" dirty="0" err="1"/>
              <a:t>cos</a:t>
            </a:r>
            <a:r>
              <a:rPr lang="en-US" dirty="0"/>
              <a:t> 100 cycles each</a:t>
            </a:r>
          </a:p>
          <a:p>
            <a:pPr lvl="1"/>
            <a:r>
              <a:rPr lang="en-US" dirty="0"/>
              <a:t>Assignments take 1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8495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Courier"/>
                <a:cs typeface="Courier"/>
              </a:rPr>
              <a:t> </a:t>
            </a:r>
            <a:r>
              <a:rPr lang="en-US" sz="3600" dirty="0" err="1">
                <a:latin typeface="Courier"/>
                <a:cs typeface="Courier"/>
              </a:rPr>
              <a:t>old_sh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; 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;</a:t>
            </a:r>
          </a:p>
          <a:p>
            <a:r>
              <a:rPr lang="en-US" sz="3600" dirty="0">
                <a:latin typeface="Courier"/>
                <a:cs typeface="Courier"/>
              </a:rPr>
              <a:t>   if (!left || !right)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old_sh;ch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;}</a:t>
            </a:r>
          </a:p>
          <a:p>
            <a:r>
              <a:rPr lang="en-US" sz="3600" dirty="0">
                <a:latin typeface="Courier"/>
                <a:cs typeface="Courier"/>
              </a:rPr>
              <a:t>   else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=sin(heading); </a:t>
            </a:r>
          </a:p>
          <a:p>
            <a:r>
              <a:rPr lang="en-US" sz="3600" dirty="0">
                <a:latin typeface="Courier"/>
                <a:cs typeface="Courier"/>
              </a:rPr>
              <a:t>         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=cos(heading);}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5295900" cy="33401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156200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branching, looping</a:t>
            </a:r>
          </a:p>
          <a:p>
            <a:pPr lvl="1"/>
            <a:r>
              <a:rPr lang="en-US" dirty="0"/>
              <a:t>Means variable time for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general-purpose processor common-case optimizations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Architecture – Hardware have variable (data-dependent) delay</a:t>
            </a:r>
          </a:p>
          <a:p>
            <a:pPr lvl="1"/>
            <a:r>
              <a:rPr lang="en-US" dirty="0"/>
              <a:t>Esp. for General-Purpose processors</a:t>
            </a:r>
          </a:p>
          <a:p>
            <a:pPr lvl="2"/>
            <a:r>
              <a:rPr lang="en-US" dirty="0"/>
              <a:t>Instructions take different number of cycles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– computational specification have variable (data-dependent) operations</a:t>
            </a:r>
          </a:p>
          <a:p>
            <a:pPr lvl="1"/>
            <a:r>
              <a:rPr lang="en-US" dirty="0"/>
              <a:t>Different number of instructions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38625" y="5846763"/>
          <a:ext cx="37925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500" imgH="355600" progId="Equation.3">
                  <p:embed/>
                </p:oleObj>
              </mc:Choice>
              <mc:Fallback>
                <p:oleObj name="Equation" r:id="rId2" imgW="1333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846763"/>
                        <a:ext cx="3792538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programming constructs are data-dependent (variable delay)?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/>
              <a:t>Conditionals: if/then/else</a:t>
            </a:r>
          </a:p>
          <a:p>
            <a:r>
              <a:rPr lang="en-US" dirty="0"/>
              <a:t>Loops without compile-time determined bounds</a:t>
            </a:r>
          </a:p>
          <a:p>
            <a:pPr lvl="1"/>
            <a:r>
              <a:rPr lang="en-US" dirty="0"/>
              <a:t>While with termination expressions</a:t>
            </a:r>
          </a:p>
          <a:p>
            <a:pPr lvl="1"/>
            <a:r>
              <a:rPr lang="en-US" dirty="0"/>
              <a:t>For with data-dependent bounds</a:t>
            </a:r>
          </a:p>
          <a:p>
            <a:r>
              <a:rPr lang="en-US" dirty="0"/>
              <a:t>Data-dependent recursion</a:t>
            </a:r>
          </a:p>
          <a:p>
            <a:r>
              <a:rPr lang="en-US" dirty="0"/>
              <a:t>Interrupts</a:t>
            </a:r>
          </a:p>
          <a:p>
            <a:pPr lvl="1"/>
            <a:r>
              <a:rPr lang="en-US" dirty="0"/>
              <a:t>I/O events, time-slice</a:t>
            </a:r>
          </a:p>
          <a:p>
            <a:r>
              <a:rPr lang="en-US" dirty="0">
                <a:solidFill>
                  <a:schemeClr val="accent2"/>
                </a:solidFill>
              </a:rPr>
              <a:t>Note: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r>
              <a:rPr lang="en-US" dirty="0">
                <a:solidFill>
                  <a:schemeClr val="accent2"/>
                </a:solidFill>
              </a:rPr>
              <a:t> three were issue for HLS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For same reason – </a:t>
            </a:r>
            <a:r>
              <a:rPr lang="en-US" dirty="0">
                <a:solidFill>
                  <a:srgbClr val="FF6600"/>
                </a:solidFill>
              </a:rPr>
              <a:t>how did we address?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Dataflow (from Day 5)</a:t>
            </a:r>
          </a:p>
          <a:p>
            <a:pPr lvl="1"/>
            <a:r>
              <a:rPr lang="en-US" dirty="0"/>
              <a:t>Variable rates</a:t>
            </a:r>
          </a:p>
          <a:p>
            <a:pPr lvl="1"/>
            <a:r>
              <a:rPr lang="en-US" dirty="0"/>
              <a:t>Switch/select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typical (4710,5710) processor “optimizations” can cause variable delay</a:t>
            </a:r>
          </a:p>
          <a:p>
            <a:pPr lvl="1"/>
            <a:r>
              <a:rPr lang="en-US" dirty="0"/>
              <a:t>Caches</a:t>
            </a:r>
          </a:p>
          <a:p>
            <a:pPr lvl="1"/>
            <a:r>
              <a:rPr lang="en-US" dirty="0"/>
              <a:t>Branch prediction</a:t>
            </a:r>
          </a:p>
          <a:p>
            <a:pPr lvl="1"/>
            <a:r>
              <a:rPr lang="en-US" dirty="0"/>
              <a:t>Common-case optimizations</a:t>
            </a:r>
          </a:p>
          <a:p>
            <a:pPr lvl="1"/>
            <a:r>
              <a:rPr lang="en-US" dirty="0"/>
              <a:t>Pipeline stalls</a:t>
            </a:r>
          </a:p>
          <a:p>
            <a:pPr lvl="1"/>
            <a:r>
              <a:rPr lang="en-US" dirty="0"/>
              <a:t>Speculative issue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Disciplines to achieve Real-Time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3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859F8B-267A-318C-6675-269C84A2B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Already Addressed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B5DC7F-B918-F2E8-9C70-CB91FD68C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 pipelines are deterministic</a:t>
            </a:r>
          </a:p>
          <a:p>
            <a:pPr lvl="1"/>
            <a:r>
              <a:rPr lang="en-US" dirty="0"/>
              <a:t>HLS limitations for hardware already drove us to fixed timing</a:t>
            </a:r>
          </a:p>
          <a:p>
            <a:r>
              <a:rPr lang="en-US" dirty="0"/>
              <a:t>Explicit scheduling of VLIW issue </a:t>
            </a:r>
          </a:p>
          <a:p>
            <a:pPr lvl="1"/>
            <a:r>
              <a:rPr lang="en-US" dirty="0"/>
              <a:t>Can be fixed timing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B813F-4EFC-D463-906D-B90288ED0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8E412-A134-3808-9D4E-2ABC8533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900AE-33EB-4B44-A210-A4596975124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6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0804E-9D15-5BA9-F5C8-BB016CDE2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11493-F364-1726-C3B5-B5F32C839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Processor Architecture</a:t>
            </a:r>
          </a:p>
          <a:p>
            <a:r>
              <a:rPr lang="en-US" dirty="0"/>
              <a:t>Resource Sharing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E09D-CA10-CC8E-35CF-E24D208F9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574AE-55C4-3CAA-9945-59FC648E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31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</a:t>
            </a:r>
            <a:br>
              <a:rPr lang="en-US" dirty="0"/>
            </a:br>
            <a:r>
              <a:rPr lang="en-US" dirty="0"/>
              <a:t>to make architecture more deterministic?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/>
              <a:t>Explicitly managed memory</a:t>
            </a:r>
          </a:p>
          <a:p>
            <a:r>
              <a:rPr lang="en-US" dirty="0"/>
              <a:t>Eliminate Branching (too severe?)</a:t>
            </a:r>
          </a:p>
          <a:p>
            <a:r>
              <a:rPr lang="en-US" dirty="0" err="1"/>
              <a:t>Unpipelined</a:t>
            </a:r>
            <a:r>
              <a:rPr lang="en-US" dirty="0"/>
              <a:t> processors</a:t>
            </a:r>
          </a:p>
          <a:p>
            <a:r>
              <a:rPr lang="en-US" dirty="0"/>
              <a:t>Fixed-delay pipelines</a:t>
            </a:r>
          </a:p>
          <a:p>
            <a:pPr lvl="1"/>
            <a:r>
              <a:rPr lang="en-US" dirty="0"/>
              <a:t>Offline-scheduled resource sharing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Multi-threaded</a:t>
            </a:r>
          </a:p>
          <a:p>
            <a:r>
              <a:rPr lang="en-US" dirty="0"/>
              <a:t>Deadlines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13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r>
              <a:rPr lang="en-US" dirty="0"/>
              <a:t>Make memory hierarchy visible</a:t>
            </a:r>
          </a:p>
          <a:p>
            <a:pPr lvl="1"/>
            <a:r>
              <a:rPr lang="en-US" dirty="0"/>
              <a:t>Use Scratchpad memories instead of caches</a:t>
            </a:r>
          </a:p>
          <a:p>
            <a:r>
              <a:rPr lang="en-US" dirty="0"/>
              <a:t>Explicitly move data between memories</a:t>
            </a:r>
          </a:p>
          <a:p>
            <a:pPr lvl="1"/>
            <a:r>
              <a:rPr lang="en-US" dirty="0"/>
              <a:t>E.g. movement into local memory</a:t>
            </a:r>
          </a:p>
          <a:p>
            <a:r>
              <a:rPr lang="en-US" dirty="0"/>
              <a:t>Already do for Register File in Processor</a:t>
            </a:r>
          </a:p>
          <a:p>
            <a:pPr lvl="1"/>
            <a:r>
              <a:rPr lang="en-US" dirty="0"/>
              <a:t>Load/store between memory and RF slot</a:t>
            </a:r>
          </a:p>
          <a:p>
            <a:pPr lvl="1"/>
            <a:r>
              <a:rPr lang="en-US" dirty="0"/>
              <a:t>…but don’t do for memory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– refers to physical time</a:t>
            </a:r>
          </a:p>
          <a:p>
            <a:pPr lvl="1"/>
            <a:r>
              <a:rPr lang="en-US" dirty="0"/>
              <a:t>Connection to Real or Physical World</a:t>
            </a:r>
          </a:p>
          <a:p>
            <a:r>
              <a:rPr lang="en-US" dirty="0"/>
              <a:t>Contrast with “virtual” or “variable” time</a:t>
            </a:r>
          </a:p>
          <a:p>
            <a:r>
              <a:rPr lang="en-US" dirty="0"/>
              <a:t>Handles events with absolute guarantees on timing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232400" cy="359230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Schedule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/>
              <a:t>Don’t arbitrate</a:t>
            </a:r>
          </a:p>
          <a:p>
            <a:r>
              <a:rPr lang="en-US" dirty="0"/>
              <a:t>Decide up-front when each shared resource can be used by each thread or processor</a:t>
            </a:r>
          </a:p>
          <a:p>
            <a:pPr lvl="1"/>
            <a:r>
              <a:rPr lang="en-US" dirty="0"/>
              <a:t>Simple fixed schedule</a:t>
            </a:r>
          </a:p>
          <a:p>
            <a:pPr lvl="1"/>
            <a:r>
              <a:rPr lang="en-US" dirty="0"/>
              <a:t>Detailed Schedule</a:t>
            </a:r>
          </a:p>
          <a:p>
            <a:r>
              <a:rPr lang="en-US" dirty="0"/>
              <a:t>What</a:t>
            </a:r>
          </a:p>
          <a:p>
            <a:pPr lvl="1"/>
            <a:r>
              <a:rPr lang="en-US" dirty="0"/>
              <a:t>Memory bank, bus, I/O, network link,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6286500" cy="443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4196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Fixed by hardware master</a:t>
            </a:r>
          </a:p>
          <a:p>
            <a:r>
              <a:rPr lang="en-US" dirty="0"/>
              <a:t>4 masters share a bus</a:t>
            </a:r>
          </a:p>
          <a:p>
            <a:r>
              <a:rPr lang="en-US" dirty="0"/>
              <a:t>Each master gets to make a request on the bus every 4</a:t>
            </a:r>
            <a:r>
              <a:rPr lang="en-US" baseline="30000" dirty="0"/>
              <a:t>th</a:t>
            </a:r>
            <a:r>
              <a:rPr lang="en-US" dirty="0"/>
              <a:t> cycle</a:t>
            </a:r>
          </a:p>
          <a:p>
            <a:pPr lvl="1"/>
            <a:r>
              <a:rPr lang="en-US" dirty="0"/>
              <a:t>If doesn’t use it, goes idle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dirty="0"/>
              <a:t>Regular schedule</a:t>
            </a:r>
          </a:p>
          <a:p>
            <a:r>
              <a:rPr lang="en-US" dirty="0"/>
              <a:t>Fixed bus slot schedule of length N &gt; masters</a:t>
            </a:r>
          </a:p>
          <a:p>
            <a:pPr lvl="1"/>
            <a:r>
              <a:rPr lang="en-US" dirty="0"/>
              <a:t>(probably a multiple)</a:t>
            </a:r>
          </a:p>
          <a:p>
            <a:r>
              <a:rPr lang="en-US" dirty="0"/>
              <a:t>Assign owner for each slot</a:t>
            </a:r>
          </a:p>
          <a:p>
            <a:pPr lvl="1"/>
            <a:r>
              <a:rPr lang="en-US" dirty="0"/>
              <a:t>Can assign more slots to one </a:t>
            </a:r>
          </a:p>
          <a:p>
            <a:r>
              <a:rPr lang="en-US" dirty="0"/>
              <a:t>E.g. N=8, for 4 masters</a:t>
            </a:r>
          </a:p>
          <a:p>
            <a:pPr lvl="1"/>
            <a:r>
              <a:rPr lang="en-US" dirty="0"/>
              <a:t>Schedule (1 2 1 3 1 2 1 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Scheduled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extreme, fully schedule which tasks gets resource on each cycle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8585200" cy="252887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with Multiplier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 as shown?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What’s inefficient about this design?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9" name="Content Placeholder 8" descr="proc_nobranch_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971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dirty="0"/>
              <a:t>Simple Deterministic Processor with some Pipelining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what are cycles?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Hint: what is sequence of addresses into Instr.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92651-3935-5745-8E23-B0591AE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04" y="2009127"/>
            <a:ext cx="3092196" cy="46583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148D2-4BB7-AC4F-B0C2-BBCD8E2A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  <a:endParaRPr lang="en-US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R1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8A2D74-6555-A942-AB17-3C48C285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84" y="1768057"/>
            <a:ext cx="3252216" cy="4899444"/>
          </a:xfrm>
        </p:spPr>
      </p:pic>
    </p:spTree>
    <p:extLst>
      <p:ext uri="{BB962C8B-B14F-4D97-AF65-F5344CB8AC3E}">
        <p14:creationId xmlns:p14="http://schemas.microsoft.com/office/powerpoint/2010/main" val="36305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3186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EFDF-F399-1841-8146-BF87E5BD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C990FE-DF96-E14B-B047-9F157606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1184" y="1768057"/>
            <a:ext cx="3252216" cy="48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42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C399-8DF2-5D5B-37DB-79F190521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DB7AE-9588-9961-2202-7B79D1560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Pipeline data updates</a:t>
            </a:r>
          </a:p>
          <a:p>
            <a:pPr lvl="1"/>
            <a:r>
              <a:rPr lang="en-US" dirty="0"/>
              <a:t>Not available on next cycle, but depend on delay through logic</a:t>
            </a:r>
          </a:p>
          <a:p>
            <a:r>
              <a:rPr lang="en-US" dirty="0"/>
              <a:t>Delay branches</a:t>
            </a:r>
          </a:p>
          <a:p>
            <a:pPr lvl="1"/>
            <a:r>
              <a:rPr lang="en-US" dirty="0"/>
              <a:t>Not happen immediately, a fixed number of clock cycles later</a:t>
            </a:r>
          </a:p>
          <a:p>
            <a:r>
              <a:rPr lang="en-US" dirty="0"/>
              <a:t>Schedule like VLIW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F9D80-F58F-1B51-7538-223FA81E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F2B68-9F73-2949-094B-88C26210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2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631F-3E49-E4CE-9CC4-197B4080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Constants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E87F-4F73-135D-C63B-221953D7C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mechanical sense/response times are ~ 5-10ms</a:t>
            </a:r>
          </a:p>
          <a:p>
            <a:r>
              <a:rPr lang="en-US" dirty="0"/>
              <a:t>Human reaction times ~20ms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8079E-3246-AE57-26EF-E7D247884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0F037-40F8-FF27-018C-0E27ACEA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31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492F-1F24-F123-5C16-C891E937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DE5A-D1C5-F3A6-FA78-5EDD5A56B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Following slides make another point (and give another chance to look at retiming)</a:t>
            </a:r>
          </a:p>
          <a:p>
            <a:r>
              <a:rPr lang="en-US" dirty="0"/>
              <a:t>Trimming for time in lecture</a:t>
            </a:r>
          </a:p>
          <a:p>
            <a:r>
              <a:rPr lang="en-US" dirty="0"/>
              <a:t>Here as further bonus material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50F19-A66E-631A-B0F6-21146C34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A4CE1-15D1-6697-ECA5-151DC4AD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18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EE0E-2F42-5542-BDB9-93A3CEC0AE9F}" type="slidenum">
              <a:rPr lang="en-US"/>
              <a:pPr/>
              <a:t>51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Register Moves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Retiming Lag/Lead</a:t>
            </a:r>
          </a:p>
        </p:txBody>
      </p:sp>
      <p:pic>
        <p:nvPicPr>
          <p:cNvPr id="14340" name="Picture 4" descr="lag_l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71800"/>
            <a:ext cx="5829300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12061060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pipeline and retime to reduce cycle time on acyclic dataflow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 descr="two_adder_pipeline_highlight_la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090572"/>
            <a:ext cx="8534400" cy="130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89975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lead </a:t>
            </a:r>
            <a:r>
              <a:rPr lang="en-US" dirty="0" err="1"/>
              <a:t>Mux</a:t>
            </a:r>
            <a:endParaRPr lang="en-US" dirty="0"/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7432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Content Placeholder 8" descr="proc_nobranch_mpy_pip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-1676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261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2: lead M3</a:t>
            </a:r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1430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6764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32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3: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209800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4101149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4: lead M1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133600" y="1752600"/>
            <a:ext cx="8492067" cy="4495800"/>
          </a:xfrm>
        </p:spPr>
      </p:pic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10200" y="18288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04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5: Lead ALU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828800"/>
            <a:ext cx="2908300" cy="4419600"/>
          </a:xfrm>
          <a:prstGeom prst="rect">
            <a:avLst/>
          </a:prstGeom>
        </p:spPr>
      </p:pic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667000" y="20574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8418140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6: Lead Data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752600" y="1981200"/>
            <a:ext cx="7772400" cy="4114800"/>
          </a:xfrm>
        </p:spPr>
      </p:pic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9050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5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7: Lag Instr.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9812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5146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3163766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9C82D-5221-2DD2-E236-D609FDDA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DEDF8-BBB6-E558-3779-972EF95A4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 traveling 60 km/h</a:t>
            </a:r>
          </a:p>
          <a:p>
            <a:r>
              <a:rPr lang="en-US" dirty="0"/>
              <a:t>Visibility of 30 m</a:t>
            </a:r>
          </a:p>
          <a:p>
            <a:r>
              <a:rPr lang="en-US" dirty="0">
                <a:solidFill>
                  <a:srgbClr val="FF6600"/>
                </a:solidFill>
              </a:rPr>
              <a:t>How long do you have to stop as soon as something comes into view?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Simple total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See/recognize, decide, apply breaks, breaks respond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5AC4-EB0B-8EB1-F288-FA3D0BFB9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BEBC8-C390-5031-52E2-5550C790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847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8: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981200" y="1828800"/>
            <a:ext cx="8636000" cy="4572000"/>
          </a:xfrm>
        </p:spPr>
      </p:pic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1752600"/>
            <a:ext cx="3159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9: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676400"/>
            <a:ext cx="3159016" cy="4800600"/>
          </a:xfrm>
          <a:prstGeom prst="rect">
            <a:avLst/>
          </a:prstGeom>
        </p:spPr>
      </p:pic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057399" y="1600200"/>
            <a:ext cx="9211733" cy="4876800"/>
          </a:xfrm>
        </p:spPr>
      </p:pic>
    </p:spTree>
    <p:extLst>
      <p:ext uri="{BB962C8B-B14F-4D97-AF65-F5344CB8AC3E}">
        <p14:creationId xmlns:p14="http://schemas.microsoft.com/office/powerpoint/2010/main" val="213727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10: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209800" y="1524000"/>
            <a:ext cx="9211733" cy="4876800"/>
          </a:xfrm>
        </p:spPr>
      </p:pic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447800"/>
            <a:ext cx="33595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11: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371600"/>
            <a:ext cx="3359588" cy="5105400"/>
          </a:xfrm>
          <a:prstGeom prst="rect">
            <a:avLst/>
          </a:prstGeom>
        </p:spPr>
      </p:pic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2954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341244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12: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438400" y="1272988"/>
            <a:ext cx="9829800" cy="5204012"/>
          </a:xfrm>
        </p:spPr>
      </p:pic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219200"/>
            <a:ext cx="34598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96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13: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7628" y="1447800"/>
            <a:ext cx="3309445" cy="5029200"/>
          </a:xfrm>
          <a:prstGeom prst="rect">
            <a:avLst/>
          </a:prstGeom>
        </p:spPr>
      </p:pic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</p:spTree>
    <p:extLst>
      <p:ext uri="{BB962C8B-B14F-4D97-AF65-F5344CB8AC3E}">
        <p14:creationId xmlns:p14="http://schemas.microsoft.com/office/powerpoint/2010/main" val="26761769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Retimed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463183" y="2587752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 delay between </a:t>
            </a:r>
          </a:p>
          <a:p>
            <a:r>
              <a:rPr lang="en-US" dirty="0">
                <a:latin typeface="+mn-lt"/>
              </a:rPr>
              <a:t>registers 1ns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Extra slides show retiming</a:t>
            </a:r>
          </a:p>
        </p:txBody>
      </p:sp>
    </p:spTree>
    <p:extLst>
      <p:ext uri="{BB962C8B-B14F-4D97-AF65-F5344CB8AC3E}">
        <p14:creationId xmlns:p14="http://schemas.microsoft.com/office/powerpoint/2010/main" val="19813544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How use?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463183" y="2587752"/>
            <a:ext cx="3918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How could you usefully use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this faster processor with</a:t>
            </a:r>
          </a:p>
          <a:p>
            <a:r>
              <a:rPr lang="en-US" dirty="0">
                <a:solidFill>
                  <a:srgbClr val="FF6600"/>
                </a:solidFill>
                <a:latin typeface="+mn-lt"/>
              </a:rPr>
              <a:t>the specified behavior?</a:t>
            </a:r>
          </a:p>
        </p:txBody>
      </p:sp>
    </p:spTree>
    <p:extLst>
      <p:ext uri="{BB962C8B-B14F-4D97-AF65-F5344CB8AC3E}">
        <p14:creationId xmlns:p14="http://schemas.microsoft.com/office/powerpoint/2010/main" val="33913011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r>
              <a:rPr lang="en-US" dirty="0"/>
              <a:t>Not how ARM, Intel (4710, 5710) processor are pipelined</a:t>
            </a:r>
          </a:p>
          <a:p>
            <a:r>
              <a:rPr lang="en-US" dirty="0"/>
              <a:t>Those include operations that make timing variable</a:t>
            </a:r>
          </a:p>
          <a:p>
            <a:pPr lvl="1"/>
            <a:r>
              <a:rPr lang="en-US" dirty="0"/>
              <a:t> dynamic data hazards, branch speculation</a:t>
            </a:r>
          </a:p>
          <a:p>
            <a:r>
              <a:rPr lang="en-US" dirty="0"/>
              <a:t>Here, data becomes available after a predictable time</a:t>
            </a:r>
          </a:p>
          <a:p>
            <a:r>
              <a:rPr lang="en-US" dirty="0"/>
              <a:t>Branches take effect at a fixed time</a:t>
            </a:r>
          </a:p>
          <a:p>
            <a:pPr lvl="1"/>
            <a:r>
              <a:rPr lang="en-US" dirty="0"/>
              <a:t>Likely delayed</a:t>
            </a:r>
          </a:p>
          <a:p>
            <a:r>
              <a:rPr lang="en-US" dirty="0"/>
              <a:t>Schedule to delays to get correct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Deadline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334000"/>
          </a:xfrm>
        </p:spPr>
        <p:txBody>
          <a:bodyPr/>
          <a:lstStyle/>
          <a:p>
            <a:r>
              <a:rPr lang="en-US" dirty="0"/>
              <a:t>Deal with algorithmic (branching) variability</a:t>
            </a:r>
          </a:p>
          <a:p>
            <a:r>
              <a:rPr lang="en-US" dirty="0"/>
              <a:t>Set a hardware counter for thread</a:t>
            </a:r>
          </a:p>
          <a:p>
            <a:r>
              <a:rPr lang="en-US" dirty="0"/>
              <a:t>Decrement counter on each cycle</a:t>
            </a:r>
          </a:p>
          <a:p>
            <a:r>
              <a:rPr lang="en-US" dirty="0"/>
              <a:t>Demand counter reach 0 before thread allowed to continue at deadline instruction</a:t>
            </a:r>
          </a:p>
          <a:p>
            <a:pPr lvl="1"/>
            <a:r>
              <a:rPr lang="en-US" dirty="0"/>
              <a:t>Stall if get there early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Similar to flip-flop on a logic path </a:t>
            </a:r>
          </a:p>
          <a:p>
            <a:pPr lvl="2"/>
            <a:r>
              <a:rPr lang="en-US" dirty="0"/>
              <a:t>Wait for clock edge to change or sample value</a:t>
            </a:r>
          </a:p>
          <a:p>
            <a:r>
              <a:rPr lang="en-US" dirty="0"/>
              <a:t>Model: fixed execution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Real-Time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timing guarantees might you like for the following tasks?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Self-driving car detects an object in its path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from object appearing to detection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Pacemaker stimulates your heart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Turn steering wheel on a drive-by-wire car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to recognized and car turns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playback (frame to frame delay)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WCET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/>
          <a:lstStyle/>
          <a:p>
            <a:r>
              <a:rPr lang="en-US" dirty="0"/>
              <a:t>WCET – Worst-Case Execution Time</a:t>
            </a:r>
          </a:p>
          <a:p>
            <a:r>
              <a:rPr lang="en-US" dirty="0"/>
              <a:t>Analysis when working with algorithms and architectures with data-dependent delay</a:t>
            </a:r>
          </a:p>
          <a:p>
            <a:pPr lvl="1"/>
            <a:r>
              <a:rPr lang="en-US" dirty="0"/>
              <a:t>Need to meet real time</a:t>
            </a:r>
          </a:p>
          <a:p>
            <a:pPr lvl="1"/>
            <a:r>
              <a:rPr lang="en-US" dirty="0"/>
              <a:t>Calculate the worst-case runtime of a task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Like calculating the critical path</a:t>
            </a:r>
            <a:r>
              <a:rPr lang="en-US" dirty="0"/>
              <a:t> (but harder)</a:t>
            </a:r>
          </a:p>
          <a:p>
            <a:pPr lvl="2"/>
            <a:r>
              <a:rPr lang="en-US" dirty="0"/>
              <a:t>Worst-case delay of instructions</a:t>
            </a:r>
          </a:p>
          <a:p>
            <a:pPr lvl="2"/>
            <a:r>
              <a:rPr lang="en-US" dirty="0"/>
              <a:t>Worst-case path through code</a:t>
            </a:r>
          </a:p>
          <a:p>
            <a:pPr lvl="2"/>
            <a:r>
              <a:rPr lang="en-US" dirty="0"/>
              <a:t>Worst-case # loop iterations</a:t>
            </a:r>
          </a:p>
          <a:p>
            <a:pPr lvl="1"/>
            <a:r>
              <a:rPr lang="en-US" dirty="0"/>
              <a:t>Rationale for setting Deadlines </a:t>
            </a:r>
          </a:p>
          <a:p>
            <a:pPr lvl="2"/>
            <a:r>
              <a:rPr lang="en-US" dirty="0"/>
              <a:t>(like a cycle time)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Different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419600"/>
          </a:xfrm>
        </p:spPr>
        <p:txBody>
          <a:bodyPr/>
          <a:lstStyle/>
          <a:p>
            <a:pPr>
              <a:buNone/>
            </a:pPr>
            <a:r>
              <a:rPr lang="en-US" dirty="0"/>
              <a:t>Real-Time</a:t>
            </a:r>
          </a:p>
          <a:p>
            <a:r>
              <a:rPr lang="en-US" dirty="0"/>
              <a:t>Willing to recompile to new hardware</a:t>
            </a:r>
          </a:p>
          <a:p>
            <a:r>
              <a:rPr lang="en-US" dirty="0"/>
              <a:t>Want time on hardware predictable</a:t>
            </a:r>
          </a:p>
          <a:p>
            <a:r>
              <a:rPr lang="en-US" dirty="0"/>
              <a:t>Willing to schedule for delays in particular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724400" cy="4495800"/>
          </a:xfrm>
        </p:spPr>
        <p:txBody>
          <a:bodyPr/>
          <a:lstStyle/>
          <a:p>
            <a:pPr>
              <a:buNone/>
            </a:pPr>
            <a:r>
              <a:rPr lang="en-US" dirty="0"/>
              <a:t>General Purpose/Best Effort</a:t>
            </a:r>
          </a:p>
          <a:p>
            <a:r>
              <a:rPr lang="en-US" dirty="0"/>
              <a:t>ISA fixed</a:t>
            </a:r>
          </a:p>
          <a:p>
            <a:r>
              <a:rPr lang="en-US" dirty="0"/>
              <a:t>Want to run same assembly on different implementations</a:t>
            </a:r>
          </a:p>
          <a:p>
            <a:r>
              <a:rPr lang="en-US" dirty="0"/>
              <a:t>Tolerate different delays for different hardware</a:t>
            </a:r>
          </a:p>
          <a:p>
            <a:r>
              <a:rPr lang="en-US" dirty="0"/>
              <a:t>Run faster on newer, larger implementations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/>
              <a:t>SoC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choose which resources are shared</a:t>
            </a:r>
          </a:p>
          <a:p>
            <a:r>
              <a:rPr lang="en-US" dirty="0"/>
              <a:t>Can dedicate resources to tasks</a:t>
            </a:r>
          </a:p>
          <a:p>
            <a:r>
              <a:rPr lang="en-US" dirty="0"/>
              <a:t>Isolate real-time tasks/portions of tasks from best-effort</a:t>
            </a:r>
          </a:p>
          <a:p>
            <a:pPr lvl="1"/>
            <a:r>
              <a:rPr lang="en-US" dirty="0"/>
              <a:t>Separate hardware/processors</a:t>
            </a:r>
          </a:p>
          <a:p>
            <a:pPr lvl="1"/>
            <a:r>
              <a:rPr lang="en-US" dirty="0"/>
              <a:t>Separate memories,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CD74-88B9-2646-8B24-8C8A7BF9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19100"/>
            <a:ext cx="7772400" cy="1143000"/>
          </a:xfrm>
        </p:spPr>
        <p:txBody>
          <a:bodyPr/>
          <a:lstStyle/>
          <a:p>
            <a:r>
              <a:rPr lang="en-US" dirty="0" err="1"/>
              <a:t>UltraScale</a:t>
            </a:r>
            <a:r>
              <a:rPr lang="en-US" dirty="0"/>
              <a:t>+ Zynq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9F9-768C-D141-B54A-7F648EAE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80388"/>
            <a:ext cx="7772400" cy="4114800"/>
          </a:xfrm>
        </p:spPr>
        <p:txBody>
          <a:bodyPr/>
          <a:lstStyle/>
          <a:p>
            <a:r>
              <a:rPr lang="en-US" dirty="0"/>
              <a:t>Has 2  “Real-Time Processor”</a:t>
            </a:r>
          </a:p>
          <a:p>
            <a:pPr lvl="1"/>
            <a:r>
              <a:rPr lang="en-US" dirty="0"/>
              <a:t>ARM Cortex-R5</a:t>
            </a:r>
          </a:p>
          <a:p>
            <a:pPr lvl="2"/>
            <a:r>
              <a:rPr lang="en-US" dirty="0"/>
              <a:t>32b (vs. 64b for A53 APU processor)</a:t>
            </a:r>
          </a:p>
          <a:p>
            <a:pPr lvl="2"/>
            <a:r>
              <a:rPr lang="en-US" dirty="0"/>
              <a:t>ARMv7-R (vs. ARMv8)</a:t>
            </a:r>
          </a:p>
          <a:p>
            <a:pPr lvl="2"/>
            <a:r>
              <a:rPr lang="en-US" dirty="0"/>
              <a:t>Single ALU, dual issue</a:t>
            </a:r>
          </a:p>
          <a:p>
            <a:pPr lvl="2"/>
            <a:r>
              <a:rPr lang="en-US" dirty="0"/>
              <a:t>Branch prediction</a:t>
            </a:r>
          </a:p>
          <a:p>
            <a:r>
              <a:rPr lang="en-US" dirty="0"/>
              <a:t>Explicitly managed scratchpads</a:t>
            </a:r>
          </a:p>
          <a:p>
            <a:pPr lvl="2"/>
            <a:r>
              <a:rPr lang="en-US" dirty="0"/>
              <a:t>Tightly-Coupled Memories</a:t>
            </a:r>
          </a:p>
          <a:p>
            <a:pPr lvl="2"/>
            <a:r>
              <a:rPr lang="en-US" dirty="0"/>
              <a:t>On-Chip Memory (OCM)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1998C-1955-9147-902A-14C0E43E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42D-016D-B341-9FD1-269A26D8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92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839924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2E22-E8EB-434E-8864-F9A74A2F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RPU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39AA1-B56E-784F-85FE-6B41DCD6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E252-3A65-E54D-8784-3F66435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44BE-FD32-5D48-90EF-8FA9780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87D0B-15AE-C943-9AC0-EB76B9AF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225550"/>
            <a:ext cx="68326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48857-CAA6-8448-A3C4-3E38AD4F5DF6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(p65)</a:t>
            </a:r>
          </a:p>
        </p:txBody>
      </p:sp>
    </p:spTree>
    <p:extLst>
      <p:ext uri="{BB962C8B-B14F-4D97-AF65-F5344CB8AC3E}">
        <p14:creationId xmlns:p14="http://schemas.microsoft.com/office/powerpoint/2010/main" val="2383382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CAD-0B53-F14F-A447-898E31D69773}" type="slidenum">
              <a:rPr lang="en-US"/>
              <a:pPr/>
              <a:t>76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/>
              <a:t>Big Ideas: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1054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 and hardware discipline</a:t>
            </a:r>
          </a:p>
          <a:p>
            <a:r>
              <a:rPr lang="en-US" dirty="0"/>
              <a:t>Avoid or use care with variable delay programming constructs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processor common-case optimizations</a:t>
            </a:r>
          </a:p>
          <a:p>
            <a:pPr lvl="1"/>
            <a:r>
              <a:rPr lang="en-US" dirty="0"/>
              <a:t>Offline calculate static schedule for computation and sharing</a:t>
            </a:r>
          </a:p>
          <a:p>
            <a:pPr lvl="2"/>
            <a:r>
              <a:rPr lang="en-US" dirty="0"/>
              <a:t>Instead of dynamic arbitration, stalls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77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Penn on Thursday-Friday schedule for tomorrow and Wednesday</a:t>
            </a:r>
          </a:p>
          <a:p>
            <a:pPr lvl="1"/>
            <a:r>
              <a:rPr lang="en-US" dirty="0">
                <a:sym typeface="Wingdings" pitchFamily="2" charset="2"/>
              </a:rPr>
              <a:t> no lecture on Wednesday</a:t>
            </a:r>
          </a:p>
          <a:p>
            <a:r>
              <a:rPr lang="en-US" dirty="0">
                <a:sym typeface="Wingdings" pitchFamily="2" charset="2"/>
              </a:rPr>
              <a:t>Next lecture Monday</a:t>
            </a:r>
          </a:p>
          <a:p>
            <a:pPr lvl="1"/>
            <a:r>
              <a:rPr lang="en-US" dirty="0" err="1">
                <a:sym typeface="Wingdings" pitchFamily="2" charset="2"/>
              </a:rPr>
              <a:t>Wrapup</a:t>
            </a:r>
            <a:r>
              <a:rPr lang="en-US" dirty="0">
                <a:sym typeface="Wingdings" pitchFamily="2" charset="2"/>
              </a:rPr>
              <a:t> lecture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Attention/processing within fixed interval</a:t>
            </a:r>
          </a:p>
          <a:p>
            <a:pPr lvl="1"/>
            <a:r>
              <a:rPr lang="en-US" dirty="0"/>
              <a:t>Sample new value every XX ms</a:t>
            </a:r>
          </a:p>
          <a:p>
            <a:pPr lvl="1"/>
            <a:r>
              <a:rPr lang="en-US" dirty="0"/>
              <a:t>Produce new frame every 30 ms</a:t>
            </a:r>
          </a:p>
          <a:p>
            <a:pPr lvl="1"/>
            <a:r>
              <a:rPr lang="en-US" dirty="0"/>
              <a:t>Both: schedule to act and complete action</a:t>
            </a:r>
          </a:p>
          <a:p>
            <a:r>
              <a:rPr lang="en-US" dirty="0"/>
              <a:t>Bounded response time</a:t>
            </a:r>
          </a:p>
          <a:p>
            <a:pPr lvl="1"/>
            <a:r>
              <a:rPr lang="en-US" dirty="0"/>
              <a:t>Respond to </a:t>
            </a:r>
            <a:r>
              <a:rPr lang="en-US" dirty="0" err="1"/>
              <a:t>keypress</a:t>
            </a:r>
            <a:r>
              <a:rPr lang="en-US" dirty="0"/>
              <a:t> within 20 ms</a:t>
            </a:r>
          </a:p>
          <a:p>
            <a:pPr lvl="1"/>
            <a:r>
              <a:rPr lang="en-US" dirty="0"/>
              <a:t>Detect object within 100 ms</a:t>
            </a:r>
          </a:p>
          <a:p>
            <a:pPr lvl="1"/>
            <a:r>
              <a:rPr lang="en-US" dirty="0"/>
              <a:t>Return search results within 200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these things indicate?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When will the computer complete the task?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410200" y="3657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38600" y="5867400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https://en.wikipedia.org/wiki/File:WaitCursor-300p.gif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https://en.wikipedia.org/wiki/File:Windows_8_%2B_10_wait_cursor.gif</a:t>
            </a:r>
          </a:p>
        </p:txBody>
      </p:sp>
      <p:pic>
        <p:nvPicPr>
          <p:cNvPr id="9" name="Picture 8" descr="Windows_8_+_10_wait_curs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814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35824</TotalTime>
  <Words>2710</Words>
  <Application>Microsoft Macintosh PowerPoint</Application>
  <PresentationFormat>On-screen Show (4:3)</PresentationFormat>
  <Paragraphs>552</Paragraphs>
  <Slides>77</Slides>
  <Notes>9</Notes>
  <HiddenSlides>19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ＭＳ Ｐゴシック</vt:lpstr>
      <vt:lpstr>Arial</vt:lpstr>
      <vt:lpstr>Courier</vt:lpstr>
      <vt:lpstr>Times New Roman</vt:lpstr>
      <vt:lpstr>Wingdings</vt:lpstr>
      <vt:lpstr>Blank Presentation</vt:lpstr>
      <vt:lpstr>Equation</vt:lpstr>
      <vt:lpstr>ESE5320: System-on-a-Chip Architecture</vt:lpstr>
      <vt:lpstr>Today</vt:lpstr>
      <vt:lpstr>Message</vt:lpstr>
      <vt:lpstr>Real Time</vt:lpstr>
      <vt:lpstr>Time Constants</vt:lpstr>
      <vt:lpstr>Breaking</vt:lpstr>
      <vt:lpstr>Real-Time Tasks</vt:lpstr>
      <vt:lpstr>Real-Time Guarantees</vt:lpstr>
      <vt:lpstr>Computer Response</vt:lpstr>
      <vt:lpstr>Real-Time Response</vt:lpstr>
      <vt:lpstr>Synchronous Circuit Model</vt:lpstr>
      <vt:lpstr>Preclass 2</vt:lpstr>
      <vt:lpstr>Preclass 2</vt:lpstr>
      <vt:lpstr>Historically</vt:lpstr>
      <vt:lpstr>Technological  Change</vt:lpstr>
      <vt:lpstr>Performance Scaling</vt:lpstr>
      <vt:lpstr>HW/SW Co-Design</vt:lpstr>
      <vt:lpstr>Real-Time Challenge</vt:lpstr>
      <vt:lpstr>Challenges</vt:lpstr>
      <vt:lpstr>Processor Data Caches</vt:lpstr>
      <vt:lpstr>Processor Data Caches</vt:lpstr>
      <vt:lpstr>Processor Data Caches</vt:lpstr>
      <vt:lpstr>Preclass 3:  Processor Cache Timing</vt:lpstr>
      <vt:lpstr>Scratchpad</vt:lpstr>
      <vt:lpstr>Observe</vt:lpstr>
      <vt:lpstr>Preclass 4</vt:lpstr>
      <vt:lpstr>Preclass 5</vt:lpstr>
      <vt:lpstr>Preclass 5</vt:lpstr>
      <vt:lpstr>Observe</vt:lpstr>
      <vt:lpstr>Two Challenges</vt:lpstr>
      <vt:lpstr>Algorithm</vt:lpstr>
      <vt:lpstr>Programming Constructs</vt:lpstr>
      <vt:lpstr>Programming Constructs</vt:lpstr>
      <vt:lpstr>Hardware Architecture</vt:lpstr>
      <vt:lpstr>Disciplines to achieve Real-Time</vt:lpstr>
      <vt:lpstr>Already Addressed</vt:lpstr>
      <vt:lpstr>Open Issues</vt:lpstr>
      <vt:lpstr>What can we do to make architecture more deterministic?</vt:lpstr>
      <vt:lpstr>Explicitly Managed Memory</vt:lpstr>
      <vt:lpstr>Explicitly Managed Memory</vt:lpstr>
      <vt:lpstr>Offline Schedule Resource Sharing</vt:lpstr>
      <vt:lpstr>Time-Multiplexed Bus</vt:lpstr>
      <vt:lpstr>Time-Multiplexed Bus</vt:lpstr>
      <vt:lpstr>Fully Scheduled</vt:lpstr>
      <vt:lpstr>Simple Deterministic Processor with Multiplier</vt:lpstr>
      <vt:lpstr>Simple Deterministic Processor with some Pipelining</vt:lpstr>
      <vt:lpstr>Simple Deterministic  Pipelined Processor</vt:lpstr>
      <vt:lpstr>Simple Deterministic  Pipelined Processor</vt:lpstr>
      <vt:lpstr>Deterministic Pipelines</vt:lpstr>
      <vt:lpstr>Multithreaded Processor</vt:lpstr>
      <vt:lpstr>Legal Register Moves</vt:lpstr>
      <vt:lpstr>Reminder</vt:lpstr>
      <vt:lpstr>Step 1: lead Mux</vt:lpstr>
      <vt:lpstr>Step 2: lead M3</vt:lpstr>
      <vt:lpstr>Step 3: lead M2</vt:lpstr>
      <vt:lpstr>Step 4: lead M1</vt:lpstr>
      <vt:lpstr>Step 5: Lead ALU</vt:lpstr>
      <vt:lpstr>Step 6: Lead Data Mem</vt:lpstr>
      <vt:lpstr>Step 7: Lag Instr. Mem</vt:lpstr>
      <vt:lpstr>Step 8: Lead Mux</vt:lpstr>
      <vt:lpstr>Step 9: Lead M3</vt:lpstr>
      <vt:lpstr>Step 10: Lead M2</vt:lpstr>
      <vt:lpstr>Step 11: Lead Mux</vt:lpstr>
      <vt:lpstr>Step 12: Lead M3</vt:lpstr>
      <vt:lpstr>Step 13: Lead Mux</vt:lpstr>
      <vt:lpstr>Retimed</vt:lpstr>
      <vt:lpstr>How use?</vt:lpstr>
      <vt:lpstr>Deterministic Pipelines</vt:lpstr>
      <vt:lpstr>Deadline Instruction</vt:lpstr>
      <vt:lpstr>WCET</vt:lpstr>
      <vt:lpstr>Different Goals</vt:lpstr>
      <vt:lpstr>SoC Opportunity</vt:lpstr>
      <vt:lpstr>UltraScale+ Zynq</vt:lpstr>
      <vt:lpstr>Programmable SoC</vt:lpstr>
      <vt:lpstr>RPU Subsystem</vt:lpstr>
      <vt:lpstr>Big Ideas: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198</cp:revision>
  <cp:lastPrinted>2024-11-25T14:31:32Z</cp:lastPrinted>
  <dcterms:created xsi:type="dcterms:W3CDTF">2018-09-30T22:49:14Z</dcterms:created>
  <dcterms:modified xsi:type="dcterms:W3CDTF">2024-11-25T14:31:44Z</dcterms:modified>
</cp:coreProperties>
</file>