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52.xml" ContentType="application/vnd.openxmlformats-officedocument.presentationml.slide+xml"/>
  <Override PartName="/ppt/slides/slide49.xml" ContentType="application/vnd.openxmlformats-officedocument.presentationml.slide+xml"/>
  <Override PartName="/ppt/slides/slide68.xml" ContentType="application/vnd.openxmlformats-officedocument.presentationml.slide+xml"/>
  <Override PartName="/ppt/slides/slide33.xml" ContentType="application/vnd.openxmlformats-officedocument.presentationml.slide+xml"/>
  <Default Extension="bin" ContentType="application/vnd.openxmlformats-officedocument.presentationml.printerSettings"/>
  <Override PartName="/ppt/notesSlides/notesSlide30.xml" ContentType="application/vnd.openxmlformats-officedocument.presentationml.notesSlide+xml"/>
  <Override PartName="/ppt/notesSlides/notesSlide13.xml" ContentType="application/vnd.openxmlformats-officedocument.presentationml.notesSlide+xml"/>
  <Default Extension="wmf" ContentType="image/x-wmf"/>
  <Override PartName="/ppt/notesSlides/notesSlide29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56.xml" ContentType="application/vnd.openxmlformats-officedocument.presentationml.slide+xml"/>
  <Override PartName="/ppt/slides/slide75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34.xml" ContentType="application/vnd.openxmlformats-officedocument.presentationml.notesSlide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slides/slide61.xml" ContentType="application/vnd.openxmlformats-officedocument.presentationml.slide+xml"/>
  <Override PartName="/ppt/theme/theme1.xml" ContentType="application/vnd.openxmlformats-officedocument.theme+xml"/>
  <Override PartName="/ppt/slideLayouts/slideLayout1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65.xml" ContentType="application/vnd.openxmlformats-officedocument.presentationml.slide+xml"/>
  <Override PartName="/ppt/slides/slide46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41.xml" ContentType="application/vnd.openxmlformats-officedocument.presentationml.notesSlide+xml"/>
  <Override PartName="/ppt/slides/slide70.xml" ContentType="application/vnd.openxmlformats-officedocument.presentationml.slide+xml"/>
  <Override PartName="/ppt/notesSlides/notesSlide26.xml" ContentType="application/vnd.openxmlformats-officedocument.presentationml.notesSlide+xml"/>
  <Override PartName="/ppt/notesSlides/notesSlide45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53.xml" ContentType="application/vnd.openxmlformats-officedocument.presentationml.slide+xml"/>
  <Override PartName="/ppt/slides/slide15.xml" ContentType="application/vnd.openxmlformats-officedocument.presentationml.slide+xml"/>
  <Override PartName="/ppt/slides/slide69.xml" ContentType="application/vnd.openxmlformats-officedocument.presentationml.slide+xml"/>
  <Override PartName="/ppt/slides/slide72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57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35.xml" ContentType="application/vnd.openxmlformats-officedocument.presentationml.notesSlide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slides/slide62.xml" ContentType="application/vnd.openxmlformats-officedocument.presentationml.slid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11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Default Extension="jpeg" ContentType="image/jpeg"/>
  <Override PartName="/ppt/notesSlides/notesSlide23.xml" ContentType="application/vnd.openxmlformats-officedocument.presentationml.notes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31.xml" ContentType="application/vnd.openxmlformats-officedocument.presentationml.slide+xml"/>
  <Override PartName="/ppt/slides/slide28.xml" ContentType="application/vnd.openxmlformats-officedocument.presentationml.slide+xml"/>
  <Override PartName="/ppt/slides/slide50.xml" ContentType="application/vnd.openxmlformats-officedocument.presentationml.slide+xml"/>
  <Override PartName="/ppt/slides/slide66.xml" ContentType="application/vnd.openxmlformats-officedocument.presentationml.slide+xml"/>
  <Override PartName="/ppt/slides/slide47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42.xml" ContentType="application/vnd.openxmlformats-officedocument.presentationml.notesSlide+xml"/>
  <Override PartName="/ppt/slides/slide71.xml" ContentType="application/vnd.openxmlformats-officedocument.presentationml.slide+xml"/>
  <Override PartName="/ppt/notesSlides/notesSlide11.xml" ContentType="application/vnd.openxmlformats-officedocument.presentationml.notesSlide+xml"/>
  <Default Extension="rels" ContentType="application/vnd.openxmlformats-package.relationships+xml"/>
  <Override PartName="/ppt/notesSlides/notesSlide27.xml" ContentType="application/vnd.openxmlformats-officedocument.presentationml.notesSlide+xml"/>
  <Override PartName="/ppt/notesSlides/notesSlide46.xml" ContentType="application/vnd.openxmlformats-officedocument.presentationml.notesSlide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54.xml" ContentType="application/vnd.openxmlformats-officedocument.presentationml.slide+xml"/>
  <Override PartName="/ppt/slides/slide73.xml" ContentType="application/vnd.openxmlformats-officedocument.presentationml.slide+xml"/>
  <Override PartName="/ppt/slides/slide1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39.xml" ContentType="application/vnd.openxmlformats-officedocument.presentationml.slide+xml"/>
  <Override PartName="/ppt/slides/slide58.xml" ContentType="application/vnd.openxmlformats-officedocument.presentationml.slide+xml"/>
  <Override PartName="/ppt/slides/slide77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theme/theme3.xml" ContentType="application/vnd.openxmlformats-officedocument.theme+xml"/>
  <Override PartName="/ppt/slides/slide63.xml" ContentType="application/vnd.openxmlformats-officedocument.presentationml.slide+xml"/>
  <Override PartName="/ppt/notesSlides/notesSlide20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s/slide51.xml" ContentType="application/vnd.openxmlformats-officedocument.presentationml.slide+xml"/>
  <Override PartName="/ppt/slides/slide67.xml" ContentType="application/vnd.openxmlformats-officedocument.presentationml.slide+xml"/>
  <Override PartName="/ppt/slides/slide48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32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29.xml" ContentType="application/vnd.openxmlformats-officedocument.presentationml.slide+xml"/>
  <Override PartName="/ppt/notesSlides/notesSlide43.xml" ContentType="application/vnd.openxmlformats-officedocument.presentationml.notesSlide+xml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notesSlides/notesSlide1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slides/slide55.xml" ContentType="application/vnd.openxmlformats-officedocument.presentationml.slide+xml"/>
  <Override PartName="/ppt/slides/slide74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33.xml" ContentType="application/vnd.openxmlformats-officedocument.presentationml.notes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slides/slide60.xml" ContentType="application/vnd.openxmlformats-officedocument.presentationml.slide+xml"/>
  <Override PartName="/ppt/notesSlides/notesSlide4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59.xml" ContentType="application/vnd.openxmlformats-officedocument.presentationml.slide+xml"/>
  <Override PartName="/ppt/slides/slide78.xml" ContentType="application/vnd.openxmlformats-officedocument.presentationml.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slides/slide64.xml" ContentType="application/vnd.openxmlformats-officedocument.presentationml.slide+xml"/>
  <Override PartName="/ppt/notesSlides/notesSlide2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39.xml" ContentType="application/vnd.openxmlformats-officedocument.presentationml.notesSlide+xml"/>
  <Default Extension="png" ContentType="image/png"/>
  <Override PartName="/ppt/notesSlides/notesSlide25.xml" ContentType="application/vnd.openxmlformats-officedocument.presentationml.notesSlide+xml"/>
  <Override PartName="/ppt/notesSlides/notesSlide4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81"/>
  </p:notesMasterIdLst>
  <p:handoutMasterIdLst>
    <p:handoutMasterId r:id="rId82"/>
  </p:handoutMasterIdLst>
  <p:sldIdLst>
    <p:sldId id="381" r:id="rId2"/>
    <p:sldId id="382" r:id="rId3"/>
    <p:sldId id="383" r:id="rId4"/>
    <p:sldId id="385" r:id="rId5"/>
    <p:sldId id="384" r:id="rId6"/>
    <p:sldId id="386" r:id="rId7"/>
    <p:sldId id="398" r:id="rId8"/>
    <p:sldId id="400" r:id="rId9"/>
    <p:sldId id="305" r:id="rId10"/>
    <p:sldId id="306" r:id="rId11"/>
    <p:sldId id="307" r:id="rId12"/>
    <p:sldId id="309" r:id="rId13"/>
    <p:sldId id="345" r:id="rId14"/>
    <p:sldId id="310" r:id="rId15"/>
    <p:sldId id="308" r:id="rId16"/>
    <p:sldId id="311" r:id="rId17"/>
    <p:sldId id="312" r:id="rId18"/>
    <p:sldId id="313" r:id="rId19"/>
    <p:sldId id="342" r:id="rId20"/>
    <p:sldId id="343" r:id="rId21"/>
    <p:sldId id="318" r:id="rId22"/>
    <p:sldId id="319" r:id="rId23"/>
    <p:sldId id="320" r:id="rId24"/>
    <p:sldId id="321" r:id="rId25"/>
    <p:sldId id="322" r:id="rId26"/>
    <p:sldId id="323" r:id="rId27"/>
    <p:sldId id="325" r:id="rId28"/>
    <p:sldId id="326" r:id="rId29"/>
    <p:sldId id="324" r:id="rId30"/>
    <p:sldId id="387" r:id="rId31"/>
    <p:sldId id="390" r:id="rId32"/>
    <p:sldId id="391" r:id="rId33"/>
    <p:sldId id="389" r:id="rId34"/>
    <p:sldId id="392" r:id="rId35"/>
    <p:sldId id="353" r:id="rId36"/>
    <p:sldId id="366" r:id="rId37"/>
    <p:sldId id="327" r:id="rId38"/>
    <p:sldId id="346" r:id="rId39"/>
    <p:sldId id="329" r:id="rId40"/>
    <p:sldId id="349" r:id="rId41"/>
    <p:sldId id="328" r:id="rId42"/>
    <p:sldId id="330" r:id="rId43"/>
    <p:sldId id="367" r:id="rId44"/>
    <p:sldId id="394" r:id="rId45"/>
    <p:sldId id="395" r:id="rId46"/>
    <p:sldId id="396" r:id="rId47"/>
    <p:sldId id="399" r:id="rId48"/>
    <p:sldId id="397" r:id="rId49"/>
    <p:sldId id="393" r:id="rId50"/>
    <p:sldId id="331" r:id="rId51"/>
    <p:sldId id="362" r:id="rId52"/>
    <p:sldId id="363" r:id="rId53"/>
    <p:sldId id="364" r:id="rId54"/>
    <p:sldId id="365" r:id="rId55"/>
    <p:sldId id="377" r:id="rId56"/>
    <p:sldId id="374" r:id="rId57"/>
    <p:sldId id="373" r:id="rId58"/>
    <p:sldId id="357" r:id="rId59"/>
    <p:sldId id="375" r:id="rId60"/>
    <p:sldId id="358" r:id="rId61"/>
    <p:sldId id="368" r:id="rId62"/>
    <p:sldId id="369" r:id="rId63"/>
    <p:sldId id="332" r:id="rId64"/>
    <p:sldId id="333" r:id="rId65"/>
    <p:sldId id="334" r:id="rId66"/>
    <p:sldId id="335" r:id="rId67"/>
    <p:sldId id="336" r:id="rId68"/>
    <p:sldId id="337" r:id="rId69"/>
    <p:sldId id="339" r:id="rId70"/>
    <p:sldId id="340" r:id="rId71"/>
    <p:sldId id="359" r:id="rId72"/>
    <p:sldId id="370" r:id="rId73"/>
    <p:sldId id="371" r:id="rId74"/>
    <p:sldId id="372" r:id="rId75"/>
    <p:sldId id="388" r:id="rId76"/>
    <p:sldId id="361" r:id="rId77"/>
    <p:sldId id="298" r:id="rId78"/>
    <p:sldId id="299" r:id="rId79"/>
    <p:sldId id="300" r:id="rId8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FF00"/>
    <a:srgbClr val="FFCC66"/>
    <a:srgbClr val="99FF99"/>
    <a:srgbClr val="CC0099"/>
    <a:srgbClr val="009900"/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19" autoAdjust="0"/>
    <p:restoredTop sz="94617" autoAdjust="0"/>
  </p:normalViewPr>
  <p:slideViewPr>
    <p:cSldViewPr>
      <p:cViewPr varScale="1">
        <p:scale>
          <a:sx n="101" d="100"/>
          <a:sy n="101" d="100"/>
        </p:scale>
        <p:origin x="-110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notesMaster" Target="notesMasters/notesMaster1.xml"/><Relationship Id="rId82" Type="http://schemas.openxmlformats.org/officeDocument/2006/relationships/handoutMaster" Target="handoutMasters/handoutMaster1.xml"/><Relationship Id="rId83" Type="http://schemas.openxmlformats.org/officeDocument/2006/relationships/printerSettings" Target="printerSettings/printerSettings1.bin"/><Relationship Id="rId84" Type="http://schemas.openxmlformats.org/officeDocument/2006/relationships/presProps" Target="presProps.xml"/><Relationship Id="rId85" Type="http://schemas.openxmlformats.org/officeDocument/2006/relationships/viewProps" Target="viewProps.xml"/><Relationship Id="rId86" Type="http://schemas.openxmlformats.org/officeDocument/2006/relationships/theme" Target="theme/theme1.xml"/><Relationship Id="rId8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6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7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8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85D832-C039-4F4A-8610-B2C6318D6DA3}" type="slidenum">
              <a:rPr lang="en-US"/>
              <a:pPr/>
              <a:t>9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CED27D-FFCA-FF46-AF98-2577CDC4CBB5}" type="slidenum">
              <a:rPr lang="en-US"/>
              <a:pPr/>
              <a:t>18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70DAE2-3C80-BE49-A7D8-ED1D393C4D32}" type="slidenum">
              <a:rPr lang="en-US"/>
              <a:pPr/>
              <a:t>19</a:t>
            </a:fld>
            <a:endParaRPr lang="en-US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8F6F3E-5E5B-404A-A08C-C31F7FBF462B}" type="slidenum">
              <a:rPr lang="en-US"/>
              <a:pPr/>
              <a:t>20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DAE638-D235-8B40-9934-232E674D0593}" type="slidenum">
              <a:rPr lang="en-US"/>
              <a:pPr/>
              <a:t>21</a:t>
            </a:fld>
            <a:endParaRPr lang="en-US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580AB6-3736-504C-B074-804DF5260ACA}" type="slidenum">
              <a:rPr lang="en-US"/>
              <a:pPr/>
              <a:t>22</a:t>
            </a:fld>
            <a:endParaRPr lang="en-US"/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61F4CC-7ECE-8B48-9176-F2BF22C92BC0}" type="slidenum">
              <a:rPr lang="en-US"/>
              <a:pPr/>
              <a:t>23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AAD4EE-53E9-5A4E-A7A8-1445766D99BB}" type="slidenum">
              <a:rPr lang="en-US"/>
              <a:pPr/>
              <a:t>24</a:t>
            </a:fld>
            <a:endParaRPr lang="en-US"/>
          </a:p>
        </p:txBody>
      </p:sp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993F1B-E384-6F4A-BC8C-EC05424F7494}" type="slidenum">
              <a:rPr lang="en-US"/>
              <a:pPr/>
              <a:t>25</a:t>
            </a:fld>
            <a:endParaRPr lang="en-US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7C4546-9004-C443-8D9F-4E1FB33B75CA}" type="slidenum">
              <a:rPr lang="en-US"/>
              <a:pPr/>
              <a:t>26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68215F-0765-DF46-81F5-9A262DAC9D2B}" type="slidenum">
              <a:rPr lang="en-US"/>
              <a:pPr/>
              <a:t>27</a:t>
            </a:fld>
            <a:endParaRPr lang="en-US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6F4FA7-E560-094A-87A7-38DEFDEA5F40}" type="slidenum">
              <a:rPr lang="en-US"/>
              <a:pPr/>
              <a:t>10</a:t>
            </a:fld>
            <a:endParaRPr lang="en-US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F4BA3C-F0C4-5C46-9578-C9E0AEB1C801}" type="slidenum">
              <a:rPr lang="en-US"/>
              <a:pPr/>
              <a:t>28</a:t>
            </a:fld>
            <a:endParaRPr lang="en-US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FCAC5B-4B36-964B-914B-7622613D8C47}" type="slidenum">
              <a:rPr lang="en-US"/>
              <a:pPr/>
              <a:t>29</a:t>
            </a:fld>
            <a:endParaRPr lang="en-US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DCD4BF-496A-2F42-9752-569376BFA870}" type="slidenum">
              <a:rPr lang="en-US"/>
              <a:pPr/>
              <a:t>37</a:t>
            </a:fld>
            <a:endParaRPr lang="en-US"/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DCD4BF-496A-2F42-9752-569376BFA870}" type="slidenum">
              <a:rPr lang="en-US"/>
              <a:pPr/>
              <a:t>38</a:t>
            </a:fld>
            <a:endParaRPr lang="en-US"/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3BA3CE-D501-FF40-9469-93D69729D11E}" type="slidenum">
              <a:rPr lang="en-US"/>
              <a:pPr/>
              <a:t>39</a:t>
            </a:fld>
            <a:endParaRPr lang="en-US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3BA3CE-D501-FF40-9469-93D69729D11E}" type="slidenum">
              <a:rPr lang="en-US"/>
              <a:pPr/>
              <a:t>40</a:t>
            </a:fld>
            <a:endParaRPr lang="en-US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A9CCF4-10B9-8D40-A1E3-7D55C45BC222}" type="slidenum">
              <a:rPr lang="en-US"/>
              <a:pPr/>
              <a:t>41</a:t>
            </a:fld>
            <a:endParaRPr lang="en-US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77DD34-B5CD-A846-8F11-04CBF22C6A3C}" type="slidenum">
              <a:rPr lang="en-US"/>
              <a:pPr/>
              <a:t>42</a:t>
            </a:fld>
            <a:endParaRPr lang="en-US"/>
          </a:p>
        </p:txBody>
      </p:sp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8F6F3E-5E5B-404A-A08C-C31F7FBF462B}" type="slidenum">
              <a:rPr lang="en-US"/>
              <a:pPr/>
              <a:t>43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8F6F3E-5E5B-404A-A08C-C31F7FBF462B}" type="slidenum">
              <a:rPr lang="en-US"/>
              <a:pPr/>
              <a:t>49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98E45D-598D-7E4D-BEA2-BD9D1666A6A5}" type="slidenum">
              <a:rPr lang="en-US"/>
              <a:pPr/>
              <a:t>11</a:t>
            </a:fld>
            <a:endParaRPr lang="en-US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69D497-168D-0148-A7C7-E699CCD4ECCE}" type="slidenum">
              <a:rPr lang="en-US"/>
              <a:pPr/>
              <a:t>50</a:t>
            </a:fld>
            <a:endParaRPr lang="en-US"/>
          </a:p>
        </p:txBody>
      </p:sp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CC8EF0-83E9-0C42-8463-E389EA8A38F2}" type="slidenum">
              <a:rPr lang="en-US"/>
              <a:pPr/>
              <a:t>51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1E2309-3C8A-B344-AA24-CAD6A631C5F4}" type="slidenum">
              <a:rPr lang="en-US"/>
              <a:pPr/>
              <a:t>52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8E291A-47B9-C445-A546-8E5B93DCF0BA}" type="slidenum">
              <a:rPr lang="en-US"/>
              <a:pPr/>
              <a:t>53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318F45-7EB1-D743-975B-71A54E3B4F54}" type="slidenum">
              <a:rPr lang="en-US"/>
              <a:pPr/>
              <a:t>54</a:t>
            </a:fld>
            <a:endParaRPr lang="en-US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A9CCF4-10B9-8D40-A1E3-7D55C45BC222}" type="slidenum">
              <a:rPr lang="en-US"/>
              <a:pPr/>
              <a:t>56</a:t>
            </a:fld>
            <a:endParaRPr lang="en-US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E4BC3E-3647-8D41-B2EA-DE0276E710EC}" type="slidenum">
              <a:rPr lang="en-US"/>
              <a:pPr/>
              <a:t>63</a:t>
            </a:fld>
            <a:endParaRPr lang="en-US"/>
          </a:p>
        </p:txBody>
      </p:sp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927048-6A8B-694F-9597-59E01D791BB8}" type="slidenum">
              <a:rPr lang="en-US"/>
              <a:pPr/>
              <a:t>64</a:t>
            </a:fld>
            <a:endParaRPr lang="en-US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0DB3E3-F3B2-D445-855D-F90ED396F2E4}" type="slidenum">
              <a:rPr lang="en-US"/>
              <a:pPr/>
              <a:t>65</a:t>
            </a:fld>
            <a:endParaRPr lang="en-US"/>
          </a:p>
        </p:txBody>
      </p:sp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15EBA7-351E-8648-A7EE-95E81918768B}" type="slidenum">
              <a:rPr lang="en-US"/>
              <a:pPr/>
              <a:t>66</a:t>
            </a:fld>
            <a:endParaRPr lang="en-US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FFE628-99C1-504D-9859-9CBF24A138AB}" type="slidenum">
              <a:rPr lang="en-US"/>
              <a:pPr/>
              <a:t>12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924CC0-16B0-314A-9509-A64EDFAD3D3F}" type="slidenum">
              <a:rPr lang="en-US"/>
              <a:pPr/>
              <a:t>67</a:t>
            </a:fld>
            <a:endParaRPr lang="en-US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53A9F8-4B2A-F949-995B-FAC8F16A717D}" type="slidenum">
              <a:rPr lang="en-US"/>
              <a:pPr/>
              <a:t>68</a:t>
            </a:fld>
            <a:endParaRPr lang="en-US"/>
          </a:p>
        </p:txBody>
      </p:sp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6211B6-5F63-7045-A443-5E941E24994A}" type="slidenum">
              <a:rPr lang="en-US"/>
              <a:pPr/>
              <a:t>69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634CB6-A6A9-494C-911E-87F1C5DC359F}" type="slidenum">
              <a:rPr lang="en-US"/>
              <a:pPr/>
              <a:t>70</a:t>
            </a:fld>
            <a:endParaRPr lang="en-US"/>
          </a:p>
        </p:txBody>
      </p:sp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4CDF04-0292-C746-B77D-3DB5683726AA}" type="slidenum">
              <a:rPr lang="en-US"/>
              <a:pPr/>
              <a:t>76</a:t>
            </a:fld>
            <a:endParaRPr lang="en-US"/>
          </a:p>
        </p:txBody>
      </p:sp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A9A782-27DC-A649-AC67-7F2E4AE3E942}" type="slidenum">
              <a:rPr lang="en-US"/>
              <a:pPr/>
              <a:t>77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78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79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FFE628-99C1-504D-9859-9CBF24A138AB}" type="slidenum">
              <a:rPr lang="en-US"/>
              <a:pPr/>
              <a:t>13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85C3BA-74B4-D84F-BACB-C6D3BBB47045}" type="slidenum">
              <a:rPr lang="en-US"/>
              <a:pPr/>
              <a:t>14</a:t>
            </a:fld>
            <a:endParaRPr lang="en-US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FAB8C-B255-7C4D-A1F5-77EE346B6409}" type="slidenum">
              <a:rPr lang="en-US"/>
              <a:pPr/>
              <a:t>15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6CF8EA-DB2F-0F43-B686-DAB296463C0C}" type="slidenum">
              <a:rPr lang="en-US"/>
              <a:pPr/>
              <a:t>16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4FDE6C-A7B0-094D-8EC0-5D05998C137C}" type="slidenum">
              <a:rPr lang="en-US"/>
              <a:pPr/>
              <a:t>17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 dirty="0" smtClean="0"/>
              <a:t>Penn ESE532 Spring 2017 --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3.pn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6.png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7.wmf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10.wmf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Relationship Id="rId3" Type="http://schemas.openxmlformats.org/officeDocument/2006/relationships/image" Target="../media/image11.wmf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10: 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February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15,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2017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High Level Synthesis (HLS)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C-to-gates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2885-722A-5D49-85AC-AEDF46FC568B}" type="slidenum">
              <a:rPr lang="en-US"/>
              <a:pPr/>
              <a:t>10</a:t>
            </a:fld>
            <a:endParaRPr lang="en-US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Primitives</a:t>
            </a:r>
            <a:br>
              <a:rPr lang="en-US" dirty="0" smtClean="0"/>
            </a:br>
            <a:r>
              <a:rPr lang="en-US" dirty="0" smtClean="0"/>
              <a:t>Bitwise </a:t>
            </a:r>
            <a:r>
              <a:rPr lang="en-US" dirty="0"/>
              <a:t>Operators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Bitwise Left Shift 	             a &lt;&lt; b 	</a:t>
            </a:r>
          </a:p>
          <a:p>
            <a:r>
              <a:rPr lang="en-US"/>
              <a:t>Bitwise Right Shift 	     a &gt;&gt; b 	</a:t>
            </a:r>
          </a:p>
          <a:p>
            <a:r>
              <a:rPr lang="en-US"/>
              <a:t>Bitwise One's Complement 	~a 	</a:t>
            </a:r>
          </a:p>
          <a:p>
            <a:r>
              <a:rPr lang="en-US"/>
              <a:t>Bitwise AND 	                     a &amp; b 	</a:t>
            </a:r>
          </a:p>
          <a:p>
            <a:r>
              <a:rPr lang="en-US"/>
              <a:t>Bitwise OR 	                     a | b 	</a:t>
            </a:r>
          </a:p>
          <a:p>
            <a:r>
              <a:rPr lang="en-US"/>
              <a:t>Bitwise XOR 	                     a ^ b 	</a:t>
            </a:r>
          </a:p>
          <a:p>
            <a:endParaRPr lang="en-US"/>
          </a:p>
        </p:txBody>
      </p:sp>
      <p:sp>
        <p:nvSpPr>
          <p:cNvPr id="173060" name="Text Box 4"/>
          <p:cNvSpPr txBox="1">
            <a:spLocks noChangeArrowheads="1"/>
          </p:cNvSpPr>
          <p:nvPr/>
        </p:nvSpPr>
        <p:spPr bwMode="auto">
          <a:xfrm>
            <a:off x="914400" y="5791200"/>
            <a:ext cx="63945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Things might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have </a:t>
            </a:r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 hardware operator for…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45FD-2249-B843-A2CF-7B0ABE176C64}" type="slidenum">
              <a:rPr lang="en-US"/>
              <a:pPr/>
              <a:t>11</a:t>
            </a:fld>
            <a:endParaRPr lang="en-US"/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Primitives</a:t>
            </a:r>
            <a:br>
              <a:rPr lang="en-US" dirty="0" smtClean="0"/>
            </a:br>
            <a:r>
              <a:rPr lang="en-US" dirty="0" smtClean="0"/>
              <a:t>Comparison </a:t>
            </a:r>
            <a:r>
              <a:rPr lang="en-US" dirty="0"/>
              <a:t>Operators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Less Than 	                   a &lt; b 	</a:t>
            </a:r>
          </a:p>
          <a:p>
            <a:pPr>
              <a:lnSpc>
                <a:spcPct val="80000"/>
              </a:lnSpc>
            </a:pPr>
            <a:r>
              <a:rPr lang="en-US" sz="2800"/>
              <a:t>Less Than or Equal To 	a &lt;= b 	</a:t>
            </a:r>
          </a:p>
          <a:p>
            <a:pPr>
              <a:lnSpc>
                <a:spcPct val="80000"/>
              </a:lnSpc>
            </a:pPr>
            <a:r>
              <a:rPr lang="en-US" sz="2800"/>
              <a:t>Greater Than 	                   a &gt; b 	</a:t>
            </a:r>
          </a:p>
          <a:p>
            <a:pPr>
              <a:lnSpc>
                <a:spcPct val="80000"/>
              </a:lnSpc>
            </a:pPr>
            <a:r>
              <a:rPr lang="en-US" sz="2800"/>
              <a:t>Greater Than or Equal To 	a &gt;= b 	</a:t>
            </a:r>
          </a:p>
          <a:p>
            <a:pPr>
              <a:lnSpc>
                <a:spcPct val="80000"/>
              </a:lnSpc>
            </a:pPr>
            <a:r>
              <a:rPr lang="en-US" sz="2800"/>
              <a:t>Not Equal To 	                   a != b 	</a:t>
            </a:r>
          </a:p>
          <a:p>
            <a:pPr>
              <a:lnSpc>
                <a:spcPct val="80000"/>
              </a:lnSpc>
            </a:pPr>
            <a:r>
              <a:rPr lang="en-US" sz="2800"/>
              <a:t>Equal To 	                   a == b 	</a:t>
            </a:r>
          </a:p>
          <a:p>
            <a:pPr>
              <a:lnSpc>
                <a:spcPct val="80000"/>
              </a:lnSpc>
            </a:pPr>
            <a:r>
              <a:rPr lang="en-US" sz="2800"/>
              <a:t>Logical Negation 	          !a 	</a:t>
            </a:r>
          </a:p>
          <a:p>
            <a:pPr>
              <a:lnSpc>
                <a:spcPct val="80000"/>
              </a:lnSpc>
            </a:pPr>
            <a:r>
              <a:rPr lang="en-US" sz="2800"/>
              <a:t>Logical AND 	                   a &amp;&amp; b 	</a:t>
            </a:r>
          </a:p>
          <a:p>
            <a:pPr>
              <a:lnSpc>
                <a:spcPct val="80000"/>
              </a:lnSpc>
            </a:pPr>
            <a:r>
              <a:rPr lang="en-US" sz="2800"/>
              <a:t>Logical OR 	                   a || b</a:t>
            </a:r>
          </a:p>
          <a:p>
            <a:pPr>
              <a:lnSpc>
                <a:spcPct val="80000"/>
              </a:lnSpc>
            </a:pPr>
            <a:endParaRPr lang="en-US" sz="2800"/>
          </a:p>
        </p:txBody>
      </p:sp>
      <p:sp>
        <p:nvSpPr>
          <p:cNvPr id="175108" name="Text Box 4"/>
          <p:cNvSpPr txBox="1">
            <a:spLocks noChangeArrowheads="1"/>
          </p:cNvSpPr>
          <p:nvPr/>
        </p:nvSpPr>
        <p:spPr bwMode="auto">
          <a:xfrm>
            <a:off x="914400" y="5943600"/>
            <a:ext cx="63945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Things might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have </a:t>
            </a:r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 hardware operator for…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98DE-69FD-7145-9B55-E7A572780735}" type="slidenum">
              <a:rPr lang="en-US"/>
              <a:pPr/>
              <a:t>12</a:t>
            </a:fld>
            <a:endParaRPr lang="en-US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Expressions: </a:t>
            </a:r>
            <a:br>
              <a:rPr lang="en-US" dirty="0" smtClean="0"/>
            </a:br>
            <a:r>
              <a:rPr lang="en-US" dirty="0" smtClean="0"/>
              <a:t>combine operators</a:t>
            </a:r>
            <a:endParaRPr lang="en-US" dirty="0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3429000" cy="4114800"/>
          </a:xfrm>
        </p:spPr>
        <p:txBody>
          <a:bodyPr/>
          <a:lstStyle/>
          <a:p>
            <a:r>
              <a:rPr lang="en-US" dirty="0" smtClean="0"/>
              <a:t>a*</a:t>
            </a:r>
            <a:r>
              <a:rPr lang="en-US" dirty="0" err="1" smtClean="0"/>
              <a:t>x+b</a:t>
            </a:r>
            <a:endParaRPr lang="en-US" dirty="0" smtClean="0"/>
          </a:p>
        </p:txBody>
      </p:sp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1905000" y="4953000"/>
            <a:ext cx="53705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 connected set of operators</a:t>
            </a:r>
          </a:p>
          <a:p>
            <a:r>
              <a:rPr lang="en-US" sz="3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sz="3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Wingdings" charset="2"/>
              </a:rPr>
              <a:t> Graph of operators</a:t>
            </a:r>
            <a:endParaRPr lang="en-US" sz="3200">
              <a:solidFill>
                <a:schemeClr val="accent2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096000" y="1981200"/>
            <a:ext cx="2667000" cy="2667000"/>
            <a:chOff x="4495800" y="1676400"/>
            <a:chExt cx="2667000" cy="2667000"/>
          </a:xfrm>
        </p:grpSpPr>
        <p:sp>
          <p:nvSpPr>
            <p:cNvPr id="8" name="Oval 7"/>
            <p:cNvSpPr/>
            <p:nvPr/>
          </p:nvSpPr>
          <p:spPr bwMode="auto">
            <a:xfrm>
              <a:off x="4953000" y="27432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*</a:t>
              </a:r>
              <a:endPara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638800" y="34290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  <a:endPara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1" name="Straight Arrow Connector 10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5408285" y="3198485"/>
              <a:ext cx="308630" cy="3086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3" name="Straight Arrow Connector 12"/>
            <p:cNvCxnSpPr>
              <a:endCxn id="9" idx="7"/>
            </p:cNvCxnSpPr>
            <p:nvPr/>
          </p:nvCxnSpPr>
          <p:spPr bwMode="auto">
            <a:xfrm rot="5400000">
              <a:off x="5979786" y="2705100"/>
              <a:ext cx="916315" cy="687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5" name="Straight Arrow Connector 14"/>
            <p:cNvCxnSpPr>
              <a:endCxn id="8" idx="1"/>
            </p:cNvCxnSpPr>
            <p:nvPr/>
          </p:nvCxnSpPr>
          <p:spPr bwMode="auto">
            <a:xfrm rot="16200000" flipH="1">
              <a:off x="4610100" y="2400299"/>
              <a:ext cx="535315" cy="306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7" name="Straight Arrow Connector 16"/>
            <p:cNvCxnSpPr>
              <a:endCxn id="8" idx="7"/>
            </p:cNvCxnSpPr>
            <p:nvPr/>
          </p:nvCxnSpPr>
          <p:spPr bwMode="auto">
            <a:xfrm rot="5400000">
              <a:off x="5332086" y="2362200"/>
              <a:ext cx="535315" cy="3829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44958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a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5626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+mn-lt"/>
                </a:rPr>
                <a:t>x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629400" y="19812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+mn-lt"/>
                </a:rPr>
                <a:t>b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22" name="Straight Arrow Connector 21"/>
            <p:cNvCxnSpPr>
              <a:stCxn id="9" idx="4"/>
            </p:cNvCxnSpPr>
            <p:nvPr/>
          </p:nvCxnSpPr>
          <p:spPr bwMode="auto">
            <a:xfrm rot="5400000">
              <a:off x="5695950" y="4133850"/>
              <a:ext cx="381000" cy="381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build="p"/>
      <p:bldP spid="17920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98DE-69FD-7145-9B55-E7A572780735}" type="slidenum">
              <a:rPr lang="en-US"/>
              <a:pPr/>
              <a:t>13</a:t>
            </a:fld>
            <a:endParaRPr lang="en-US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Expressions: </a:t>
            </a:r>
            <a:br>
              <a:rPr lang="en-US" dirty="0" smtClean="0"/>
            </a:br>
            <a:r>
              <a:rPr lang="en-US" dirty="0" smtClean="0"/>
              <a:t>combine operators</a:t>
            </a:r>
            <a:endParaRPr lang="en-US" dirty="0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a*</a:t>
            </a:r>
            <a:r>
              <a:rPr lang="en-US" dirty="0" err="1" smtClean="0"/>
              <a:t>x+b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en-US" dirty="0"/>
              <a:t>*</a:t>
            </a:r>
            <a:r>
              <a:rPr lang="en-US" dirty="0" err="1"/>
              <a:t>x</a:t>
            </a:r>
            <a:r>
              <a:rPr lang="en-US" dirty="0"/>
              <a:t>*</a:t>
            </a:r>
            <a:r>
              <a:rPr lang="en-US" dirty="0" err="1"/>
              <a:t>x+b</a:t>
            </a:r>
            <a:r>
              <a:rPr lang="en-US" dirty="0"/>
              <a:t>*</a:t>
            </a:r>
            <a:r>
              <a:rPr lang="en-US" dirty="0" err="1"/>
              <a:t>x+c</a:t>
            </a:r>
            <a:endParaRPr lang="en-US" dirty="0"/>
          </a:p>
          <a:p>
            <a:r>
              <a:rPr lang="en-US" dirty="0"/>
              <a:t>a*(</a:t>
            </a:r>
            <a:r>
              <a:rPr lang="en-US" dirty="0" err="1"/>
              <a:t>x+b</a:t>
            </a:r>
            <a:r>
              <a:rPr lang="en-US" dirty="0"/>
              <a:t>)*</a:t>
            </a:r>
            <a:r>
              <a:rPr lang="en-US" dirty="0" err="1"/>
              <a:t>x+c</a:t>
            </a:r>
            <a:endParaRPr lang="en-US" dirty="0"/>
          </a:p>
          <a:p>
            <a:r>
              <a:rPr lang="en-US" dirty="0"/>
              <a:t>((a+10)*</a:t>
            </a:r>
            <a:r>
              <a:rPr lang="en-US" dirty="0" err="1"/>
              <a:t>b</a:t>
            </a:r>
            <a:r>
              <a:rPr lang="en-US" dirty="0"/>
              <a:t> &lt; 100)</a:t>
            </a:r>
          </a:p>
        </p:txBody>
      </p:sp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1905000" y="4953000"/>
            <a:ext cx="53705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 connected set of operators</a:t>
            </a:r>
          </a:p>
          <a:p>
            <a:r>
              <a:rPr lang="en-US" sz="32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sz="3200" dirty="0" err="1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Wingdings" charset="2"/>
              </a:rPr>
              <a:t></a:t>
            </a:r>
            <a:r>
              <a:rPr lang="en-US" sz="32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Wingdings" charset="2"/>
              </a:rPr>
              <a:t> Graph of operators</a:t>
            </a:r>
            <a:endParaRPr lang="en-US" sz="3200" dirty="0">
              <a:solidFill>
                <a:schemeClr val="accent2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B30E-6818-834C-BA02-2F183FBA10A3}" type="slidenum">
              <a:rPr lang="en-US"/>
              <a:pPr/>
              <a:t>14</a:t>
            </a:fld>
            <a:endParaRPr 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 Assignment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Basic assignment </a:t>
            </a:r>
            <a:r>
              <a:rPr lang="en-US" dirty="0" smtClean="0"/>
              <a:t>statement is:</a:t>
            </a:r>
          </a:p>
          <a:p>
            <a:pPr>
              <a:buNone/>
            </a:pPr>
            <a:r>
              <a:rPr lang="en-US" dirty="0" smtClean="0"/>
              <a:t>         Location </a:t>
            </a:r>
            <a:r>
              <a:rPr lang="en-US" dirty="0"/>
              <a:t>= expression</a:t>
            </a:r>
            <a:endParaRPr lang="en-US" dirty="0" smtClean="0"/>
          </a:p>
          <a:p>
            <a:r>
              <a:rPr lang="en-US" dirty="0" err="1" smtClean="0"/>
              <a:t>f</a:t>
            </a:r>
            <a:r>
              <a:rPr lang="en-US" dirty="0" smtClean="0"/>
              <a:t>=</a:t>
            </a:r>
            <a:r>
              <a:rPr lang="en-US" dirty="0"/>
              <a:t>a*</a:t>
            </a:r>
            <a:r>
              <a:rPr lang="en-US" dirty="0" err="1" smtClean="0"/>
              <a:t>x+b</a:t>
            </a:r>
            <a:endParaRPr lang="en-US" dirty="0" smtClean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172200" y="3124200"/>
            <a:ext cx="2667000" cy="2667000"/>
            <a:chOff x="4495800" y="1676400"/>
            <a:chExt cx="2667000" cy="2667000"/>
          </a:xfrm>
        </p:grpSpPr>
        <p:sp>
          <p:nvSpPr>
            <p:cNvPr id="8" name="Oval 7"/>
            <p:cNvSpPr/>
            <p:nvPr/>
          </p:nvSpPr>
          <p:spPr bwMode="auto">
            <a:xfrm>
              <a:off x="4953000" y="27432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*</a:t>
              </a:r>
              <a:endPara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638800" y="34290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  <a:endPara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0" name="Straight Arrow Connector 9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5408285" y="3198485"/>
              <a:ext cx="308630" cy="3086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1" name="Straight Arrow Connector 10"/>
            <p:cNvCxnSpPr>
              <a:endCxn id="9" idx="7"/>
            </p:cNvCxnSpPr>
            <p:nvPr/>
          </p:nvCxnSpPr>
          <p:spPr bwMode="auto">
            <a:xfrm rot="5400000">
              <a:off x="5979786" y="2705100"/>
              <a:ext cx="916315" cy="687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2" name="Straight Arrow Connector 11"/>
            <p:cNvCxnSpPr>
              <a:endCxn id="8" idx="1"/>
            </p:cNvCxnSpPr>
            <p:nvPr/>
          </p:nvCxnSpPr>
          <p:spPr bwMode="auto">
            <a:xfrm rot="16200000" flipH="1">
              <a:off x="4610100" y="2400299"/>
              <a:ext cx="535315" cy="306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3" name="Straight Arrow Connector 12"/>
            <p:cNvCxnSpPr>
              <a:endCxn id="8" idx="7"/>
            </p:cNvCxnSpPr>
            <p:nvPr/>
          </p:nvCxnSpPr>
          <p:spPr bwMode="auto">
            <a:xfrm rot="5400000">
              <a:off x="5332086" y="2362200"/>
              <a:ext cx="535315" cy="3829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44958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a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5626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+mn-lt"/>
                </a:rPr>
                <a:t>x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629400" y="19812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+mn-lt"/>
                </a:rPr>
                <a:t>b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17" name="Straight Arrow Connector 16"/>
            <p:cNvCxnSpPr>
              <a:stCxn id="9" idx="4"/>
            </p:cNvCxnSpPr>
            <p:nvPr/>
          </p:nvCxnSpPr>
          <p:spPr bwMode="auto">
            <a:xfrm rot="5400000">
              <a:off x="5695950" y="4133850"/>
              <a:ext cx="381000" cy="381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sp>
        <p:nvSpPr>
          <p:cNvPr id="18" name="TextBox 17"/>
          <p:cNvSpPr txBox="1"/>
          <p:nvPr/>
        </p:nvSpPr>
        <p:spPr>
          <a:xfrm>
            <a:off x="7315200" y="5943600"/>
            <a:ext cx="32573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+mn-lt"/>
              </a:rPr>
              <a:t>f</a:t>
            </a:r>
            <a:endParaRPr lang="en-US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1281-6C1E-DB46-A409-FCEF4E3E6932}" type="slidenum">
              <a:rPr lang="en-US"/>
              <a:pPr/>
              <a:t>15</a:t>
            </a:fld>
            <a:endParaRPr lang="en-U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Straight-line code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638800" cy="411480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sequence of assignments</a:t>
            </a:r>
          </a:p>
          <a:p>
            <a:r>
              <a:rPr lang="en-US" dirty="0">
                <a:solidFill>
                  <a:srgbClr val="FF6600"/>
                </a:solidFill>
              </a:rPr>
              <a:t>What does this mean?</a:t>
            </a:r>
          </a:p>
          <a:p>
            <a:pPr lvl="1">
              <a:buFontTx/>
              <a:buNone/>
            </a:pPr>
            <a:r>
              <a:rPr lang="en-US" dirty="0" err="1"/>
              <a:t>g</a:t>
            </a:r>
            <a:r>
              <a:rPr lang="en-US" dirty="0"/>
              <a:t>=a*</a:t>
            </a:r>
            <a:r>
              <a:rPr lang="en-US" dirty="0" err="1"/>
              <a:t>x</a:t>
            </a:r>
            <a:r>
              <a:rPr lang="en-US" dirty="0"/>
              <a:t>;</a:t>
            </a:r>
          </a:p>
          <a:p>
            <a:pPr lvl="1">
              <a:buFontTx/>
              <a:buNone/>
            </a:pPr>
            <a:r>
              <a:rPr lang="en-US" dirty="0" err="1"/>
              <a:t>h</a:t>
            </a:r>
            <a:r>
              <a:rPr lang="en-US" dirty="0"/>
              <a:t>=</a:t>
            </a:r>
            <a:r>
              <a:rPr lang="en-US" dirty="0" err="1"/>
              <a:t>b+g</a:t>
            </a:r>
            <a:r>
              <a:rPr lang="en-US" dirty="0"/>
              <a:t>;</a:t>
            </a:r>
          </a:p>
          <a:p>
            <a:pPr lvl="1">
              <a:buFontTx/>
              <a:buNone/>
            </a:pPr>
            <a:r>
              <a:rPr lang="en-US" dirty="0" err="1"/>
              <a:t>i</a:t>
            </a:r>
            <a:r>
              <a:rPr lang="en-US" dirty="0"/>
              <a:t>=</a:t>
            </a:r>
            <a:r>
              <a:rPr lang="en-US" dirty="0" err="1"/>
              <a:t>h</a:t>
            </a:r>
            <a:r>
              <a:rPr lang="en-US" dirty="0"/>
              <a:t>*</a:t>
            </a:r>
            <a:r>
              <a:rPr lang="en-US" dirty="0" err="1"/>
              <a:t>x</a:t>
            </a:r>
            <a:r>
              <a:rPr lang="en-US" dirty="0"/>
              <a:t>;</a:t>
            </a:r>
          </a:p>
          <a:p>
            <a:pPr lvl="1">
              <a:buFontTx/>
              <a:buNone/>
            </a:pPr>
            <a:r>
              <a:rPr lang="en-US" dirty="0" err="1"/>
              <a:t>j</a:t>
            </a:r>
            <a:r>
              <a:rPr lang="en-US" dirty="0"/>
              <a:t>=</a:t>
            </a:r>
            <a:r>
              <a:rPr lang="en-US" dirty="0" err="1"/>
              <a:t>i+c</a:t>
            </a:r>
            <a:r>
              <a:rPr lang="en-US" dirty="0"/>
              <a:t>;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pSp>
        <p:nvGrpSpPr>
          <p:cNvPr id="49" name="Group 48"/>
          <p:cNvGrpSpPr/>
          <p:nvPr/>
        </p:nvGrpSpPr>
        <p:grpSpPr>
          <a:xfrm>
            <a:off x="7086600" y="2971800"/>
            <a:ext cx="685800" cy="1756430"/>
            <a:chOff x="7086600" y="2971800"/>
            <a:chExt cx="685800" cy="1756430"/>
          </a:xfrm>
        </p:grpSpPr>
        <p:sp>
          <p:nvSpPr>
            <p:cNvPr id="16" name="TextBox 15"/>
            <p:cNvSpPr txBox="1"/>
            <p:nvPr/>
          </p:nvSpPr>
          <p:spPr>
            <a:xfrm>
              <a:off x="7239000" y="29718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+mn-lt"/>
                </a:rPr>
                <a:t>b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24" name="Straight Arrow Connector 23"/>
            <p:cNvCxnSpPr>
              <a:stCxn id="16" idx="2"/>
              <a:endCxn id="9" idx="7"/>
            </p:cNvCxnSpPr>
            <p:nvPr/>
          </p:nvCxnSpPr>
          <p:spPr bwMode="auto">
            <a:xfrm rot="5400000">
              <a:off x="6710323" y="3932853"/>
              <a:ext cx="1171654" cy="4191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grpSp>
        <p:nvGrpSpPr>
          <p:cNvPr id="47" name="Group 46"/>
          <p:cNvGrpSpPr/>
          <p:nvPr/>
        </p:nvGrpSpPr>
        <p:grpSpPr>
          <a:xfrm>
            <a:off x="8153400" y="2971800"/>
            <a:ext cx="533400" cy="3051830"/>
            <a:chOff x="8153400" y="2971800"/>
            <a:chExt cx="533400" cy="3051830"/>
          </a:xfrm>
        </p:grpSpPr>
        <p:sp>
          <p:nvSpPr>
            <p:cNvPr id="23" name="TextBox 22"/>
            <p:cNvSpPr txBox="1"/>
            <p:nvPr/>
          </p:nvSpPr>
          <p:spPr>
            <a:xfrm>
              <a:off x="8153400" y="29718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+mn-lt"/>
                </a:rPr>
                <a:t>c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33" name="Straight Arrow Connector 32"/>
            <p:cNvCxnSpPr>
              <a:stCxn id="23" idx="2"/>
              <a:endCxn id="19" idx="7"/>
            </p:cNvCxnSpPr>
            <p:nvPr/>
          </p:nvCxnSpPr>
          <p:spPr bwMode="auto">
            <a:xfrm rot="5400000">
              <a:off x="7053223" y="4656753"/>
              <a:ext cx="2467054" cy="2667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cxnSp>
        <p:nvCxnSpPr>
          <p:cNvPr id="36" name="Straight Arrow Connector 35"/>
          <p:cNvCxnSpPr>
            <a:stCxn id="15" idx="2"/>
            <a:endCxn id="18" idx="7"/>
          </p:cNvCxnSpPr>
          <p:nvPr/>
        </p:nvCxnSpPr>
        <p:spPr bwMode="auto">
          <a:xfrm rot="16200000" flipH="1">
            <a:off x="6329323" y="4123353"/>
            <a:ext cx="1857454" cy="7239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grpSp>
        <p:nvGrpSpPr>
          <p:cNvPr id="51" name="Group 50"/>
          <p:cNvGrpSpPr/>
          <p:nvPr/>
        </p:nvGrpSpPr>
        <p:grpSpPr>
          <a:xfrm>
            <a:off x="5410200" y="2971800"/>
            <a:ext cx="1752600" cy="1756430"/>
            <a:chOff x="5410200" y="2971800"/>
            <a:chExt cx="1752600" cy="1756430"/>
          </a:xfrm>
        </p:grpSpPr>
        <p:cxnSp>
          <p:nvCxnSpPr>
            <p:cNvPr id="10" name="Straight Arrow Connector 9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6400800" y="4419600"/>
              <a:ext cx="308630" cy="3086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grpSp>
          <p:nvGrpSpPr>
            <p:cNvPr id="50" name="Group 49"/>
            <p:cNvGrpSpPr/>
            <p:nvPr/>
          </p:nvGrpSpPr>
          <p:grpSpPr>
            <a:xfrm>
              <a:off x="5410200" y="2971800"/>
              <a:ext cx="1752600" cy="1525915"/>
              <a:chOff x="5410200" y="2971800"/>
              <a:chExt cx="1752600" cy="1525915"/>
            </a:xfrm>
          </p:grpSpPr>
          <p:sp>
            <p:nvSpPr>
              <p:cNvPr id="8" name="Oval 7"/>
              <p:cNvSpPr/>
              <p:nvPr/>
            </p:nvSpPr>
            <p:spPr bwMode="auto">
              <a:xfrm>
                <a:off x="5945515" y="3964315"/>
                <a:ext cx="533400" cy="533400"/>
              </a:xfrm>
              <a:prstGeom prst="ellipse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*</a:t>
                </a:r>
                <a:endPara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2" name="Straight Arrow Connector 11"/>
              <p:cNvCxnSpPr>
                <a:endCxn id="8" idx="1"/>
              </p:cNvCxnSpPr>
              <p:nvPr/>
            </p:nvCxnSpPr>
            <p:spPr bwMode="auto">
              <a:xfrm rot="16200000" flipH="1">
                <a:off x="5602615" y="3621414"/>
                <a:ext cx="535315" cy="306715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cxnSp>
            <p:nvCxnSpPr>
              <p:cNvPr id="13" name="Straight Arrow Connector 12"/>
              <p:cNvCxnSpPr>
                <a:endCxn id="8" idx="7"/>
              </p:cNvCxnSpPr>
              <p:nvPr/>
            </p:nvCxnSpPr>
            <p:spPr bwMode="auto">
              <a:xfrm rot="5400000">
                <a:off x="6324601" y="3583315"/>
                <a:ext cx="535315" cy="382915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sp>
            <p:nvSpPr>
              <p:cNvPr id="14" name="TextBox 13"/>
              <p:cNvSpPr txBox="1"/>
              <p:nvPr/>
            </p:nvSpPr>
            <p:spPr>
              <a:xfrm>
                <a:off x="5410200" y="2971800"/>
                <a:ext cx="533400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latin typeface="+mn-lt"/>
                  </a:rPr>
                  <a:t>a</a:t>
                </a:r>
                <a:endParaRPr lang="en-US" sz="3200" dirty="0">
                  <a:latin typeface="+mn-lt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629400" y="2971800"/>
                <a:ext cx="533400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err="1" smtClean="0">
                    <a:latin typeface="+mn-lt"/>
                  </a:rPr>
                  <a:t>x</a:t>
                </a:r>
                <a:endParaRPr lang="en-US" sz="3200" dirty="0">
                  <a:latin typeface="+mn-lt"/>
                </a:endParaRPr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6474642" y="404933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+mn-lt"/>
                </a:rPr>
                <a:t>g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631315" y="4650115"/>
            <a:ext cx="1064885" cy="763915"/>
            <a:chOff x="6631315" y="4650115"/>
            <a:chExt cx="1064885" cy="763915"/>
          </a:xfrm>
        </p:grpSpPr>
        <p:sp>
          <p:nvSpPr>
            <p:cNvPr id="9" name="Oval 8"/>
            <p:cNvSpPr/>
            <p:nvPr/>
          </p:nvSpPr>
          <p:spPr bwMode="auto">
            <a:xfrm>
              <a:off x="6631315" y="4650115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  <a:endPara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27" name="Straight Arrow Connector 26"/>
            <p:cNvCxnSpPr>
              <a:stCxn id="9" idx="5"/>
              <a:endCxn id="18" idx="1"/>
            </p:cNvCxnSpPr>
            <p:nvPr/>
          </p:nvCxnSpPr>
          <p:spPr bwMode="auto">
            <a:xfrm rot="16200000" flipH="1">
              <a:off x="7010400" y="5181600"/>
              <a:ext cx="308630" cy="1562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7162800" y="48006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+mn-lt"/>
                </a:rPr>
                <a:t>h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7164715" y="5334000"/>
            <a:ext cx="1064885" cy="689630"/>
            <a:chOff x="7164715" y="5334000"/>
            <a:chExt cx="1064885" cy="689630"/>
          </a:xfrm>
        </p:grpSpPr>
        <p:sp>
          <p:nvSpPr>
            <p:cNvPr id="18" name="Oval 17"/>
            <p:cNvSpPr/>
            <p:nvPr/>
          </p:nvSpPr>
          <p:spPr bwMode="auto">
            <a:xfrm>
              <a:off x="7164715" y="5335915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800" b="1" dirty="0"/>
                <a:t>*</a:t>
              </a:r>
              <a:endPara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0" name="Straight Arrow Connector 29"/>
            <p:cNvCxnSpPr>
              <a:stCxn id="18" idx="5"/>
              <a:endCxn id="19" idx="1"/>
            </p:cNvCxnSpPr>
            <p:nvPr/>
          </p:nvCxnSpPr>
          <p:spPr bwMode="auto">
            <a:xfrm rot="16200000" flipH="1">
              <a:off x="7581900" y="5829300"/>
              <a:ext cx="232430" cy="1562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7696200" y="53340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+mn-lt"/>
                </a:rPr>
                <a:t>i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698115" y="5945515"/>
            <a:ext cx="1141085" cy="912485"/>
            <a:chOff x="7698115" y="5945515"/>
            <a:chExt cx="1141085" cy="912485"/>
          </a:xfrm>
        </p:grpSpPr>
        <p:sp>
          <p:nvSpPr>
            <p:cNvPr id="19" name="Oval 18"/>
            <p:cNvSpPr/>
            <p:nvPr/>
          </p:nvSpPr>
          <p:spPr bwMode="auto">
            <a:xfrm>
              <a:off x="7698115" y="5945515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  <a:endPara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305800" y="6273224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+mn-lt"/>
                </a:rPr>
                <a:t>j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43" name="Straight Arrow Connector 42"/>
            <p:cNvCxnSpPr>
              <a:stCxn id="19" idx="5"/>
            </p:cNvCxnSpPr>
            <p:nvPr/>
          </p:nvCxnSpPr>
          <p:spPr bwMode="auto">
            <a:xfrm rot="16200000" flipH="1">
              <a:off x="8077200" y="6477000"/>
              <a:ext cx="308630" cy="1562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2381-D4C9-1B4E-8F38-4AB571DCC02D}" type="slidenum">
              <a:rPr lang="en-US"/>
              <a:pPr/>
              <a:t>16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Reuse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/>
              <a:t>Variables (locations) define flow between computations</a:t>
            </a:r>
          </a:p>
          <a:p>
            <a:r>
              <a:rPr lang="en-US"/>
              <a:t>Locations (variables) are reusable</a:t>
            </a:r>
          </a:p>
          <a:p>
            <a:pPr lvl="1">
              <a:buFontTx/>
              <a:buNone/>
            </a:pPr>
            <a:r>
              <a:rPr lang="en-US"/>
              <a:t>t=a*x; </a:t>
            </a:r>
          </a:p>
          <a:p>
            <a:pPr lvl="1">
              <a:buFontTx/>
              <a:buNone/>
            </a:pPr>
            <a:r>
              <a:rPr lang="en-US"/>
              <a:t>r=t*x; </a:t>
            </a:r>
          </a:p>
          <a:p>
            <a:pPr lvl="1">
              <a:buFontTx/>
              <a:buNone/>
            </a:pPr>
            <a:r>
              <a:rPr lang="en-US"/>
              <a:t>t=b*x; </a:t>
            </a:r>
          </a:p>
          <a:p>
            <a:pPr lvl="1">
              <a:buFontTx/>
              <a:buNone/>
            </a:pPr>
            <a:r>
              <a:rPr lang="en-US"/>
              <a:t>r=r+t;            </a:t>
            </a:r>
          </a:p>
          <a:p>
            <a:pPr lvl="1">
              <a:buFontTx/>
              <a:buNone/>
            </a:pPr>
            <a:r>
              <a:rPr lang="en-US"/>
              <a:t>r=r+c;           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F0A5-D737-234A-ADDA-40C8876838B5}" type="slidenum">
              <a:rPr lang="en-US"/>
              <a:pPr/>
              <a:t>17</a:t>
            </a:fld>
            <a:endParaRPr lang="en-US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Reuse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Variables (locations) define flow between computations</a:t>
            </a:r>
          </a:p>
          <a:p>
            <a:pPr>
              <a:lnSpc>
                <a:spcPct val="80000"/>
              </a:lnSpc>
            </a:pPr>
            <a:r>
              <a:rPr lang="en-US" sz="2800"/>
              <a:t>Locations (variables) are reusable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t=a*x;   </a:t>
            </a:r>
            <a:r>
              <a:rPr lang="en-US" sz="2400">
                <a:solidFill>
                  <a:schemeClr val="accent2"/>
                </a:solidFill>
              </a:rPr>
              <a:t>t</a:t>
            </a:r>
            <a:r>
              <a:rPr lang="en-US" sz="2400"/>
              <a:t>=a*x;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r=t*x;    </a:t>
            </a:r>
            <a:r>
              <a:rPr lang="en-US" sz="2400">
                <a:solidFill>
                  <a:srgbClr val="009900"/>
                </a:solidFill>
              </a:rPr>
              <a:t>r</a:t>
            </a:r>
            <a:r>
              <a:rPr lang="en-US" sz="2400"/>
              <a:t>=</a:t>
            </a:r>
            <a:r>
              <a:rPr lang="en-US" sz="2400">
                <a:solidFill>
                  <a:schemeClr val="accent2"/>
                </a:solidFill>
              </a:rPr>
              <a:t>t</a:t>
            </a:r>
            <a:r>
              <a:rPr lang="en-US" sz="2400"/>
              <a:t>*x;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t=b*x;                    </a:t>
            </a:r>
            <a:r>
              <a:rPr lang="en-US" sz="2400">
                <a:solidFill>
                  <a:srgbClr val="FF0000"/>
                </a:solidFill>
              </a:rPr>
              <a:t>t</a:t>
            </a:r>
            <a:r>
              <a:rPr lang="en-US" sz="2400"/>
              <a:t>=b*x;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r=r+t;            </a:t>
            </a:r>
            <a:r>
              <a:rPr lang="en-US" sz="2400">
                <a:solidFill>
                  <a:srgbClr val="CC0099"/>
                </a:solidFill>
              </a:rPr>
              <a:t>r</a:t>
            </a:r>
            <a:r>
              <a:rPr lang="en-US" sz="2400"/>
              <a:t>=</a:t>
            </a:r>
            <a:r>
              <a:rPr lang="en-US" sz="2400">
                <a:solidFill>
                  <a:srgbClr val="009900"/>
                </a:solidFill>
              </a:rPr>
              <a:t>r</a:t>
            </a:r>
            <a:r>
              <a:rPr lang="en-US" sz="2400"/>
              <a:t>+</a:t>
            </a:r>
            <a:r>
              <a:rPr lang="en-US" sz="2400">
                <a:solidFill>
                  <a:srgbClr val="FF0000"/>
                </a:solidFill>
              </a:rPr>
              <a:t>t</a:t>
            </a:r>
            <a:r>
              <a:rPr lang="en-US" sz="2400"/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r=r+c;           r=</a:t>
            </a:r>
            <a:r>
              <a:rPr lang="en-US" sz="2400">
                <a:solidFill>
                  <a:srgbClr val="CC0099"/>
                </a:solidFill>
              </a:rPr>
              <a:t>r</a:t>
            </a:r>
            <a:r>
              <a:rPr lang="en-US" sz="2400"/>
              <a:t>+c;</a:t>
            </a:r>
          </a:p>
          <a:p>
            <a:pPr>
              <a:lnSpc>
                <a:spcPct val="80000"/>
              </a:lnSpc>
            </a:pPr>
            <a:r>
              <a:rPr lang="en-US" sz="2800"/>
              <a:t>Sequential assignment semantics tell us which definition goes with which use.</a:t>
            </a:r>
          </a:p>
          <a:p>
            <a:pPr lvl="1">
              <a:lnSpc>
                <a:spcPct val="80000"/>
              </a:lnSpc>
            </a:pPr>
            <a:r>
              <a:rPr lang="en-US" sz="2400" b="1"/>
              <a:t>Use</a:t>
            </a:r>
            <a:r>
              <a:rPr lang="en-US" sz="2400"/>
              <a:t> gets most recent preceding </a:t>
            </a:r>
            <a:r>
              <a:rPr lang="en-US" sz="2400" b="1"/>
              <a:t>definition</a:t>
            </a:r>
            <a:r>
              <a:rPr lang="en-US" sz="2400"/>
              <a:t>.</a:t>
            </a:r>
          </a:p>
          <a:p>
            <a:pPr lvl="1">
              <a:lnSpc>
                <a:spcPct val="80000"/>
              </a:lnSpc>
            </a:pPr>
            <a:endParaRPr lang="en-US" sz="2400"/>
          </a:p>
          <a:p>
            <a:pPr lvl="1">
              <a:lnSpc>
                <a:spcPct val="8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5E2D8-8DEB-2E46-A5F0-0389EBD3FCF5}" type="slidenum">
              <a:rPr lang="en-US"/>
              <a:pPr/>
              <a:t>18</a:t>
            </a:fld>
            <a:endParaRPr lang="en-US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8768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Can turn sequential assignments into dataflow graph through def</a:t>
            </a:r>
            <a:r>
              <a:rPr lang="en-US">
                <a:sym typeface="Wingdings" charset="2"/>
              </a:rPr>
              <a:t>use connections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t=a*x;   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=a*x;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r=t*x;    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*x;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t=b*x;                    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=b*x;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r=r+t;            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+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r=r+c;           r=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+c;</a:t>
            </a:r>
          </a:p>
        </p:txBody>
      </p:sp>
      <p:grpSp>
        <p:nvGrpSpPr>
          <p:cNvPr id="187416" name="Group 24"/>
          <p:cNvGrpSpPr>
            <a:grpSpLocks/>
          </p:cNvGrpSpPr>
          <p:nvPr/>
        </p:nvGrpSpPr>
        <p:grpSpPr bwMode="auto">
          <a:xfrm>
            <a:off x="5715000" y="2590800"/>
            <a:ext cx="2833688" cy="3886200"/>
            <a:chOff x="3600" y="1632"/>
            <a:chExt cx="1785" cy="2448"/>
          </a:xfrm>
        </p:grpSpPr>
        <p:sp>
          <p:nvSpPr>
            <p:cNvPr id="187396" name="Oval 4"/>
            <p:cNvSpPr>
              <a:spLocks noChangeArrowheads="1"/>
            </p:cNvSpPr>
            <p:nvPr/>
          </p:nvSpPr>
          <p:spPr bwMode="auto">
            <a:xfrm>
              <a:off x="3696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187397" name="Oval 5"/>
            <p:cNvSpPr>
              <a:spLocks noChangeArrowheads="1"/>
            </p:cNvSpPr>
            <p:nvPr/>
          </p:nvSpPr>
          <p:spPr bwMode="auto">
            <a:xfrm>
              <a:off x="4368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187398" name="Oval 6"/>
            <p:cNvSpPr>
              <a:spLocks noChangeArrowheads="1"/>
            </p:cNvSpPr>
            <p:nvPr/>
          </p:nvSpPr>
          <p:spPr bwMode="auto">
            <a:xfrm>
              <a:off x="3696" y="259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187399" name="Oval 7"/>
            <p:cNvSpPr>
              <a:spLocks noChangeArrowheads="1"/>
            </p:cNvSpPr>
            <p:nvPr/>
          </p:nvSpPr>
          <p:spPr bwMode="auto">
            <a:xfrm>
              <a:off x="4176" y="302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187400" name="Oval 8"/>
            <p:cNvSpPr>
              <a:spLocks noChangeArrowheads="1"/>
            </p:cNvSpPr>
            <p:nvPr/>
          </p:nvSpPr>
          <p:spPr bwMode="auto">
            <a:xfrm>
              <a:off x="4176" y="355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187401" name="Line 9"/>
            <p:cNvSpPr>
              <a:spLocks noChangeShapeType="1"/>
            </p:cNvSpPr>
            <p:nvPr/>
          </p:nvSpPr>
          <p:spPr bwMode="auto">
            <a:xfrm>
              <a:off x="3984" y="24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2" name="Line 10"/>
            <p:cNvSpPr>
              <a:spLocks noChangeShapeType="1"/>
            </p:cNvSpPr>
            <p:nvPr/>
          </p:nvSpPr>
          <p:spPr bwMode="auto">
            <a:xfrm>
              <a:off x="4464" y="33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3" name="Line 11"/>
            <p:cNvSpPr>
              <a:spLocks noChangeShapeType="1"/>
            </p:cNvSpPr>
            <p:nvPr/>
          </p:nvSpPr>
          <p:spPr bwMode="auto">
            <a:xfrm>
              <a:off x="3984" y="2928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4" name="Line 12"/>
            <p:cNvSpPr>
              <a:spLocks noChangeShapeType="1"/>
            </p:cNvSpPr>
            <p:nvPr/>
          </p:nvSpPr>
          <p:spPr bwMode="auto">
            <a:xfrm flipH="1">
              <a:off x="4560" y="2400"/>
              <a:ext cx="9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5" name="Text Box 13"/>
            <p:cNvSpPr txBox="1">
              <a:spLocks noChangeArrowheads="1"/>
            </p:cNvSpPr>
            <p:nvPr/>
          </p:nvSpPr>
          <p:spPr bwMode="auto">
            <a:xfrm>
              <a:off x="3600" y="168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87406" name="Text Box 14"/>
            <p:cNvSpPr txBox="1">
              <a:spLocks noChangeArrowheads="1"/>
            </p:cNvSpPr>
            <p:nvPr/>
          </p:nvSpPr>
          <p:spPr bwMode="auto">
            <a:xfrm>
              <a:off x="4224" y="163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187407" name="Text Box 15"/>
            <p:cNvSpPr txBox="1">
              <a:spLocks noChangeArrowheads="1"/>
            </p:cNvSpPr>
            <p:nvPr/>
          </p:nvSpPr>
          <p:spPr bwMode="auto">
            <a:xfrm>
              <a:off x="4704" y="172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87408" name="Text Box 16"/>
            <p:cNvSpPr txBox="1">
              <a:spLocks noChangeArrowheads="1"/>
            </p:cNvSpPr>
            <p:nvPr/>
          </p:nvSpPr>
          <p:spPr bwMode="auto">
            <a:xfrm>
              <a:off x="5184" y="1776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187409" name="Line 17"/>
            <p:cNvSpPr>
              <a:spLocks noChangeShapeType="1"/>
            </p:cNvSpPr>
            <p:nvPr/>
          </p:nvSpPr>
          <p:spPr bwMode="auto">
            <a:xfrm>
              <a:off x="4464" y="388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0" name="Line 18"/>
            <p:cNvSpPr>
              <a:spLocks noChangeShapeType="1"/>
            </p:cNvSpPr>
            <p:nvPr/>
          </p:nvSpPr>
          <p:spPr bwMode="auto">
            <a:xfrm flipH="1">
              <a:off x="4656" y="2064"/>
              <a:ext cx="624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1" name="Line 19"/>
            <p:cNvSpPr>
              <a:spLocks noChangeShapeType="1"/>
            </p:cNvSpPr>
            <p:nvPr/>
          </p:nvSpPr>
          <p:spPr bwMode="auto">
            <a:xfrm>
              <a:off x="4848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2" name="Line 20"/>
            <p:cNvSpPr>
              <a:spLocks noChangeShapeType="1"/>
            </p:cNvSpPr>
            <p:nvPr/>
          </p:nvSpPr>
          <p:spPr bwMode="auto">
            <a:xfrm flipH="1">
              <a:off x="4176" y="192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3" name="Line 21"/>
            <p:cNvSpPr>
              <a:spLocks noChangeShapeType="1"/>
            </p:cNvSpPr>
            <p:nvPr/>
          </p:nvSpPr>
          <p:spPr bwMode="auto">
            <a:xfrm>
              <a:off x="4320" y="1920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4" name="Line 22"/>
            <p:cNvSpPr>
              <a:spLocks noChangeShapeType="1"/>
            </p:cNvSpPr>
            <p:nvPr/>
          </p:nvSpPr>
          <p:spPr bwMode="auto">
            <a:xfrm flipH="1">
              <a:off x="4224" y="1872"/>
              <a:ext cx="9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5" name="Line 23"/>
            <p:cNvSpPr>
              <a:spLocks noChangeShapeType="1"/>
            </p:cNvSpPr>
            <p:nvPr/>
          </p:nvSpPr>
          <p:spPr bwMode="auto">
            <a:xfrm>
              <a:off x="3696" y="1968"/>
              <a:ext cx="4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E7B65-9833-0A4A-801F-EA2E1F9A7CD9}" type="slidenum">
              <a:rPr lang="en-US"/>
              <a:pPr/>
              <a:t>19</a:t>
            </a:fld>
            <a:endParaRPr lang="en-US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 Height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181600" cy="4343400"/>
          </a:xfrm>
        </p:spPr>
        <p:txBody>
          <a:bodyPr/>
          <a:lstStyle/>
          <a:p>
            <a:r>
              <a:rPr lang="en-US"/>
              <a:t>t=a*x;   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=a*x;</a:t>
            </a:r>
          </a:p>
          <a:p>
            <a:pPr lvl="1">
              <a:buFontTx/>
              <a:buNone/>
            </a:pPr>
            <a:r>
              <a:rPr lang="en-US"/>
              <a:t>r=t*x;    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*x;</a:t>
            </a:r>
          </a:p>
          <a:p>
            <a:pPr lvl="1">
              <a:buFontTx/>
              <a:buNone/>
            </a:pPr>
            <a:r>
              <a:rPr lang="en-US"/>
              <a:t>t=b*x;                    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=b*x;</a:t>
            </a:r>
          </a:p>
          <a:p>
            <a:pPr lvl="1">
              <a:buFontTx/>
              <a:buNone/>
            </a:pPr>
            <a:r>
              <a:rPr lang="en-US"/>
              <a:t>r=r+t;            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+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;</a:t>
            </a:r>
          </a:p>
          <a:p>
            <a:pPr lvl="1">
              <a:buFontTx/>
              <a:buNone/>
            </a:pPr>
            <a:r>
              <a:rPr lang="en-US"/>
              <a:t>r=r+c;           r=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+c;</a:t>
            </a:r>
          </a:p>
          <a:p>
            <a:r>
              <a:rPr lang="en-US"/>
              <a:t>Height (delay) of DF graph may be less than # sequential instructions.</a:t>
            </a:r>
          </a:p>
        </p:txBody>
      </p:sp>
      <p:grpSp>
        <p:nvGrpSpPr>
          <p:cNvPr id="249860" name="Group 4"/>
          <p:cNvGrpSpPr>
            <a:grpSpLocks/>
          </p:cNvGrpSpPr>
          <p:nvPr/>
        </p:nvGrpSpPr>
        <p:grpSpPr bwMode="auto">
          <a:xfrm>
            <a:off x="5715000" y="2590800"/>
            <a:ext cx="2833688" cy="3886200"/>
            <a:chOff x="3600" y="1632"/>
            <a:chExt cx="1785" cy="2448"/>
          </a:xfrm>
        </p:grpSpPr>
        <p:sp>
          <p:nvSpPr>
            <p:cNvPr id="249861" name="Oval 5"/>
            <p:cNvSpPr>
              <a:spLocks noChangeArrowheads="1"/>
            </p:cNvSpPr>
            <p:nvPr/>
          </p:nvSpPr>
          <p:spPr bwMode="auto">
            <a:xfrm>
              <a:off x="3696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249862" name="Oval 6"/>
            <p:cNvSpPr>
              <a:spLocks noChangeArrowheads="1"/>
            </p:cNvSpPr>
            <p:nvPr/>
          </p:nvSpPr>
          <p:spPr bwMode="auto">
            <a:xfrm>
              <a:off x="4368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249863" name="Oval 7"/>
            <p:cNvSpPr>
              <a:spLocks noChangeArrowheads="1"/>
            </p:cNvSpPr>
            <p:nvPr/>
          </p:nvSpPr>
          <p:spPr bwMode="auto">
            <a:xfrm>
              <a:off x="3696" y="259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249864" name="Oval 8"/>
            <p:cNvSpPr>
              <a:spLocks noChangeArrowheads="1"/>
            </p:cNvSpPr>
            <p:nvPr/>
          </p:nvSpPr>
          <p:spPr bwMode="auto">
            <a:xfrm>
              <a:off x="4176" y="302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249865" name="Oval 9"/>
            <p:cNvSpPr>
              <a:spLocks noChangeArrowheads="1"/>
            </p:cNvSpPr>
            <p:nvPr/>
          </p:nvSpPr>
          <p:spPr bwMode="auto">
            <a:xfrm>
              <a:off x="4176" y="355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249866" name="Line 10"/>
            <p:cNvSpPr>
              <a:spLocks noChangeShapeType="1"/>
            </p:cNvSpPr>
            <p:nvPr/>
          </p:nvSpPr>
          <p:spPr bwMode="auto">
            <a:xfrm>
              <a:off x="3984" y="24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67" name="Line 11"/>
            <p:cNvSpPr>
              <a:spLocks noChangeShapeType="1"/>
            </p:cNvSpPr>
            <p:nvPr/>
          </p:nvSpPr>
          <p:spPr bwMode="auto">
            <a:xfrm>
              <a:off x="4464" y="33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68" name="Line 12"/>
            <p:cNvSpPr>
              <a:spLocks noChangeShapeType="1"/>
            </p:cNvSpPr>
            <p:nvPr/>
          </p:nvSpPr>
          <p:spPr bwMode="auto">
            <a:xfrm>
              <a:off x="3984" y="2928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69" name="Line 13"/>
            <p:cNvSpPr>
              <a:spLocks noChangeShapeType="1"/>
            </p:cNvSpPr>
            <p:nvPr/>
          </p:nvSpPr>
          <p:spPr bwMode="auto">
            <a:xfrm flipH="1">
              <a:off x="4560" y="2400"/>
              <a:ext cx="9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0" name="Text Box 14"/>
            <p:cNvSpPr txBox="1">
              <a:spLocks noChangeArrowheads="1"/>
            </p:cNvSpPr>
            <p:nvPr/>
          </p:nvSpPr>
          <p:spPr bwMode="auto">
            <a:xfrm>
              <a:off x="3600" y="168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49871" name="Text Box 15"/>
            <p:cNvSpPr txBox="1">
              <a:spLocks noChangeArrowheads="1"/>
            </p:cNvSpPr>
            <p:nvPr/>
          </p:nvSpPr>
          <p:spPr bwMode="auto">
            <a:xfrm>
              <a:off x="4224" y="163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249872" name="Text Box 16"/>
            <p:cNvSpPr txBox="1">
              <a:spLocks noChangeArrowheads="1"/>
            </p:cNvSpPr>
            <p:nvPr/>
          </p:nvSpPr>
          <p:spPr bwMode="auto">
            <a:xfrm>
              <a:off x="4704" y="172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249873" name="Text Box 17"/>
            <p:cNvSpPr txBox="1">
              <a:spLocks noChangeArrowheads="1"/>
            </p:cNvSpPr>
            <p:nvPr/>
          </p:nvSpPr>
          <p:spPr bwMode="auto">
            <a:xfrm>
              <a:off x="5184" y="1776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249874" name="Line 18"/>
            <p:cNvSpPr>
              <a:spLocks noChangeShapeType="1"/>
            </p:cNvSpPr>
            <p:nvPr/>
          </p:nvSpPr>
          <p:spPr bwMode="auto">
            <a:xfrm>
              <a:off x="4464" y="388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5" name="Line 19"/>
            <p:cNvSpPr>
              <a:spLocks noChangeShapeType="1"/>
            </p:cNvSpPr>
            <p:nvPr/>
          </p:nvSpPr>
          <p:spPr bwMode="auto">
            <a:xfrm flipH="1">
              <a:off x="4656" y="2064"/>
              <a:ext cx="624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6" name="Line 20"/>
            <p:cNvSpPr>
              <a:spLocks noChangeShapeType="1"/>
            </p:cNvSpPr>
            <p:nvPr/>
          </p:nvSpPr>
          <p:spPr bwMode="auto">
            <a:xfrm>
              <a:off x="4848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7" name="Line 21"/>
            <p:cNvSpPr>
              <a:spLocks noChangeShapeType="1"/>
            </p:cNvSpPr>
            <p:nvPr/>
          </p:nvSpPr>
          <p:spPr bwMode="auto">
            <a:xfrm flipH="1">
              <a:off x="4176" y="192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8" name="Line 22"/>
            <p:cNvSpPr>
              <a:spLocks noChangeShapeType="1"/>
            </p:cNvSpPr>
            <p:nvPr/>
          </p:nvSpPr>
          <p:spPr bwMode="auto">
            <a:xfrm>
              <a:off x="4320" y="1920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9" name="Line 23"/>
            <p:cNvSpPr>
              <a:spLocks noChangeShapeType="1"/>
            </p:cNvSpPr>
            <p:nvPr/>
          </p:nvSpPr>
          <p:spPr bwMode="auto">
            <a:xfrm flipH="1">
              <a:off x="4224" y="1872"/>
              <a:ext cx="9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80" name="Line 24"/>
            <p:cNvSpPr>
              <a:spLocks noChangeShapeType="1"/>
            </p:cNvSpPr>
            <p:nvPr/>
          </p:nvSpPr>
          <p:spPr bwMode="auto">
            <a:xfrm>
              <a:off x="3696" y="1968"/>
              <a:ext cx="4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Spatial Computations from C specification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Basic transforms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Limitations from C semantics</a:t>
            </a:r>
          </a:p>
          <a:p>
            <a:pPr lvl="1"/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8219-0A20-2B4F-9B59-DBCE93C4D457}" type="slidenum">
              <a:rPr lang="en-US"/>
              <a:pPr/>
              <a:t>20</a:t>
            </a:fld>
            <a:endParaRPr lang="en-US"/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Lecture Checkpoint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Happy with </a:t>
            </a:r>
          </a:p>
          <a:p>
            <a:pPr lvl="1"/>
            <a:r>
              <a:rPr lang="en-US" dirty="0"/>
              <a:t>Straight-line code</a:t>
            </a:r>
          </a:p>
          <a:p>
            <a:pPr lvl="1"/>
            <a:r>
              <a:rPr lang="en-US" dirty="0"/>
              <a:t>Variables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Graph for </a:t>
            </a:r>
            <a:r>
              <a:rPr lang="en-US" dirty="0" err="1" smtClean="0">
                <a:solidFill>
                  <a:srgbClr val="FF6600"/>
                </a:solidFill>
              </a:rPr>
              <a:t>preclass</a:t>
            </a:r>
            <a:r>
              <a:rPr lang="en-US" dirty="0" smtClean="0">
                <a:solidFill>
                  <a:srgbClr val="FF6600"/>
                </a:solidFill>
              </a:rPr>
              <a:t> </a:t>
            </a:r>
            <a:r>
              <a:rPr lang="en-US" dirty="0" err="1" smtClean="0">
                <a:solidFill>
                  <a:srgbClr val="FF6600"/>
                </a:solidFill>
              </a:rPr>
              <a:t>f</a:t>
            </a:r>
            <a:endParaRPr lang="en-US" dirty="0" smtClean="0">
              <a:solidFill>
                <a:srgbClr val="FF66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/>
              <a:t>Next topic: Memory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71E38-A19B-4247-8A8C-2D433E067EDD}" type="slidenum">
              <a:rPr lang="en-US"/>
              <a:pPr/>
              <a:t>21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 Memory Model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562600" cy="4114800"/>
          </a:xfrm>
        </p:spPr>
        <p:txBody>
          <a:bodyPr/>
          <a:lstStyle/>
          <a:p>
            <a:r>
              <a:rPr lang="en-US"/>
              <a:t>One big linear address space of locations</a:t>
            </a:r>
          </a:p>
          <a:p>
            <a:r>
              <a:rPr lang="en-US"/>
              <a:t>Most recent definition to location is value</a:t>
            </a:r>
          </a:p>
          <a:p>
            <a:r>
              <a:rPr lang="en-US"/>
              <a:t>Sequential flow of statements</a:t>
            </a:r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7620000" y="3200400"/>
            <a:ext cx="914400" cy="167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37" name="Line 5"/>
          <p:cNvSpPr>
            <a:spLocks noChangeShapeType="1"/>
          </p:cNvSpPr>
          <p:nvPr/>
        </p:nvSpPr>
        <p:spPr bwMode="auto">
          <a:xfrm>
            <a:off x="80772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38" name="Line 6"/>
          <p:cNvSpPr>
            <a:spLocks noChangeShapeType="1"/>
          </p:cNvSpPr>
          <p:nvPr/>
        </p:nvSpPr>
        <p:spPr bwMode="auto">
          <a:xfrm>
            <a:off x="6477000" y="4038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39" name="Line 7"/>
          <p:cNvSpPr>
            <a:spLocks noChangeShapeType="1"/>
          </p:cNvSpPr>
          <p:nvPr/>
        </p:nvSpPr>
        <p:spPr bwMode="auto">
          <a:xfrm>
            <a:off x="80772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40" name="Rectangle 8"/>
          <p:cNvSpPr>
            <a:spLocks noChangeArrowheads="1"/>
          </p:cNvSpPr>
          <p:nvPr/>
        </p:nvSpPr>
        <p:spPr bwMode="auto">
          <a:xfrm>
            <a:off x="7239000" y="32004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000</a:t>
            </a:r>
          </a:p>
        </p:txBody>
      </p:sp>
      <p:sp>
        <p:nvSpPr>
          <p:cNvPr id="197642" name="Rectangle 10"/>
          <p:cNvSpPr>
            <a:spLocks noChangeArrowheads="1"/>
          </p:cNvSpPr>
          <p:nvPr/>
        </p:nvSpPr>
        <p:spPr bwMode="auto">
          <a:xfrm>
            <a:off x="7239000" y="33528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001</a:t>
            </a:r>
          </a:p>
        </p:txBody>
      </p:sp>
      <p:sp>
        <p:nvSpPr>
          <p:cNvPr id="197643" name="Rectangle 11"/>
          <p:cNvSpPr>
            <a:spLocks noChangeArrowheads="1"/>
          </p:cNvSpPr>
          <p:nvPr/>
        </p:nvSpPr>
        <p:spPr bwMode="auto">
          <a:xfrm>
            <a:off x="7239000" y="35052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002</a:t>
            </a:r>
          </a:p>
        </p:txBody>
      </p:sp>
      <p:sp>
        <p:nvSpPr>
          <p:cNvPr id="197645" name="Rectangle 13"/>
          <p:cNvSpPr>
            <a:spLocks noChangeArrowheads="1"/>
          </p:cNvSpPr>
          <p:nvPr/>
        </p:nvSpPr>
        <p:spPr bwMode="auto">
          <a:xfrm>
            <a:off x="7239000" y="38100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005</a:t>
            </a:r>
          </a:p>
        </p:txBody>
      </p:sp>
      <p:sp>
        <p:nvSpPr>
          <p:cNvPr id="197646" name="Rectangle 14"/>
          <p:cNvSpPr>
            <a:spLocks noChangeArrowheads="1"/>
          </p:cNvSpPr>
          <p:nvPr/>
        </p:nvSpPr>
        <p:spPr bwMode="auto">
          <a:xfrm>
            <a:off x="7239000" y="39624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006</a:t>
            </a:r>
          </a:p>
        </p:txBody>
      </p:sp>
      <p:sp>
        <p:nvSpPr>
          <p:cNvPr id="197647" name="Rectangle 15"/>
          <p:cNvSpPr>
            <a:spLocks noChangeArrowheads="1"/>
          </p:cNvSpPr>
          <p:nvPr/>
        </p:nvSpPr>
        <p:spPr bwMode="auto">
          <a:xfrm>
            <a:off x="7239000" y="41148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007</a:t>
            </a:r>
          </a:p>
        </p:txBody>
      </p:sp>
      <p:sp>
        <p:nvSpPr>
          <p:cNvPr id="197648" name="Rectangle 16"/>
          <p:cNvSpPr>
            <a:spLocks noChangeArrowheads="1"/>
          </p:cNvSpPr>
          <p:nvPr/>
        </p:nvSpPr>
        <p:spPr bwMode="auto">
          <a:xfrm>
            <a:off x="7239000" y="42672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008</a:t>
            </a:r>
          </a:p>
        </p:txBody>
      </p:sp>
      <p:sp>
        <p:nvSpPr>
          <p:cNvPr id="197649" name="Rectangle 17"/>
          <p:cNvSpPr>
            <a:spLocks noChangeArrowheads="1"/>
          </p:cNvSpPr>
          <p:nvPr/>
        </p:nvSpPr>
        <p:spPr bwMode="auto">
          <a:xfrm>
            <a:off x="7239000" y="44196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009</a:t>
            </a:r>
          </a:p>
        </p:txBody>
      </p:sp>
      <p:sp>
        <p:nvSpPr>
          <p:cNvPr id="197650" name="Rectangle 18"/>
          <p:cNvSpPr>
            <a:spLocks noChangeArrowheads="1"/>
          </p:cNvSpPr>
          <p:nvPr/>
        </p:nvSpPr>
        <p:spPr bwMode="auto">
          <a:xfrm>
            <a:off x="7239000" y="45720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010</a:t>
            </a:r>
          </a:p>
        </p:txBody>
      </p:sp>
      <p:sp>
        <p:nvSpPr>
          <p:cNvPr id="197651" name="Rectangle 19"/>
          <p:cNvSpPr>
            <a:spLocks noChangeArrowheads="1"/>
          </p:cNvSpPr>
          <p:nvPr/>
        </p:nvSpPr>
        <p:spPr bwMode="auto">
          <a:xfrm>
            <a:off x="7239000" y="47244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011</a:t>
            </a:r>
          </a:p>
        </p:txBody>
      </p:sp>
      <p:sp>
        <p:nvSpPr>
          <p:cNvPr id="197652" name="Rectangle 20"/>
          <p:cNvSpPr>
            <a:spLocks noChangeArrowheads="1"/>
          </p:cNvSpPr>
          <p:nvPr/>
        </p:nvSpPr>
        <p:spPr bwMode="auto">
          <a:xfrm>
            <a:off x="7239000" y="36576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004</a:t>
            </a:r>
          </a:p>
        </p:txBody>
      </p:sp>
      <p:sp>
        <p:nvSpPr>
          <p:cNvPr id="197653" name="Text Box 21"/>
          <p:cNvSpPr txBox="1">
            <a:spLocks noChangeArrowheads="1"/>
          </p:cNvSpPr>
          <p:nvPr/>
        </p:nvSpPr>
        <p:spPr bwMode="auto">
          <a:xfrm>
            <a:off x="6308725" y="3546475"/>
            <a:ext cx="811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Addr</a:t>
            </a:r>
          </a:p>
        </p:txBody>
      </p:sp>
      <p:sp>
        <p:nvSpPr>
          <p:cNvPr id="197654" name="Text Box 22"/>
          <p:cNvSpPr txBox="1">
            <a:spLocks noChangeArrowheads="1"/>
          </p:cNvSpPr>
          <p:nvPr/>
        </p:nvSpPr>
        <p:spPr bwMode="auto">
          <a:xfrm>
            <a:off x="7239000" y="2209800"/>
            <a:ext cx="1495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New value</a:t>
            </a:r>
          </a:p>
        </p:txBody>
      </p:sp>
      <p:sp>
        <p:nvSpPr>
          <p:cNvPr id="197655" name="Text Box 23"/>
          <p:cNvSpPr txBox="1">
            <a:spLocks noChangeArrowheads="1"/>
          </p:cNvSpPr>
          <p:nvPr/>
        </p:nvSpPr>
        <p:spPr bwMode="auto">
          <a:xfrm>
            <a:off x="7010400" y="5334000"/>
            <a:ext cx="1849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Current 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A0C9-21E8-3C49-AB65-FC986662F959}" type="slidenum">
              <a:rPr lang="en-US"/>
              <a:pPr/>
              <a:t>22</a:t>
            </a:fld>
            <a:endParaRPr lang="en-US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 Memory Operations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Read/Use</a:t>
            </a:r>
          </a:p>
          <a:p>
            <a:r>
              <a:rPr lang="en-US"/>
              <a:t>a=*p;</a:t>
            </a:r>
          </a:p>
          <a:p>
            <a:r>
              <a:rPr lang="en-US"/>
              <a:t>a=p[0]</a:t>
            </a:r>
          </a:p>
          <a:p>
            <a:r>
              <a:rPr lang="en-US"/>
              <a:t>a=p[c*10+d]</a:t>
            </a:r>
          </a:p>
          <a:p>
            <a:endParaRPr lang="en-US"/>
          </a:p>
        </p:txBody>
      </p:sp>
      <p:sp>
        <p:nvSpPr>
          <p:cNvPr id="19968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Write/Def</a:t>
            </a:r>
          </a:p>
          <a:p>
            <a:r>
              <a:rPr lang="en-US"/>
              <a:t>*p=2*a+b;</a:t>
            </a:r>
          </a:p>
          <a:p>
            <a:r>
              <a:rPr lang="en-US"/>
              <a:t>p[0]=23;</a:t>
            </a:r>
          </a:p>
          <a:p>
            <a:r>
              <a:rPr lang="en-US"/>
              <a:t>p[c*10+d]=a*x+b;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97314-6D8B-3448-A71D-1AEA80AE1398}" type="slidenum">
              <a:rPr lang="en-US"/>
              <a:pPr/>
              <a:t>23</a:t>
            </a:fld>
            <a:endParaRPr 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Operation Challenge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Memory is </a:t>
            </a:r>
            <a:r>
              <a:rPr lang="en-US" dirty="0"/>
              <a:t>just </a:t>
            </a:r>
            <a:r>
              <a:rPr lang="en-US" dirty="0" smtClean="0"/>
              <a:t>a set of </a:t>
            </a:r>
            <a:r>
              <a:rPr lang="en-US" dirty="0"/>
              <a:t>location</a:t>
            </a:r>
          </a:p>
          <a:p>
            <a:r>
              <a:rPr lang="en-US" dirty="0"/>
              <a:t>But </a:t>
            </a:r>
            <a:r>
              <a:rPr lang="en-US" b="1" dirty="0"/>
              <a:t>memory expressions</a:t>
            </a:r>
            <a:r>
              <a:rPr lang="en-US" dirty="0"/>
              <a:t> can refer to variable locations</a:t>
            </a:r>
          </a:p>
          <a:p>
            <a:pPr lvl="1"/>
            <a:r>
              <a:rPr lang="en-US" dirty="0"/>
              <a:t>Does *</a:t>
            </a:r>
            <a:r>
              <a:rPr lang="en-US" dirty="0" err="1"/>
              <a:t>q</a:t>
            </a:r>
            <a:r>
              <a:rPr lang="en-US" dirty="0"/>
              <a:t> and *</a:t>
            </a:r>
            <a:r>
              <a:rPr lang="en-US" dirty="0" err="1"/>
              <a:t>p</a:t>
            </a:r>
            <a:r>
              <a:rPr lang="en-US" dirty="0"/>
              <a:t> refer to same location?</a:t>
            </a:r>
            <a:endParaRPr lang="en-US" dirty="0" smtClean="0"/>
          </a:p>
          <a:p>
            <a:pPr lvl="1"/>
            <a:r>
              <a:rPr lang="en-US" dirty="0" smtClean="0"/>
              <a:t>p[0] and </a:t>
            </a:r>
            <a:r>
              <a:rPr lang="en-US" dirty="0" err="1" smtClean="0"/>
              <a:t>p[c</a:t>
            </a:r>
            <a:r>
              <a:rPr lang="en-US" dirty="0" smtClean="0"/>
              <a:t>*10+d]?</a:t>
            </a:r>
          </a:p>
          <a:p>
            <a:pPr lvl="1"/>
            <a:r>
              <a:rPr lang="en-US" dirty="0" smtClean="0"/>
              <a:t>*</a:t>
            </a:r>
            <a:r>
              <a:rPr lang="en-US" dirty="0" err="1"/>
              <a:t>p</a:t>
            </a:r>
            <a:r>
              <a:rPr lang="en-US" dirty="0"/>
              <a:t> and</a:t>
            </a:r>
            <a:r>
              <a:rPr lang="en-US" dirty="0" smtClean="0"/>
              <a:t> </a:t>
            </a:r>
            <a:r>
              <a:rPr lang="en-US" dirty="0" err="1" smtClean="0"/>
              <a:t>q[</a:t>
            </a:r>
            <a:r>
              <a:rPr lang="en-US" dirty="0" err="1"/>
              <a:t>c</a:t>
            </a:r>
            <a:r>
              <a:rPr lang="en-US" dirty="0"/>
              <a:t>*10+d]?</a:t>
            </a:r>
            <a:endParaRPr lang="en-US" dirty="0" smtClean="0"/>
          </a:p>
          <a:p>
            <a:pPr lvl="1"/>
            <a:r>
              <a:rPr lang="en-US" dirty="0" err="1" smtClean="0"/>
              <a:t>p</a:t>
            </a:r>
            <a:r>
              <a:rPr lang="en-US" dirty="0" err="1"/>
              <a:t>[f(a</a:t>
            </a:r>
            <a:r>
              <a:rPr lang="en-US" dirty="0"/>
              <a:t>)] and </a:t>
            </a:r>
            <a:r>
              <a:rPr lang="en-US" dirty="0" err="1"/>
              <a:t>p</a:t>
            </a:r>
            <a:r>
              <a:rPr lang="en-US" dirty="0" err="1" smtClean="0"/>
              <a:t>[g(</a:t>
            </a:r>
            <a:r>
              <a:rPr lang="en-US" dirty="0" err="1"/>
              <a:t>b</a:t>
            </a:r>
            <a:r>
              <a:rPr lang="en-US" dirty="0"/>
              <a:t>)]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5" grpId="0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66C-A276-C541-80E7-70EC5F6C62B1}" type="slidenum">
              <a:rPr lang="en-US"/>
              <a:pPr/>
              <a:t>24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Pitfall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err="1"/>
              <a:t>P[i</a:t>
            </a:r>
            <a:r>
              <a:rPr lang="en-US" dirty="0"/>
              <a:t>]=23</a:t>
            </a:r>
            <a:endParaRPr lang="en-US" dirty="0" smtClean="0"/>
          </a:p>
          <a:p>
            <a:r>
              <a:rPr lang="en-US" dirty="0" err="1" smtClean="0"/>
              <a:t>r</a:t>
            </a:r>
            <a:r>
              <a:rPr lang="en-US" dirty="0"/>
              <a:t>=10+P[i</a:t>
            </a:r>
            <a:r>
              <a:rPr lang="en-US" dirty="0" smtClean="0"/>
              <a:t>]</a:t>
            </a:r>
          </a:p>
          <a:p>
            <a:r>
              <a:rPr lang="en-US" dirty="0" err="1" smtClean="0"/>
              <a:t>P[j</a:t>
            </a:r>
            <a:r>
              <a:rPr lang="en-US" dirty="0" smtClean="0"/>
              <a:t>]=17</a:t>
            </a:r>
          </a:p>
          <a:p>
            <a:r>
              <a:rPr lang="en-US" dirty="0" err="1"/>
              <a:t>s</a:t>
            </a:r>
            <a:r>
              <a:rPr lang="en-US" dirty="0"/>
              <a:t>=</a:t>
            </a:r>
            <a:r>
              <a:rPr lang="en-US" dirty="0" err="1"/>
              <a:t>P[j</a:t>
            </a:r>
            <a:r>
              <a:rPr lang="en-US" dirty="0"/>
              <a:t>]*</a:t>
            </a:r>
            <a:r>
              <a:rPr lang="en-US" dirty="0" smtClean="0"/>
              <a:t>12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Value of </a:t>
            </a:r>
            <a:r>
              <a:rPr lang="en-US" dirty="0" err="1" smtClean="0">
                <a:solidFill>
                  <a:srgbClr val="FF6600"/>
                </a:solidFill>
              </a:rPr>
              <a:t>r</a:t>
            </a:r>
            <a:r>
              <a:rPr lang="en-US" dirty="0" smtClean="0">
                <a:solidFill>
                  <a:srgbClr val="FF6600"/>
                </a:solidFill>
              </a:rPr>
              <a:t> and </a:t>
            </a:r>
            <a:r>
              <a:rPr lang="en-US" dirty="0" err="1" smtClean="0">
                <a:solidFill>
                  <a:srgbClr val="FF6600"/>
                </a:solidFill>
              </a:rPr>
              <a:t>s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</a:p>
          <a:p>
            <a:endParaRPr lang="en-US" dirty="0"/>
          </a:p>
        </p:txBody>
      </p:sp>
      <p:sp>
        <p:nvSpPr>
          <p:cNvPr id="20480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Could do:</a:t>
            </a:r>
          </a:p>
          <a:p>
            <a:pPr>
              <a:buFontTx/>
              <a:buNone/>
            </a:pPr>
            <a:r>
              <a:rPr lang="en-US" dirty="0"/>
              <a:t>	</a:t>
            </a:r>
            <a:r>
              <a:rPr lang="en-US" dirty="0" err="1"/>
              <a:t>P[i</a:t>
            </a:r>
            <a:r>
              <a:rPr lang="en-US" dirty="0"/>
              <a:t>]=23;  </a:t>
            </a:r>
            <a:r>
              <a:rPr lang="en-US" dirty="0" err="1"/>
              <a:t>P[j</a:t>
            </a:r>
            <a:r>
              <a:rPr lang="en-US" dirty="0"/>
              <a:t>]=17;</a:t>
            </a:r>
          </a:p>
          <a:p>
            <a:pPr>
              <a:buFontTx/>
              <a:buNone/>
            </a:pPr>
            <a:r>
              <a:rPr lang="en-US" dirty="0"/>
              <a:t>   </a:t>
            </a:r>
            <a:r>
              <a:rPr lang="en-US" dirty="0" err="1"/>
              <a:t>r</a:t>
            </a:r>
            <a:r>
              <a:rPr lang="en-US" dirty="0"/>
              <a:t>=10+P[i]; </a:t>
            </a:r>
            <a:r>
              <a:rPr lang="en-US" dirty="0" err="1"/>
              <a:t>s</a:t>
            </a:r>
            <a:r>
              <a:rPr lang="en-US" dirty="0"/>
              <a:t>=</a:t>
            </a:r>
            <a:r>
              <a:rPr lang="en-US" dirty="0" err="1"/>
              <a:t>P[j</a:t>
            </a:r>
            <a:r>
              <a:rPr lang="en-US" dirty="0"/>
              <a:t>]*12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>
                <a:solidFill>
                  <a:srgbClr val="FF0000"/>
                </a:solidFill>
              </a:rPr>
              <a:t>….unless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==</a:t>
            </a:r>
            <a:r>
              <a:rPr lang="en-US" dirty="0" err="1" smtClean="0">
                <a:solidFill>
                  <a:srgbClr val="FF0000"/>
                </a:solidFill>
              </a:rPr>
              <a:t>j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dirty="0" smtClean="0">
                <a:solidFill>
                  <a:srgbClr val="FF6600"/>
                </a:solidFill>
              </a:rPr>
              <a:t>Value of </a:t>
            </a:r>
            <a:r>
              <a:rPr lang="en-US" dirty="0" err="1" smtClean="0">
                <a:solidFill>
                  <a:srgbClr val="FF6600"/>
                </a:solidFill>
              </a:rPr>
              <a:t>r</a:t>
            </a:r>
            <a:r>
              <a:rPr lang="en-US" dirty="0" smtClean="0">
                <a:solidFill>
                  <a:srgbClr val="FF6600"/>
                </a:solidFill>
              </a:rPr>
              <a:t> and </a:t>
            </a:r>
            <a:r>
              <a:rPr lang="en-US" dirty="0" err="1" smtClean="0">
                <a:solidFill>
                  <a:srgbClr val="FF6600"/>
                </a:solidFill>
              </a:rPr>
              <a:t>s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3" grpId="0" build="p"/>
      <p:bldP spid="20480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20FD-E0B2-F84D-A074-3767C642D38F}" type="slidenum">
              <a:rPr lang="en-US"/>
              <a:pPr/>
              <a:t>25</a:t>
            </a:fld>
            <a:endParaRPr lang="en-US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 Pointer Pitfalls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</a:t>
            </a:r>
            <a:r>
              <a:rPr lang="en-US" dirty="0" err="1"/>
              <a:t>p</a:t>
            </a:r>
            <a:r>
              <a:rPr lang="en-US" dirty="0"/>
              <a:t>=23</a:t>
            </a:r>
            <a:endParaRPr lang="en-US" dirty="0" smtClean="0"/>
          </a:p>
          <a:p>
            <a:r>
              <a:rPr lang="en-US" dirty="0" err="1" smtClean="0"/>
              <a:t>r</a:t>
            </a:r>
            <a:r>
              <a:rPr lang="en-US" dirty="0"/>
              <a:t>=10+*</a:t>
            </a:r>
            <a:r>
              <a:rPr lang="en-US" dirty="0" err="1"/>
              <a:t>p</a:t>
            </a:r>
            <a:r>
              <a:rPr lang="en-US" dirty="0" smtClean="0"/>
              <a:t>;</a:t>
            </a:r>
          </a:p>
          <a:p>
            <a:r>
              <a:rPr lang="en-US" dirty="0" smtClean="0"/>
              <a:t>*</a:t>
            </a:r>
            <a:r>
              <a:rPr lang="en-US" dirty="0" err="1" smtClean="0"/>
              <a:t>q</a:t>
            </a:r>
            <a:r>
              <a:rPr lang="en-US" dirty="0" smtClean="0"/>
              <a:t>=17</a:t>
            </a:r>
          </a:p>
          <a:p>
            <a:r>
              <a:rPr lang="en-US" dirty="0" err="1" smtClean="0"/>
              <a:t>s</a:t>
            </a:r>
            <a:r>
              <a:rPr lang="en-US" dirty="0"/>
              <a:t>=*</a:t>
            </a:r>
            <a:r>
              <a:rPr lang="en-US" dirty="0" err="1"/>
              <a:t>q</a:t>
            </a:r>
            <a:r>
              <a:rPr lang="en-US" dirty="0"/>
              <a:t>*12;</a:t>
            </a:r>
          </a:p>
          <a:p>
            <a:endParaRPr lang="en-US" dirty="0"/>
          </a:p>
          <a:p>
            <a:r>
              <a:rPr lang="en-US" dirty="0"/>
              <a:t>Similar limit if </a:t>
            </a:r>
            <a:r>
              <a:rPr lang="en-US" dirty="0" err="1"/>
              <a:t>p</a:t>
            </a:r>
            <a:r>
              <a:rPr lang="en-US" dirty="0"/>
              <a:t>==</a:t>
            </a:r>
            <a:r>
              <a:rPr lang="en-US" dirty="0" err="1"/>
              <a:t>q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1C88-4837-3C4A-AC82-1E87769F1C26}" type="slidenum">
              <a:rPr lang="en-US"/>
              <a:pPr/>
              <a:t>26</a:t>
            </a:fld>
            <a:endParaRPr lang="en-US"/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sz="4000"/>
              <a:t>C Memory/Pointer Sequentialization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Must preserve ordering of memory operations</a:t>
            </a:r>
          </a:p>
          <a:p>
            <a:pPr lvl="1"/>
            <a:r>
              <a:rPr lang="en-US" dirty="0"/>
              <a:t>A read cannot be moved before write to memory which may redefine the location of the read</a:t>
            </a:r>
          </a:p>
          <a:p>
            <a:pPr lvl="2"/>
            <a:r>
              <a:rPr lang="en-US" dirty="0"/>
              <a:t>Conservative: any write to memory</a:t>
            </a:r>
          </a:p>
          <a:p>
            <a:pPr lvl="2"/>
            <a:r>
              <a:rPr lang="en-US" dirty="0"/>
              <a:t>Sophisticated analysis may allow us to prove independence of read and write</a:t>
            </a:r>
          </a:p>
          <a:p>
            <a:pPr lvl="1"/>
            <a:r>
              <a:rPr lang="en-US" dirty="0"/>
              <a:t>Writes which may redefine the same location cannot be reordered</a:t>
            </a:r>
          </a:p>
          <a:p>
            <a:pPr lvl="3"/>
            <a:endParaRPr lang="en-US" dirty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3" grpId="0" build="p" bldLvl="3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8D920-0677-724B-AB73-D6206FA40F41}" type="slidenum">
              <a:rPr lang="en-US"/>
              <a:pPr/>
              <a:t>27</a:t>
            </a:fld>
            <a:endParaRPr lang="en-US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Consequence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b="1" dirty="0"/>
              <a:t>Expressions and operations </a:t>
            </a:r>
            <a:r>
              <a:rPr lang="en-US" dirty="0"/>
              <a:t>through variables (whose address is never taken) can be executed at any time</a:t>
            </a:r>
          </a:p>
          <a:p>
            <a:pPr lvl="1"/>
            <a:r>
              <a:rPr lang="en-US" dirty="0"/>
              <a:t>Just preserve the dataflow </a:t>
            </a:r>
          </a:p>
          <a:p>
            <a:r>
              <a:rPr lang="en-US" b="1" dirty="0"/>
              <a:t>Memory assignments </a:t>
            </a:r>
            <a:r>
              <a:rPr lang="en-US" dirty="0"/>
              <a:t>must execute in strict order</a:t>
            </a:r>
          </a:p>
          <a:p>
            <a:pPr lvl="1"/>
            <a:r>
              <a:rPr lang="en-US" dirty="0"/>
              <a:t>Ideally: partial order</a:t>
            </a:r>
          </a:p>
          <a:p>
            <a:pPr lvl="1"/>
            <a:r>
              <a:rPr lang="en-US" dirty="0"/>
              <a:t>Conservatively: strict sequential order of 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C8B5-8548-2349-8663-A3B94C4DF57C}" type="slidenum">
              <a:rPr lang="en-US"/>
              <a:pPr/>
              <a:t>28</a:t>
            </a:fld>
            <a:endParaRPr 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Forcing Sequencing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Demands we introduce some discipline for deciding when operations occur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Could be a FSM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Could be an explicit dataflow token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Callahan uses control register</a:t>
            </a:r>
          </a:p>
          <a:p>
            <a:pPr>
              <a:lnSpc>
                <a:spcPct val="90000"/>
              </a:lnSpc>
            </a:pPr>
            <a:r>
              <a:rPr lang="en-US" dirty="0"/>
              <a:t>Other uses for timing </a:t>
            </a:r>
            <a:r>
              <a:rPr lang="en-US" dirty="0" smtClean="0"/>
              <a:t>control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Control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Variable </a:t>
            </a:r>
            <a:r>
              <a:rPr lang="en-US" dirty="0"/>
              <a:t>delay blocks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Looping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677B-5336-6A45-8232-688985F0B55A}" type="slidenum">
              <a:rPr lang="en-US"/>
              <a:pPr/>
              <a:t>29</a:t>
            </a:fld>
            <a:endParaRPr lang="en-US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000"/>
              <a:t>Scheduled Memory Operations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197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327150"/>
            <a:ext cx="8305800" cy="523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1974" name="Text Box 6"/>
          <p:cNvSpPr txBox="1">
            <a:spLocks noChangeArrowheads="1"/>
          </p:cNvSpPr>
          <p:nvPr/>
        </p:nvSpPr>
        <p:spPr bwMode="auto">
          <a:xfrm>
            <a:off x="288925" y="5830888"/>
            <a:ext cx="2525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Source: Callahan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r>
              <a:rPr lang="en-US" dirty="0" smtClean="0"/>
              <a:t>C (or any programming language) specifies a computation</a:t>
            </a:r>
          </a:p>
          <a:p>
            <a:r>
              <a:rPr lang="en-US" dirty="0" smtClean="0"/>
              <a:t>Can describe spatial computation</a:t>
            </a:r>
          </a:p>
          <a:p>
            <a:r>
              <a:rPr lang="en-US" dirty="0" smtClean="0"/>
              <a:t>Underlying semantics is sequential</a:t>
            </a:r>
          </a:p>
          <a:p>
            <a:pPr lvl="1"/>
            <a:r>
              <a:rPr lang="en-US" dirty="0" smtClean="0"/>
              <a:t>Watch for unintended </a:t>
            </a:r>
            <a:r>
              <a:rPr lang="en-US" dirty="0" err="1" smtClean="0"/>
              <a:t>sequentialization</a:t>
            </a:r>
            <a:endParaRPr lang="en-US" dirty="0" smtClean="0"/>
          </a:p>
          <a:p>
            <a:pPr lvl="1"/>
            <a:r>
              <a:rPr lang="en-US" dirty="0" smtClean="0"/>
              <a:t>Probably write C for spatial differently than you write C for processors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458200" cy="1143000"/>
          </a:xfrm>
        </p:spPr>
        <p:txBody>
          <a:bodyPr/>
          <a:lstStyle/>
          <a:p>
            <a:r>
              <a:rPr lang="en-US" dirty="0" smtClean="0"/>
              <a:t>Hardware/Parallelism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we give enough information to the compiler to </a:t>
            </a:r>
          </a:p>
          <a:p>
            <a:pPr lvl="1"/>
            <a:r>
              <a:rPr lang="en-US" dirty="0" smtClean="0"/>
              <a:t>allow it to reorder?</a:t>
            </a:r>
          </a:p>
          <a:p>
            <a:pPr lvl="1"/>
            <a:r>
              <a:rPr lang="en-US" dirty="0" smtClean="0"/>
              <a:t>a</a:t>
            </a:r>
            <a:r>
              <a:rPr lang="en-US" dirty="0" smtClean="0"/>
              <a:t>llow to put in separate embedded memories?</a:t>
            </a:r>
          </a:p>
          <a:p>
            <a:r>
              <a:rPr lang="en-US" dirty="0" smtClean="0"/>
              <a:t>Is the compiler smart enough to exploit?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Memories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might we want this to be implemented using multiple memories?</a:t>
            </a:r>
          </a:p>
          <a:p>
            <a:pPr>
              <a:buNone/>
            </a:pPr>
            <a:r>
              <a:rPr lang="en-US" dirty="0" err="1" smtClean="0"/>
              <a:t>f</a:t>
            </a:r>
            <a:r>
              <a:rPr lang="en-US" dirty="0" err="1" smtClean="0"/>
              <a:t>or(i</a:t>
            </a:r>
            <a:r>
              <a:rPr lang="en-US" dirty="0" smtClean="0"/>
              <a:t>=0;i&lt;</a:t>
            </a:r>
            <a:r>
              <a:rPr lang="en-US" dirty="0" err="1" smtClean="0"/>
              <a:t>MAX;i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err="1" smtClean="0"/>
              <a:t>C[i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Idioms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228600" y="1981200"/>
            <a:ext cx="4572000" cy="411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Hard?</a:t>
            </a:r>
          </a:p>
          <a:p>
            <a:pPr>
              <a:buNone/>
            </a:pPr>
            <a:r>
              <a:rPr lang="en-US" dirty="0" smtClean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fun(int</a:t>
            </a:r>
            <a:r>
              <a:rPr lang="en-US" dirty="0" smtClean="0"/>
              <a:t> *a, </a:t>
            </a:r>
            <a:r>
              <a:rPr lang="en-US" dirty="0" err="1" smtClean="0"/>
              <a:t>int</a:t>
            </a:r>
            <a:r>
              <a:rPr lang="en-US" dirty="0" smtClean="0"/>
              <a:t> *</a:t>
            </a:r>
            <a:r>
              <a:rPr lang="en-US" dirty="0" err="1" smtClean="0"/>
              <a:t>b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*</a:t>
            </a:r>
            <a:r>
              <a:rPr lang="en-US" dirty="0" err="1" smtClean="0"/>
              <a:t>c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err="1" smtClean="0"/>
              <a:t>f</a:t>
            </a:r>
            <a:r>
              <a:rPr lang="en-US" dirty="0" err="1" smtClean="0"/>
              <a:t>or(i</a:t>
            </a:r>
            <a:r>
              <a:rPr lang="en-US" dirty="0" smtClean="0"/>
              <a:t>=0;i&lt;</a:t>
            </a:r>
            <a:r>
              <a:rPr lang="en-US" dirty="0" err="1" smtClean="0"/>
              <a:t>MAX;i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err="1" smtClean="0"/>
              <a:t>A[i</a:t>
            </a:r>
            <a:r>
              <a:rPr lang="en-US" dirty="0" smtClean="0"/>
              <a:t>]=</a:t>
            </a:r>
            <a:r>
              <a:rPr lang="en-US" dirty="0" err="1" smtClean="0"/>
              <a:t>A</a:t>
            </a:r>
            <a:r>
              <a:rPr lang="en-US" dirty="0" err="1" smtClean="0"/>
              <a:t>[f(i</a:t>
            </a:r>
            <a:r>
              <a:rPr lang="en-US" dirty="0" smtClean="0"/>
              <a:t>)];</a:t>
            </a:r>
          </a:p>
          <a:p>
            <a:pPr lvl="1"/>
            <a:r>
              <a:rPr lang="en-US" dirty="0" smtClean="0"/>
              <a:t>Data-dependent relationship</a:t>
            </a: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953000" y="1981200"/>
            <a:ext cx="4495800" cy="411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Easier</a:t>
            </a:r>
          </a:p>
          <a:p>
            <a:pPr>
              <a:buNone/>
            </a:pPr>
            <a:r>
              <a:rPr lang="en-US" dirty="0" err="1" smtClean="0"/>
              <a:t>i</a:t>
            </a:r>
            <a:r>
              <a:rPr lang="en-US" dirty="0" err="1" smtClean="0"/>
              <a:t>nt</a:t>
            </a:r>
            <a:r>
              <a:rPr lang="en-US" dirty="0" smtClean="0"/>
              <a:t> a[1024], b[1024], c[1024];</a:t>
            </a:r>
          </a:p>
          <a:p>
            <a:pPr>
              <a:buNone/>
            </a:pPr>
            <a:r>
              <a:rPr lang="en-US" dirty="0" smtClean="0"/>
              <a:t>f</a:t>
            </a:r>
            <a:r>
              <a:rPr lang="en-US" dirty="0" smtClean="0"/>
              <a:t>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MAX;i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smtClean="0"/>
              <a:t>A[2*i+3]=A[i]+A[i+2];</a:t>
            </a:r>
          </a:p>
          <a:p>
            <a:pPr lvl="1"/>
            <a:r>
              <a:rPr lang="en-US" dirty="0" smtClean="0"/>
              <a:t>Linear equations, can potentially solve for relationship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Allocation?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support </a:t>
            </a:r>
            <a:r>
              <a:rPr lang="en-US" dirty="0" err="1" smtClean="0">
                <a:solidFill>
                  <a:srgbClr val="FF6600"/>
                </a:solidFill>
              </a:rPr>
              <a:t>malloc</a:t>
            </a:r>
            <a:r>
              <a:rPr lang="en-US" dirty="0" smtClean="0">
                <a:solidFill>
                  <a:srgbClr val="FF6600"/>
                </a:solidFill>
              </a:rPr>
              <a:t>() in hardware?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Hardware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4724400"/>
          </a:xfrm>
        </p:spPr>
        <p:txBody>
          <a:bodyPr/>
          <a:lstStyle/>
          <a:p>
            <a:r>
              <a:rPr lang="en-US" dirty="0" smtClean="0"/>
              <a:t>Typically small, fixed, local memory blocks</a:t>
            </a:r>
          </a:p>
          <a:p>
            <a:r>
              <a:rPr lang="en-US" dirty="0" smtClean="0"/>
              <a:t>Reuse memory blocks</a:t>
            </a:r>
          </a:p>
          <a:p>
            <a:pPr lvl="1"/>
            <a:r>
              <a:rPr lang="en-US" dirty="0" smtClean="0"/>
              <a:t>Not allocate new blocks</a:t>
            </a:r>
          </a:p>
          <a:p>
            <a:pPr lvl="1"/>
            <a:r>
              <a:rPr lang="en-US" dirty="0" smtClean="0"/>
              <a:t>Cannot make data-dependent memory sized blocks</a:t>
            </a:r>
          </a:p>
          <a:p>
            <a:r>
              <a:rPr lang="en-US" dirty="0" smtClean="0"/>
              <a:t>Different hardware units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different local memories</a:t>
            </a:r>
          </a:p>
          <a:p>
            <a:pPr lvl="1"/>
            <a:r>
              <a:rPr lang="en-US" dirty="0" smtClean="0">
                <a:sym typeface="Wingdings"/>
              </a:rPr>
              <a:t>move data not pass pointers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Control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If (</a:t>
            </a:r>
            <a:r>
              <a:rPr lang="en-US" dirty="0" err="1" smtClean="0"/>
              <a:t>cond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DoA</a:t>
            </a:r>
            <a:endParaRPr lang="en-US" dirty="0" smtClean="0"/>
          </a:p>
          <a:p>
            <a:r>
              <a:rPr lang="en-US" dirty="0" smtClean="0"/>
              <a:t>Else</a:t>
            </a:r>
          </a:p>
          <a:p>
            <a:pPr lvl="1"/>
            <a:r>
              <a:rPr lang="en-US" dirty="0" err="1" smtClean="0"/>
              <a:t>DoB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While (</a:t>
            </a:r>
            <a:r>
              <a:rPr lang="en-US" dirty="0" err="1" smtClean="0"/>
              <a:t>cond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DoBody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No longer </a:t>
            </a:r>
            <a:r>
              <a:rPr lang="en-US" dirty="0" err="1" smtClean="0"/>
              <a:t>straightline</a:t>
            </a:r>
            <a:r>
              <a:rPr lang="en-US" dirty="0" smtClean="0"/>
              <a:t> code</a:t>
            </a:r>
          </a:p>
          <a:p>
            <a:r>
              <a:rPr lang="en-US" dirty="0" smtClean="0"/>
              <a:t>Code selectively executed</a:t>
            </a:r>
          </a:p>
          <a:p>
            <a:r>
              <a:rPr lang="en-US" dirty="0" smtClean="0"/>
              <a:t>Data determines which computation to perform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65431-7DE4-9C4C-B91E-CF4EB84A558A}" type="slidenum">
              <a:rPr lang="en-US"/>
              <a:pPr/>
              <a:t>37</a:t>
            </a:fld>
            <a:endParaRPr lang="en-US"/>
          </a:p>
        </p:txBody>
      </p:sp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Basic Blocks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7772400" cy="2286000"/>
          </a:xfrm>
        </p:spPr>
        <p:txBody>
          <a:bodyPr/>
          <a:lstStyle/>
          <a:p>
            <a:r>
              <a:rPr lang="en-US" dirty="0"/>
              <a:t>Sequence of operations with</a:t>
            </a:r>
          </a:p>
          <a:p>
            <a:pPr lvl="1"/>
            <a:r>
              <a:rPr lang="en-US" dirty="0"/>
              <a:t>Single entry point</a:t>
            </a:r>
          </a:p>
          <a:p>
            <a:pPr lvl="1"/>
            <a:r>
              <a:rPr lang="en-US" dirty="0"/>
              <a:t>Once enter execute all operations in block</a:t>
            </a:r>
          </a:p>
          <a:p>
            <a:pPr lvl="1"/>
            <a:r>
              <a:rPr lang="en-US" dirty="0"/>
              <a:t>Set of exits at </a:t>
            </a:r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2806720"/>
            <a:ext cx="2362200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begin: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x</a:t>
            </a:r>
            <a:r>
              <a:rPr lang="en-US" dirty="0" smtClean="0"/>
              <a:t>=</a:t>
            </a:r>
            <a:r>
              <a:rPr lang="en-US" dirty="0" err="1" smtClean="0"/>
              <a:t>y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y</a:t>
            </a:r>
            <a:r>
              <a:rPr lang="en-US" dirty="0" smtClean="0"/>
              <a:t>++;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z</a:t>
            </a:r>
            <a:r>
              <a:rPr lang="en-US" dirty="0" smtClean="0"/>
              <a:t>=</a:t>
            </a:r>
            <a:r>
              <a:rPr lang="en-US" dirty="0" err="1" smtClean="0"/>
              <a:t>y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t</a:t>
            </a:r>
            <a:r>
              <a:rPr lang="en-US" dirty="0" smtClean="0"/>
              <a:t>=</a:t>
            </a:r>
            <a:r>
              <a:rPr lang="en-US" dirty="0" err="1" smtClean="0"/>
              <a:t>z</a:t>
            </a:r>
            <a:r>
              <a:rPr lang="en-US" dirty="0" smtClean="0"/>
              <a:t>&gt;20;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brfalse</a:t>
            </a:r>
            <a:r>
              <a:rPr lang="en-US" dirty="0" smtClean="0"/>
              <a:t> </a:t>
            </a:r>
            <a:r>
              <a:rPr lang="en-US" dirty="0" err="1" smtClean="0"/>
              <a:t>t</a:t>
            </a:r>
            <a:r>
              <a:rPr lang="en-US" dirty="0" smtClean="0"/>
              <a:t>, finish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y</a:t>
            </a:r>
            <a:r>
              <a:rPr lang="en-US" dirty="0" smtClean="0"/>
              <a:t>=4</a:t>
            </a:r>
          </a:p>
          <a:p>
            <a:r>
              <a:rPr lang="en-US" dirty="0" smtClean="0"/>
              <a:t>finish: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x</a:t>
            </a:r>
            <a:r>
              <a:rPr lang="en-US" dirty="0" smtClean="0"/>
              <a:t>=</a:t>
            </a:r>
            <a:r>
              <a:rPr lang="en-US" dirty="0" err="1" smtClean="0"/>
              <a:t>x</a:t>
            </a:r>
            <a:r>
              <a:rPr lang="en-US" dirty="0" smtClean="0"/>
              <a:t>*</a:t>
            </a:r>
            <a:r>
              <a:rPr lang="en-US" dirty="0" err="1" smtClean="0"/>
              <a:t>y</a:t>
            </a:r>
            <a:endParaRPr lang="en-US" dirty="0" smtClean="0"/>
          </a:p>
          <a:p>
            <a:r>
              <a:rPr lang="en-US" dirty="0" smtClean="0"/>
              <a:t>end:</a:t>
            </a:r>
          </a:p>
          <a:p>
            <a:r>
              <a:rPr lang="en-US" dirty="0" smtClean="0"/>
              <a:t>   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76600" y="3352800"/>
            <a:ext cx="2362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BB0: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x</a:t>
            </a:r>
            <a:r>
              <a:rPr lang="en-US" dirty="0" smtClean="0"/>
              <a:t>=</a:t>
            </a:r>
            <a:r>
              <a:rPr lang="en-US" dirty="0" err="1" smtClean="0"/>
              <a:t>y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y</a:t>
            </a:r>
            <a:r>
              <a:rPr lang="en-US" dirty="0" smtClean="0"/>
              <a:t>++;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z</a:t>
            </a:r>
            <a:r>
              <a:rPr lang="en-US" dirty="0" smtClean="0"/>
              <a:t>=</a:t>
            </a:r>
            <a:r>
              <a:rPr lang="en-US" dirty="0" err="1" smtClean="0"/>
              <a:t>y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t</a:t>
            </a:r>
            <a:r>
              <a:rPr lang="en-US" dirty="0" smtClean="0"/>
              <a:t>=</a:t>
            </a:r>
            <a:r>
              <a:rPr lang="en-US" dirty="0" err="1" smtClean="0"/>
              <a:t>z</a:t>
            </a:r>
            <a:r>
              <a:rPr lang="en-US" dirty="0" smtClean="0"/>
              <a:t>&gt;20</a:t>
            </a:r>
          </a:p>
          <a:p>
            <a:r>
              <a:rPr lang="en-US" dirty="0" smtClean="0"/>
              <a:t>   br(t,BB1,BB2)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91200" y="3352800"/>
            <a:ext cx="2362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BB1: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y</a:t>
            </a:r>
            <a:r>
              <a:rPr lang="en-US" dirty="0" smtClean="0"/>
              <a:t>=4;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br</a:t>
            </a:r>
            <a:r>
              <a:rPr lang="en-US" dirty="0" smtClean="0"/>
              <a:t> BB2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9800" y="5105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BB2: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x</a:t>
            </a:r>
            <a:r>
              <a:rPr lang="en-US" dirty="0" smtClean="0"/>
              <a:t>=</a:t>
            </a:r>
            <a:r>
              <a:rPr lang="en-US" dirty="0" err="1" smtClean="0"/>
              <a:t>x</a:t>
            </a:r>
            <a:r>
              <a:rPr lang="en-US" dirty="0" smtClean="0"/>
              <a:t>*</a:t>
            </a:r>
            <a:r>
              <a:rPr lang="en-US" dirty="0" err="1" smtClean="0"/>
              <a:t>y</a:t>
            </a:r>
            <a:r>
              <a:rPr lang="en-US" dirty="0" smtClean="0"/>
              <a:t>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71800" y="5791200"/>
            <a:ext cx="19369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Basic Blocks?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65431-7DE4-9C4C-B91E-CF4EB84A558A}" type="slidenum">
              <a:rPr lang="en-US"/>
              <a:pPr/>
              <a:t>38</a:t>
            </a:fld>
            <a:endParaRPr lang="en-US"/>
          </a:p>
        </p:txBody>
      </p:sp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Blocks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Sequence of operations with</a:t>
            </a:r>
          </a:p>
          <a:p>
            <a:pPr lvl="1"/>
            <a:r>
              <a:rPr lang="en-US" dirty="0"/>
              <a:t>Single entry point</a:t>
            </a:r>
          </a:p>
          <a:p>
            <a:pPr lvl="1"/>
            <a:r>
              <a:rPr lang="en-US" dirty="0"/>
              <a:t>Once enter execute all operations in block</a:t>
            </a:r>
          </a:p>
          <a:p>
            <a:pPr lvl="1"/>
            <a:r>
              <a:rPr lang="en-US" dirty="0"/>
              <a:t>Set of exits at end</a:t>
            </a:r>
          </a:p>
          <a:p>
            <a:r>
              <a:rPr lang="en-US" dirty="0"/>
              <a:t>Can dataflow schedule operations within a basic block</a:t>
            </a:r>
          </a:p>
          <a:p>
            <a:pPr lvl="1"/>
            <a:r>
              <a:rPr lang="en-US" dirty="0"/>
              <a:t>As long as preserve memory ordering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5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1E08-9F6F-C145-8369-0F1C12503D36}" type="slidenum">
              <a:rPr lang="en-US"/>
              <a:pPr/>
              <a:t>39</a:t>
            </a:fld>
            <a:endParaRPr lang="en-US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Connecting Basic Blocks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Connect up basic blocks by routing control flow token</a:t>
            </a:r>
          </a:p>
          <a:p>
            <a:pPr lvl="1"/>
            <a:r>
              <a:rPr lang="en-US"/>
              <a:t>May enter from several places</a:t>
            </a:r>
          </a:p>
          <a:p>
            <a:pPr lvl="1"/>
            <a:r>
              <a:rPr lang="en-US"/>
              <a:t>May leave to one of several places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 Accelerators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Want to exploit FPGA logic on </a:t>
            </a:r>
            <a:r>
              <a:rPr lang="en-US" dirty="0" err="1" smtClean="0"/>
              <a:t>Zynq</a:t>
            </a:r>
            <a:r>
              <a:rPr lang="en-US" dirty="0" smtClean="0"/>
              <a:t> to accelerate computations</a:t>
            </a:r>
          </a:p>
          <a:p>
            <a:r>
              <a:rPr lang="en-US" dirty="0" smtClean="0"/>
              <a:t>Traditionally has meant develop accelerators in </a:t>
            </a:r>
          </a:p>
          <a:p>
            <a:pPr lvl="1"/>
            <a:r>
              <a:rPr lang="en-US" dirty="0" smtClean="0"/>
              <a:t>Hardware Description Language (HDL)</a:t>
            </a:r>
          </a:p>
          <a:p>
            <a:pPr lvl="2"/>
            <a:r>
              <a:rPr lang="en-US" dirty="0" smtClean="0"/>
              <a:t>E.g. </a:t>
            </a:r>
            <a:r>
              <a:rPr lang="en-US" dirty="0" err="1" smtClean="0"/>
              <a:t>Verilog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undergrads see in CIS371</a:t>
            </a:r>
          </a:p>
          <a:p>
            <a:pPr lvl="1"/>
            <a:r>
              <a:rPr lang="en-US" dirty="0" smtClean="0">
                <a:sym typeface="Wingdings"/>
              </a:rPr>
              <a:t>Directly in schematics</a:t>
            </a:r>
          </a:p>
          <a:p>
            <a:pPr lvl="1"/>
            <a:r>
              <a:rPr lang="en-US" dirty="0" smtClean="0">
                <a:sym typeface="Wingdings"/>
              </a:rPr>
              <a:t>Generator language (constructs logic)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1E08-9F6F-C145-8369-0F1C12503D36}" type="slidenum">
              <a:rPr lang="en-US"/>
              <a:pPr/>
              <a:t>40</a:t>
            </a:fld>
            <a:endParaRPr lang="en-US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Connecting Basic Blocks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143000"/>
            <a:ext cx="7772400" cy="4114800"/>
          </a:xfrm>
        </p:spPr>
        <p:txBody>
          <a:bodyPr/>
          <a:lstStyle/>
          <a:p>
            <a:r>
              <a:rPr lang="en-US" dirty="0"/>
              <a:t>Connect up basic blocks by routing control flow token</a:t>
            </a:r>
          </a:p>
          <a:p>
            <a:pPr lvl="1"/>
            <a:r>
              <a:rPr lang="en-US" dirty="0"/>
              <a:t>May enter from several places</a:t>
            </a:r>
          </a:p>
          <a:p>
            <a:pPr lvl="1"/>
            <a:r>
              <a:rPr lang="en-US" dirty="0"/>
              <a:t>May leave to one of several places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7543800" y="2514600"/>
            <a:ext cx="762000" cy="533400"/>
          </a:xfrm>
          <a:prstGeom prst="rect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BB0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229600" y="3429000"/>
            <a:ext cx="914400" cy="533400"/>
          </a:xfrm>
          <a:prstGeom prst="rect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BB1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620000" y="4191000"/>
            <a:ext cx="838200" cy="533400"/>
          </a:xfrm>
          <a:prstGeom prst="rect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BB2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5" name="Straight Arrow Connector 14"/>
          <p:cNvCxnSpPr>
            <a:stCxn id="11" idx="2"/>
          </p:cNvCxnSpPr>
          <p:nvPr/>
        </p:nvCxnSpPr>
        <p:spPr bwMode="auto">
          <a:xfrm rot="5400000">
            <a:off x="7353300" y="3619500"/>
            <a:ext cx="1143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stCxn id="11" idx="2"/>
            <a:endCxn id="12" idx="0"/>
          </p:cNvCxnSpPr>
          <p:nvPr/>
        </p:nvCxnSpPr>
        <p:spPr bwMode="auto">
          <a:xfrm rot="16200000" flipH="1">
            <a:off x="8115300" y="2857500"/>
            <a:ext cx="381000" cy="762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stCxn id="12" idx="2"/>
            <a:endCxn id="13" idx="0"/>
          </p:cNvCxnSpPr>
          <p:nvPr/>
        </p:nvCxnSpPr>
        <p:spPr bwMode="auto">
          <a:xfrm rot="5400000">
            <a:off x="8248650" y="3752850"/>
            <a:ext cx="228600" cy="647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04800" y="2806720"/>
            <a:ext cx="2362200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begin: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x</a:t>
            </a:r>
            <a:r>
              <a:rPr lang="en-US" dirty="0" smtClean="0"/>
              <a:t>=</a:t>
            </a:r>
            <a:r>
              <a:rPr lang="en-US" dirty="0" err="1" smtClean="0"/>
              <a:t>y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y</a:t>
            </a:r>
            <a:r>
              <a:rPr lang="en-US" dirty="0" smtClean="0"/>
              <a:t>++;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z</a:t>
            </a:r>
            <a:r>
              <a:rPr lang="en-US" dirty="0" smtClean="0"/>
              <a:t>=</a:t>
            </a:r>
            <a:r>
              <a:rPr lang="en-US" dirty="0" err="1" smtClean="0"/>
              <a:t>y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t</a:t>
            </a:r>
            <a:r>
              <a:rPr lang="en-US" dirty="0" smtClean="0"/>
              <a:t>=</a:t>
            </a:r>
            <a:r>
              <a:rPr lang="en-US" dirty="0" err="1" smtClean="0"/>
              <a:t>z</a:t>
            </a:r>
            <a:r>
              <a:rPr lang="en-US" dirty="0" smtClean="0"/>
              <a:t>&gt;20;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brfalse</a:t>
            </a:r>
            <a:r>
              <a:rPr lang="en-US" dirty="0" smtClean="0"/>
              <a:t> </a:t>
            </a:r>
            <a:r>
              <a:rPr lang="en-US" dirty="0" err="1" smtClean="0"/>
              <a:t>t</a:t>
            </a:r>
            <a:r>
              <a:rPr lang="en-US" dirty="0" smtClean="0"/>
              <a:t>, finish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y</a:t>
            </a:r>
            <a:r>
              <a:rPr lang="en-US" dirty="0" smtClean="0"/>
              <a:t>=4</a:t>
            </a:r>
          </a:p>
          <a:p>
            <a:r>
              <a:rPr lang="en-US" dirty="0" smtClean="0"/>
              <a:t>finish: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x</a:t>
            </a:r>
            <a:r>
              <a:rPr lang="en-US" dirty="0" smtClean="0"/>
              <a:t>=</a:t>
            </a:r>
            <a:r>
              <a:rPr lang="en-US" dirty="0" err="1" smtClean="0"/>
              <a:t>x</a:t>
            </a:r>
            <a:r>
              <a:rPr lang="en-US" dirty="0" smtClean="0"/>
              <a:t>*</a:t>
            </a:r>
            <a:r>
              <a:rPr lang="en-US" dirty="0" err="1" smtClean="0"/>
              <a:t>y</a:t>
            </a:r>
            <a:endParaRPr lang="en-US" dirty="0" smtClean="0"/>
          </a:p>
          <a:p>
            <a:r>
              <a:rPr lang="en-US" dirty="0" smtClean="0"/>
              <a:t>end:</a:t>
            </a:r>
          </a:p>
          <a:p>
            <a:r>
              <a:rPr lang="en-US" dirty="0" smtClean="0"/>
              <a:t>   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276600" y="3352800"/>
            <a:ext cx="2362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BB0: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x</a:t>
            </a:r>
            <a:r>
              <a:rPr lang="en-US" dirty="0" smtClean="0"/>
              <a:t>=</a:t>
            </a:r>
            <a:r>
              <a:rPr lang="en-US" dirty="0" err="1" smtClean="0"/>
              <a:t>y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y</a:t>
            </a:r>
            <a:r>
              <a:rPr lang="en-US" dirty="0" smtClean="0"/>
              <a:t>++;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z</a:t>
            </a:r>
            <a:r>
              <a:rPr lang="en-US" dirty="0" smtClean="0"/>
              <a:t>=</a:t>
            </a:r>
            <a:r>
              <a:rPr lang="en-US" dirty="0" err="1" smtClean="0"/>
              <a:t>y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t</a:t>
            </a:r>
            <a:r>
              <a:rPr lang="en-US" dirty="0" smtClean="0"/>
              <a:t>=</a:t>
            </a:r>
            <a:r>
              <a:rPr lang="en-US" dirty="0" err="1" smtClean="0"/>
              <a:t>z</a:t>
            </a:r>
            <a:r>
              <a:rPr lang="en-US" dirty="0" smtClean="0"/>
              <a:t>&gt;20</a:t>
            </a:r>
          </a:p>
          <a:p>
            <a:r>
              <a:rPr lang="en-US" dirty="0" smtClean="0"/>
              <a:t>   br(t,BB1,BB2)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91200" y="3352800"/>
            <a:ext cx="2362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BB1: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y</a:t>
            </a:r>
            <a:r>
              <a:rPr lang="en-US" dirty="0" smtClean="0"/>
              <a:t>=4;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br</a:t>
            </a:r>
            <a:r>
              <a:rPr lang="en-US" dirty="0" smtClean="0"/>
              <a:t> BB2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19800" y="5105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BB2: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x</a:t>
            </a:r>
            <a:r>
              <a:rPr lang="en-US" dirty="0" smtClean="0"/>
              <a:t>=</a:t>
            </a:r>
            <a:r>
              <a:rPr lang="en-US" dirty="0" err="1" smtClean="0"/>
              <a:t>x</a:t>
            </a:r>
            <a:r>
              <a:rPr lang="en-US" dirty="0" smtClean="0"/>
              <a:t>*</a:t>
            </a:r>
            <a:r>
              <a:rPr lang="en-US" dirty="0" err="1" smtClean="0"/>
              <a:t>y</a:t>
            </a:r>
            <a:r>
              <a:rPr lang="en-US" dirty="0" smtClean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FC38-08DF-C14D-9E0B-9EA4F3E56B6A}" type="slidenum">
              <a:rPr lang="en-US"/>
              <a:pPr/>
              <a:t>41</a:t>
            </a:fld>
            <a:endParaRPr lang="en-US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Basic Blocks for if/then/else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2016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1219200"/>
            <a:ext cx="6678613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0165" name="Text Box 5"/>
          <p:cNvSpPr txBox="1">
            <a:spLocks noChangeArrowheads="1"/>
          </p:cNvSpPr>
          <p:nvPr/>
        </p:nvSpPr>
        <p:spPr bwMode="auto">
          <a:xfrm>
            <a:off x="288925" y="5830888"/>
            <a:ext cx="2525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Source: Callahan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F303-3A2F-204D-9CAE-876A8818AFC7}" type="slidenum">
              <a:rPr lang="en-US"/>
              <a:pPr/>
              <a:t>42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Loops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114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sum=0;</a:t>
            </a:r>
          </a:p>
          <a:p>
            <a:pPr>
              <a:buFontTx/>
              <a:buNone/>
            </a:pPr>
            <a:r>
              <a:rPr lang="en-US"/>
              <a:t>for (i=0;i&lt;imax;i++)</a:t>
            </a:r>
          </a:p>
          <a:p>
            <a:pPr lvl="1">
              <a:buFontTx/>
              <a:buNone/>
            </a:pPr>
            <a:r>
              <a:rPr lang="en-US"/>
              <a:t>sum+=i;</a:t>
            </a:r>
          </a:p>
          <a:p>
            <a:pPr>
              <a:buFontTx/>
              <a:buNone/>
            </a:pPr>
            <a:r>
              <a:rPr lang="en-US"/>
              <a:t>r=sum&lt;&lt;2;</a:t>
            </a:r>
          </a:p>
          <a:p>
            <a:pPr lvl="1">
              <a:buFontTx/>
              <a:buNone/>
            </a:pPr>
            <a:endParaRPr lang="en-US"/>
          </a:p>
        </p:txBody>
      </p:sp>
      <p:sp>
        <p:nvSpPr>
          <p:cNvPr id="224261" name="Rectangle 5"/>
          <p:cNvSpPr>
            <a:spLocks noChangeArrowheads="1"/>
          </p:cNvSpPr>
          <p:nvPr/>
        </p:nvSpPr>
        <p:spPr bwMode="auto">
          <a:xfrm>
            <a:off x="6591300" y="1447800"/>
            <a:ext cx="12192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sum=0;</a:t>
            </a:r>
          </a:p>
          <a:p>
            <a:pPr algn="ctr"/>
            <a:r>
              <a:rPr lang="en-US"/>
              <a:t>i=0;</a:t>
            </a:r>
          </a:p>
        </p:txBody>
      </p:sp>
      <p:sp>
        <p:nvSpPr>
          <p:cNvPr id="224262" name="Rectangle 6"/>
          <p:cNvSpPr>
            <a:spLocks noChangeArrowheads="1"/>
          </p:cNvSpPr>
          <p:nvPr/>
        </p:nvSpPr>
        <p:spPr bwMode="auto">
          <a:xfrm>
            <a:off x="6629400" y="2590800"/>
            <a:ext cx="1143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i&lt;imax</a:t>
            </a:r>
          </a:p>
        </p:txBody>
      </p:sp>
      <p:sp>
        <p:nvSpPr>
          <p:cNvPr id="224263" name="Rectangle 7"/>
          <p:cNvSpPr>
            <a:spLocks noChangeArrowheads="1"/>
          </p:cNvSpPr>
          <p:nvPr/>
        </p:nvSpPr>
        <p:spPr bwMode="auto">
          <a:xfrm>
            <a:off x="6629400" y="3581400"/>
            <a:ext cx="11430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sum+=i;</a:t>
            </a:r>
          </a:p>
          <a:p>
            <a:pPr algn="ctr"/>
            <a:r>
              <a:rPr lang="en-US"/>
              <a:t>i=i+1;</a:t>
            </a:r>
          </a:p>
        </p:txBody>
      </p:sp>
      <p:sp>
        <p:nvSpPr>
          <p:cNvPr id="224265" name="Rectangle 9"/>
          <p:cNvSpPr>
            <a:spLocks noChangeArrowheads="1"/>
          </p:cNvSpPr>
          <p:nvPr/>
        </p:nvSpPr>
        <p:spPr bwMode="auto">
          <a:xfrm>
            <a:off x="6400800" y="4724400"/>
            <a:ext cx="1600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r=sum&lt;&lt;2;</a:t>
            </a:r>
          </a:p>
        </p:txBody>
      </p:sp>
      <p:cxnSp>
        <p:nvCxnSpPr>
          <p:cNvPr id="224266" name="AutoShape 10"/>
          <p:cNvCxnSpPr>
            <a:cxnSpLocks noChangeShapeType="1"/>
            <a:stCxn id="224261" idx="2"/>
            <a:endCxn id="224262" idx="0"/>
          </p:cNvCxnSpPr>
          <p:nvPr/>
        </p:nvCxnSpPr>
        <p:spPr bwMode="auto">
          <a:xfrm>
            <a:off x="7200900" y="21336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24267" name="AutoShape 11"/>
          <p:cNvCxnSpPr>
            <a:cxnSpLocks noChangeShapeType="1"/>
            <a:stCxn id="224262" idx="3"/>
            <a:endCxn id="224265" idx="3"/>
          </p:cNvCxnSpPr>
          <p:nvPr/>
        </p:nvCxnSpPr>
        <p:spPr bwMode="auto">
          <a:xfrm>
            <a:off x="7772400" y="2857500"/>
            <a:ext cx="228600" cy="2247900"/>
          </a:xfrm>
          <a:prstGeom prst="bentConnector3">
            <a:avLst>
              <a:gd name="adj1" fmla="val 2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24268" name="AutoShape 12"/>
          <p:cNvCxnSpPr>
            <a:cxnSpLocks noChangeShapeType="1"/>
            <a:stCxn id="224262" idx="2"/>
            <a:endCxn id="224263" idx="0"/>
          </p:cNvCxnSpPr>
          <p:nvPr/>
        </p:nvCxnSpPr>
        <p:spPr bwMode="auto">
          <a:xfrm>
            <a:off x="7200900" y="31242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24270" name="AutoShape 14"/>
          <p:cNvCxnSpPr>
            <a:cxnSpLocks noChangeShapeType="1"/>
            <a:stCxn id="224263" idx="1"/>
            <a:endCxn id="224262" idx="1"/>
          </p:cNvCxnSpPr>
          <p:nvPr/>
        </p:nvCxnSpPr>
        <p:spPr bwMode="auto">
          <a:xfrm rot="10800000" flipH="1">
            <a:off x="6629400" y="2857500"/>
            <a:ext cx="1588" cy="1104900"/>
          </a:xfrm>
          <a:prstGeom prst="bentConnector3">
            <a:avLst>
              <a:gd name="adj1" fmla="val -278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8219-0A20-2B4F-9B59-DBCE93C4D457}" type="slidenum">
              <a:rPr lang="en-US"/>
              <a:pPr/>
              <a:t>43</a:t>
            </a:fld>
            <a:endParaRPr lang="en-US"/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Lecture Checkpoint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Happy with </a:t>
            </a:r>
          </a:p>
          <a:p>
            <a:pPr lvl="1"/>
            <a:r>
              <a:rPr lang="en-US" dirty="0"/>
              <a:t>Straight-line code</a:t>
            </a:r>
          </a:p>
          <a:p>
            <a:pPr lvl="1"/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Memory</a:t>
            </a:r>
          </a:p>
          <a:p>
            <a:pPr lvl="1"/>
            <a:r>
              <a:rPr lang="en-US" dirty="0" smtClean="0"/>
              <a:t>Control</a:t>
            </a:r>
            <a:endParaRPr lang="en-US" dirty="0" smtClean="0"/>
          </a:p>
          <a:p>
            <a:pPr lvl="1"/>
            <a:endParaRPr lang="en-US" dirty="0" smtClean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do we do with function calls?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4495800" cy="41148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f(int</a:t>
            </a:r>
            <a:r>
              <a:rPr lang="en-US" dirty="0" smtClean="0"/>
              <a:t> a,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b</a:t>
            </a:r>
            <a:r>
              <a:rPr lang="en-US" dirty="0" smtClean="0"/>
              <a:t>)</a:t>
            </a:r>
          </a:p>
          <a:p>
            <a:pPr lvl="1">
              <a:buNone/>
            </a:pPr>
            <a:r>
              <a:rPr lang="en-US" dirty="0" err="1" smtClean="0"/>
              <a:t>r</a:t>
            </a:r>
            <a:r>
              <a:rPr lang="en-US" dirty="0" err="1" smtClean="0"/>
              <a:t>eturn(sqrt(a</a:t>
            </a:r>
            <a:r>
              <a:rPr lang="en-US" dirty="0" smtClean="0"/>
              <a:t>*</a:t>
            </a:r>
            <a:r>
              <a:rPr lang="en-US" dirty="0" err="1" smtClean="0"/>
              <a:t>a+b</a:t>
            </a:r>
            <a:r>
              <a:rPr lang="en-US" dirty="0" smtClean="0"/>
              <a:t>*</a:t>
            </a:r>
            <a:r>
              <a:rPr lang="en-US" dirty="0" err="1" smtClean="0"/>
              <a:t>b</a:t>
            </a:r>
            <a:r>
              <a:rPr lang="en-US" dirty="0" smtClean="0"/>
              <a:t>));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f</a:t>
            </a:r>
            <a:r>
              <a:rPr lang="en-US" dirty="0" err="1" smtClean="0"/>
              <a:t>or(i</a:t>
            </a:r>
            <a:r>
              <a:rPr lang="en-US" dirty="0" smtClean="0"/>
              <a:t>=0;i&lt;</a:t>
            </a:r>
            <a:r>
              <a:rPr lang="en-US" dirty="0" err="1" smtClean="0"/>
              <a:t>MAX;i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err="1" smtClean="0"/>
              <a:t>D</a:t>
            </a:r>
            <a:r>
              <a:rPr lang="en-US" dirty="0" err="1" smtClean="0"/>
              <a:t>[i</a:t>
            </a:r>
            <a:r>
              <a:rPr lang="en-US" dirty="0" smtClean="0"/>
              <a:t>]=</a:t>
            </a:r>
            <a:r>
              <a:rPr lang="en-US" dirty="0" err="1" smtClean="0"/>
              <a:t>f(A[i],B[i</a:t>
            </a:r>
            <a:r>
              <a:rPr lang="en-US" dirty="0" smtClean="0"/>
              <a:t>]);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3810000" y="4267200"/>
            <a:ext cx="4953000" cy="1905000"/>
          </a:xfrm>
        </p:spPr>
        <p:txBody>
          <a:bodyPr/>
          <a:lstStyle/>
          <a:p>
            <a:r>
              <a:rPr lang="en-US" dirty="0" err="1" smtClean="0"/>
              <a:t>for</a:t>
            </a:r>
            <a:r>
              <a:rPr lang="en-US" dirty="0" err="1" smtClean="0"/>
              <a:t>(i</a:t>
            </a:r>
            <a:r>
              <a:rPr lang="en-US" dirty="0" smtClean="0"/>
              <a:t>=0;i&lt;</a:t>
            </a:r>
            <a:r>
              <a:rPr lang="en-US" dirty="0" err="1" smtClean="0"/>
              <a:t>MAX;i</a:t>
            </a:r>
            <a:r>
              <a:rPr lang="en-US" dirty="0" smtClean="0"/>
              <a:t>++)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 </a:t>
            </a:r>
            <a:r>
              <a:rPr lang="en-US" dirty="0" err="1" smtClean="0"/>
              <a:t>D</a:t>
            </a:r>
            <a:r>
              <a:rPr lang="en-US" dirty="0" err="1" smtClean="0"/>
              <a:t>[i</a:t>
            </a:r>
            <a:r>
              <a:rPr lang="en-US" dirty="0" smtClean="0"/>
              <a:t>]</a:t>
            </a:r>
            <a:r>
              <a:rPr lang="en-US" dirty="0" smtClean="0"/>
              <a:t>=</a:t>
            </a:r>
            <a:r>
              <a:rPr lang="en-US" dirty="0" err="1" smtClean="0"/>
              <a:t>sqrt(A[i</a:t>
            </a:r>
            <a:r>
              <a:rPr lang="en-US" dirty="0" smtClean="0"/>
              <a:t>]*</a:t>
            </a:r>
            <a:r>
              <a:rPr lang="en-US" dirty="0" err="1" smtClean="0"/>
              <a:t>A[i]+B[i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]);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 as data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Implement function as an operation</a:t>
            </a:r>
          </a:p>
          <a:p>
            <a:r>
              <a:rPr lang="en-US" dirty="0" smtClean="0"/>
              <a:t>Send arguments as input tokens</a:t>
            </a:r>
          </a:p>
          <a:p>
            <a:r>
              <a:rPr lang="en-US" dirty="0" smtClean="0"/>
              <a:t>Get result back as token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1828800"/>
            <a:ext cx="3399009" cy="4152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Shared Function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371600"/>
            <a:ext cx="4805298" cy="50258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fib(int</a:t>
            </a:r>
            <a:r>
              <a:rPr lang="en-US" dirty="0" smtClean="0"/>
              <a:t> </a:t>
            </a:r>
            <a:r>
              <a:rPr lang="en-US" dirty="0" err="1" smtClean="0"/>
              <a:t>x</a:t>
            </a:r>
            <a:r>
              <a:rPr lang="en-US" dirty="0" smtClean="0"/>
              <a:t>) {</a:t>
            </a:r>
          </a:p>
          <a:p>
            <a:pPr>
              <a:buNone/>
            </a:pPr>
            <a:r>
              <a:rPr lang="en-US" dirty="0" smtClean="0"/>
              <a:t>	if ((</a:t>
            </a:r>
            <a:r>
              <a:rPr lang="en-US" dirty="0" err="1" smtClean="0"/>
              <a:t>x</a:t>
            </a:r>
            <a:r>
              <a:rPr lang="en-US" dirty="0" smtClean="0"/>
              <a:t>==0) || (</a:t>
            </a:r>
            <a:r>
              <a:rPr lang="en-US" dirty="0" err="1" smtClean="0"/>
              <a:t>x</a:t>
            </a:r>
            <a:r>
              <a:rPr lang="en-US" dirty="0" smtClean="0"/>
              <a:t>==1)) return(1);</a:t>
            </a:r>
          </a:p>
          <a:p>
            <a:pPr>
              <a:buNone/>
            </a:pPr>
            <a:r>
              <a:rPr lang="en-US" dirty="0" smtClean="0"/>
              <a:t>   else return(fib(x-1)+fib(x-2));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91000" cy="4114800"/>
          </a:xfrm>
        </p:spPr>
        <p:txBody>
          <a:bodyPr/>
          <a:lstStyle/>
          <a:p>
            <a:r>
              <a:rPr lang="en-US" dirty="0" smtClean="0"/>
              <a:t>In general won’t work.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Problem?</a:t>
            </a:r>
          </a:p>
          <a:p>
            <a:r>
              <a:rPr lang="en-US" dirty="0" smtClean="0"/>
              <a:t>Smart compiler might be able to turn some cases into iterative loop.</a:t>
            </a:r>
          </a:p>
          <a:p>
            <a:r>
              <a:rPr lang="en-US" dirty="0" smtClean="0"/>
              <a:t>…but don’t count on it.</a:t>
            </a:r>
          </a:p>
          <a:p>
            <a:pPr lvl="1"/>
            <a:r>
              <a:rPr lang="en-US" dirty="0" err="1" smtClean="0"/>
              <a:t>VivadoHLS</a:t>
            </a:r>
            <a:r>
              <a:rPr lang="en-US" dirty="0" smtClean="0"/>
              <a:t> will not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8219-0A20-2B4F-9B59-DBCE93C4D457}" type="slidenum">
              <a:rPr lang="en-US"/>
              <a:pPr/>
              <a:t>49</a:t>
            </a:fld>
            <a:endParaRPr lang="en-US"/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Satisfied?</a:t>
            </a:r>
            <a:endParaRPr lang="en-US" dirty="0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None/>
            </a:pPr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>
                <a:solidFill>
                  <a:srgbClr val="FF6600"/>
                </a:solidFill>
              </a:rPr>
              <a:t>Q: Satisfied with implementation this is producing?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Course “Hypothesis”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648200"/>
          </a:xfrm>
        </p:spPr>
        <p:txBody>
          <a:bodyPr/>
          <a:lstStyle/>
          <a:p>
            <a:r>
              <a:rPr lang="en-US" dirty="0" smtClean="0"/>
              <a:t>C-to-gates synthesis mature enough to use to specify hardware</a:t>
            </a:r>
          </a:p>
          <a:p>
            <a:pPr lvl="1"/>
            <a:r>
              <a:rPr lang="en-US" dirty="0" smtClean="0"/>
              <a:t>Leverage fact everyone knows C</a:t>
            </a:r>
          </a:p>
          <a:p>
            <a:pPr lvl="2"/>
            <a:r>
              <a:rPr lang="en-US" dirty="0" smtClean="0"/>
              <a:t>(must, at least, know C to develop embedded code)</a:t>
            </a:r>
          </a:p>
          <a:p>
            <a:pPr lvl="1"/>
            <a:r>
              <a:rPr lang="en-US" dirty="0" smtClean="0"/>
              <a:t>Avoid taking time to teach </a:t>
            </a:r>
            <a:r>
              <a:rPr lang="en-US" dirty="0" err="1" smtClean="0"/>
              <a:t>Verilog</a:t>
            </a:r>
            <a:r>
              <a:rPr lang="en-US" dirty="0" smtClean="0"/>
              <a:t> or VHDL</a:t>
            </a:r>
          </a:p>
          <a:p>
            <a:pPr lvl="2"/>
            <a:r>
              <a:rPr lang="en-US" dirty="0" smtClean="0"/>
              <a:t>Or making </a:t>
            </a:r>
            <a:r>
              <a:rPr lang="en-US" dirty="0" err="1" smtClean="0"/>
              <a:t>Verilog</a:t>
            </a:r>
            <a:r>
              <a:rPr lang="en-US" dirty="0" smtClean="0"/>
              <a:t> a pre-</a:t>
            </a:r>
            <a:r>
              <a:rPr lang="en-US" dirty="0" err="1" smtClean="0"/>
              <a:t>req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Focus on teaching how to craft hardware</a:t>
            </a:r>
          </a:p>
          <a:p>
            <a:pPr lvl="2"/>
            <a:r>
              <a:rPr lang="en-US" dirty="0" smtClean="0"/>
              <a:t>Using the C already know</a:t>
            </a:r>
          </a:p>
          <a:p>
            <a:pPr lvl="2"/>
            <a:r>
              <a:rPr lang="en-US" dirty="0" smtClean="0"/>
              <a:t>…may require thinking about the C differently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BD13-C14C-2341-BD9A-19051FB4709C}" type="slidenum">
              <a:rPr lang="en-US"/>
              <a:pPr/>
              <a:t>50</a:t>
            </a:fld>
            <a:endParaRPr lang="en-US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Beyond Basic Blocks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Basic blocks tend to be limiting </a:t>
            </a:r>
          </a:p>
          <a:p>
            <a:r>
              <a:rPr lang="en-US"/>
              <a:t>Runs of straight-line code are not long</a:t>
            </a:r>
          </a:p>
          <a:p>
            <a:r>
              <a:rPr lang="en-US"/>
              <a:t>For good hardware implementation</a:t>
            </a:r>
          </a:p>
          <a:p>
            <a:pPr lvl="1"/>
            <a:r>
              <a:rPr lang="en-US"/>
              <a:t>Want more parallelism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7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3371-60B8-954D-A1DF-6481E3702002}" type="slidenum">
              <a:rPr lang="en-US"/>
              <a:pPr/>
              <a:t>51</a:t>
            </a:fld>
            <a:endParaRPr lang="en-US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Control Flow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(</a:t>
            </a:r>
            <a:r>
              <a:rPr lang="en-US" dirty="0" err="1"/>
              <a:t>cond</a:t>
            </a:r>
            <a:r>
              <a:rPr lang="en-US" dirty="0"/>
              <a:t>) { … } else { …}</a:t>
            </a:r>
          </a:p>
          <a:p>
            <a:endParaRPr lang="en-US" dirty="0"/>
          </a:p>
          <a:p>
            <a:r>
              <a:rPr lang="en-US" dirty="0"/>
              <a:t>Assignments become conditional</a:t>
            </a:r>
          </a:p>
          <a:p>
            <a:r>
              <a:rPr lang="en-US" dirty="0"/>
              <a:t>In simplest </a:t>
            </a:r>
            <a:r>
              <a:rPr lang="en-US" dirty="0" smtClean="0"/>
              <a:t>cases (no memory ops), </a:t>
            </a:r>
            <a:br>
              <a:rPr lang="en-US" dirty="0" smtClean="0"/>
            </a:br>
            <a:r>
              <a:rPr lang="en-US" dirty="0" smtClean="0"/>
              <a:t>can </a:t>
            </a:r>
            <a:r>
              <a:rPr lang="en-US" dirty="0"/>
              <a:t>treat as dataflow node</a:t>
            </a:r>
          </a:p>
        </p:txBody>
      </p:sp>
      <p:sp>
        <p:nvSpPr>
          <p:cNvPr id="189444" name="Oval 4"/>
          <p:cNvSpPr>
            <a:spLocks noChangeArrowheads="1"/>
          </p:cNvSpPr>
          <p:nvPr/>
        </p:nvSpPr>
        <p:spPr bwMode="auto">
          <a:xfrm>
            <a:off x="3733800" y="5029200"/>
            <a:ext cx="914400" cy="457200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cond</a:t>
            </a:r>
          </a:p>
        </p:txBody>
      </p:sp>
      <p:sp>
        <p:nvSpPr>
          <p:cNvPr id="189445" name="Oval 5"/>
          <p:cNvSpPr>
            <a:spLocks noChangeArrowheads="1"/>
          </p:cNvSpPr>
          <p:nvPr/>
        </p:nvSpPr>
        <p:spPr bwMode="auto">
          <a:xfrm>
            <a:off x="5334000" y="5638800"/>
            <a:ext cx="914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choose</a:t>
            </a:r>
            <a:endParaRPr lang="en-US" dirty="0"/>
          </a:p>
        </p:txBody>
      </p:sp>
      <p:sp>
        <p:nvSpPr>
          <p:cNvPr id="189446" name="Oval 6"/>
          <p:cNvSpPr>
            <a:spLocks noChangeArrowheads="1"/>
          </p:cNvSpPr>
          <p:nvPr/>
        </p:nvSpPr>
        <p:spPr bwMode="auto">
          <a:xfrm>
            <a:off x="4953000" y="5029200"/>
            <a:ext cx="914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then</a:t>
            </a:r>
          </a:p>
        </p:txBody>
      </p:sp>
      <p:sp>
        <p:nvSpPr>
          <p:cNvPr id="189447" name="Oval 7"/>
          <p:cNvSpPr>
            <a:spLocks noChangeArrowheads="1"/>
          </p:cNvSpPr>
          <p:nvPr/>
        </p:nvSpPr>
        <p:spPr bwMode="auto">
          <a:xfrm>
            <a:off x="6096000" y="5029200"/>
            <a:ext cx="914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else</a:t>
            </a:r>
          </a:p>
        </p:txBody>
      </p:sp>
      <p:sp>
        <p:nvSpPr>
          <p:cNvPr id="189448" name="Line 8"/>
          <p:cNvSpPr>
            <a:spLocks noChangeShapeType="1"/>
          </p:cNvSpPr>
          <p:nvPr/>
        </p:nvSpPr>
        <p:spPr bwMode="auto">
          <a:xfrm>
            <a:off x="4191000" y="5486400"/>
            <a:ext cx="1143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449" name="Line 9"/>
          <p:cNvSpPr>
            <a:spLocks noChangeShapeType="1"/>
          </p:cNvSpPr>
          <p:nvPr/>
        </p:nvSpPr>
        <p:spPr bwMode="auto">
          <a:xfrm>
            <a:off x="5410200" y="54864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450" name="Line 10"/>
          <p:cNvSpPr>
            <a:spLocks noChangeShapeType="1"/>
          </p:cNvSpPr>
          <p:nvPr/>
        </p:nvSpPr>
        <p:spPr bwMode="auto">
          <a:xfrm flipH="1">
            <a:off x="6096000" y="54864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AB08-7076-8545-A947-D512111035CC}" type="slidenum">
              <a:rPr lang="en-US"/>
              <a:pPr/>
              <a:t>52</a:t>
            </a:fld>
            <a:endParaRPr 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Conditionals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if (a&gt;b)</a:t>
            </a:r>
          </a:p>
          <a:p>
            <a:pPr>
              <a:buFontTx/>
              <a:buNone/>
            </a:pPr>
            <a:r>
              <a:rPr lang="en-US"/>
              <a:t>  c=b*c;</a:t>
            </a:r>
          </a:p>
          <a:p>
            <a:pPr>
              <a:buFontTx/>
              <a:buNone/>
            </a:pPr>
            <a:r>
              <a:rPr lang="en-US"/>
              <a:t>else</a:t>
            </a:r>
          </a:p>
          <a:p>
            <a:pPr>
              <a:buFontTx/>
              <a:buNone/>
            </a:pPr>
            <a:r>
              <a:rPr lang="en-US"/>
              <a:t>  c=a*c;</a:t>
            </a:r>
          </a:p>
          <a:p>
            <a:pPr>
              <a:buFontTx/>
              <a:buNone/>
            </a:pPr>
            <a:endParaRPr lang="en-US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572000" y="2133600"/>
            <a:ext cx="3048000" cy="1981200"/>
            <a:chOff x="2880" y="1344"/>
            <a:chExt cx="1920" cy="1248"/>
          </a:xfrm>
        </p:grpSpPr>
        <p:sp>
          <p:nvSpPr>
            <p:cNvPr id="191492" name="Oval 4"/>
            <p:cNvSpPr>
              <a:spLocks noChangeArrowheads="1"/>
            </p:cNvSpPr>
            <p:nvPr/>
          </p:nvSpPr>
          <p:spPr bwMode="auto">
            <a:xfrm>
              <a:off x="2880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a&gt;b</a:t>
              </a:r>
            </a:p>
          </p:txBody>
        </p:sp>
        <p:sp>
          <p:nvSpPr>
            <p:cNvPr id="191493" name="Oval 5"/>
            <p:cNvSpPr>
              <a:spLocks noChangeArrowheads="1"/>
            </p:cNvSpPr>
            <p:nvPr/>
          </p:nvSpPr>
          <p:spPr bwMode="auto">
            <a:xfrm>
              <a:off x="3552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b*c</a:t>
              </a:r>
            </a:p>
          </p:txBody>
        </p:sp>
        <p:sp>
          <p:nvSpPr>
            <p:cNvPr id="191494" name="Oval 6"/>
            <p:cNvSpPr>
              <a:spLocks noChangeArrowheads="1"/>
            </p:cNvSpPr>
            <p:nvPr/>
          </p:nvSpPr>
          <p:spPr bwMode="auto">
            <a:xfrm>
              <a:off x="4224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a*c</a:t>
              </a:r>
            </a:p>
          </p:txBody>
        </p:sp>
        <p:sp>
          <p:nvSpPr>
            <p:cNvPr id="191495" name="AutoShape 7"/>
            <p:cNvSpPr>
              <a:spLocks noChangeArrowheads="1"/>
            </p:cNvSpPr>
            <p:nvPr/>
          </p:nvSpPr>
          <p:spPr bwMode="auto">
            <a:xfrm>
              <a:off x="3792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91498" name="AutoShape 10"/>
            <p:cNvCxnSpPr>
              <a:cxnSpLocks noChangeShapeType="1"/>
              <a:stCxn id="191492" idx="4"/>
              <a:endCxn id="191495" idx="2"/>
            </p:cNvCxnSpPr>
            <p:nvPr/>
          </p:nvCxnSpPr>
          <p:spPr bwMode="auto">
            <a:xfrm rot="16200000" flipH="1">
              <a:off x="3264" y="1536"/>
              <a:ext cx="528" cy="72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1501" name="AutoShape 13"/>
            <p:cNvCxnSpPr>
              <a:cxnSpLocks noChangeShapeType="1"/>
              <a:stCxn id="191493" idx="4"/>
            </p:cNvCxnSpPr>
            <p:nvPr/>
          </p:nvCxnSpPr>
          <p:spPr bwMode="auto">
            <a:xfrm rot="16200000" flipH="1">
              <a:off x="3720" y="1752"/>
              <a:ext cx="432" cy="19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1502" name="AutoShape 14"/>
            <p:cNvCxnSpPr>
              <a:cxnSpLocks noChangeShapeType="1"/>
              <a:stCxn id="191494" idx="4"/>
            </p:cNvCxnSpPr>
            <p:nvPr/>
          </p:nvCxnSpPr>
          <p:spPr bwMode="auto">
            <a:xfrm rot="5400000">
              <a:off x="4176" y="1728"/>
              <a:ext cx="432" cy="24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1503" name="Line 15"/>
            <p:cNvSpPr>
              <a:spLocks noChangeShapeType="1"/>
            </p:cNvSpPr>
            <p:nvPr/>
          </p:nvSpPr>
          <p:spPr bwMode="auto">
            <a:xfrm>
              <a:off x="4176" y="225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1505" name="Text Box 17"/>
          <p:cNvSpPr txBox="1">
            <a:spLocks noChangeArrowheads="1"/>
          </p:cNvSpPr>
          <p:nvPr/>
        </p:nvSpPr>
        <p:spPr bwMode="auto">
          <a:xfrm>
            <a:off x="6477000" y="411480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0CF4-CE05-B84A-98D2-49D4A13CCC10}" type="slidenum">
              <a:rPr lang="en-US"/>
              <a:pPr/>
              <a:t>53</a:t>
            </a:fld>
            <a:endParaRPr lang="en-US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Conditionals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/>
              <a:t>v=a;</a:t>
            </a:r>
          </a:p>
          <a:p>
            <a:pPr>
              <a:buFontTx/>
              <a:buNone/>
            </a:pPr>
            <a:r>
              <a:rPr lang="en-US" sz="2800"/>
              <a:t>if (b&gt;a)</a:t>
            </a:r>
          </a:p>
          <a:p>
            <a:pPr>
              <a:buFontTx/>
              <a:buNone/>
            </a:pPr>
            <a:r>
              <a:rPr lang="en-US" sz="2800"/>
              <a:t>   v=b;</a:t>
            </a:r>
          </a:p>
          <a:p>
            <a:pPr>
              <a:buFontTx/>
              <a:buNone/>
            </a:pPr>
            <a:endParaRPr lang="en-US" sz="2800"/>
          </a:p>
          <a:p>
            <a:endParaRPr lang="en-US" sz="2800"/>
          </a:p>
          <a:p>
            <a:endParaRPr lang="en-US" sz="2800"/>
          </a:p>
          <a:p>
            <a:r>
              <a:rPr lang="en-US" sz="2800"/>
              <a:t>If not assigned, value flows from before assignment</a:t>
            </a:r>
          </a:p>
          <a:p>
            <a:endParaRPr lang="en-US" sz="2800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572000" y="2098675"/>
            <a:ext cx="2741613" cy="2438400"/>
            <a:chOff x="2880" y="1322"/>
            <a:chExt cx="1727" cy="1536"/>
          </a:xfrm>
        </p:grpSpPr>
        <p:sp>
          <p:nvSpPr>
            <p:cNvPr id="193541" name="Oval 5"/>
            <p:cNvSpPr>
              <a:spLocks noChangeArrowheads="1"/>
            </p:cNvSpPr>
            <p:nvPr/>
          </p:nvSpPr>
          <p:spPr bwMode="auto">
            <a:xfrm>
              <a:off x="2880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b&gt;a</a:t>
              </a:r>
            </a:p>
          </p:txBody>
        </p:sp>
        <p:sp>
          <p:nvSpPr>
            <p:cNvPr id="193544" name="AutoShape 8"/>
            <p:cNvSpPr>
              <a:spLocks noChangeArrowheads="1"/>
            </p:cNvSpPr>
            <p:nvPr/>
          </p:nvSpPr>
          <p:spPr bwMode="auto">
            <a:xfrm>
              <a:off x="3792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93545" name="AutoShape 9"/>
            <p:cNvCxnSpPr>
              <a:cxnSpLocks noChangeShapeType="1"/>
              <a:stCxn id="193541" idx="4"/>
              <a:endCxn id="193544" idx="2"/>
            </p:cNvCxnSpPr>
            <p:nvPr/>
          </p:nvCxnSpPr>
          <p:spPr bwMode="auto">
            <a:xfrm rot="16200000" flipH="1">
              <a:off x="3264" y="1536"/>
              <a:ext cx="528" cy="72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3546" name="AutoShape 10"/>
            <p:cNvCxnSpPr>
              <a:cxnSpLocks noChangeShapeType="1"/>
            </p:cNvCxnSpPr>
            <p:nvPr/>
          </p:nvCxnSpPr>
          <p:spPr bwMode="auto">
            <a:xfrm rot="16200000" flipH="1">
              <a:off x="3720" y="1752"/>
              <a:ext cx="432" cy="19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3547" name="AutoShape 11"/>
            <p:cNvCxnSpPr>
              <a:cxnSpLocks noChangeShapeType="1"/>
            </p:cNvCxnSpPr>
            <p:nvPr/>
          </p:nvCxnSpPr>
          <p:spPr bwMode="auto">
            <a:xfrm rot="5400000">
              <a:off x="4176" y="1728"/>
              <a:ext cx="432" cy="24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3548" name="Line 12"/>
            <p:cNvSpPr>
              <a:spLocks noChangeShapeType="1"/>
            </p:cNvSpPr>
            <p:nvPr/>
          </p:nvSpPr>
          <p:spPr bwMode="auto">
            <a:xfrm>
              <a:off x="4176" y="225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549" name="Text Box 13"/>
            <p:cNvSpPr txBox="1">
              <a:spLocks noChangeArrowheads="1"/>
            </p:cNvSpPr>
            <p:nvPr/>
          </p:nvSpPr>
          <p:spPr bwMode="auto">
            <a:xfrm>
              <a:off x="3734" y="132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93550" name="Text Box 14"/>
            <p:cNvSpPr txBox="1">
              <a:spLocks noChangeArrowheads="1"/>
            </p:cNvSpPr>
            <p:nvPr/>
          </p:nvSpPr>
          <p:spPr bwMode="auto">
            <a:xfrm>
              <a:off x="4406" y="1322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93551" name="Text Box 15"/>
            <p:cNvSpPr txBox="1">
              <a:spLocks noChangeArrowheads="1"/>
            </p:cNvSpPr>
            <p:nvPr/>
          </p:nvSpPr>
          <p:spPr bwMode="auto">
            <a:xfrm>
              <a:off x="4070" y="257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v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7C57-3347-4942-B543-FCF8F5799CFE}" type="slidenum">
              <a:rPr lang="en-US"/>
              <a:pPr/>
              <a:t>54</a:t>
            </a:fld>
            <a:endParaRPr 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Conditionals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max=a;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min=a;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if (a&gt;</a:t>
            </a:r>
            <a:r>
              <a:rPr lang="en-US" sz="2800" dirty="0" err="1">
                <a:latin typeface="Courier"/>
                <a:cs typeface="Courier"/>
              </a:rPr>
              <a:t>b</a:t>
            </a:r>
            <a:r>
              <a:rPr lang="en-US" sz="2800" dirty="0">
                <a:latin typeface="Courier"/>
                <a:cs typeface="Courier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dirty="0" smtClean="0">
                <a:latin typeface="Courier"/>
                <a:cs typeface="Courier"/>
              </a:rPr>
              <a:t> {min</a:t>
            </a:r>
            <a:r>
              <a:rPr lang="en-US" sz="2800" dirty="0">
                <a:latin typeface="Courier"/>
                <a:cs typeface="Courier"/>
              </a:rPr>
              <a:t>=</a:t>
            </a:r>
            <a:r>
              <a:rPr lang="en-US" sz="2800" dirty="0" err="1">
                <a:latin typeface="Courier"/>
                <a:cs typeface="Courier"/>
              </a:rPr>
              <a:t>b</a:t>
            </a:r>
            <a:r>
              <a:rPr lang="en-US" sz="2800" dirty="0">
                <a:latin typeface="Courier"/>
                <a:cs typeface="Courier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dirty="0" smtClean="0">
                <a:latin typeface="Courier"/>
                <a:cs typeface="Courier"/>
              </a:rPr>
              <a:t>  </a:t>
            </a:r>
            <a:r>
              <a:rPr lang="en-US" sz="2800" dirty="0" err="1" smtClean="0">
                <a:latin typeface="Courier"/>
                <a:cs typeface="Courier"/>
              </a:rPr>
              <a:t>c</a:t>
            </a:r>
            <a:r>
              <a:rPr lang="en-US" sz="2800" dirty="0">
                <a:latin typeface="Courier"/>
                <a:cs typeface="Courier"/>
              </a:rPr>
              <a:t>=1</a:t>
            </a:r>
            <a:r>
              <a:rPr lang="en-US" sz="2800" dirty="0" smtClean="0">
                <a:latin typeface="Courier"/>
                <a:cs typeface="Courier"/>
              </a:rPr>
              <a:t>;}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dirty="0" smtClean="0">
                <a:latin typeface="Courier"/>
                <a:cs typeface="Courier"/>
              </a:rPr>
              <a:t> {max</a:t>
            </a:r>
            <a:r>
              <a:rPr lang="en-US" sz="2800" dirty="0">
                <a:latin typeface="Courier"/>
                <a:cs typeface="Courier"/>
              </a:rPr>
              <a:t>=</a:t>
            </a:r>
            <a:r>
              <a:rPr lang="en-US" sz="2800" dirty="0" err="1">
                <a:latin typeface="Courier"/>
                <a:cs typeface="Courier"/>
              </a:rPr>
              <a:t>b</a:t>
            </a:r>
            <a:r>
              <a:rPr lang="en-US" sz="2800" dirty="0">
                <a:latin typeface="Courier"/>
                <a:cs typeface="Courier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dirty="0" smtClean="0">
                <a:latin typeface="Courier"/>
                <a:cs typeface="Courier"/>
              </a:rPr>
              <a:t>  </a:t>
            </a:r>
            <a:r>
              <a:rPr lang="en-US" sz="2800" dirty="0" err="1" smtClean="0">
                <a:latin typeface="Courier"/>
                <a:cs typeface="Courier"/>
              </a:rPr>
              <a:t>c</a:t>
            </a:r>
            <a:r>
              <a:rPr lang="en-US" sz="2800" dirty="0">
                <a:latin typeface="Courier"/>
                <a:cs typeface="Courier"/>
              </a:rPr>
              <a:t>=0</a:t>
            </a:r>
            <a:r>
              <a:rPr lang="en-US" sz="2800" dirty="0" smtClean="0">
                <a:latin typeface="Courier"/>
                <a:cs typeface="Courier"/>
              </a:rPr>
              <a:t>;}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May (</a:t>
            </a:r>
            <a:r>
              <a:rPr lang="en-US" sz="2800" dirty="0" err="1"/>
              <a:t>re)define</a:t>
            </a:r>
            <a:r>
              <a:rPr lang="en-US" sz="2800" dirty="0"/>
              <a:t> many values on each branch.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2667000" y="1905000"/>
            <a:ext cx="5100638" cy="2590800"/>
            <a:chOff x="1680" y="1200"/>
            <a:chExt cx="3213" cy="1632"/>
          </a:xfrm>
        </p:grpSpPr>
        <p:sp>
          <p:nvSpPr>
            <p:cNvPr id="195600" name="Line 16"/>
            <p:cNvSpPr>
              <a:spLocks noChangeShapeType="1"/>
            </p:cNvSpPr>
            <p:nvPr/>
          </p:nvSpPr>
          <p:spPr bwMode="auto">
            <a:xfrm>
              <a:off x="3744" y="22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1" name="Line 17"/>
            <p:cNvSpPr>
              <a:spLocks noChangeShapeType="1"/>
            </p:cNvSpPr>
            <p:nvPr/>
          </p:nvSpPr>
          <p:spPr bwMode="auto">
            <a:xfrm>
              <a:off x="4512" y="22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589" name="Oval 5"/>
            <p:cNvSpPr>
              <a:spLocks noChangeArrowheads="1"/>
            </p:cNvSpPr>
            <p:nvPr/>
          </p:nvSpPr>
          <p:spPr bwMode="auto">
            <a:xfrm>
              <a:off x="1680" y="1318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a&gt;b</a:t>
              </a:r>
            </a:p>
          </p:txBody>
        </p:sp>
        <p:cxnSp>
          <p:nvCxnSpPr>
            <p:cNvPr id="195591" name="AutoShape 7"/>
            <p:cNvCxnSpPr>
              <a:cxnSpLocks noChangeShapeType="1"/>
              <a:stCxn id="195589" idx="4"/>
              <a:endCxn id="195590" idx="2"/>
            </p:cNvCxnSpPr>
            <p:nvPr/>
          </p:nvCxnSpPr>
          <p:spPr bwMode="auto">
            <a:xfrm rot="16200000" flipH="1">
              <a:off x="2051" y="1523"/>
              <a:ext cx="554" cy="72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5594" name="Line 10"/>
            <p:cNvSpPr>
              <a:spLocks noChangeShapeType="1"/>
            </p:cNvSpPr>
            <p:nvPr/>
          </p:nvSpPr>
          <p:spPr bwMode="auto">
            <a:xfrm>
              <a:off x="2976" y="22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595" name="Text Box 11"/>
            <p:cNvSpPr txBox="1">
              <a:spLocks noChangeArrowheads="1"/>
            </p:cNvSpPr>
            <p:nvPr/>
          </p:nvSpPr>
          <p:spPr bwMode="auto">
            <a:xfrm>
              <a:off x="2534" y="129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95596" name="Text Box 12"/>
            <p:cNvSpPr txBox="1">
              <a:spLocks noChangeArrowheads="1"/>
            </p:cNvSpPr>
            <p:nvPr/>
          </p:nvSpPr>
          <p:spPr bwMode="auto">
            <a:xfrm>
              <a:off x="3216" y="120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95597" name="Text Box 13"/>
            <p:cNvSpPr txBox="1">
              <a:spLocks noChangeArrowheads="1"/>
            </p:cNvSpPr>
            <p:nvPr/>
          </p:nvSpPr>
          <p:spPr bwMode="auto">
            <a:xfrm>
              <a:off x="2784" y="2544"/>
              <a:ext cx="41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min</a:t>
              </a:r>
            </a:p>
          </p:txBody>
        </p:sp>
        <p:sp>
          <p:nvSpPr>
            <p:cNvPr id="195598" name="AutoShape 14"/>
            <p:cNvSpPr>
              <a:spLocks noChangeArrowheads="1"/>
            </p:cNvSpPr>
            <p:nvPr/>
          </p:nvSpPr>
          <p:spPr bwMode="auto">
            <a:xfrm>
              <a:off x="3360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599" name="AutoShape 15"/>
            <p:cNvSpPr>
              <a:spLocks noChangeArrowheads="1"/>
            </p:cNvSpPr>
            <p:nvPr/>
          </p:nvSpPr>
          <p:spPr bwMode="auto">
            <a:xfrm>
              <a:off x="4128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590" name="AutoShape 6"/>
            <p:cNvSpPr>
              <a:spLocks noChangeArrowheads="1"/>
            </p:cNvSpPr>
            <p:nvPr/>
          </p:nvSpPr>
          <p:spPr bwMode="auto">
            <a:xfrm>
              <a:off x="2592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603" name="Text Box 19"/>
            <p:cNvSpPr txBox="1">
              <a:spLocks noChangeArrowheads="1"/>
            </p:cNvSpPr>
            <p:nvPr/>
          </p:nvSpPr>
          <p:spPr bwMode="auto">
            <a:xfrm>
              <a:off x="4224" y="158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95604" name="Text Box 20"/>
            <p:cNvSpPr txBox="1">
              <a:spLocks noChangeArrowheads="1"/>
            </p:cNvSpPr>
            <p:nvPr/>
          </p:nvSpPr>
          <p:spPr bwMode="auto">
            <a:xfrm>
              <a:off x="4656" y="158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95605" name="Line 21"/>
            <p:cNvSpPr>
              <a:spLocks noChangeShapeType="1"/>
            </p:cNvSpPr>
            <p:nvPr/>
          </p:nvSpPr>
          <p:spPr bwMode="auto">
            <a:xfrm>
              <a:off x="2592" y="1584"/>
              <a:ext cx="144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6" name="Line 22"/>
            <p:cNvSpPr>
              <a:spLocks noChangeShapeType="1"/>
            </p:cNvSpPr>
            <p:nvPr/>
          </p:nvSpPr>
          <p:spPr bwMode="auto">
            <a:xfrm>
              <a:off x="2592" y="1584"/>
              <a:ext cx="96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7" name="Line 23"/>
            <p:cNvSpPr>
              <a:spLocks noChangeShapeType="1"/>
            </p:cNvSpPr>
            <p:nvPr/>
          </p:nvSpPr>
          <p:spPr bwMode="auto">
            <a:xfrm flipH="1">
              <a:off x="3024" y="1488"/>
              <a:ext cx="28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8" name="Line 24"/>
            <p:cNvSpPr>
              <a:spLocks noChangeShapeType="1"/>
            </p:cNvSpPr>
            <p:nvPr/>
          </p:nvSpPr>
          <p:spPr bwMode="auto">
            <a:xfrm>
              <a:off x="3312" y="1488"/>
              <a:ext cx="52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9" name="Line 25"/>
            <p:cNvSpPr>
              <a:spLocks noChangeShapeType="1"/>
            </p:cNvSpPr>
            <p:nvPr/>
          </p:nvSpPr>
          <p:spPr bwMode="auto">
            <a:xfrm>
              <a:off x="4320" y="18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0" name="Line 26"/>
            <p:cNvSpPr>
              <a:spLocks noChangeShapeType="1"/>
            </p:cNvSpPr>
            <p:nvPr/>
          </p:nvSpPr>
          <p:spPr bwMode="auto">
            <a:xfrm flipH="1">
              <a:off x="4656" y="1824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1" name="Line 27"/>
            <p:cNvSpPr>
              <a:spLocks noChangeShapeType="1"/>
            </p:cNvSpPr>
            <p:nvPr/>
          </p:nvSpPr>
          <p:spPr bwMode="auto">
            <a:xfrm>
              <a:off x="2160" y="2160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2" name="Line 28"/>
            <p:cNvSpPr>
              <a:spLocks noChangeShapeType="1"/>
            </p:cNvSpPr>
            <p:nvPr/>
          </p:nvSpPr>
          <p:spPr bwMode="auto">
            <a:xfrm>
              <a:off x="2160" y="2160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3" name="Text Box 29"/>
            <p:cNvSpPr txBox="1">
              <a:spLocks noChangeArrowheads="1"/>
            </p:cNvSpPr>
            <p:nvPr/>
          </p:nvSpPr>
          <p:spPr bwMode="auto">
            <a:xfrm>
              <a:off x="3552" y="2544"/>
              <a:ext cx="4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max</a:t>
              </a:r>
            </a:p>
          </p:txBody>
        </p:sp>
        <p:sp>
          <p:nvSpPr>
            <p:cNvPr id="195614" name="Text Box 30"/>
            <p:cNvSpPr txBox="1">
              <a:spLocks noChangeArrowheads="1"/>
            </p:cNvSpPr>
            <p:nvPr/>
          </p:nvSpPr>
          <p:spPr bwMode="auto">
            <a:xfrm>
              <a:off x="4416" y="2544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Finish drawing graph for </a:t>
            </a:r>
            <a:r>
              <a:rPr lang="en-US" dirty="0" err="1" smtClean="0">
                <a:solidFill>
                  <a:srgbClr val="FF6600"/>
                </a:solidFill>
              </a:rPr>
              <a:t>preclass</a:t>
            </a:r>
            <a:r>
              <a:rPr lang="en-US" dirty="0" smtClean="0">
                <a:solidFill>
                  <a:srgbClr val="FF6600"/>
                </a:solidFill>
              </a:rPr>
              <a:t> </a:t>
            </a:r>
            <a:r>
              <a:rPr lang="en-US" dirty="0" err="1" smtClean="0">
                <a:solidFill>
                  <a:srgbClr val="FF6600"/>
                </a:solidFill>
              </a:rPr>
              <a:t>g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FC38-08DF-C14D-9E0B-9EA4F3E56B6A}" type="slidenum">
              <a:rPr lang="en-US"/>
              <a:pPr/>
              <a:t>56</a:t>
            </a:fld>
            <a:endParaRPr lang="en-US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Recall: Basic </a:t>
            </a:r>
            <a:r>
              <a:rPr lang="en-US" dirty="0"/>
              <a:t>Blocks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if/then/else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2016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1524000"/>
            <a:ext cx="6678613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0165" name="Text Box 5"/>
          <p:cNvSpPr txBox="1">
            <a:spLocks noChangeArrowheads="1"/>
          </p:cNvSpPr>
          <p:nvPr/>
        </p:nvSpPr>
        <p:spPr bwMode="auto">
          <a:xfrm>
            <a:off x="288925" y="5830888"/>
            <a:ext cx="2525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</a:rPr>
              <a:t>Source: Callahan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err="1" smtClean="0"/>
              <a:t>Mux</a:t>
            </a:r>
            <a:r>
              <a:rPr lang="en-US" dirty="0" smtClean="0"/>
              <a:t> Converted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if (a&gt;10)</a:t>
            </a:r>
          </a:p>
          <a:p>
            <a:pPr>
              <a:buNone/>
            </a:pPr>
            <a:r>
              <a:rPr lang="en-US" dirty="0" smtClean="0"/>
              <a:t>   a++;</a:t>
            </a:r>
          </a:p>
          <a:p>
            <a:pPr>
              <a:buNone/>
            </a:pPr>
            <a:r>
              <a:rPr lang="en-US" dirty="0" smtClean="0"/>
              <a:t>else;</a:t>
            </a:r>
          </a:p>
          <a:p>
            <a:pPr>
              <a:buNone/>
            </a:pPr>
            <a:r>
              <a:rPr lang="en-US" dirty="0" smtClean="0"/>
              <a:t>   a—</a:t>
            </a:r>
          </a:p>
          <a:p>
            <a:pPr>
              <a:buNone/>
            </a:pPr>
            <a:r>
              <a:rPr lang="en-US" dirty="0" smtClean="0"/>
              <a:t>x=a^0x07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1447800"/>
            <a:ext cx="4737100" cy="4737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Height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Mux</a:t>
            </a:r>
            <a:r>
              <a:rPr lang="en-US" dirty="0" smtClean="0">
                <a:solidFill>
                  <a:srgbClr val="000000"/>
                </a:solidFill>
              </a:rPr>
              <a:t> converted version has shorter path (lower latency)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Why?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58</a:t>
            </a:fld>
            <a:endParaRPr lang="en-US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143000"/>
            <a:ext cx="372094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1143000"/>
            <a:ext cx="2286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Height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267200"/>
            <a:ext cx="7772400" cy="1981200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Mux</a:t>
            </a:r>
            <a:r>
              <a:rPr lang="en-US" dirty="0" smtClean="0">
                <a:solidFill>
                  <a:srgbClr val="000000"/>
                </a:solidFill>
              </a:rPr>
              <a:t> converted version has shorter path (lower latency)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Can execute condition in </a:t>
            </a:r>
            <a:r>
              <a:rPr lang="en-US" b="1" dirty="0" smtClean="0">
                <a:solidFill>
                  <a:schemeClr val="accent2"/>
                </a:solidFill>
              </a:rPr>
              <a:t>parallel </a:t>
            </a:r>
            <a:r>
              <a:rPr lang="en-US" dirty="0" smtClean="0">
                <a:solidFill>
                  <a:schemeClr val="accent2"/>
                </a:solidFill>
              </a:rPr>
              <a:t>with then and else clauses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59</a:t>
            </a:fld>
            <a:endParaRPr lang="en-US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143000"/>
            <a:ext cx="372094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1143000"/>
            <a:ext cx="2286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[open]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Is it obvious we can write C to describe hardware?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What parts of C translate naturally to hardware?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What parts of C might be problematic?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What parts of hardware design might be hard to describe in C?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Mux</a:t>
            </a:r>
            <a:r>
              <a:rPr lang="en-US" dirty="0" smtClean="0"/>
              <a:t> Conversion and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might go wrong if we </a:t>
            </a:r>
            <a:r>
              <a:rPr lang="en-US" dirty="0" err="1" smtClean="0">
                <a:solidFill>
                  <a:srgbClr val="FF6600"/>
                </a:solidFill>
              </a:rPr>
              <a:t>mux</a:t>
            </a:r>
            <a:r>
              <a:rPr lang="en-US" dirty="0" smtClean="0">
                <a:solidFill>
                  <a:srgbClr val="FF6600"/>
                </a:solidFill>
              </a:rPr>
              <a:t>-converted the following</a:t>
            </a:r>
            <a:r>
              <a:rPr lang="en-US" dirty="0" smtClean="0">
                <a:solidFill>
                  <a:schemeClr val="accent4"/>
                </a:solidFill>
              </a:rPr>
              <a:t>: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If (</a:t>
            </a:r>
            <a:r>
              <a:rPr lang="en-US" dirty="0" err="1" smtClean="0">
                <a:solidFill>
                  <a:schemeClr val="accent4"/>
                </a:solidFill>
              </a:rPr>
              <a:t>cond</a:t>
            </a:r>
            <a:r>
              <a:rPr lang="en-US" dirty="0" smtClean="0">
                <a:solidFill>
                  <a:schemeClr val="accent4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*a=0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Else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*</a:t>
            </a:r>
            <a:r>
              <a:rPr lang="en-US" dirty="0" err="1" smtClean="0">
                <a:solidFill>
                  <a:schemeClr val="accent4"/>
                </a:solidFill>
              </a:rPr>
              <a:t>b</a:t>
            </a:r>
            <a:r>
              <a:rPr lang="en-US" dirty="0" smtClean="0">
                <a:solidFill>
                  <a:schemeClr val="accent4"/>
                </a:solidFill>
              </a:rPr>
              <a:t>=0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Mux</a:t>
            </a:r>
            <a:r>
              <a:rPr lang="en-US" dirty="0" smtClean="0"/>
              <a:t> Conversion and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What might go wrong if we </a:t>
            </a:r>
            <a:r>
              <a:rPr lang="en-US" dirty="0" err="1" smtClean="0">
                <a:solidFill>
                  <a:schemeClr val="accent4"/>
                </a:solidFill>
              </a:rPr>
              <a:t>mux</a:t>
            </a:r>
            <a:r>
              <a:rPr lang="en-US" dirty="0" smtClean="0">
                <a:solidFill>
                  <a:schemeClr val="accent4"/>
                </a:solidFill>
              </a:rPr>
              <a:t>-converted the following: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If (</a:t>
            </a:r>
            <a:r>
              <a:rPr lang="en-US" dirty="0" err="1" smtClean="0">
                <a:solidFill>
                  <a:schemeClr val="accent4"/>
                </a:solidFill>
              </a:rPr>
              <a:t>cond</a:t>
            </a:r>
            <a:r>
              <a:rPr lang="en-US" dirty="0" smtClean="0">
                <a:solidFill>
                  <a:schemeClr val="accent4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*a=0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Else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*</a:t>
            </a:r>
            <a:r>
              <a:rPr lang="en-US" dirty="0" err="1" smtClean="0">
                <a:solidFill>
                  <a:schemeClr val="accent4"/>
                </a:solidFill>
              </a:rPr>
              <a:t>b</a:t>
            </a:r>
            <a:r>
              <a:rPr lang="en-US" dirty="0" smtClean="0">
                <a:solidFill>
                  <a:schemeClr val="accent4"/>
                </a:solidFill>
              </a:rPr>
              <a:t>=0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Don’t want memory operations in non-taken branch to occur.</a:t>
            </a:r>
          </a:p>
          <a:p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Mux</a:t>
            </a:r>
            <a:r>
              <a:rPr lang="en-US" dirty="0" smtClean="0"/>
              <a:t> Conversion and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572000"/>
          </a:xfrm>
        </p:spPr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If (</a:t>
            </a:r>
            <a:r>
              <a:rPr lang="en-US" dirty="0" err="1" smtClean="0">
                <a:solidFill>
                  <a:schemeClr val="accent4"/>
                </a:solidFill>
              </a:rPr>
              <a:t>cond</a:t>
            </a:r>
            <a:r>
              <a:rPr lang="en-US" dirty="0" smtClean="0">
                <a:solidFill>
                  <a:schemeClr val="accent4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*a=0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Else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*</a:t>
            </a:r>
            <a:r>
              <a:rPr lang="en-US" dirty="0" err="1" smtClean="0">
                <a:solidFill>
                  <a:schemeClr val="accent4"/>
                </a:solidFill>
              </a:rPr>
              <a:t>b</a:t>
            </a:r>
            <a:r>
              <a:rPr lang="en-US" dirty="0" smtClean="0">
                <a:solidFill>
                  <a:schemeClr val="accent4"/>
                </a:solidFill>
              </a:rPr>
              <a:t>=0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Don’t want memory operations in non-taken branch to occur.</a:t>
            </a:r>
          </a:p>
          <a:p>
            <a:r>
              <a:rPr lang="en-US" b="1" dirty="0" smtClean="0">
                <a:solidFill>
                  <a:schemeClr val="accent4"/>
                </a:solidFill>
              </a:rPr>
              <a:t>Conclude: </a:t>
            </a:r>
            <a:r>
              <a:rPr lang="en-US" dirty="0" smtClean="0">
                <a:solidFill>
                  <a:schemeClr val="accent4"/>
                </a:solidFill>
              </a:rPr>
              <a:t>cannot </a:t>
            </a:r>
            <a:r>
              <a:rPr lang="en-US" dirty="0" err="1" smtClean="0">
                <a:solidFill>
                  <a:schemeClr val="accent4"/>
                </a:solidFill>
              </a:rPr>
              <a:t>mux</a:t>
            </a:r>
            <a:r>
              <a:rPr lang="en-US" dirty="0" smtClean="0">
                <a:solidFill>
                  <a:schemeClr val="accent4"/>
                </a:solidFill>
              </a:rPr>
              <a:t>-convert blocks with memory operations (without additional care)</a:t>
            </a:r>
          </a:p>
          <a:p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FC3C6-547C-614C-B87B-DF75B689CD53}" type="slidenum">
              <a:rPr lang="en-US"/>
              <a:pPr/>
              <a:t>63</a:t>
            </a:fld>
            <a:endParaRPr lang="en-US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Hyperblocks 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Can convert if/then/else into dataflow</a:t>
            </a:r>
          </a:p>
          <a:p>
            <a:pPr lvl="1">
              <a:lnSpc>
                <a:spcPct val="90000"/>
              </a:lnSpc>
            </a:pPr>
            <a:r>
              <a:rPr lang="en-US"/>
              <a:t>If/mux-conversion</a:t>
            </a:r>
          </a:p>
          <a:p>
            <a:pPr>
              <a:lnSpc>
                <a:spcPct val="90000"/>
              </a:lnSpc>
            </a:pPr>
            <a:r>
              <a:rPr lang="en-US"/>
              <a:t>Hyperblock</a:t>
            </a:r>
          </a:p>
          <a:p>
            <a:pPr lvl="1">
              <a:lnSpc>
                <a:spcPct val="90000"/>
              </a:lnSpc>
            </a:pPr>
            <a:r>
              <a:rPr lang="en-US"/>
              <a:t>Single entry point</a:t>
            </a:r>
          </a:p>
          <a:p>
            <a:pPr lvl="1">
              <a:lnSpc>
                <a:spcPct val="90000"/>
              </a:lnSpc>
            </a:pPr>
            <a:r>
              <a:rPr lang="en-US"/>
              <a:t>No internal branches</a:t>
            </a:r>
          </a:p>
          <a:p>
            <a:pPr lvl="1">
              <a:lnSpc>
                <a:spcPct val="90000"/>
              </a:lnSpc>
            </a:pPr>
            <a:r>
              <a:rPr lang="en-US"/>
              <a:t>Internal control flow provided by mux conversion</a:t>
            </a:r>
          </a:p>
          <a:p>
            <a:pPr lvl="1">
              <a:lnSpc>
                <a:spcPct val="90000"/>
              </a:lnSpc>
            </a:pPr>
            <a:r>
              <a:rPr lang="en-US"/>
              <a:t>May exit at multiple points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6096000" y="2667000"/>
            <a:ext cx="3048000" cy="2438400"/>
            <a:chOff x="4572000" y="2133600"/>
            <a:chExt cx="3048000" cy="2438400"/>
          </a:xfrm>
        </p:grpSpPr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4572000" y="2133600"/>
              <a:ext cx="3048000" cy="1981200"/>
              <a:chOff x="2880" y="1344"/>
              <a:chExt cx="1920" cy="1248"/>
            </a:xfrm>
          </p:grpSpPr>
          <p:sp>
            <p:nvSpPr>
              <p:cNvPr id="8" name="Oval 4"/>
              <p:cNvSpPr>
                <a:spLocks noChangeArrowheads="1"/>
              </p:cNvSpPr>
              <p:nvPr/>
            </p:nvSpPr>
            <p:spPr bwMode="auto">
              <a:xfrm>
                <a:off x="2880" y="1344"/>
                <a:ext cx="576" cy="288"/>
              </a:xfrm>
              <a:prstGeom prst="ellipse">
                <a:avLst/>
              </a:pr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a&gt;b</a:t>
                </a:r>
              </a:p>
            </p:txBody>
          </p:sp>
          <p:sp>
            <p:nvSpPr>
              <p:cNvPr id="9" name="Oval 5"/>
              <p:cNvSpPr>
                <a:spLocks noChangeArrowheads="1"/>
              </p:cNvSpPr>
              <p:nvPr/>
            </p:nvSpPr>
            <p:spPr bwMode="auto">
              <a:xfrm>
                <a:off x="3552" y="1344"/>
                <a:ext cx="576" cy="288"/>
              </a:xfrm>
              <a:prstGeom prst="ellipse">
                <a:avLst/>
              </a:pr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b*c</a:t>
                </a:r>
              </a:p>
            </p:txBody>
          </p:sp>
          <p:sp>
            <p:nvSpPr>
              <p:cNvPr id="10" name="Oval 6"/>
              <p:cNvSpPr>
                <a:spLocks noChangeArrowheads="1"/>
              </p:cNvSpPr>
              <p:nvPr/>
            </p:nvSpPr>
            <p:spPr bwMode="auto">
              <a:xfrm>
                <a:off x="4224" y="1344"/>
                <a:ext cx="576" cy="288"/>
              </a:xfrm>
              <a:prstGeom prst="ellipse">
                <a:avLst/>
              </a:prstGeom>
              <a:solidFill>
                <a:srgbClr val="99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a*c</a:t>
                </a:r>
              </a:p>
            </p:txBody>
          </p:sp>
          <p:sp>
            <p:nvSpPr>
              <p:cNvPr id="11" name="AutoShape 7"/>
              <p:cNvSpPr>
                <a:spLocks noChangeArrowheads="1"/>
              </p:cNvSpPr>
              <p:nvPr/>
            </p:nvSpPr>
            <p:spPr bwMode="auto">
              <a:xfrm>
                <a:off x="3792" y="2064"/>
                <a:ext cx="765" cy="19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CC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12" name="AutoShape 10"/>
              <p:cNvCxnSpPr>
                <a:cxnSpLocks noChangeShapeType="1"/>
                <a:stCxn id="8" idx="4"/>
                <a:endCxn id="11" idx="2"/>
              </p:cNvCxnSpPr>
              <p:nvPr/>
            </p:nvCxnSpPr>
            <p:spPr bwMode="auto">
              <a:xfrm rot="16200000" flipH="1">
                <a:off x="3264" y="1536"/>
                <a:ext cx="528" cy="720"/>
              </a:xfrm>
              <a:prstGeom prst="bentConnector2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13" name="AutoShape 13"/>
              <p:cNvCxnSpPr>
                <a:cxnSpLocks noChangeShapeType="1"/>
                <a:stCxn id="9" idx="4"/>
              </p:cNvCxnSpPr>
              <p:nvPr/>
            </p:nvCxnSpPr>
            <p:spPr bwMode="auto">
              <a:xfrm rot="16200000" flipH="1">
                <a:off x="3720" y="1752"/>
                <a:ext cx="432" cy="191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14" name="AutoShape 14"/>
              <p:cNvCxnSpPr>
                <a:cxnSpLocks noChangeShapeType="1"/>
                <a:stCxn id="10" idx="4"/>
              </p:cNvCxnSpPr>
              <p:nvPr/>
            </p:nvCxnSpPr>
            <p:spPr bwMode="auto">
              <a:xfrm rot="5400000">
                <a:off x="4176" y="1728"/>
                <a:ext cx="432" cy="240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</p:cxnSp>
          <p:sp>
            <p:nvSpPr>
              <p:cNvPr id="15" name="Line 15"/>
              <p:cNvSpPr>
                <a:spLocks noChangeShapeType="1"/>
              </p:cNvSpPr>
              <p:nvPr/>
            </p:nvSpPr>
            <p:spPr bwMode="auto">
              <a:xfrm>
                <a:off x="4176" y="2256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6477000" y="4114800"/>
              <a:ext cx="319088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FB5C-111D-EA48-91D3-A3802A980E72}" type="slidenum">
              <a:rPr lang="en-US"/>
              <a:pPr/>
              <a:t>64</a:t>
            </a:fld>
            <a:endParaRPr lang="en-US"/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Blocks </a:t>
            </a:r>
            <a:r>
              <a:rPr lang="en-US">
                <a:sym typeface="Wingdings" charset="2"/>
              </a:rPr>
              <a:t> Hyperblock</a:t>
            </a:r>
            <a:endParaRPr lang="en-US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3040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1013" y="1600200"/>
            <a:ext cx="8662987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0405" name="Text Box 5"/>
          <p:cNvSpPr txBox="1">
            <a:spLocks noChangeArrowheads="1"/>
          </p:cNvSpPr>
          <p:nvPr/>
        </p:nvSpPr>
        <p:spPr bwMode="auto">
          <a:xfrm>
            <a:off x="152400" y="5638800"/>
            <a:ext cx="2525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Source: Callahan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DE69-0C62-2A43-9CBB-4E65A53ECC92}" type="slidenum">
              <a:rPr lang="en-US"/>
              <a:pPr/>
              <a:t>65</a:t>
            </a:fld>
            <a:endParaRPr lang="en-US"/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Hyperblock Benefits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More code </a:t>
            </a:r>
            <a:r>
              <a:rPr lang="en-US">
                <a:sym typeface="Wingdings" charset="2"/>
              </a:rPr>
              <a:t> typically more parallelism</a:t>
            </a:r>
          </a:p>
          <a:p>
            <a:pPr lvl="1"/>
            <a:r>
              <a:rPr lang="en-US"/>
              <a:t>Shorter critical path</a:t>
            </a:r>
          </a:p>
          <a:p>
            <a:r>
              <a:rPr lang="en-US"/>
              <a:t>Optimization opportunities</a:t>
            </a:r>
          </a:p>
          <a:p>
            <a:pPr lvl="1"/>
            <a:r>
              <a:rPr lang="en-US"/>
              <a:t>Reduce work in common flow path</a:t>
            </a:r>
          </a:p>
          <a:p>
            <a:pPr lvl="1"/>
            <a:r>
              <a:rPr lang="en-US"/>
              <a:t>Move logic for uncommon case out of path</a:t>
            </a:r>
          </a:p>
          <a:p>
            <a:pPr lvl="2"/>
            <a:r>
              <a:rPr lang="en-US"/>
              <a:t>Makes smaller faster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7BB8-D815-394E-BA38-88400071A586}" type="slidenum">
              <a:rPr lang="en-US"/>
              <a:pPr/>
              <a:t>66</a:t>
            </a:fld>
            <a:endParaRPr lang="en-US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z="4000"/>
              <a:t>Common Case Height Reduction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345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1952625"/>
            <a:ext cx="5867400" cy="432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450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752600"/>
            <a:ext cx="3182938" cy="475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4504" name="Text Box 8"/>
          <p:cNvSpPr txBox="1">
            <a:spLocks noChangeArrowheads="1"/>
          </p:cNvSpPr>
          <p:nvPr/>
        </p:nvSpPr>
        <p:spPr bwMode="auto">
          <a:xfrm>
            <a:off x="3962400" y="6019800"/>
            <a:ext cx="2525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Source: Callahan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F3786-F301-4948-B545-1CFA7E111DE4}" type="slidenum">
              <a:rPr lang="en-US"/>
              <a:pPr/>
              <a:t>67</a:t>
            </a:fld>
            <a:endParaRPr lang="en-US"/>
          </a:p>
        </p:txBody>
      </p:sp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/>
              <a:t>Common-Case Flow Optimization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365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143000"/>
            <a:ext cx="8229600" cy="545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6549" name="Text Box 5"/>
          <p:cNvSpPr txBox="1">
            <a:spLocks noChangeArrowheads="1"/>
          </p:cNvSpPr>
          <p:nvPr/>
        </p:nvSpPr>
        <p:spPr bwMode="auto">
          <a:xfrm>
            <a:off x="2895600" y="6019800"/>
            <a:ext cx="2525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Source: Callahan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D277-80D3-9940-B87D-F2152A3B5C59}" type="slidenum">
              <a:rPr lang="en-US"/>
              <a:pPr/>
              <a:t>68</a:t>
            </a:fld>
            <a:endParaRPr lang="en-US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Optimizations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0772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Constant propagation:  a=10; b=c[a];</a:t>
            </a:r>
          </a:p>
          <a:p>
            <a:pPr>
              <a:lnSpc>
                <a:spcPct val="90000"/>
              </a:lnSpc>
            </a:pPr>
            <a:r>
              <a:rPr lang="en-US" sz="2800"/>
              <a:t>Copy propagation:  </a:t>
            </a:r>
            <a:r>
              <a:rPr lang="en-US" sz="2400"/>
              <a:t>a=b; c=a+d; </a:t>
            </a:r>
            <a:r>
              <a:rPr lang="en-US" sz="2400">
                <a:sym typeface="Wingdings" charset="2"/>
              </a:rPr>
              <a:t> c=b+d;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Constant folding:  c[10*10+4]; </a:t>
            </a:r>
            <a:r>
              <a:rPr lang="en-US" sz="2800">
                <a:sym typeface="Wingdings" charset="2"/>
              </a:rPr>
              <a:t> c[104];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Identity Simplification: c=1*a+0; </a:t>
            </a:r>
            <a:r>
              <a:rPr lang="en-US" sz="2800">
                <a:sym typeface="Wingdings" charset="2"/>
              </a:rPr>
              <a:t> c=a;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Strength Reduction: c=b*2; </a:t>
            </a:r>
            <a:r>
              <a:rPr lang="en-US" sz="2800">
                <a:sym typeface="Wingdings" charset="2"/>
              </a:rPr>
              <a:t> c=b&lt;&lt;1;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Dead code elimination</a:t>
            </a:r>
          </a:p>
          <a:p>
            <a:pPr>
              <a:lnSpc>
                <a:spcPct val="90000"/>
              </a:lnSpc>
            </a:pPr>
            <a:r>
              <a:rPr lang="en-US" sz="2800"/>
              <a:t>Common Subexpression Elimination: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C[x*100+y]=A[x*100+y]+B[x*100+y]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t=x*100+y;  C[t]=A[t]+B[t];</a:t>
            </a:r>
          </a:p>
          <a:p>
            <a:pPr>
              <a:lnSpc>
                <a:spcPct val="90000"/>
              </a:lnSpc>
            </a:pPr>
            <a:r>
              <a:rPr lang="en-US" sz="2800"/>
              <a:t>Operator sizing:  </a:t>
            </a:r>
            <a:r>
              <a:rPr lang="en-US" sz="2400"/>
              <a:t>for (i=0; i&lt;100; i++) b[i]=(a&amp;0xff+i);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20EF3-11CE-E04B-99EB-8FE627DF726A}" type="slidenum">
              <a:rPr lang="en-US"/>
              <a:pPr/>
              <a:t>69</a:t>
            </a:fld>
            <a:endParaRPr lang="en-US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Concerns?</a:t>
            </a:r>
            <a:endParaRPr lang="en-US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800" dirty="0" smtClean="0">
                <a:solidFill>
                  <a:srgbClr val="FF6600"/>
                </a:solidFill>
              </a:rPr>
              <a:t>What are we still not satisfied with?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Parallelism </a:t>
            </a:r>
            <a:r>
              <a:rPr lang="en-US" sz="2800" dirty="0"/>
              <a:t>in </a:t>
            </a:r>
            <a:r>
              <a:rPr lang="en-US" sz="2800" dirty="0" err="1"/>
              <a:t>hyperblock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Especially if memory </a:t>
            </a:r>
            <a:r>
              <a:rPr lang="en-US" sz="2400" dirty="0" err="1"/>
              <a:t>sequentialized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n-US" sz="2000" dirty="0"/>
              <a:t>Disambiguate memories?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Allow multiple memory banks?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Only one </a:t>
            </a:r>
            <a:r>
              <a:rPr lang="en-US" sz="2800" dirty="0" err="1"/>
              <a:t>hyperblock</a:t>
            </a:r>
            <a:r>
              <a:rPr lang="en-US" sz="2800" dirty="0"/>
              <a:t> active at a time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Share hardware between blocks?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Data only used from one side of </a:t>
            </a:r>
            <a:r>
              <a:rPr lang="en-US" sz="2800" dirty="0" err="1"/>
              <a:t>mux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Share hardware between sides?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Most logic in </a:t>
            </a:r>
            <a:r>
              <a:rPr lang="en-US" sz="2800" dirty="0" err="1"/>
              <a:t>hyperblock</a:t>
            </a:r>
            <a:r>
              <a:rPr lang="en-US" sz="2800" dirty="0"/>
              <a:t> idle?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Couldn’t we pipeline execution?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1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C for hardware and software</a:t>
            </a:r>
          </a:p>
          <a:p>
            <a:pPr lvl="1"/>
            <a:r>
              <a:rPr lang="en-US" dirty="0" smtClean="0"/>
              <a:t>T</a:t>
            </a:r>
            <a:r>
              <a:rPr lang="en-US" dirty="0" smtClean="0"/>
              <a:t>est out functionality entirely in software</a:t>
            </a:r>
          </a:p>
          <a:p>
            <a:pPr lvl="2"/>
            <a:r>
              <a:rPr lang="en-US" dirty="0" smtClean="0"/>
              <a:t>Debug code before put on hardware where harder to observe what’s happening</a:t>
            </a:r>
          </a:p>
          <a:p>
            <a:pPr lvl="1"/>
            <a:r>
              <a:rPr lang="en-US" dirty="0" smtClean="0"/>
              <a:t>E</a:t>
            </a:r>
            <a:r>
              <a:rPr lang="en-US" dirty="0" smtClean="0"/>
              <a:t>xplore hardware/software tradeoffs by targeting same code to either hardware or software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6D986-B758-7F4F-B7E1-19585E4585C4}" type="slidenum">
              <a:rPr lang="en-US"/>
              <a:pPr/>
              <a:t>70</a:t>
            </a:fld>
            <a:endParaRPr lang="en-US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3733800" cy="1143000"/>
          </a:xfrm>
        </p:spPr>
        <p:txBody>
          <a:bodyPr/>
          <a:lstStyle/>
          <a:p>
            <a:r>
              <a:rPr lang="en-US"/>
              <a:t>Pipelining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343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FontTx/>
              <a:buNone/>
            </a:pPr>
            <a:r>
              <a:rPr lang="en-US" dirty="0" err="1"/>
              <a:t>o[i</a:t>
            </a:r>
            <a:r>
              <a:rPr lang="en-US" dirty="0"/>
              <a:t>]=(a*</a:t>
            </a:r>
            <a:r>
              <a:rPr lang="en-US" dirty="0" err="1"/>
              <a:t>x[i]+b</a:t>
            </a:r>
            <a:r>
              <a:rPr lang="en-US" dirty="0"/>
              <a:t>)*</a:t>
            </a:r>
            <a:r>
              <a:rPr lang="en-US" dirty="0" err="1"/>
              <a:t>x[i]+c</a:t>
            </a:r>
            <a:r>
              <a:rPr lang="en-US" dirty="0"/>
              <a:t>;</a:t>
            </a:r>
          </a:p>
          <a:p>
            <a:pPr lvl="1">
              <a:buFontTx/>
              <a:buNone/>
            </a:pPr>
            <a:endParaRPr lang="en-US" dirty="0"/>
          </a:p>
          <a:p>
            <a:r>
              <a:rPr lang="en-US" dirty="0"/>
              <a:t>If know memory operations independent</a:t>
            </a:r>
          </a:p>
        </p:txBody>
      </p:sp>
      <p:sp>
        <p:nvSpPr>
          <p:cNvPr id="244772" name="Oval 36"/>
          <p:cNvSpPr>
            <a:spLocks noChangeArrowheads="1"/>
          </p:cNvSpPr>
          <p:nvPr/>
        </p:nvSpPr>
        <p:spPr bwMode="auto">
          <a:xfrm>
            <a:off x="6172200" y="381000"/>
            <a:ext cx="1295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CC0099"/>
                </a:solidFill>
              </a:rPr>
              <a:t>i&lt;MAX</a:t>
            </a:r>
          </a:p>
        </p:txBody>
      </p:sp>
      <p:sp>
        <p:nvSpPr>
          <p:cNvPr id="244741" name="Oval 5"/>
          <p:cNvSpPr>
            <a:spLocks noChangeArrowheads="1"/>
          </p:cNvSpPr>
          <p:nvPr/>
        </p:nvSpPr>
        <p:spPr bwMode="auto">
          <a:xfrm>
            <a:off x="5791200" y="2743200"/>
            <a:ext cx="914400" cy="533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CC0099"/>
                </a:solidFill>
              </a:rPr>
              <a:t>*</a:t>
            </a:r>
          </a:p>
        </p:txBody>
      </p:sp>
      <p:sp>
        <p:nvSpPr>
          <p:cNvPr id="244743" name="Oval 7"/>
          <p:cNvSpPr>
            <a:spLocks noChangeArrowheads="1"/>
          </p:cNvSpPr>
          <p:nvPr/>
        </p:nvSpPr>
        <p:spPr bwMode="auto">
          <a:xfrm>
            <a:off x="5791200" y="3581400"/>
            <a:ext cx="914400" cy="533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CC0099"/>
                </a:solidFill>
              </a:rPr>
              <a:t>+</a:t>
            </a:r>
          </a:p>
        </p:txBody>
      </p:sp>
      <p:sp>
        <p:nvSpPr>
          <p:cNvPr id="244744" name="Oval 8"/>
          <p:cNvSpPr>
            <a:spLocks noChangeArrowheads="1"/>
          </p:cNvSpPr>
          <p:nvPr/>
        </p:nvSpPr>
        <p:spPr bwMode="auto">
          <a:xfrm>
            <a:off x="6553200" y="4267200"/>
            <a:ext cx="914400" cy="533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CC0099"/>
                </a:solidFill>
              </a:rPr>
              <a:t>*</a:t>
            </a:r>
          </a:p>
        </p:txBody>
      </p:sp>
      <p:sp>
        <p:nvSpPr>
          <p:cNvPr id="244745" name="Oval 9"/>
          <p:cNvSpPr>
            <a:spLocks noChangeArrowheads="1"/>
          </p:cNvSpPr>
          <p:nvPr/>
        </p:nvSpPr>
        <p:spPr bwMode="auto">
          <a:xfrm>
            <a:off x="6553200" y="5105400"/>
            <a:ext cx="914400" cy="533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CC0099"/>
                </a:solidFill>
              </a:rPr>
              <a:t>+</a:t>
            </a:r>
          </a:p>
        </p:txBody>
      </p:sp>
      <p:sp>
        <p:nvSpPr>
          <p:cNvPr id="244746" name="Line 10"/>
          <p:cNvSpPr>
            <a:spLocks noChangeShapeType="1"/>
          </p:cNvSpPr>
          <p:nvPr/>
        </p:nvSpPr>
        <p:spPr bwMode="auto">
          <a:xfrm>
            <a:off x="6248400" y="3276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47" name="Line 11"/>
          <p:cNvSpPr>
            <a:spLocks noChangeShapeType="1"/>
          </p:cNvSpPr>
          <p:nvPr/>
        </p:nvSpPr>
        <p:spPr bwMode="auto">
          <a:xfrm>
            <a:off x="7010400" y="480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48" name="Line 12"/>
          <p:cNvSpPr>
            <a:spLocks noChangeShapeType="1"/>
          </p:cNvSpPr>
          <p:nvPr/>
        </p:nvSpPr>
        <p:spPr bwMode="auto">
          <a:xfrm>
            <a:off x="6248400" y="41148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50" name="Text Box 14"/>
          <p:cNvSpPr txBox="1">
            <a:spLocks noChangeArrowheads="1"/>
          </p:cNvSpPr>
          <p:nvPr/>
        </p:nvSpPr>
        <p:spPr bwMode="auto">
          <a:xfrm>
            <a:off x="5638800" y="213360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44752" name="Text Box 16"/>
          <p:cNvSpPr txBox="1">
            <a:spLocks noChangeArrowheads="1"/>
          </p:cNvSpPr>
          <p:nvPr/>
        </p:nvSpPr>
        <p:spPr bwMode="auto">
          <a:xfrm>
            <a:off x="5486400" y="3124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244753" name="Text Box 17"/>
          <p:cNvSpPr txBox="1">
            <a:spLocks noChangeArrowheads="1"/>
          </p:cNvSpPr>
          <p:nvPr/>
        </p:nvSpPr>
        <p:spPr bwMode="auto">
          <a:xfrm flipH="1">
            <a:off x="6172200" y="4724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44754" name="Line 18"/>
          <p:cNvSpPr>
            <a:spLocks noChangeShapeType="1"/>
          </p:cNvSpPr>
          <p:nvPr/>
        </p:nvSpPr>
        <p:spPr bwMode="auto">
          <a:xfrm>
            <a:off x="7010400" y="5638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57" name="Line 21"/>
          <p:cNvSpPr>
            <a:spLocks noChangeShapeType="1"/>
          </p:cNvSpPr>
          <p:nvPr/>
        </p:nvSpPr>
        <p:spPr bwMode="auto">
          <a:xfrm flipH="1">
            <a:off x="6553200" y="25146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60" name="Line 24"/>
          <p:cNvSpPr>
            <a:spLocks noChangeShapeType="1"/>
          </p:cNvSpPr>
          <p:nvPr/>
        </p:nvSpPr>
        <p:spPr bwMode="auto">
          <a:xfrm>
            <a:off x="5791200" y="25908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62" name="Oval 26"/>
          <p:cNvSpPr>
            <a:spLocks noChangeArrowheads="1"/>
          </p:cNvSpPr>
          <p:nvPr/>
        </p:nvSpPr>
        <p:spPr bwMode="auto">
          <a:xfrm>
            <a:off x="7620000" y="1981200"/>
            <a:ext cx="914400" cy="533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rgbClr val="CC0099"/>
                </a:solidFill>
              </a:rPr>
              <a:t>+</a:t>
            </a:r>
          </a:p>
        </p:txBody>
      </p:sp>
      <p:sp>
        <p:nvSpPr>
          <p:cNvPr id="244763" name="Oval 27"/>
          <p:cNvSpPr>
            <a:spLocks noChangeArrowheads="1"/>
          </p:cNvSpPr>
          <p:nvPr/>
        </p:nvSpPr>
        <p:spPr bwMode="auto">
          <a:xfrm>
            <a:off x="6400800" y="1981200"/>
            <a:ext cx="914400" cy="533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read</a:t>
            </a:r>
          </a:p>
        </p:txBody>
      </p:sp>
      <p:sp>
        <p:nvSpPr>
          <p:cNvPr id="244765" name="Oval 29"/>
          <p:cNvSpPr>
            <a:spLocks noChangeArrowheads="1"/>
          </p:cNvSpPr>
          <p:nvPr/>
        </p:nvSpPr>
        <p:spPr bwMode="auto">
          <a:xfrm>
            <a:off x="6540500" y="5969000"/>
            <a:ext cx="914400" cy="533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write</a:t>
            </a:r>
          </a:p>
        </p:txBody>
      </p:sp>
      <p:sp>
        <p:nvSpPr>
          <p:cNvPr id="244767" name="Line 31"/>
          <p:cNvSpPr>
            <a:spLocks noChangeShapeType="1"/>
          </p:cNvSpPr>
          <p:nvPr/>
        </p:nvSpPr>
        <p:spPr bwMode="auto">
          <a:xfrm>
            <a:off x="6858000" y="2514600"/>
            <a:ext cx="1524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68" name="Line 32"/>
          <p:cNvSpPr>
            <a:spLocks noChangeShapeType="1"/>
          </p:cNvSpPr>
          <p:nvPr/>
        </p:nvSpPr>
        <p:spPr bwMode="auto">
          <a:xfrm>
            <a:off x="5791200" y="34290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69" name="Text Box 33"/>
          <p:cNvSpPr txBox="1">
            <a:spLocks noChangeArrowheads="1"/>
          </p:cNvSpPr>
          <p:nvPr/>
        </p:nvSpPr>
        <p:spPr bwMode="auto">
          <a:xfrm>
            <a:off x="6172200" y="5410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44770" name="Text Box 34"/>
          <p:cNvSpPr txBox="1">
            <a:spLocks noChangeArrowheads="1"/>
          </p:cNvSpPr>
          <p:nvPr/>
        </p:nvSpPr>
        <p:spPr bwMode="auto">
          <a:xfrm>
            <a:off x="6324600" y="1447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44771" name="Line 35"/>
          <p:cNvSpPr>
            <a:spLocks noChangeShapeType="1"/>
          </p:cNvSpPr>
          <p:nvPr/>
        </p:nvSpPr>
        <p:spPr bwMode="auto">
          <a:xfrm>
            <a:off x="6400800" y="57912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73" name="Text Box 37"/>
          <p:cNvSpPr txBox="1">
            <a:spLocks noChangeArrowheads="1"/>
          </p:cNvSpPr>
          <p:nvPr/>
        </p:nvSpPr>
        <p:spPr bwMode="auto">
          <a:xfrm>
            <a:off x="7315200" y="1524000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244777" name="Line 41"/>
          <p:cNvSpPr>
            <a:spLocks noChangeShapeType="1"/>
          </p:cNvSpPr>
          <p:nvPr/>
        </p:nvSpPr>
        <p:spPr bwMode="auto">
          <a:xfrm>
            <a:off x="6553200" y="50292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78" name="Line 42"/>
          <p:cNvSpPr>
            <a:spLocks noChangeShapeType="1"/>
          </p:cNvSpPr>
          <p:nvPr/>
        </p:nvSpPr>
        <p:spPr bwMode="auto">
          <a:xfrm flipH="1">
            <a:off x="7162800" y="19050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79" name="Line 43"/>
          <p:cNvSpPr>
            <a:spLocks noChangeShapeType="1"/>
          </p:cNvSpPr>
          <p:nvPr/>
        </p:nvSpPr>
        <p:spPr bwMode="auto">
          <a:xfrm>
            <a:off x="7391400" y="19050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84" name="Line 48"/>
          <p:cNvSpPr>
            <a:spLocks noChangeShapeType="1"/>
          </p:cNvSpPr>
          <p:nvPr/>
        </p:nvSpPr>
        <p:spPr bwMode="auto">
          <a:xfrm>
            <a:off x="7391400" y="1905000"/>
            <a:ext cx="381000" cy="403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85" name="Line 49"/>
          <p:cNvSpPr>
            <a:spLocks noChangeShapeType="1"/>
          </p:cNvSpPr>
          <p:nvPr/>
        </p:nvSpPr>
        <p:spPr bwMode="auto">
          <a:xfrm flipH="1">
            <a:off x="7391400" y="59436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86" name="Line 50"/>
          <p:cNvSpPr>
            <a:spLocks noChangeShapeType="1"/>
          </p:cNvSpPr>
          <p:nvPr/>
        </p:nvSpPr>
        <p:spPr bwMode="auto">
          <a:xfrm>
            <a:off x="8077200" y="2514600"/>
            <a:ext cx="0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88" name="Line 52"/>
          <p:cNvSpPr>
            <a:spLocks noChangeShapeType="1"/>
          </p:cNvSpPr>
          <p:nvPr/>
        </p:nvSpPr>
        <p:spPr bwMode="auto">
          <a:xfrm>
            <a:off x="6781800" y="914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89" name="Line 53"/>
          <p:cNvSpPr>
            <a:spLocks noChangeShapeType="1"/>
          </p:cNvSpPr>
          <p:nvPr/>
        </p:nvSpPr>
        <p:spPr bwMode="auto">
          <a:xfrm>
            <a:off x="7010400" y="6477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90" name="Line 54"/>
          <p:cNvSpPr>
            <a:spLocks noChangeShapeType="1"/>
          </p:cNvSpPr>
          <p:nvPr/>
        </p:nvSpPr>
        <p:spPr bwMode="auto">
          <a:xfrm>
            <a:off x="8077200" y="6705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91" name="Line 55"/>
          <p:cNvSpPr>
            <a:spLocks noChangeShapeType="1"/>
          </p:cNvSpPr>
          <p:nvPr/>
        </p:nvSpPr>
        <p:spPr bwMode="auto">
          <a:xfrm flipV="1">
            <a:off x="8839200" y="152400"/>
            <a:ext cx="0" cy="655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92" name="Line 56"/>
          <p:cNvSpPr>
            <a:spLocks noChangeShapeType="1"/>
          </p:cNvSpPr>
          <p:nvPr/>
        </p:nvSpPr>
        <p:spPr bwMode="auto">
          <a:xfrm flipH="1">
            <a:off x="7315200" y="152400"/>
            <a:ext cx="1524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93" name="Line 57"/>
          <p:cNvSpPr>
            <a:spLocks noChangeShapeType="1"/>
          </p:cNvSpPr>
          <p:nvPr/>
        </p:nvSpPr>
        <p:spPr bwMode="auto">
          <a:xfrm flipH="1">
            <a:off x="5334000" y="685800"/>
            <a:ext cx="838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94" name="Line 58"/>
          <p:cNvSpPr>
            <a:spLocks noChangeShapeType="1"/>
          </p:cNvSpPr>
          <p:nvPr/>
        </p:nvSpPr>
        <p:spPr bwMode="auto">
          <a:xfrm>
            <a:off x="5334000" y="2057400"/>
            <a:ext cx="0" cy="480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Unrolling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Put several (all?) executions of loop into straight-line code in the body.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495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MAX;i</a:t>
            </a:r>
            <a:r>
              <a:rPr lang="en-US" dirty="0" smtClean="0"/>
              <a:t>++)</a:t>
            </a:r>
          </a:p>
          <a:p>
            <a:pPr lvl="1">
              <a:buFontTx/>
              <a:buNone/>
            </a:pPr>
            <a:r>
              <a:rPr lang="en-US" dirty="0" err="1" smtClean="0"/>
              <a:t>o[i</a:t>
            </a:r>
            <a:r>
              <a:rPr lang="en-US" dirty="0" smtClean="0"/>
              <a:t>]=(a*</a:t>
            </a:r>
            <a:r>
              <a:rPr lang="en-US" dirty="0" err="1" smtClean="0"/>
              <a:t>x[i]+b</a:t>
            </a:r>
            <a:r>
              <a:rPr lang="en-US" dirty="0" smtClean="0"/>
              <a:t>)*</a:t>
            </a:r>
            <a:r>
              <a:rPr lang="en-US" dirty="0" err="1" smtClean="0"/>
              <a:t>x[i]+c</a:t>
            </a:r>
            <a:r>
              <a:rPr lang="en-US" dirty="0" smtClean="0"/>
              <a:t>;</a:t>
            </a:r>
          </a:p>
          <a:p>
            <a:pPr lvl="1">
              <a:buFontTx/>
              <a:buNone/>
            </a:pPr>
            <a:endParaRPr lang="en-US" b="1" dirty="0" smtClean="0"/>
          </a:p>
          <a:p>
            <a:pPr>
              <a:buFontTx/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MAX;i</a:t>
            </a:r>
            <a:r>
              <a:rPr lang="en-US" dirty="0" smtClean="0"/>
              <a:t>+=2)</a:t>
            </a:r>
          </a:p>
          <a:p>
            <a:pPr lvl="1">
              <a:buFontTx/>
              <a:buNone/>
            </a:pPr>
            <a:r>
              <a:rPr lang="en-US" dirty="0" err="1" smtClean="0"/>
              <a:t>o[i</a:t>
            </a:r>
            <a:r>
              <a:rPr lang="en-US" dirty="0" smtClean="0"/>
              <a:t>]=(a*</a:t>
            </a:r>
            <a:r>
              <a:rPr lang="en-US" dirty="0" err="1" smtClean="0"/>
              <a:t>x[i]+b</a:t>
            </a:r>
            <a:r>
              <a:rPr lang="en-US" dirty="0" smtClean="0"/>
              <a:t>)*</a:t>
            </a:r>
            <a:r>
              <a:rPr lang="en-US" dirty="0" err="1" smtClean="0"/>
              <a:t>x[i]+c</a:t>
            </a:r>
            <a:r>
              <a:rPr lang="en-US" dirty="0" smtClean="0"/>
              <a:t>;</a:t>
            </a:r>
            <a:endParaRPr lang="en-US" b="1" dirty="0" smtClean="0"/>
          </a:p>
          <a:p>
            <a:pPr lvl="1">
              <a:buNone/>
            </a:pPr>
            <a:r>
              <a:rPr lang="en-US" dirty="0" smtClean="0"/>
              <a:t>o[i+1]=(a*x[i+1]+b)*x[i+1]+c;</a:t>
            </a:r>
            <a:endParaRPr lang="en-US" b="1" dirty="0" smtClean="0"/>
          </a:p>
          <a:p>
            <a:pPr lvl="1">
              <a:buFontTx/>
              <a:buNone/>
            </a:pP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Unrolling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If MAX=4:</a:t>
            </a:r>
          </a:p>
          <a:p>
            <a:pPr marL="342900" lvl="1" indent="-342900">
              <a:buNone/>
            </a:pPr>
            <a:r>
              <a:rPr lang="en-US" dirty="0" smtClean="0"/>
              <a:t>o[0]=(a*x[0]+b)*x[0]+c;</a:t>
            </a:r>
          </a:p>
          <a:p>
            <a:pPr marL="342900" lvl="1" indent="-342900">
              <a:buNone/>
            </a:pPr>
            <a:r>
              <a:rPr lang="en-US" dirty="0" smtClean="0"/>
              <a:t>o[1]=(a*x[1]+b)*x[1]+c;</a:t>
            </a:r>
          </a:p>
          <a:p>
            <a:pPr marL="342900" lvl="1" indent="-342900">
              <a:buNone/>
            </a:pPr>
            <a:r>
              <a:rPr lang="en-US" dirty="0" smtClean="0"/>
              <a:t>o[2]=(a*x[2]+b)*x[2]+c;</a:t>
            </a:r>
          </a:p>
          <a:p>
            <a:pPr marL="342900" lvl="1" indent="-342900">
              <a:buNone/>
            </a:pPr>
            <a:r>
              <a:rPr lang="en-US" dirty="0" smtClean="0"/>
              <a:t>o[3]=(a*x[3]+b)*x[3]+c;</a:t>
            </a:r>
          </a:p>
          <a:p>
            <a:pPr marL="342900" lvl="1" indent="-342900">
              <a:buFontTx/>
              <a:buChar char="•"/>
            </a:pPr>
            <a:endParaRPr lang="en-US" dirty="0" smtClean="0"/>
          </a:p>
          <a:p>
            <a:pPr marL="342900" lvl="1" indent="-342900">
              <a:buFontTx/>
              <a:buChar char="•"/>
            </a:pPr>
            <a:endParaRPr lang="en-US" dirty="0" smtClean="0"/>
          </a:p>
          <a:p>
            <a:pPr marL="342900" lvl="1" indent="-342900">
              <a:buFontTx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495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MAX;i</a:t>
            </a:r>
            <a:r>
              <a:rPr lang="en-US" dirty="0" smtClean="0"/>
              <a:t>++)</a:t>
            </a:r>
          </a:p>
          <a:p>
            <a:pPr lvl="1">
              <a:buFontTx/>
              <a:buNone/>
            </a:pPr>
            <a:r>
              <a:rPr lang="en-US" dirty="0" err="1" smtClean="0"/>
              <a:t>o[i</a:t>
            </a:r>
            <a:r>
              <a:rPr lang="en-US" dirty="0" smtClean="0"/>
              <a:t>]=(a*</a:t>
            </a:r>
            <a:r>
              <a:rPr lang="en-US" dirty="0" err="1" smtClean="0"/>
              <a:t>x[i]+b</a:t>
            </a:r>
            <a:r>
              <a:rPr lang="en-US" dirty="0" smtClean="0"/>
              <a:t>)*</a:t>
            </a:r>
            <a:r>
              <a:rPr lang="en-US" dirty="0" err="1" smtClean="0"/>
              <a:t>x[i]+c</a:t>
            </a:r>
            <a:r>
              <a:rPr lang="en-US" dirty="0" smtClean="0"/>
              <a:t>;</a:t>
            </a:r>
          </a:p>
          <a:p>
            <a:pPr lvl="1">
              <a:buFontTx/>
              <a:buNone/>
            </a:pPr>
            <a:endParaRPr lang="en-US" b="1" dirty="0" smtClean="0"/>
          </a:p>
          <a:p>
            <a:pPr>
              <a:buFontTx/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MAX;i</a:t>
            </a:r>
            <a:r>
              <a:rPr lang="en-US" dirty="0" smtClean="0"/>
              <a:t>+=2)</a:t>
            </a:r>
          </a:p>
          <a:p>
            <a:pPr lvl="1">
              <a:buFontTx/>
              <a:buNone/>
            </a:pPr>
            <a:r>
              <a:rPr lang="en-US" dirty="0" err="1" smtClean="0"/>
              <a:t>o[i</a:t>
            </a:r>
            <a:r>
              <a:rPr lang="en-US" dirty="0" smtClean="0"/>
              <a:t>]=(a*</a:t>
            </a:r>
            <a:r>
              <a:rPr lang="en-US" dirty="0" err="1" smtClean="0"/>
              <a:t>x[i]+b</a:t>
            </a:r>
            <a:r>
              <a:rPr lang="en-US" dirty="0" smtClean="0"/>
              <a:t>)*</a:t>
            </a:r>
            <a:r>
              <a:rPr lang="en-US" dirty="0" err="1" smtClean="0"/>
              <a:t>x[i]+c</a:t>
            </a:r>
            <a:r>
              <a:rPr lang="en-US" dirty="0" smtClean="0"/>
              <a:t>;</a:t>
            </a:r>
            <a:endParaRPr lang="en-US" b="1" dirty="0" smtClean="0"/>
          </a:p>
          <a:p>
            <a:pPr lvl="1">
              <a:buNone/>
            </a:pPr>
            <a:r>
              <a:rPr lang="en-US" dirty="0" smtClean="0"/>
              <a:t>o[i+1]=(a*x[i+1]+b)*x[i+1]+c;</a:t>
            </a:r>
            <a:endParaRPr lang="en-US" b="1" dirty="0" smtClean="0"/>
          </a:p>
          <a:p>
            <a:pPr lvl="1">
              <a:buFontTx/>
              <a:buNone/>
            </a:pP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Unrolling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If MAX=4:</a:t>
            </a:r>
          </a:p>
          <a:p>
            <a:pPr marL="342900" lvl="1" indent="-342900">
              <a:buNone/>
            </a:pPr>
            <a:r>
              <a:rPr lang="en-US" dirty="0" smtClean="0"/>
              <a:t>o[0]=(a*x[0]+b)*x[0]+c;</a:t>
            </a:r>
          </a:p>
          <a:p>
            <a:pPr marL="342900" lvl="1" indent="-342900">
              <a:buNone/>
            </a:pPr>
            <a:r>
              <a:rPr lang="en-US" dirty="0" smtClean="0"/>
              <a:t>o[1]=(a*x[1]+b)*x[1]+c;</a:t>
            </a:r>
          </a:p>
          <a:p>
            <a:pPr marL="342900" lvl="1" indent="-342900">
              <a:buNone/>
            </a:pPr>
            <a:r>
              <a:rPr lang="en-US" dirty="0" smtClean="0"/>
              <a:t>o[2]=(a*x[2]+b)*x[2]+c;</a:t>
            </a:r>
          </a:p>
          <a:p>
            <a:pPr marL="342900" lvl="1" indent="-342900">
              <a:buNone/>
            </a:pPr>
            <a:r>
              <a:rPr lang="en-US" dirty="0" smtClean="0"/>
              <a:t>o[3]=(a*x[3]+b)*x[3]+c;</a:t>
            </a:r>
          </a:p>
          <a:p>
            <a:pPr marL="342900" lvl="1" indent="-342900">
              <a:buNone/>
            </a:pPr>
            <a:endParaRPr lang="en-US" dirty="0" smtClean="0"/>
          </a:p>
          <a:p>
            <a:pPr marL="342900" lvl="1" indent="-342900">
              <a:buNone/>
            </a:pPr>
            <a:r>
              <a:rPr lang="en-US" dirty="0" smtClean="0">
                <a:solidFill>
                  <a:srgbClr val="FF6600"/>
                </a:solidFill>
              </a:rPr>
              <a:t>Benefits?</a:t>
            </a:r>
          </a:p>
          <a:p>
            <a:pPr marL="342900" lvl="1" indent="-342900">
              <a:buFontTx/>
              <a:buChar char="•"/>
            </a:pPr>
            <a:endParaRPr lang="en-US" dirty="0" smtClean="0"/>
          </a:p>
          <a:p>
            <a:pPr marL="342900" lvl="1" indent="-342900">
              <a:buFontTx/>
              <a:buChar char="•"/>
            </a:pPr>
            <a:endParaRPr lang="en-US" dirty="0" smtClean="0"/>
          </a:p>
          <a:p>
            <a:pPr marL="342900" lvl="1" indent="-342900">
              <a:buFontTx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495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MAX;i</a:t>
            </a:r>
            <a:r>
              <a:rPr lang="en-US" dirty="0" smtClean="0"/>
              <a:t>++)</a:t>
            </a:r>
          </a:p>
          <a:p>
            <a:pPr lvl="1">
              <a:buFontTx/>
              <a:buNone/>
            </a:pPr>
            <a:r>
              <a:rPr lang="en-US" dirty="0" err="1" smtClean="0"/>
              <a:t>o[i</a:t>
            </a:r>
            <a:r>
              <a:rPr lang="en-US" dirty="0" smtClean="0"/>
              <a:t>]=(a*</a:t>
            </a:r>
            <a:r>
              <a:rPr lang="en-US" dirty="0" err="1" smtClean="0"/>
              <a:t>x[i]+b</a:t>
            </a:r>
            <a:r>
              <a:rPr lang="en-US" dirty="0" smtClean="0"/>
              <a:t>)*</a:t>
            </a:r>
            <a:r>
              <a:rPr lang="en-US" dirty="0" err="1" smtClean="0"/>
              <a:t>x[i]+c</a:t>
            </a:r>
            <a:r>
              <a:rPr lang="en-US" dirty="0" smtClean="0"/>
              <a:t>;</a:t>
            </a:r>
          </a:p>
          <a:p>
            <a:pPr lvl="1">
              <a:buFontTx/>
              <a:buNone/>
            </a:pPr>
            <a:endParaRPr lang="en-US" b="1" dirty="0" smtClean="0"/>
          </a:p>
          <a:p>
            <a:pPr>
              <a:buFontTx/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MAX;i</a:t>
            </a:r>
            <a:r>
              <a:rPr lang="en-US" dirty="0" smtClean="0"/>
              <a:t>+=2)</a:t>
            </a:r>
          </a:p>
          <a:p>
            <a:pPr lvl="1">
              <a:buFontTx/>
              <a:buNone/>
            </a:pPr>
            <a:r>
              <a:rPr lang="en-US" dirty="0" err="1" smtClean="0"/>
              <a:t>o[i</a:t>
            </a:r>
            <a:r>
              <a:rPr lang="en-US" dirty="0" smtClean="0"/>
              <a:t>]=(a*</a:t>
            </a:r>
            <a:r>
              <a:rPr lang="en-US" dirty="0" err="1" smtClean="0"/>
              <a:t>x[i]+b</a:t>
            </a:r>
            <a:r>
              <a:rPr lang="en-US" dirty="0" smtClean="0"/>
              <a:t>)*</a:t>
            </a:r>
            <a:r>
              <a:rPr lang="en-US" dirty="0" err="1" smtClean="0"/>
              <a:t>x[i]+c</a:t>
            </a:r>
            <a:r>
              <a:rPr lang="en-US" dirty="0" smtClean="0"/>
              <a:t>;</a:t>
            </a:r>
            <a:endParaRPr lang="en-US" b="1" dirty="0" smtClean="0"/>
          </a:p>
          <a:p>
            <a:pPr lvl="1">
              <a:buNone/>
            </a:pPr>
            <a:r>
              <a:rPr lang="en-US" dirty="0" smtClean="0"/>
              <a:t>o[i+1]=(a*x[i+1]+b)*x[i+1]+c;</a:t>
            </a:r>
            <a:endParaRPr lang="en-US" b="1" dirty="0" smtClean="0"/>
          </a:p>
          <a:p>
            <a:pPr lvl="1">
              <a:buFontTx/>
              <a:buNone/>
            </a:pP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Unrolling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If MAX=4:</a:t>
            </a:r>
          </a:p>
          <a:p>
            <a:pPr marL="342900" lvl="1" indent="-342900">
              <a:buNone/>
            </a:pPr>
            <a:r>
              <a:rPr lang="en-US" dirty="0" smtClean="0"/>
              <a:t>o[0]=(a*x[0]+b)*x[0]+c;</a:t>
            </a:r>
          </a:p>
          <a:p>
            <a:pPr marL="342900" lvl="1" indent="-342900">
              <a:buNone/>
            </a:pPr>
            <a:r>
              <a:rPr lang="en-US" dirty="0" smtClean="0"/>
              <a:t>o[1]=(a*x[1]+b)*x[1]+c;</a:t>
            </a:r>
          </a:p>
          <a:p>
            <a:pPr marL="342900" lvl="1" indent="-342900">
              <a:buNone/>
            </a:pPr>
            <a:r>
              <a:rPr lang="en-US" dirty="0" smtClean="0"/>
              <a:t>o[2]=(a*x[2]+b)*x[2]+c;</a:t>
            </a:r>
          </a:p>
          <a:p>
            <a:pPr marL="342900" lvl="1" indent="-342900">
              <a:buNone/>
            </a:pPr>
            <a:r>
              <a:rPr lang="en-US" dirty="0" smtClean="0"/>
              <a:t>o[3]=(a*x[3]+b)*x[3]+c;</a:t>
            </a:r>
          </a:p>
          <a:p>
            <a:pPr marL="342900" lvl="1" indent="-342900">
              <a:buNone/>
            </a:pPr>
            <a:endParaRPr lang="en-US" dirty="0" smtClean="0"/>
          </a:p>
          <a:p>
            <a:pPr marL="342900" lvl="1" indent="-342900">
              <a:buNone/>
            </a:pPr>
            <a:r>
              <a:rPr lang="en-US" dirty="0" smtClean="0">
                <a:solidFill>
                  <a:schemeClr val="accent4"/>
                </a:solidFill>
              </a:rPr>
              <a:t>Create larger basic block.</a:t>
            </a:r>
          </a:p>
          <a:p>
            <a:pPr marL="342900" lvl="1" indent="-342900">
              <a:buNone/>
            </a:pPr>
            <a:r>
              <a:rPr lang="en-US" dirty="0" smtClean="0">
                <a:solidFill>
                  <a:schemeClr val="accent4"/>
                </a:solidFill>
              </a:rPr>
              <a:t>More scheduling freedom.</a:t>
            </a:r>
          </a:p>
          <a:p>
            <a:pPr marL="342900" lvl="1" indent="-342900">
              <a:buNone/>
            </a:pPr>
            <a:r>
              <a:rPr lang="en-US" dirty="0" smtClean="0">
                <a:solidFill>
                  <a:schemeClr val="accent4"/>
                </a:solidFill>
              </a:rPr>
              <a:t>More parallelism.</a:t>
            </a:r>
          </a:p>
          <a:p>
            <a:pPr marL="342900" lvl="1" indent="-342900">
              <a:buFontTx/>
              <a:buChar char="•"/>
            </a:pPr>
            <a:endParaRPr lang="en-US" dirty="0" smtClean="0"/>
          </a:p>
          <a:p>
            <a:pPr marL="342900" lvl="1" indent="-342900">
              <a:buFontTx/>
              <a:buChar char="•"/>
            </a:pPr>
            <a:endParaRPr lang="en-US" dirty="0" smtClean="0"/>
          </a:p>
          <a:p>
            <a:pPr marL="342900" lvl="1" indent="-342900">
              <a:buFontTx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495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MAX;i</a:t>
            </a:r>
            <a:r>
              <a:rPr lang="en-US" dirty="0" smtClean="0"/>
              <a:t>++)</a:t>
            </a:r>
          </a:p>
          <a:p>
            <a:pPr lvl="1">
              <a:buFontTx/>
              <a:buNone/>
            </a:pPr>
            <a:r>
              <a:rPr lang="en-US" dirty="0" err="1" smtClean="0"/>
              <a:t>o[i</a:t>
            </a:r>
            <a:r>
              <a:rPr lang="en-US" dirty="0" smtClean="0"/>
              <a:t>]=(a*</a:t>
            </a:r>
            <a:r>
              <a:rPr lang="en-US" dirty="0" err="1" smtClean="0"/>
              <a:t>x[i]+b</a:t>
            </a:r>
            <a:r>
              <a:rPr lang="en-US" dirty="0" smtClean="0"/>
              <a:t>)*</a:t>
            </a:r>
            <a:r>
              <a:rPr lang="en-US" dirty="0" err="1" smtClean="0"/>
              <a:t>x[i]+c</a:t>
            </a:r>
            <a:r>
              <a:rPr lang="en-US" dirty="0" smtClean="0"/>
              <a:t>;</a:t>
            </a:r>
          </a:p>
          <a:p>
            <a:pPr lvl="1">
              <a:buFontTx/>
              <a:buNone/>
            </a:pPr>
            <a:endParaRPr lang="en-US" b="1" dirty="0" smtClean="0"/>
          </a:p>
          <a:p>
            <a:pPr>
              <a:buFontTx/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MAX;i</a:t>
            </a:r>
            <a:r>
              <a:rPr lang="en-US" dirty="0" smtClean="0"/>
              <a:t>+=2)</a:t>
            </a:r>
          </a:p>
          <a:p>
            <a:pPr lvl="1">
              <a:buFontTx/>
              <a:buNone/>
            </a:pPr>
            <a:r>
              <a:rPr lang="en-US" dirty="0" err="1" smtClean="0"/>
              <a:t>o[i</a:t>
            </a:r>
            <a:r>
              <a:rPr lang="en-US" dirty="0" smtClean="0"/>
              <a:t>]=(a*</a:t>
            </a:r>
            <a:r>
              <a:rPr lang="en-US" dirty="0" err="1" smtClean="0"/>
              <a:t>x[i]+b</a:t>
            </a:r>
            <a:r>
              <a:rPr lang="en-US" dirty="0" smtClean="0"/>
              <a:t>)*</a:t>
            </a:r>
            <a:r>
              <a:rPr lang="en-US" dirty="0" err="1" smtClean="0"/>
              <a:t>x[i]+c</a:t>
            </a:r>
            <a:r>
              <a:rPr lang="en-US" dirty="0" smtClean="0"/>
              <a:t>;</a:t>
            </a:r>
            <a:endParaRPr lang="en-US" b="1" dirty="0" smtClean="0"/>
          </a:p>
          <a:p>
            <a:pPr lvl="1">
              <a:buNone/>
            </a:pPr>
            <a:r>
              <a:rPr lang="en-US" dirty="0" smtClean="0"/>
              <a:t>o[i+1]=(a*x[i+1]+b)*x[i+1]+c;</a:t>
            </a:r>
            <a:endParaRPr lang="en-US" b="1" dirty="0" smtClean="0"/>
          </a:p>
          <a:p>
            <a:pPr lvl="1">
              <a:buFontTx/>
              <a:buNone/>
            </a:pP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Unroll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Vivado</a:t>
            </a:r>
            <a:r>
              <a:rPr lang="en-US" dirty="0" smtClean="0"/>
              <a:t> HLS has </a:t>
            </a:r>
            <a:r>
              <a:rPr lang="en-US" dirty="0" err="1" smtClean="0"/>
              <a:t>pragmas</a:t>
            </a:r>
            <a:r>
              <a:rPr lang="en-US" dirty="0" smtClean="0"/>
              <a:t> for unrolling</a:t>
            </a:r>
          </a:p>
          <a:p>
            <a:r>
              <a:rPr lang="en-US" dirty="0" smtClean="0"/>
              <a:t>UG901: </a:t>
            </a:r>
            <a:r>
              <a:rPr lang="en-US" dirty="0" err="1" smtClean="0"/>
              <a:t>Vivado</a:t>
            </a:r>
            <a:r>
              <a:rPr lang="en-US" dirty="0" smtClean="0"/>
              <a:t> HLS User’s Guide</a:t>
            </a:r>
          </a:p>
          <a:p>
            <a:pPr lvl="1"/>
            <a:r>
              <a:rPr lang="en-US" dirty="0" smtClean="0"/>
              <a:t>P180—229 for optimization and directives</a:t>
            </a:r>
          </a:p>
          <a:p>
            <a:r>
              <a:rPr lang="en-US" b="1" dirty="0" smtClean="0"/>
              <a:t>#</a:t>
            </a:r>
            <a:r>
              <a:rPr lang="en-US" b="1" dirty="0" err="1" smtClean="0"/>
              <a:t>pragma</a:t>
            </a:r>
            <a:r>
              <a:rPr lang="en-US" b="1" dirty="0" smtClean="0"/>
              <a:t> HLS UNROLL factor</a:t>
            </a:r>
            <a:r>
              <a:rPr lang="en-US" b="1" dirty="0" smtClean="0"/>
              <a:t>=… </a:t>
            </a:r>
            <a:endParaRPr lang="en-US" dirty="0" smtClean="0"/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75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E93A6-97E0-AD4E-AB9F-A40991466AF8}" type="slidenum">
              <a:rPr lang="en-US"/>
              <a:pPr/>
              <a:t>76</a:t>
            </a:fld>
            <a:endParaRPr lang="en-US"/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/>
              <a:t>Flow Review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4064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13" y="1676400"/>
            <a:ext cx="9094787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F307-4592-9D4B-BFFE-C92A9C47FE24}" type="slidenum">
              <a:rPr lang="en-US"/>
              <a:pPr/>
              <a:t>77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991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Language (here C) defines meaning of operations</a:t>
            </a:r>
          </a:p>
          <a:p>
            <a:pPr>
              <a:lnSpc>
                <a:spcPct val="90000"/>
              </a:lnSpc>
            </a:pPr>
            <a:r>
              <a:rPr lang="en-US" dirty="0"/>
              <a:t>Dataflow connection of computations</a:t>
            </a:r>
          </a:p>
          <a:p>
            <a:pPr>
              <a:lnSpc>
                <a:spcPct val="90000"/>
              </a:lnSpc>
            </a:pPr>
            <a:r>
              <a:rPr lang="en-US" dirty="0"/>
              <a:t>Sequential precedents constraints to preserve</a:t>
            </a:r>
          </a:p>
          <a:p>
            <a:pPr>
              <a:lnSpc>
                <a:spcPct val="90000"/>
              </a:lnSpc>
            </a:pPr>
            <a:r>
              <a:rPr lang="en-US" dirty="0"/>
              <a:t>Create basic blocks</a:t>
            </a:r>
          </a:p>
          <a:p>
            <a:pPr>
              <a:lnSpc>
                <a:spcPct val="90000"/>
              </a:lnSpc>
            </a:pPr>
            <a:r>
              <a:rPr lang="en-US" dirty="0"/>
              <a:t>Link together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Optimize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Merge </a:t>
            </a:r>
            <a:r>
              <a:rPr lang="en-US" dirty="0"/>
              <a:t>into </a:t>
            </a:r>
            <a:r>
              <a:rPr lang="en-US" dirty="0" err="1"/>
              <a:t>hyperblocks</a:t>
            </a:r>
            <a:r>
              <a:rPr lang="en-US" dirty="0"/>
              <a:t> with if-</a:t>
            </a:r>
            <a:r>
              <a:rPr lang="en-US" dirty="0" smtClean="0"/>
              <a:t>conversion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rgbClr val="000000"/>
                </a:solidFill>
              </a:rPr>
              <a:t>Pipeline, unroll</a:t>
            </a:r>
          </a:p>
          <a:p>
            <a:pPr>
              <a:lnSpc>
                <a:spcPct val="90000"/>
              </a:lnSpc>
            </a:pPr>
            <a:r>
              <a:rPr lang="en-US" dirty="0"/>
              <a:t>Result is</a:t>
            </a:r>
            <a:r>
              <a:rPr lang="en-US" dirty="0" smtClean="0"/>
              <a:t> dataflow graph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(can schedule </a:t>
            </a:r>
            <a:r>
              <a:rPr lang="en-US" dirty="0" smtClean="0"/>
              <a:t>to</a:t>
            </a:r>
            <a:r>
              <a:rPr lang="en-US" dirty="0" smtClean="0"/>
              <a:t> registers and gates</a:t>
            </a:r>
            <a:r>
              <a:rPr lang="en-US" dirty="0" smtClean="0"/>
              <a:t>)</a:t>
            </a:r>
            <a:endParaRPr lang="en-US" dirty="0" smtClean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78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05400"/>
          </a:xfrm>
        </p:spPr>
        <p:txBody>
          <a:bodyPr/>
          <a:lstStyle/>
          <a:p>
            <a:r>
              <a:rPr lang="en-US" dirty="0" smtClean="0"/>
              <a:t>C (or any programming language) specifies a computation</a:t>
            </a:r>
          </a:p>
          <a:p>
            <a:r>
              <a:rPr lang="en-US" dirty="0" smtClean="0"/>
              <a:t>Can describe spatial </a:t>
            </a:r>
            <a:r>
              <a:rPr lang="en-US" dirty="0" smtClean="0"/>
              <a:t>computation</a:t>
            </a:r>
          </a:p>
          <a:p>
            <a:pPr lvl="1"/>
            <a:r>
              <a:rPr lang="en-US" dirty="0" smtClean="0"/>
              <a:t>Has some capabilities that don’t make sense in hardware</a:t>
            </a:r>
          </a:p>
          <a:p>
            <a:pPr lvl="2"/>
            <a:r>
              <a:rPr lang="en-US" dirty="0" smtClean="0"/>
              <a:t>Shared memory pool, </a:t>
            </a:r>
            <a:r>
              <a:rPr lang="en-US" dirty="0" err="1" smtClean="0"/>
              <a:t>malloc</a:t>
            </a:r>
            <a:r>
              <a:rPr lang="en-US" dirty="0" smtClean="0"/>
              <a:t>, recursion</a:t>
            </a:r>
          </a:p>
          <a:p>
            <a:pPr lvl="1"/>
            <a:r>
              <a:rPr lang="en-US" dirty="0" smtClean="0"/>
              <a:t>Watch </a:t>
            </a:r>
            <a:r>
              <a:rPr lang="en-US" dirty="0" smtClean="0"/>
              <a:t>for unintended </a:t>
            </a:r>
            <a:r>
              <a:rPr lang="en-US" dirty="0" err="1" smtClean="0"/>
              <a:t>sequentialization</a:t>
            </a:r>
            <a:endParaRPr lang="en-US" dirty="0" smtClean="0"/>
          </a:p>
          <a:p>
            <a:r>
              <a:rPr lang="en-US" dirty="0" smtClean="0"/>
              <a:t>C </a:t>
            </a:r>
            <a:r>
              <a:rPr lang="en-US" dirty="0" smtClean="0"/>
              <a:t>for spatial</a:t>
            </a:r>
            <a:r>
              <a:rPr lang="en-US" dirty="0" smtClean="0"/>
              <a:t> coded differently from </a:t>
            </a:r>
            <a:r>
              <a:rPr lang="en-US" dirty="0" smtClean="0"/>
              <a:t>C for </a:t>
            </a:r>
            <a:r>
              <a:rPr lang="en-US" dirty="0" smtClean="0"/>
              <a:t>processor</a:t>
            </a:r>
          </a:p>
          <a:p>
            <a:pPr lvl="1"/>
            <a:r>
              <a:rPr lang="en-US" dirty="0" smtClean="0"/>
              <a:t>…but can still run on processor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79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Reading or Monday on Web</a:t>
            </a:r>
          </a:p>
          <a:p>
            <a:r>
              <a:rPr lang="en-US" dirty="0" smtClean="0"/>
              <a:t>HW5 due Friday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Ready for preclass f?</a:t>
            </a:r>
            <a:endParaRPr lang="en-US" dirty="0" smtClean="0">
              <a:solidFill>
                <a:srgbClr val="FF6600"/>
              </a:solidFill>
              <a:hlinkClick r:id="rId2" action="ppaction://hlinksldjump"/>
            </a:endParaRPr>
          </a:p>
          <a:p>
            <a:pPr>
              <a:buNone/>
            </a:pPr>
            <a:endParaRPr lang="en-US" dirty="0" smtClean="0">
              <a:hlinkClick r:id="rId2" action="ppaction://hlinksldjump"/>
            </a:endParaRPr>
          </a:p>
          <a:p>
            <a:r>
              <a:rPr lang="en-US" dirty="0" smtClean="0">
                <a:hlinkClick r:id="rId2" action="ppaction://hlinksldjump"/>
              </a:rPr>
              <a:t>Skip to preclass 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0445D-A0FE-FF43-B6CD-C07DBA67AEC5}" type="slidenum">
              <a:rPr lang="en-US"/>
              <a:pPr/>
              <a:t>9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Primitives</a:t>
            </a:r>
            <a:br>
              <a:rPr lang="en-US" dirty="0" smtClean="0"/>
            </a:br>
            <a:r>
              <a:rPr lang="en-US" dirty="0" smtClean="0"/>
              <a:t>Arithmetic </a:t>
            </a:r>
            <a:r>
              <a:rPr lang="en-US" dirty="0"/>
              <a:t>Operators</a:t>
            </a:r>
          </a:p>
        </p:txBody>
      </p:sp>
      <p:sp>
        <p:nvSpPr>
          <p:cNvPr id="169102" name="Rectangle 14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Unary Minus (Negation) 	-a 	</a:t>
            </a:r>
          </a:p>
          <a:p>
            <a:r>
              <a:rPr lang="en-US"/>
              <a:t>Addition (Sum) 	                a + b 	</a:t>
            </a:r>
          </a:p>
          <a:p>
            <a:r>
              <a:rPr lang="en-US"/>
              <a:t>Subtraction (Difference) 	a - b</a:t>
            </a:r>
          </a:p>
          <a:p>
            <a:r>
              <a:rPr lang="en-US"/>
              <a:t>Multiplication (Product) 	a * b 	</a:t>
            </a:r>
          </a:p>
          <a:p>
            <a:r>
              <a:rPr lang="en-US"/>
              <a:t>Division (Quotient) 	        a / b 	</a:t>
            </a:r>
          </a:p>
          <a:p>
            <a:r>
              <a:rPr lang="en-US"/>
              <a:t>Modulus (Remainder) 	        a % b 	</a:t>
            </a:r>
          </a:p>
          <a:p>
            <a:endParaRPr lang="en-US"/>
          </a:p>
        </p:txBody>
      </p:sp>
      <p:sp>
        <p:nvSpPr>
          <p:cNvPr id="169103" name="Text Box 143"/>
          <p:cNvSpPr txBox="1">
            <a:spLocks noChangeArrowheads="1"/>
          </p:cNvSpPr>
          <p:nvPr/>
        </p:nvSpPr>
        <p:spPr bwMode="auto">
          <a:xfrm>
            <a:off x="914400" y="5791200"/>
            <a:ext cx="63945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Things might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have </a:t>
            </a:r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 hardware operator for…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103" grpId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7874</TotalTime>
  <Words>4611</Words>
  <Application>Microsoft Macintosh PowerPoint</Application>
  <PresentationFormat>On-screen Show (4:3)</PresentationFormat>
  <Paragraphs>853</Paragraphs>
  <Slides>79</Slides>
  <Notes>47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0" baseType="lpstr">
      <vt:lpstr>Blank Presentation</vt:lpstr>
      <vt:lpstr>ESE532: System-on-a-Chip Architecture</vt:lpstr>
      <vt:lpstr>Today</vt:lpstr>
      <vt:lpstr>Message</vt:lpstr>
      <vt:lpstr>Coding Accelerators</vt:lpstr>
      <vt:lpstr>Course “Hypothesis”</vt:lpstr>
      <vt:lpstr>Discussion [open]</vt:lpstr>
      <vt:lpstr>Advantage</vt:lpstr>
      <vt:lpstr>Preclass F</vt:lpstr>
      <vt:lpstr>C Primitives Arithmetic Operators</vt:lpstr>
      <vt:lpstr>C Primitives Bitwise Operators</vt:lpstr>
      <vt:lpstr>C Primitives Comparison Operators</vt:lpstr>
      <vt:lpstr>Expressions:  combine operators</vt:lpstr>
      <vt:lpstr>Expressions:  combine operators</vt:lpstr>
      <vt:lpstr>C Assignment</vt:lpstr>
      <vt:lpstr>Straight-line code</vt:lpstr>
      <vt:lpstr>Variable Reuse</vt:lpstr>
      <vt:lpstr>Variable Reuse</vt:lpstr>
      <vt:lpstr>Dataflow</vt:lpstr>
      <vt:lpstr>Dataflow Height</vt:lpstr>
      <vt:lpstr>Lecture Checkpoint</vt:lpstr>
      <vt:lpstr>C Memory Model</vt:lpstr>
      <vt:lpstr>C Memory Operations</vt:lpstr>
      <vt:lpstr>Memory Operation Challenge</vt:lpstr>
      <vt:lpstr>Pitfall</vt:lpstr>
      <vt:lpstr>C Pointer Pitfalls</vt:lpstr>
      <vt:lpstr>C Memory/Pointer Sequentialization</vt:lpstr>
      <vt:lpstr>Consequence</vt:lpstr>
      <vt:lpstr>Forcing Sequencing</vt:lpstr>
      <vt:lpstr>Scheduled Memory Operations</vt:lpstr>
      <vt:lpstr>Hardware/Parallelism Challenge</vt:lpstr>
      <vt:lpstr>Multiple Memories</vt:lpstr>
      <vt:lpstr>Idioms</vt:lpstr>
      <vt:lpstr>Memory Allocation?</vt:lpstr>
      <vt:lpstr>Hardware Memory</vt:lpstr>
      <vt:lpstr>Control</vt:lpstr>
      <vt:lpstr>Conditions</vt:lpstr>
      <vt:lpstr>Basic Blocks</vt:lpstr>
      <vt:lpstr>Basic Blocks</vt:lpstr>
      <vt:lpstr>Connecting Basic Blocks</vt:lpstr>
      <vt:lpstr>Connecting Basic Blocks</vt:lpstr>
      <vt:lpstr>Basic Blocks for if/then/else</vt:lpstr>
      <vt:lpstr>Loops</vt:lpstr>
      <vt:lpstr>Lecture Checkpoint</vt:lpstr>
      <vt:lpstr>Function Call</vt:lpstr>
      <vt:lpstr>Inline</vt:lpstr>
      <vt:lpstr>Treat as data flow</vt:lpstr>
      <vt:lpstr>Shared Function</vt:lpstr>
      <vt:lpstr>Recursion?</vt:lpstr>
      <vt:lpstr>Satisfied?</vt:lpstr>
      <vt:lpstr>Beyond Basic Blocks</vt:lpstr>
      <vt:lpstr>Simple Control Flow</vt:lpstr>
      <vt:lpstr>Simple Conditionals</vt:lpstr>
      <vt:lpstr>Simple Conditionals</vt:lpstr>
      <vt:lpstr>Simple Conditionals</vt:lpstr>
      <vt:lpstr>Preclass G</vt:lpstr>
      <vt:lpstr>Recall: Basic Blocks  for if/then/else</vt:lpstr>
      <vt:lpstr>Mux Converted</vt:lpstr>
      <vt:lpstr>Height Reduction</vt:lpstr>
      <vt:lpstr>Height Reduction</vt:lpstr>
      <vt:lpstr>Mux Conversion and Memory</vt:lpstr>
      <vt:lpstr>Mux Conversion and Memory</vt:lpstr>
      <vt:lpstr>Mux Conversion and Memory</vt:lpstr>
      <vt:lpstr>Hyperblocks </vt:lpstr>
      <vt:lpstr>Basic Blocks  Hyperblock</vt:lpstr>
      <vt:lpstr>Hyperblock Benefits</vt:lpstr>
      <vt:lpstr>Common Case Height Reduction</vt:lpstr>
      <vt:lpstr>Common-Case Flow Optimization</vt:lpstr>
      <vt:lpstr>Optimizations</vt:lpstr>
      <vt:lpstr>Additional Concerns?</vt:lpstr>
      <vt:lpstr>Pipelining</vt:lpstr>
      <vt:lpstr>Unrolling</vt:lpstr>
      <vt:lpstr>Unrolling</vt:lpstr>
      <vt:lpstr>Unrolling</vt:lpstr>
      <vt:lpstr>Unrolling</vt:lpstr>
      <vt:lpstr>Unroll</vt:lpstr>
      <vt:lpstr>Flow Review</vt:lpstr>
      <vt:lpstr>Summary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67</cp:revision>
  <cp:lastPrinted>2017-02-15T13:30:23Z</cp:lastPrinted>
  <dcterms:created xsi:type="dcterms:W3CDTF">2017-02-14T15:26:12Z</dcterms:created>
  <dcterms:modified xsi:type="dcterms:W3CDTF">2017-02-15T19:32:18Z</dcterms:modified>
</cp:coreProperties>
</file>