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46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1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69.xml" ContentType="application/vnd.openxmlformats-officedocument.presentationml.slide+xml"/>
  <Override PartName="/ppt/slides/slide72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42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4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1"/>
  </p:notesMasterIdLst>
  <p:handoutMasterIdLst>
    <p:handoutMasterId r:id="rId82"/>
  </p:handoutMasterIdLst>
  <p:sldIdLst>
    <p:sldId id="381" r:id="rId2"/>
    <p:sldId id="382" r:id="rId3"/>
    <p:sldId id="383" r:id="rId4"/>
    <p:sldId id="385" r:id="rId5"/>
    <p:sldId id="384" r:id="rId6"/>
    <p:sldId id="386" r:id="rId7"/>
    <p:sldId id="398" r:id="rId8"/>
    <p:sldId id="400" r:id="rId9"/>
    <p:sldId id="305" r:id="rId10"/>
    <p:sldId id="306" r:id="rId11"/>
    <p:sldId id="307" r:id="rId12"/>
    <p:sldId id="309" r:id="rId13"/>
    <p:sldId id="345" r:id="rId14"/>
    <p:sldId id="310" r:id="rId15"/>
    <p:sldId id="308" r:id="rId16"/>
    <p:sldId id="311" r:id="rId17"/>
    <p:sldId id="312" r:id="rId18"/>
    <p:sldId id="313" r:id="rId19"/>
    <p:sldId id="342" r:id="rId20"/>
    <p:sldId id="343" r:id="rId21"/>
    <p:sldId id="318" r:id="rId22"/>
    <p:sldId id="319" r:id="rId23"/>
    <p:sldId id="320" r:id="rId24"/>
    <p:sldId id="321" r:id="rId25"/>
    <p:sldId id="322" r:id="rId26"/>
    <p:sldId id="323" r:id="rId27"/>
    <p:sldId id="325" r:id="rId28"/>
    <p:sldId id="326" r:id="rId29"/>
    <p:sldId id="324" r:id="rId30"/>
    <p:sldId id="387" r:id="rId31"/>
    <p:sldId id="390" r:id="rId32"/>
    <p:sldId id="391" r:id="rId33"/>
    <p:sldId id="389" r:id="rId34"/>
    <p:sldId id="392" r:id="rId35"/>
    <p:sldId id="353" r:id="rId36"/>
    <p:sldId id="366" r:id="rId37"/>
    <p:sldId id="327" r:id="rId38"/>
    <p:sldId id="346" r:id="rId39"/>
    <p:sldId id="329" r:id="rId40"/>
    <p:sldId id="349" r:id="rId41"/>
    <p:sldId id="328" r:id="rId42"/>
    <p:sldId id="330" r:id="rId43"/>
    <p:sldId id="367" r:id="rId44"/>
    <p:sldId id="394" r:id="rId45"/>
    <p:sldId id="395" r:id="rId46"/>
    <p:sldId id="396" r:id="rId47"/>
    <p:sldId id="399" r:id="rId48"/>
    <p:sldId id="397" r:id="rId49"/>
    <p:sldId id="393" r:id="rId50"/>
    <p:sldId id="331" r:id="rId51"/>
    <p:sldId id="362" r:id="rId52"/>
    <p:sldId id="363" r:id="rId53"/>
    <p:sldId id="364" r:id="rId54"/>
    <p:sldId id="365" r:id="rId55"/>
    <p:sldId id="377" r:id="rId56"/>
    <p:sldId id="374" r:id="rId57"/>
    <p:sldId id="373" r:id="rId58"/>
    <p:sldId id="357" r:id="rId59"/>
    <p:sldId id="375" r:id="rId60"/>
    <p:sldId id="358" r:id="rId61"/>
    <p:sldId id="368" r:id="rId62"/>
    <p:sldId id="369" r:id="rId63"/>
    <p:sldId id="332" r:id="rId64"/>
    <p:sldId id="333" r:id="rId65"/>
    <p:sldId id="334" r:id="rId66"/>
    <p:sldId id="335" r:id="rId67"/>
    <p:sldId id="336" r:id="rId68"/>
    <p:sldId id="337" r:id="rId69"/>
    <p:sldId id="339" r:id="rId70"/>
    <p:sldId id="340" r:id="rId71"/>
    <p:sldId id="359" r:id="rId72"/>
    <p:sldId id="370" r:id="rId73"/>
    <p:sldId id="371" r:id="rId74"/>
    <p:sldId id="372" r:id="rId75"/>
    <p:sldId id="388" r:id="rId76"/>
    <p:sldId id="361" r:id="rId77"/>
    <p:sldId id="298" r:id="rId78"/>
    <p:sldId id="299" r:id="rId79"/>
    <p:sldId id="300" r:id="rId8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notesMaster" Target="notesMasters/notesMaster1.xml"/><Relationship Id="rId82" Type="http://schemas.openxmlformats.org/officeDocument/2006/relationships/handoutMaster" Target="handoutMasters/handoutMaster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5D832-C039-4F4A-8610-B2C6318D6DA3}" type="slidenum">
              <a:rPr lang="en-US"/>
              <a:pPr/>
              <a:t>9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D27D-FFCA-FF46-AF98-2577CDC4CBB5}" type="slidenum">
              <a:rPr lang="en-US"/>
              <a:pPr/>
              <a:t>18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0DAE2-3C80-BE49-A7D8-ED1D393C4D32}" type="slidenum">
              <a:rPr lang="en-US"/>
              <a:pPr/>
              <a:t>19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20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AE638-D235-8B40-9934-232E674D0593}" type="slidenum">
              <a:rPr lang="en-US"/>
              <a:pPr/>
              <a:t>21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80AB6-3736-504C-B074-804DF5260ACA}" type="slidenum">
              <a:rPr lang="en-US"/>
              <a:pPr/>
              <a:t>22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1F4CC-7ECE-8B48-9176-F2BF22C92BC0}" type="slidenum">
              <a:rPr lang="en-US"/>
              <a:pPr/>
              <a:t>23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AD4EE-53E9-5A4E-A7A8-1445766D99BB}" type="slidenum">
              <a:rPr lang="en-US"/>
              <a:pPr/>
              <a:t>24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93F1B-E384-6F4A-BC8C-EC05424F7494}" type="slidenum">
              <a:rPr lang="en-US"/>
              <a:pPr/>
              <a:t>25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4546-9004-C443-8D9F-4E1FB33B75CA}" type="slidenum">
              <a:rPr lang="en-US"/>
              <a:pPr/>
              <a:t>26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8215F-0765-DF46-81F5-9A262DAC9D2B}" type="slidenum">
              <a:rPr lang="en-US"/>
              <a:pPr/>
              <a:t>27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4FA7-E560-094A-87A7-38DEFDEA5F40}" type="slidenum">
              <a:rPr lang="en-US"/>
              <a:pPr/>
              <a:t>10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4BA3C-F0C4-5C46-9578-C9E0AEB1C801}" type="slidenum">
              <a:rPr lang="en-US"/>
              <a:pPr/>
              <a:t>28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CAC5B-4B36-964B-914B-7622613D8C47}" type="slidenum">
              <a:rPr lang="en-US"/>
              <a:pPr/>
              <a:t>29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CD4BF-496A-2F42-9752-569376BFA870}" type="slidenum">
              <a:rPr lang="en-US"/>
              <a:pPr/>
              <a:t>37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CD4BF-496A-2F42-9752-569376BFA870}" type="slidenum">
              <a:rPr lang="en-US"/>
              <a:pPr/>
              <a:t>38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BA3CE-D501-FF40-9469-93D69729D11E}" type="slidenum">
              <a:rPr lang="en-US"/>
              <a:pPr/>
              <a:t>39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BA3CE-D501-FF40-9469-93D69729D11E}" type="slidenum">
              <a:rPr lang="en-US"/>
              <a:pPr/>
              <a:t>40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9CCF4-10B9-8D40-A1E3-7D55C45BC222}" type="slidenum">
              <a:rPr lang="en-US"/>
              <a:pPr/>
              <a:t>41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7DD34-B5CD-A846-8F11-04CBF22C6A3C}" type="slidenum">
              <a:rPr lang="en-US"/>
              <a:pPr/>
              <a:t>42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43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49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8E45D-598D-7E4D-BEA2-BD9D1666A6A5}" type="slidenum">
              <a:rPr lang="en-US"/>
              <a:pPr/>
              <a:t>11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9D497-168D-0148-A7C7-E699CCD4ECCE}" type="slidenum">
              <a:rPr lang="en-US"/>
              <a:pPr/>
              <a:t>50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C8EF0-83E9-0C42-8463-E389EA8A38F2}" type="slidenum">
              <a:rPr lang="en-US"/>
              <a:pPr/>
              <a:t>51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2309-3C8A-B344-AA24-CAD6A631C5F4}" type="slidenum">
              <a:rPr lang="en-US"/>
              <a:pPr/>
              <a:t>52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E291A-47B9-C445-A546-8E5B93DCF0BA}" type="slidenum">
              <a:rPr lang="en-US"/>
              <a:pPr/>
              <a:t>53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54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9CCF4-10B9-8D40-A1E3-7D55C45BC222}" type="slidenum">
              <a:rPr lang="en-US"/>
              <a:pPr/>
              <a:t>56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4BC3E-3647-8D41-B2EA-DE0276E710EC}" type="slidenum">
              <a:rPr lang="en-US"/>
              <a:pPr/>
              <a:t>63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27048-6A8B-694F-9597-59E01D791BB8}" type="slidenum">
              <a:rPr lang="en-US"/>
              <a:pPr/>
              <a:t>64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DB3E3-F3B2-D445-855D-F90ED396F2E4}" type="slidenum">
              <a:rPr lang="en-US"/>
              <a:pPr/>
              <a:t>65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5EBA7-351E-8648-A7EE-95E81918768B}" type="slidenum">
              <a:rPr lang="en-US"/>
              <a:pPr/>
              <a:t>66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12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24CC0-16B0-314A-9509-A64EDFAD3D3F}" type="slidenum">
              <a:rPr lang="en-US"/>
              <a:pPr/>
              <a:t>67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68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211B6-5F63-7045-A443-5E941E24994A}" type="slidenum">
              <a:rPr lang="en-US"/>
              <a:pPr/>
              <a:t>69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34CB6-A6A9-494C-911E-87F1C5DC359F}" type="slidenum">
              <a:rPr lang="en-US"/>
              <a:pPr/>
              <a:t>70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CDF04-0292-C746-B77D-3DB5683726AA}" type="slidenum">
              <a:rPr lang="en-US"/>
              <a:pPr/>
              <a:t>76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9A782-27DC-A649-AC67-7F2E4AE3E942}" type="slidenum">
              <a:rPr lang="en-US"/>
              <a:pPr/>
              <a:t>77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78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79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13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3BA-74B4-D84F-BACB-C6D3BBB47045}" type="slidenum">
              <a:rPr lang="en-US"/>
              <a:pPr/>
              <a:t>14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FAB8C-B255-7C4D-A1F5-77EE346B6409}" type="slidenum">
              <a:rPr lang="en-US"/>
              <a:pPr/>
              <a:t>15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F8EA-DB2F-0F43-B686-DAB296463C0C}" type="slidenum">
              <a:rPr lang="en-US"/>
              <a:pPr/>
              <a:t>16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DE6C-A7B0-094D-8EC0-5D05998C137C}" type="slidenum">
              <a:rPr lang="en-US"/>
              <a:pPr/>
              <a:t>17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0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1.wmf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10: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February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15,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High Level Synthesis (HLS)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C-to-gates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2885-722A-5D49-85AC-AEDF46FC568B}" type="slidenum">
              <a:rPr lang="en-US"/>
              <a:pPr/>
              <a:t>10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Bitwise </a:t>
            </a:r>
            <a:r>
              <a:rPr lang="en-US" dirty="0"/>
              <a:t>Operators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Bitwise Left Shift 	             a &lt;&lt; b 	</a:t>
            </a:r>
          </a:p>
          <a:p>
            <a:r>
              <a:rPr lang="en-US"/>
              <a:t>Bitwise Right Shift 	     a &gt;&gt; b 	</a:t>
            </a:r>
          </a:p>
          <a:p>
            <a:r>
              <a:rPr lang="en-US"/>
              <a:t>Bitwise One's Complement 	~a 	</a:t>
            </a:r>
          </a:p>
          <a:p>
            <a:r>
              <a:rPr lang="en-US"/>
              <a:t>Bitwise AND 	                     a &amp; b 	</a:t>
            </a:r>
          </a:p>
          <a:p>
            <a:r>
              <a:rPr lang="en-US"/>
              <a:t>Bitwise OR 	                     a | b 	</a:t>
            </a:r>
          </a:p>
          <a:p>
            <a:r>
              <a:rPr lang="en-US"/>
              <a:t>Bitwise XOR 	                     a ^ b 	</a:t>
            </a:r>
          </a:p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45FD-2249-B843-A2CF-7B0ABE176C64}" type="slidenum">
              <a:rPr lang="en-US"/>
              <a:pPr/>
              <a:t>11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Comparison </a:t>
            </a:r>
            <a:r>
              <a:rPr lang="en-US" dirty="0"/>
              <a:t>Operators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Less Than 	                   a &lt; b 	</a:t>
            </a:r>
          </a:p>
          <a:p>
            <a:pPr>
              <a:lnSpc>
                <a:spcPct val="80000"/>
              </a:lnSpc>
            </a:pPr>
            <a:r>
              <a:rPr lang="en-US" sz="2800"/>
              <a:t>Less Than or Equal To 	a &lt;=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	                   a &gt;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or Equal To 	a &gt;= b 	</a:t>
            </a:r>
          </a:p>
          <a:p>
            <a:pPr>
              <a:lnSpc>
                <a:spcPct val="80000"/>
              </a:lnSpc>
            </a:pPr>
            <a:r>
              <a:rPr lang="en-US" sz="2800"/>
              <a:t>Not Equal To 	                   a != b 	</a:t>
            </a:r>
          </a:p>
          <a:p>
            <a:pPr>
              <a:lnSpc>
                <a:spcPct val="80000"/>
              </a:lnSpc>
            </a:pPr>
            <a:r>
              <a:rPr lang="en-US" sz="2800"/>
              <a:t>Equal To 	                   a ==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Negation 	          !a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AND 	                   a &amp;&amp;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OR 	                   a || b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914400" y="59436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12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Expressions: </a:t>
            </a:r>
            <a:br>
              <a:rPr lang="en-US" dirty="0" smtClean="0"/>
            </a:br>
            <a:r>
              <a:rPr lang="en-US" dirty="0" smtClean="0"/>
              <a:t>combine operators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 smtClean="0"/>
              <a:t>a*</a:t>
            </a:r>
            <a:r>
              <a:rPr lang="en-US" dirty="0" err="1" smtClean="0"/>
              <a:t>x+b</a:t>
            </a:r>
            <a:endParaRPr lang="en-US" dirty="0" smtClean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 Graph of operators</a:t>
            </a:r>
            <a:endParaRPr lang="en-US" sz="320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0" y="1981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7" name="Straight Arrow Connector 16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a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13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Expressions: </a:t>
            </a:r>
            <a:br>
              <a:rPr lang="en-US" dirty="0" smtClean="0"/>
            </a:br>
            <a:r>
              <a:rPr lang="en-US" dirty="0" smtClean="0"/>
              <a:t>combine operators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a*</a:t>
            </a:r>
            <a:r>
              <a:rPr lang="en-US" dirty="0" err="1" smtClean="0"/>
              <a:t>x+b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a*(</a:t>
            </a:r>
            <a:r>
              <a:rPr lang="en-US" dirty="0" err="1"/>
              <a:t>x+b</a:t>
            </a:r>
            <a:r>
              <a:rPr lang="en-US" dirty="0"/>
              <a:t>)*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((a+10)*</a:t>
            </a:r>
            <a:r>
              <a:rPr lang="en-US" dirty="0" err="1"/>
              <a:t>b</a:t>
            </a:r>
            <a:r>
              <a:rPr lang="en-US" dirty="0"/>
              <a:t> &lt; 100)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</a:t>
            </a:r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 Graph of operators</a:t>
            </a:r>
            <a:endParaRPr lang="en-US" sz="32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30E-6818-834C-BA02-2F183FBA10A3}" type="slidenum">
              <a:rPr lang="en-US"/>
              <a:pPr/>
              <a:t>14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Assignment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assignment </a:t>
            </a:r>
            <a:r>
              <a:rPr lang="en-US" dirty="0" smtClean="0"/>
              <a:t>statement is:</a:t>
            </a:r>
          </a:p>
          <a:p>
            <a:pPr>
              <a:buNone/>
            </a:pPr>
            <a:r>
              <a:rPr lang="en-US" dirty="0" smtClean="0"/>
              <a:t>         Location </a:t>
            </a:r>
            <a:r>
              <a:rPr lang="en-US" dirty="0"/>
              <a:t>= expression</a:t>
            </a:r>
            <a:endParaRPr lang="en-US" dirty="0" smtClean="0"/>
          </a:p>
          <a:p>
            <a:r>
              <a:rPr lang="en-US" dirty="0" err="1" smtClean="0"/>
              <a:t>f</a:t>
            </a:r>
            <a:r>
              <a:rPr lang="en-US" dirty="0" smtClean="0"/>
              <a:t>=</a:t>
            </a:r>
            <a:r>
              <a:rPr lang="en-US" dirty="0"/>
              <a:t>a*</a:t>
            </a:r>
            <a:r>
              <a:rPr lang="en-US" dirty="0" err="1" smtClean="0"/>
              <a:t>x+b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72200" y="3124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Arrow Connector 10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a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7315200" y="5943600"/>
            <a:ext cx="32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+mn-lt"/>
              </a:rPr>
              <a:t>f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1281-6C1E-DB46-A409-FCEF4E3E6932}" type="slidenum">
              <a:rPr lang="en-US"/>
              <a:pPr/>
              <a:t>15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Straight-line code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sequence of assignments</a:t>
            </a:r>
          </a:p>
          <a:p>
            <a:r>
              <a:rPr lang="en-US" dirty="0">
                <a:solidFill>
                  <a:srgbClr val="FF6600"/>
                </a:solidFill>
              </a:rPr>
              <a:t>What does this mean?</a:t>
            </a:r>
          </a:p>
          <a:p>
            <a:pPr lvl="1">
              <a:buFontTx/>
              <a:buNone/>
            </a:pPr>
            <a:r>
              <a:rPr lang="en-US" dirty="0" err="1"/>
              <a:t>g</a:t>
            </a:r>
            <a:r>
              <a:rPr lang="en-US" dirty="0"/>
              <a:t>=a*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h</a:t>
            </a:r>
            <a:r>
              <a:rPr lang="en-US" dirty="0"/>
              <a:t>=</a:t>
            </a:r>
            <a:r>
              <a:rPr lang="en-US" dirty="0" err="1"/>
              <a:t>b+g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h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j</a:t>
            </a:r>
            <a:r>
              <a:rPr lang="en-US" dirty="0"/>
              <a:t>=</a:t>
            </a:r>
            <a:r>
              <a:rPr lang="en-US" dirty="0" err="1"/>
              <a:t>i+c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086600" y="2971800"/>
            <a:ext cx="685800" cy="1756430"/>
            <a:chOff x="7086600" y="2971800"/>
            <a:chExt cx="685800" cy="1756430"/>
          </a:xfrm>
        </p:grpSpPr>
        <p:sp>
          <p:nvSpPr>
            <p:cNvPr id="16" name="TextBox 15"/>
            <p:cNvSpPr txBox="1"/>
            <p:nvPr/>
          </p:nvSpPr>
          <p:spPr>
            <a:xfrm>
              <a:off x="72390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9" idx="7"/>
            </p:cNvCxnSpPr>
            <p:nvPr/>
          </p:nvCxnSpPr>
          <p:spPr bwMode="auto">
            <a:xfrm rot="5400000">
              <a:off x="6710323" y="3932853"/>
              <a:ext cx="1171654" cy="419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8153400" y="2971800"/>
            <a:ext cx="533400" cy="3051830"/>
            <a:chOff x="8153400" y="2971800"/>
            <a:chExt cx="533400" cy="3051830"/>
          </a:xfrm>
        </p:grpSpPr>
        <p:sp>
          <p:nvSpPr>
            <p:cNvPr id="23" name="TextBox 22"/>
            <p:cNvSpPr txBox="1"/>
            <p:nvPr/>
          </p:nvSpPr>
          <p:spPr>
            <a:xfrm>
              <a:off x="81534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c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>
              <a:stCxn id="23" idx="2"/>
              <a:endCxn id="19" idx="7"/>
            </p:cNvCxnSpPr>
            <p:nvPr/>
          </p:nvCxnSpPr>
          <p:spPr bwMode="auto">
            <a:xfrm rot="5400000">
              <a:off x="7053223" y="4656753"/>
              <a:ext cx="2467054" cy="266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36" name="Straight Arrow Connector 35"/>
          <p:cNvCxnSpPr>
            <a:stCxn id="15" idx="2"/>
            <a:endCxn id="18" idx="7"/>
          </p:cNvCxnSpPr>
          <p:nvPr/>
        </p:nvCxnSpPr>
        <p:spPr bwMode="auto">
          <a:xfrm rot="16200000" flipH="1">
            <a:off x="6329323" y="4123353"/>
            <a:ext cx="1857454" cy="723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410200" y="2971800"/>
            <a:ext cx="1752600" cy="1756430"/>
            <a:chOff x="5410200" y="2971800"/>
            <a:chExt cx="1752600" cy="1756430"/>
          </a:xfrm>
        </p:grpSpPr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400800" y="4419600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5410200" y="2971800"/>
              <a:ext cx="1752600" cy="1525915"/>
              <a:chOff x="5410200" y="2971800"/>
              <a:chExt cx="1752600" cy="1525915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945515" y="3964315"/>
                <a:ext cx="533400" cy="533400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*</a:t>
                </a:r>
                <a:endPara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 bwMode="auto">
              <a:xfrm rot="16200000" flipH="1">
                <a:off x="5602615" y="3621414"/>
                <a:ext cx="535315" cy="3067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Arrow Connector 12"/>
              <p:cNvCxnSpPr>
                <a:endCxn id="8" idx="7"/>
              </p:cNvCxnSpPr>
              <p:nvPr/>
            </p:nvCxnSpPr>
            <p:spPr bwMode="auto">
              <a:xfrm rot="5400000">
                <a:off x="6324601" y="3583315"/>
                <a:ext cx="535315" cy="3829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4102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+mn-lt"/>
                  </a:rPr>
                  <a:t>a</a:t>
                </a:r>
                <a:endParaRPr lang="en-US" sz="3200" dirty="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294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+mn-lt"/>
                  </a:rPr>
                  <a:t>x</a:t>
                </a:r>
                <a:endParaRPr lang="en-US" sz="3200" dirty="0">
                  <a:latin typeface="+mn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474642" y="404933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g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1315" y="4650115"/>
            <a:ext cx="1064885" cy="763915"/>
            <a:chOff x="6631315" y="4650115"/>
            <a:chExt cx="1064885" cy="763915"/>
          </a:xfrm>
        </p:grpSpPr>
        <p:sp>
          <p:nvSpPr>
            <p:cNvPr id="9" name="Oval 8"/>
            <p:cNvSpPr/>
            <p:nvPr/>
          </p:nvSpPr>
          <p:spPr bwMode="auto">
            <a:xfrm>
              <a:off x="6631315" y="46501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7" name="Straight Arrow Connector 26"/>
            <p:cNvCxnSpPr>
              <a:stCxn id="9" idx="5"/>
              <a:endCxn id="18" idx="1"/>
            </p:cNvCxnSpPr>
            <p:nvPr/>
          </p:nvCxnSpPr>
          <p:spPr bwMode="auto">
            <a:xfrm rot="16200000" flipH="1">
              <a:off x="7010400" y="51816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7162800" y="48006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h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4715" y="5334000"/>
            <a:ext cx="1064885" cy="689630"/>
            <a:chOff x="7164715" y="5334000"/>
            <a:chExt cx="1064885" cy="689630"/>
          </a:xfrm>
        </p:grpSpPr>
        <p:sp>
          <p:nvSpPr>
            <p:cNvPr id="18" name="Oval 17"/>
            <p:cNvSpPr/>
            <p:nvPr/>
          </p:nvSpPr>
          <p:spPr bwMode="auto">
            <a:xfrm>
              <a:off x="7164715" y="53359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/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0" name="Straight Arrow Connector 29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7581900" y="5829300"/>
              <a:ext cx="2324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696200" y="53340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i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8115" y="5945515"/>
            <a:ext cx="1141085" cy="912485"/>
            <a:chOff x="7698115" y="5945515"/>
            <a:chExt cx="1141085" cy="912485"/>
          </a:xfrm>
        </p:grpSpPr>
        <p:sp>
          <p:nvSpPr>
            <p:cNvPr id="19" name="Oval 18"/>
            <p:cNvSpPr/>
            <p:nvPr/>
          </p:nvSpPr>
          <p:spPr bwMode="auto">
            <a:xfrm>
              <a:off x="7698115" y="59455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05800" y="6273224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j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>
              <a:stCxn id="19" idx="5"/>
            </p:cNvCxnSpPr>
            <p:nvPr/>
          </p:nvCxnSpPr>
          <p:spPr bwMode="auto">
            <a:xfrm rot="16200000" flipH="1">
              <a:off x="8077200" y="64770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2381-D4C9-1B4E-8F38-4AB571DCC02D}" type="slidenum">
              <a:rPr lang="en-US"/>
              <a:pPr/>
              <a:t>16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Variables (locations) define flow between computations</a:t>
            </a:r>
          </a:p>
          <a:p>
            <a:r>
              <a:rPr lang="en-US"/>
              <a:t>Locations (variables) are reusable</a:t>
            </a:r>
          </a:p>
          <a:p>
            <a:pPr lvl="1">
              <a:buFontTx/>
              <a:buNone/>
            </a:pPr>
            <a:r>
              <a:rPr lang="en-US"/>
              <a:t>t=a*x; </a:t>
            </a:r>
          </a:p>
          <a:p>
            <a:pPr lvl="1">
              <a:buFontTx/>
              <a:buNone/>
            </a:pPr>
            <a:r>
              <a:rPr lang="en-US"/>
              <a:t>r=t*x; </a:t>
            </a:r>
          </a:p>
          <a:p>
            <a:pPr lvl="1">
              <a:buFontTx/>
              <a:buNone/>
            </a:pPr>
            <a:r>
              <a:rPr lang="en-US"/>
              <a:t>t=b*x; 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</a:p>
          <a:p>
            <a:pPr lvl="1">
              <a:buFontTx/>
              <a:buNone/>
            </a:pPr>
            <a:r>
              <a:rPr lang="en-US"/>
              <a:t>r=r+c;          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0A5-D737-234A-ADDA-40C8876838B5}" type="slidenum">
              <a:rPr lang="en-US"/>
              <a:pPr/>
              <a:t>17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Variables (locations) define flow between computations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 (variables) are reusable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t=a*x;  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=a*x;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r=t*x;    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t=b*x;                    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=b*x;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r=r+t;            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+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r=r+c;           r=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+c;</a:t>
            </a:r>
          </a:p>
          <a:p>
            <a:pPr>
              <a:lnSpc>
                <a:spcPct val="80000"/>
              </a:lnSpc>
            </a:pPr>
            <a:r>
              <a:rPr lang="en-US" sz="2800"/>
              <a:t>Sequential assignment semantics tell us which definition goes with which use.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Use</a:t>
            </a:r>
            <a:r>
              <a:rPr lang="en-US" sz="2400"/>
              <a:t> gets most recent preceding </a:t>
            </a:r>
            <a:r>
              <a:rPr lang="en-US" sz="2400" b="1"/>
              <a:t>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D8-8DEB-2E46-A5F0-0389EBD3FCF5}" type="slidenum">
              <a:rPr lang="en-US"/>
              <a:pPr/>
              <a:t>18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turn sequential assignments into dataflow graph through def</a:t>
            </a:r>
            <a:r>
              <a:rPr lang="en-US">
                <a:sym typeface="Wingdings" charset="2"/>
              </a:rPr>
              <a:t>use connections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</p:txBody>
      </p:sp>
      <p:grpSp>
        <p:nvGrpSpPr>
          <p:cNvPr id="187416" name="Group 2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0" name="Oval 8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Line 20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7B65-9833-0A4A-801F-EA2E1F9A7CD9}" type="slidenum">
              <a:rPr lang="en-US"/>
              <a:pPr/>
              <a:t>19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Height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343400"/>
          </a:xfrm>
        </p:spPr>
        <p:txBody>
          <a:bodyPr/>
          <a:lstStyle/>
          <a:p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  <a:p>
            <a:r>
              <a:rPr lang="en-US"/>
              <a:t>Height (delay) of DF graph may be less than # sequential instructions.</a:t>
            </a:r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2" name="Oval 6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3" name="Oval 7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4" name="Oval 8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6" name="Line 10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9874" name="Line 18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5" name="Line 19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7" name="Line 21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Spatial Computations from C specification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Basic transforms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Limitations from C semantics</a:t>
            </a: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20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/>
              <a:t>Variables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Graph for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f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Next topic: Memory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E38-A19B-4247-8A8C-2D433E067EDD}" type="slidenum">
              <a:rPr lang="en-US"/>
              <a:pPr/>
              <a:t>21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Memory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/>
              <a:t>One big linear address space of locations</a:t>
            </a:r>
          </a:p>
          <a:p>
            <a:r>
              <a:rPr lang="en-US"/>
              <a:t>Most recent definition to location is value</a:t>
            </a:r>
          </a:p>
          <a:p>
            <a:r>
              <a:rPr lang="en-US"/>
              <a:t>Sequential flow of statements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620000" y="3200400"/>
            <a:ext cx="9144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6477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807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239000" y="3200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000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239000" y="3352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001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7239000" y="3505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002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7239000" y="3810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005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7239000" y="3962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006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7239000" y="4114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007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7239000" y="4267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008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7239000" y="4419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009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010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239000" y="4724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7239000" y="3657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004</a:t>
            </a:r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6308725" y="3546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New value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7010400" y="5334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Current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A0C9-21E8-3C49-AB65-FC986662F959}" type="slidenum">
              <a:rPr lang="en-US"/>
              <a:pPr/>
              <a:t>22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Memory Operations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Read/Use</a:t>
            </a:r>
          </a:p>
          <a:p>
            <a:r>
              <a:rPr lang="en-US"/>
              <a:t>a=*p;</a:t>
            </a:r>
          </a:p>
          <a:p>
            <a:r>
              <a:rPr lang="en-US"/>
              <a:t>a=p[0]</a:t>
            </a:r>
          </a:p>
          <a:p>
            <a:r>
              <a:rPr lang="en-US"/>
              <a:t>a=p[c*10+d]</a:t>
            </a:r>
          </a:p>
          <a:p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Write/Def</a:t>
            </a:r>
          </a:p>
          <a:p>
            <a:r>
              <a:rPr lang="en-US"/>
              <a:t>*p=2*a+b;</a:t>
            </a:r>
          </a:p>
          <a:p>
            <a:r>
              <a:rPr lang="en-US"/>
              <a:t>p[0]=23;</a:t>
            </a:r>
          </a:p>
          <a:p>
            <a:r>
              <a:rPr lang="en-US"/>
              <a:t>p[c*10+d]=a*x+b;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7314-6D8B-3448-A71D-1AEA80AE1398}" type="slidenum">
              <a:rPr lang="en-US"/>
              <a:pPr/>
              <a:t>23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Operation Challenge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 is </a:t>
            </a:r>
            <a:r>
              <a:rPr lang="en-US" dirty="0"/>
              <a:t>just </a:t>
            </a:r>
            <a:r>
              <a:rPr lang="en-US" dirty="0" smtClean="0"/>
              <a:t>a set of </a:t>
            </a:r>
            <a:r>
              <a:rPr lang="en-US" dirty="0"/>
              <a:t>location</a:t>
            </a:r>
          </a:p>
          <a:p>
            <a:r>
              <a:rPr lang="en-US" dirty="0"/>
              <a:t>But </a:t>
            </a:r>
            <a:r>
              <a:rPr lang="en-US" b="1" dirty="0"/>
              <a:t>memory expressions</a:t>
            </a:r>
            <a:r>
              <a:rPr lang="en-US" dirty="0"/>
              <a:t> can refer to variable locations</a:t>
            </a:r>
          </a:p>
          <a:p>
            <a:pPr lvl="1"/>
            <a:r>
              <a:rPr lang="en-US" dirty="0"/>
              <a:t>Does *</a:t>
            </a:r>
            <a:r>
              <a:rPr lang="en-US" dirty="0" err="1"/>
              <a:t>q</a:t>
            </a:r>
            <a:r>
              <a:rPr lang="en-US" dirty="0"/>
              <a:t> and *</a:t>
            </a:r>
            <a:r>
              <a:rPr lang="en-US" dirty="0" err="1"/>
              <a:t>p</a:t>
            </a:r>
            <a:r>
              <a:rPr lang="en-US" dirty="0"/>
              <a:t> refer to same location?</a:t>
            </a:r>
            <a:endParaRPr lang="en-US" dirty="0" smtClean="0"/>
          </a:p>
          <a:p>
            <a:pPr lvl="1"/>
            <a:r>
              <a:rPr lang="en-US" dirty="0" smtClean="0"/>
              <a:t>p[0] and </a:t>
            </a:r>
            <a:r>
              <a:rPr lang="en-US" dirty="0" err="1" smtClean="0"/>
              <a:t>p[c</a:t>
            </a:r>
            <a:r>
              <a:rPr lang="en-US" dirty="0" smtClean="0"/>
              <a:t>*10+d]?</a:t>
            </a:r>
          </a:p>
          <a:p>
            <a:pPr lvl="1"/>
            <a:r>
              <a:rPr lang="en-US" dirty="0" smtClean="0"/>
              <a:t>*</a:t>
            </a:r>
            <a:r>
              <a:rPr lang="en-US" dirty="0" err="1"/>
              <a:t>p</a:t>
            </a:r>
            <a:r>
              <a:rPr lang="en-US" dirty="0"/>
              <a:t> and</a:t>
            </a:r>
            <a:r>
              <a:rPr lang="en-US" dirty="0" smtClean="0"/>
              <a:t> </a:t>
            </a:r>
            <a:r>
              <a:rPr lang="en-US" dirty="0" err="1" smtClean="0"/>
              <a:t>q[</a:t>
            </a:r>
            <a:r>
              <a:rPr lang="en-US" dirty="0" err="1"/>
              <a:t>c</a:t>
            </a:r>
            <a:r>
              <a:rPr lang="en-US" dirty="0"/>
              <a:t>*10+d]?</a:t>
            </a:r>
            <a:endParaRPr lang="en-US" dirty="0" smtClean="0"/>
          </a:p>
          <a:p>
            <a:pPr lvl="1"/>
            <a:r>
              <a:rPr lang="en-US" dirty="0" err="1" smtClean="0"/>
              <a:t>p</a:t>
            </a:r>
            <a:r>
              <a:rPr lang="en-US" dirty="0" err="1"/>
              <a:t>[f(a</a:t>
            </a:r>
            <a:r>
              <a:rPr lang="en-US" dirty="0"/>
              <a:t>)] and </a:t>
            </a:r>
            <a:r>
              <a:rPr lang="en-US" dirty="0" err="1"/>
              <a:t>p</a:t>
            </a:r>
            <a:r>
              <a:rPr lang="en-US" dirty="0" err="1" smtClean="0"/>
              <a:t>[g(</a:t>
            </a:r>
            <a:r>
              <a:rPr lang="en-US" dirty="0" err="1"/>
              <a:t>b</a:t>
            </a:r>
            <a:r>
              <a:rPr lang="en-US" dirty="0"/>
              <a:t>)]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66C-A276-C541-80E7-70EC5F6C62B1}" type="slidenum">
              <a:rPr lang="en-US"/>
              <a:pPr/>
              <a:t>24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Pitfall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err="1"/>
              <a:t>P[i</a:t>
            </a:r>
            <a:r>
              <a:rPr lang="en-US" dirty="0"/>
              <a:t>]=23</a:t>
            </a:r>
            <a:endParaRPr lang="en-US" dirty="0" smtClean="0"/>
          </a:p>
          <a:p>
            <a:r>
              <a:rPr lang="en-US" dirty="0" err="1" smtClean="0"/>
              <a:t>r</a:t>
            </a:r>
            <a:r>
              <a:rPr lang="en-US" dirty="0"/>
              <a:t>=10+P[i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P[j</a:t>
            </a:r>
            <a:r>
              <a:rPr lang="en-US" dirty="0" smtClean="0"/>
              <a:t>]=17</a:t>
            </a:r>
          </a:p>
          <a:p>
            <a:r>
              <a:rPr lang="en-US" dirty="0" err="1"/>
              <a:t>s</a:t>
            </a:r>
            <a:r>
              <a:rPr lang="en-US" dirty="0"/>
              <a:t>=</a:t>
            </a:r>
            <a:r>
              <a:rPr lang="en-US" dirty="0" err="1"/>
              <a:t>P[j</a:t>
            </a:r>
            <a:r>
              <a:rPr lang="en-US" dirty="0"/>
              <a:t>]*</a:t>
            </a:r>
            <a:r>
              <a:rPr lang="en-US" dirty="0" smtClean="0"/>
              <a:t>12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Value of </a:t>
            </a:r>
            <a:r>
              <a:rPr lang="en-US" dirty="0" err="1" smtClean="0">
                <a:solidFill>
                  <a:srgbClr val="FF66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 and </a:t>
            </a:r>
            <a:r>
              <a:rPr lang="en-US" dirty="0" err="1" smtClean="0">
                <a:solidFill>
                  <a:srgbClr val="FF6600"/>
                </a:solidFill>
              </a:rPr>
              <a:t>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Could do: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P[i</a:t>
            </a:r>
            <a:r>
              <a:rPr lang="en-US" dirty="0"/>
              <a:t>]=23;  </a:t>
            </a:r>
            <a:r>
              <a:rPr lang="en-US" dirty="0" err="1"/>
              <a:t>P[j</a:t>
            </a:r>
            <a:r>
              <a:rPr lang="en-US" dirty="0"/>
              <a:t>]=17;</a:t>
            </a:r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err="1"/>
              <a:t>r</a:t>
            </a:r>
            <a:r>
              <a:rPr lang="en-US" dirty="0"/>
              <a:t>=10+P[i]; </a:t>
            </a:r>
            <a:r>
              <a:rPr lang="en-US" dirty="0" err="1"/>
              <a:t>s</a:t>
            </a:r>
            <a:r>
              <a:rPr lang="en-US" dirty="0"/>
              <a:t>=</a:t>
            </a:r>
            <a:r>
              <a:rPr lang="en-US" dirty="0" err="1"/>
              <a:t>P[j</a:t>
            </a:r>
            <a:r>
              <a:rPr lang="en-US" dirty="0"/>
              <a:t>]*12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….unless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==</a:t>
            </a:r>
            <a:r>
              <a:rPr lang="en-US" dirty="0" err="1" smtClean="0">
                <a:solidFill>
                  <a:srgbClr val="FF0000"/>
                </a:solidFill>
              </a:rPr>
              <a:t>j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FF6600"/>
                </a:solidFill>
              </a:rPr>
              <a:t>Value of </a:t>
            </a:r>
            <a:r>
              <a:rPr lang="en-US" dirty="0" err="1" smtClean="0">
                <a:solidFill>
                  <a:srgbClr val="FF66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 and </a:t>
            </a:r>
            <a:r>
              <a:rPr lang="en-US" dirty="0" err="1" smtClean="0">
                <a:solidFill>
                  <a:srgbClr val="FF6600"/>
                </a:solidFill>
              </a:rPr>
              <a:t>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  <p:bldP spid="20480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20FD-E0B2-F84D-A074-3767C642D38F}" type="slidenum">
              <a:rPr lang="en-US"/>
              <a:pPr/>
              <a:t>25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Pointer Pitfalls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p</a:t>
            </a:r>
            <a:r>
              <a:rPr lang="en-US" dirty="0"/>
              <a:t>=23</a:t>
            </a:r>
            <a:endParaRPr lang="en-US" dirty="0" smtClean="0"/>
          </a:p>
          <a:p>
            <a:r>
              <a:rPr lang="en-US" dirty="0" err="1" smtClean="0"/>
              <a:t>r</a:t>
            </a:r>
            <a:r>
              <a:rPr lang="en-US" dirty="0"/>
              <a:t>=10+*</a:t>
            </a:r>
            <a:r>
              <a:rPr lang="en-US" dirty="0" err="1"/>
              <a:t>p</a:t>
            </a:r>
            <a:r>
              <a:rPr lang="en-US" dirty="0" smtClean="0"/>
              <a:t>;</a:t>
            </a:r>
          </a:p>
          <a:p>
            <a:r>
              <a:rPr lang="en-US" dirty="0" smtClean="0"/>
              <a:t>*</a:t>
            </a:r>
            <a:r>
              <a:rPr lang="en-US" dirty="0" err="1" smtClean="0"/>
              <a:t>q</a:t>
            </a:r>
            <a:r>
              <a:rPr lang="en-US" dirty="0" smtClean="0"/>
              <a:t>=17</a:t>
            </a:r>
          </a:p>
          <a:p>
            <a:r>
              <a:rPr lang="en-US" dirty="0" err="1" smtClean="0"/>
              <a:t>s</a:t>
            </a:r>
            <a:r>
              <a:rPr lang="en-US" dirty="0"/>
              <a:t>=*</a:t>
            </a:r>
            <a:r>
              <a:rPr lang="en-US" dirty="0" err="1"/>
              <a:t>q</a:t>
            </a:r>
            <a:r>
              <a:rPr lang="en-US" dirty="0"/>
              <a:t>*12;</a:t>
            </a:r>
          </a:p>
          <a:p>
            <a:endParaRPr lang="en-US" dirty="0"/>
          </a:p>
          <a:p>
            <a:r>
              <a:rPr lang="en-US" dirty="0"/>
              <a:t>Similar limit if </a:t>
            </a:r>
            <a:r>
              <a:rPr lang="en-US" dirty="0" err="1"/>
              <a:t>p</a:t>
            </a:r>
            <a:r>
              <a:rPr lang="en-US" dirty="0"/>
              <a:t>==</a:t>
            </a:r>
            <a:r>
              <a:rPr lang="en-US" dirty="0" err="1"/>
              <a:t>q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C88-4837-3C4A-AC82-1E87769F1C26}" type="slidenum">
              <a:rPr lang="en-US"/>
              <a:pPr/>
              <a:t>26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/>
              <a:t>C Memory/Pointer Sequentialization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Must preserve ordering of memory operations</a:t>
            </a:r>
          </a:p>
          <a:p>
            <a:pPr lvl="1"/>
            <a:r>
              <a:rPr lang="en-US" dirty="0"/>
              <a:t>A read cannot be moved before write to memory which may redefine the location of the read</a:t>
            </a:r>
          </a:p>
          <a:p>
            <a:pPr lvl="2"/>
            <a:r>
              <a:rPr lang="en-US" dirty="0"/>
              <a:t>Conservative: any write to memory</a:t>
            </a:r>
          </a:p>
          <a:p>
            <a:pPr lvl="2"/>
            <a:r>
              <a:rPr lang="en-US" dirty="0"/>
              <a:t>Sophisticated analysis may allow us to prove independence of read and write</a:t>
            </a:r>
          </a:p>
          <a:p>
            <a:pPr lvl="1"/>
            <a:r>
              <a:rPr lang="en-US" dirty="0"/>
              <a:t>Writes which may redefine the same location cannot be reordered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bldLvl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D920-0677-724B-AB73-D6206FA40F41}" type="slidenum">
              <a:rPr lang="en-US"/>
              <a:pPr/>
              <a:t>27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b="1" dirty="0"/>
              <a:t>Expressions and operations </a:t>
            </a:r>
            <a:r>
              <a:rPr lang="en-US" dirty="0"/>
              <a:t>through variables (whose address is never taken) can be executed at any time</a:t>
            </a:r>
          </a:p>
          <a:p>
            <a:pPr lvl="1"/>
            <a:r>
              <a:rPr lang="en-US" dirty="0"/>
              <a:t>Just preserve the dataflow </a:t>
            </a:r>
          </a:p>
          <a:p>
            <a:r>
              <a:rPr lang="en-US" b="1" dirty="0"/>
              <a:t>Memory assignments </a:t>
            </a:r>
            <a:r>
              <a:rPr lang="en-US" dirty="0"/>
              <a:t>must execute in strict order</a:t>
            </a:r>
          </a:p>
          <a:p>
            <a:pPr lvl="1"/>
            <a:r>
              <a:rPr lang="en-US" dirty="0"/>
              <a:t>Ideally: partial order</a:t>
            </a:r>
          </a:p>
          <a:p>
            <a:pPr lvl="1"/>
            <a:r>
              <a:rPr lang="en-US" dirty="0"/>
              <a:t>Conservatively: strict sequential order of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8B5-8548-2349-8663-A3B94C4DF57C}" type="slidenum">
              <a:rPr lang="en-US"/>
              <a:pPr/>
              <a:t>28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Forcing Sequencing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Demands we introduce some discipline for deciding when operations occur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Could be a FSM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Could be an explicit dataflow token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Callahan uses control register</a:t>
            </a:r>
          </a:p>
          <a:p>
            <a:pPr>
              <a:lnSpc>
                <a:spcPct val="90000"/>
              </a:lnSpc>
            </a:pPr>
            <a:r>
              <a:rPr lang="en-US" dirty="0"/>
              <a:t>Other uses for timing </a:t>
            </a:r>
            <a:r>
              <a:rPr lang="en-US" dirty="0" smtClean="0"/>
              <a:t>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Variable </a:t>
            </a:r>
            <a:r>
              <a:rPr lang="en-US" dirty="0"/>
              <a:t>delay blocks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Looping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77B-5336-6A45-8232-688985F0B55A}" type="slidenum">
              <a:rPr lang="en-US"/>
              <a:pPr/>
              <a:t>29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Scheduled Memory Operations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27150"/>
            <a:ext cx="83058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288925" y="5830888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C (or any programming language) specifies a computation</a:t>
            </a:r>
          </a:p>
          <a:p>
            <a:r>
              <a:rPr lang="en-US" dirty="0" smtClean="0"/>
              <a:t>Can describe spatial computation</a:t>
            </a:r>
          </a:p>
          <a:p>
            <a:r>
              <a:rPr lang="en-US" dirty="0" smtClean="0"/>
              <a:t>Underlying semantics is sequential</a:t>
            </a:r>
          </a:p>
          <a:p>
            <a:pPr lvl="1"/>
            <a:r>
              <a:rPr lang="en-US" dirty="0" smtClean="0"/>
              <a:t>Watch for unintended </a:t>
            </a:r>
            <a:r>
              <a:rPr lang="en-US" dirty="0" err="1" smtClean="0"/>
              <a:t>sequentialization</a:t>
            </a:r>
            <a:endParaRPr lang="en-US" dirty="0" smtClean="0"/>
          </a:p>
          <a:p>
            <a:pPr lvl="1"/>
            <a:r>
              <a:rPr lang="en-US" dirty="0" smtClean="0"/>
              <a:t>Probably write C for spatial differently than you write C for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dirty="0" smtClean="0"/>
              <a:t>Hardware/Parallelism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give enough information to the compiler to </a:t>
            </a:r>
          </a:p>
          <a:p>
            <a:pPr lvl="1"/>
            <a:r>
              <a:rPr lang="en-US" dirty="0" smtClean="0"/>
              <a:t>allow it to reorder?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llow to put in separate embedded memories?</a:t>
            </a:r>
          </a:p>
          <a:p>
            <a:r>
              <a:rPr lang="en-US" dirty="0" smtClean="0"/>
              <a:t>Is the compiler smart enough to exploit?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might we want this to be implemented using multiple memories?</a:t>
            </a:r>
          </a:p>
          <a:p>
            <a:pPr>
              <a:buNone/>
            </a:pPr>
            <a:r>
              <a:rPr lang="en-US" dirty="0" err="1" smtClean="0"/>
              <a:t>f</a:t>
            </a:r>
            <a:r>
              <a:rPr lang="en-US" dirty="0" err="1" smtClean="0"/>
              <a:t>or(i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</a:t>
            </a:r>
            <a:r>
              <a:rPr lang="en-US" dirty="0" err="1" smtClean="0"/>
              <a:t>A[i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];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45720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Hard?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fun(int</a:t>
            </a:r>
            <a:r>
              <a:rPr lang="en-US" dirty="0" smtClean="0"/>
              <a:t> *a, 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f</a:t>
            </a:r>
            <a:r>
              <a:rPr lang="en-US" dirty="0" err="1" smtClean="0"/>
              <a:t>or(i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A[i</a:t>
            </a:r>
            <a:r>
              <a:rPr lang="en-US" dirty="0" smtClean="0"/>
              <a:t>]=</a:t>
            </a:r>
            <a:r>
              <a:rPr lang="en-US" dirty="0" err="1" smtClean="0"/>
              <a:t>A</a:t>
            </a:r>
            <a:r>
              <a:rPr lang="en-US" dirty="0" err="1" smtClean="0"/>
              <a:t>[f(i</a:t>
            </a:r>
            <a:r>
              <a:rPr lang="en-US" dirty="0" smtClean="0"/>
              <a:t>)];</a:t>
            </a:r>
          </a:p>
          <a:p>
            <a:pPr lvl="1"/>
            <a:r>
              <a:rPr lang="en-US" dirty="0" smtClean="0"/>
              <a:t>Data-dependent relationship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Easier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a[1024], b[1024], c[1024];</a:t>
            </a:r>
          </a:p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A[2*i+3]=A[i]+A[i+2];</a:t>
            </a:r>
          </a:p>
          <a:p>
            <a:pPr lvl="1"/>
            <a:r>
              <a:rPr lang="en-US" dirty="0" smtClean="0"/>
              <a:t>Linear equations, can potentially solve for relationship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support </a:t>
            </a:r>
            <a:r>
              <a:rPr lang="en-US" dirty="0" err="1" smtClean="0">
                <a:solidFill>
                  <a:srgbClr val="FF6600"/>
                </a:solidFill>
              </a:rPr>
              <a:t>malloc</a:t>
            </a:r>
            <a:r>
              <a:rPr lang="en-US" dirty="0" smtClean="0">
                <a:solidFill>
                  <a:srgbClr val="FF6600"/>
                </a:solidFill>
              </a:rPr>
              <a:t>() in hardware?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Hardware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r>
              <a:rPr lang="en-US" dirty="0" smtClean="0"/>
              <a:t>Typically small, fixed, local memory blocks</a:t>
            </a:r>
          </a:p>
          <a:p>
            <a:r>
              <a:rPr lang="en-US" dirty="0" smtClean="0"/>
              <a:t>Reuse memory blocks</a:t>
            </a:r>
          </a:p>
          <a:p>
            <a:pPr lvl="1"/>
            <a:r>
              <a:rPr lang="en-US" dirty="0" smtClean="0"/>
              <a:t>Not allocate new blocks</a:t>
            </a:r>
          </a:p>
          <a:p>
            <a:pPr lvl="1"/>
            <a:r>
              <a:rPr lang="en-US" dirty="0" smtClean="0"/>
              <a:t>Cannot make data-dependent memory sized blocks</a:t>
            </a:r>
          </a:p>
          <a:p>
            <a:r>
              <a:rPr lang="en-US" dirty="0" smtClean="0"/>
              <a:t>Different hardware units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different local memories</a:t>
            </a:r>
          </a:p>
          <a:p>
            <a:pPr lvl="1"/>
            <a:r>
              <a:rPr lang="en-US" dirty="0" smtClean="0">
                <a:sym typeface="Wingdings"/>
              </a:rPr>
              <a:t>move data not pass pointers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(</a:t>
            </a:r>
            <a:r>
              <a:rPr lang="en-US" dirty="0" err="1" smtClean="0"/>
              <a:t>cond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DoA</a:t>
            </a:r>
            <a:endParaRPr lang="en-US" dirty="0" smtClean="0"/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err="1" smtClean="0"/>
              <a:t>DoB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While (</a:t>
            </a:r>
            <a:r>
              <a:rPr lang="en-US" dirty="0" err="1" smtClean="0"/>
              <a:t>cond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DoBody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longer </a:t>
            </a:r>
            <a:r>
              <a:rPr lang="en-US" dirty="0" err="1" smtClean="0"/>
              <a:t>straightline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Code selectively executed</a:t>
            </a:r>
          </a:p>
          <a:p>
            <a:r>
              <a:rPr lang="en-US" dirty="0" smtClean="0"/>
              <a:t>Data determines which computation to perform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5431-7DE4-9C4C-B91E-CF4EB84A558A}" type="slidenum">
              <a:rPr lang="en-US"/>
              <a:pPr/>
              <a:t>37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Basic Blocks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7772400" cy="2286000"/>
          </a:xfrm>
        </p:spPr>
        <p:txBody>
          <a:bodyPr/>
          <a:lstStyle/>
          <a:p>
            <a:r>
              <a:rPr lang="en-US" dirty="0"/>
              <a:t>Sequence of operations with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Once enter execute all operations in block</a:t>
            </a:r>
          </a:p>
          <a:p>
            <a:pPr lvl="1"/>
            <a:r>
              <a:rPr lang="en-US" dirty="0"/>
              <a:t>Set of exits at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806720"/>
            <a:ext cx="2362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begin: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z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&gt;20;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brfalse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, finish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=4</a:t>
            </a:r>
          </a:p>
          <a:p>
            <a:r>
              <a:rPr lang="en-US" dirty="0" smtClean="0"/>
              <a:t>finish: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y</a:t>
            </a:r>
            <a:endParaRPr lang="en-US" dirty="0" smtClean="0"/>
          </a:p>
          <a:p>
            <a:r>
              <a:rPr lang="en-US" dirty="0" smtClean="0"/>
              <a:t>end: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3352800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BB0: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z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&gt;20</a:t>
            </a:r>
          </a:p>
          <a:p>
            <a:r>
              <a:rPr lang="en-US" dirty="0" smtClean="0"/>
              <a:t>   br(t,BB1,BB2)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3352800"/>
            <a:ext cx="2362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BB1: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=4;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br</a:t>
            </a:r>
            <a:r>
              <a:rPr lang="en-US" dirty="0" smtClean="0"/>
              <a:t> BB2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10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BB2: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5791200"/>
            <a:ext cx="1936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Basic Blocks?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5431-7DE4-9C4C-B91E-CF4EB84A558A}" type="slidenum">
              <a:rPr lang="en-US"/>
              <a:pPr/>
              <a:t>38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Blocks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Sequence of operations with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Once enter execute all operations in block</a:t>
            </a:r>
          </a:p>
          <a:p>
            <a:pPr lvl="1"/>
            <a:r>
              <a:rPr lang="en-US" dirty="0"/>
              <a:t>Set of exits at end</a:t>
            </a:r>
          </a:p>
          <a:p>
            <a:r>
              <a:rPr lang="en-US" dirty="0"/>
              <a:t>Can dataflow schedule operations within a basic block</a:t>
            </a:r>
          </a:p>
          <a:p>
            <a:pPr lvl="1"/>
            <a:r>
              <a:rPr lang="en-US" dirty="0"/>
              <a:t>As long as preserve memory 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1E08-9F6F-C145-8369-0F1C12503D36}" type="slidenum">
              <a:rPr lang="en-US"/>
              <a:pPr/>
              <a:t>39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Connecting Basic Blocks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Connect up basic blocks by routing control flow token</a:t>
            </a:r>
          </a:p>
          <a:p>
            <a:pPr lvl="1"/>
            <a:r>
              <a:rPr lang="en-US"/>
              <a:t>May enter from several places</a:t>
            </a:r>
          </a:p>
          <a:p>
            <a:pPr lvl="1"/>
            <a:r>
              <a:rPr lang="en-US"/>
              <a:t>May leave to one of several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Accelerators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exploit FPGA logic on </a:t>
            </a:r>
            <a:r>
              <a:rPr lang="en-US" dirty="0" err="1" smtClean="0"/>
              <a:t>Zynq</a:t>
            </a:r>
            <a:r>
              <a:rPr lang="en-US" dirty="0" smtClean="0"/>
              <a:t> to accelerate computations</a:t>
            </a:r>
          </a:p>
          <a:p>
            <a:r>
              <a:rPr lang="en-US" dirty="0" smtClean="0"/>
              <a:t>Traditionally has meant develop accelerators in </a:t>
            </a:r>
          </a:p>
          <a:p>
            <a:pPr lvl="1"/>
            <a:r>
              <a:rPr lang="en-US" dirty="0" smtClean="0"/>
              <a:t>Hardware Description Language (HDL)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Verilog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undergrads see in CIS371</a:t>
            </a:r>
          </a:p>
          <a:p>
            <a:pPr lvl="1"/>
            <a:r>
              <a:rPr lang="en-US" dirty="0" smtClean="0">
                <a:sym typeface="Wingdings"/>
              </a:rPr>
              <a:t>Directly in schematics</a:t>
            </a:r>
          </a:p>
          <a:p>
            <a:pPr lvl="1"/>
            <a:r>
              <a:rPr lang="en-US" dirty="0" smtClean="0">
                <a:sym typeface="Wingdings"/>
              </a:rPr>
              <a:t>Generator language (constructs logic)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1E08-9F6F-C145-8369-0F1C12503D36}" type="slidenum">
              <a:rPr lang="en-US"/>
              <a:pPr/>
              <a:t>40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Connecting Basic Blocks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4114800"/>
          </a:xfrm>
        </p:spPr>
        <p:txBody>
          <a:bodyPr/>
          <a:lstStyle/>
          <a:p>
            <a:r>
              <a:rPr lang="en-US" dirty="0"/>
              <a:t>Connect up basic blocks by routing control flow token</a:t>
            </a:r>
          </a:p>
          <a:p>
            <a:pPr lvl="1"/>
            <a:r>
              <a:rPr lang="en-US" dirty="0"/>
              <a:t>May enter from several places</a:t>
            </a:r>
          </a:p>
          <a:p>
            <a:pPr lvl="1"/>
            <a:r>
              <a:rPr lang="en-US" dirty="0"/>
              <a:t>May leave to one of several places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543800" y="2514600"/>
            <a:ext cx="762000" cy="533400"/>
          </a:xfrm>
          <a:prstGeom prst="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BB0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229600" y="3429000"/>
            <a:ext cx="914400" cy="533400"/>
          </a:xfrm>
          <a:prstGeom prst="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BB1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0" y="4191000"/>
            <a:ext cx="838200" cy="533400"/>
          </a:xfrm>
          <a:prstGeom prst="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BB2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 bwMode="auto">
          <a:xfrm rot="5400000">
            <a:off x="7353300" y="3619500"/>
            <a:ext cx="1143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1" idx="2"/>
            <a:endCxn id="12" idx="0"/>
          </p:cNvCxnSpPr>
          <p:nvPr/>
        </p:nvCxnSpPr>
        <p:spPr bwMode="auto">
          <a:xfrm rot="16200000" flipH="1">
            <a:off x="8115300" y="2857500"/>
            <a:ext cx="3810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2"/>
            <a:endCxn id="13" idx="0"/>
          </p:cNvCxnSpPr>
          <p:nvPr/>
        </p:nvCxnSpPr>
        <p:spPr bwMode="auto">
          <a:xfrm rot="5400000">
            <a:off x="8248650" y="3752850"/>
            <a:ext cx="228600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04800" y="2806720"/>
            <a:ext cx="2362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begin: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z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&gt;20;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brfalse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, finish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=4</a:t>
            </a:r>
          </a:p>
          <a:p>
            <a:r>
              <a:rPr lang="en-US" dirty="0" smtClean="0"/>
              <a:t>finish: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y</a:t>
            </a:r>
            <a:endParaRPr lang="en-US" dirty="0" smtClean="0"/>
          </a:p>
          <a:p>
            <a:r>
              <a:rPr lang="en-US" dirty="0" smtClean="0"/>
              <a:t>end: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3352800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BB0: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z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&gt;20</a:t>
            </a:r>
          </a:p>
          <a:p>
            <a:r>
              <a:rPr lang="en-US" dirty="0" smtClean="0"/>
              <a:t>   br(t,BB1,BB2)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1200" y="3352800"/>
            <a:ext cx="2362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BB1: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=4;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br</a:t>
            </a:r>
            <a:r>
              <a:rPr lang="en-US" dirty="0" smtClean="0"/>
              <a:t> BB2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9800" y="510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BB2: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C38-08DF-C14D-9E0B-9EA4F3E56B6A}" type="slidenum">
              <a:rPr lang="en-US"/>
              <a:pPr/>
              <a:t>41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Basic Blocks for if/then/else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219200"/>
            <a:ext cx="66786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288925" y="5830888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F303-3A2F-204D-9CAE-876A8818AFC7}" type="slidenum">
              <a:rPr lang="en-US"/>
              <a:pPr/>
              <a:t>42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sum=0;</a:t>
            </a:r>
          </a:p>
          <a:p>
            <a:pPr>
              <a:buFontTx/>
              <a:buNone/>
            </a:pPr>
            <a:r>
              <a:rPr lang="en-US"/>
              <a:t>for (i=0;i&lt;imax;i++)</a:t>
            </a:r>
          </a:p>
          <a:p>
            <a:pPr lvl="1">
              <a:buFontTx/>
              <a:buNone/>
            </a:pPr>
            <a:r>
              <a:rPr lang="en-US"/>
              <a:t>sum+=i;</a:t>
            </a:r>
          </a:p>
          <a:p>
            <a:pPr>
              <a:buFontTx/>
              <a:buNone/>
            </a:pPr>
            <a:r>
              <a:rPr lang="en-US"/>
              <a:t>r=sum&lt;&lt;2;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591300" y="14478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sum=0;</a:t>
            </a:r>
          </a:p>
          <a:p>
            <a:pPr algn="ctr"/>
            <a:r>
              <a:rPr lang="en-US"/>
              <a:t>i=0;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6629400" y="2590800"/>
            <a:ext cx="1143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i&lt;imax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6629400" y="3581400"/>
            <a:ext cx="1143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sum+=i;</a:t>
            </a:r>
          </a:p>
          <a:p>
            <a:pPr algn="ctr"/>
            <a:r>
              <a:rPr lang="en-US"/>
              <a:t>i=i+1;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6400800" y="4724400"/>
            <a:ext cx="1600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r=sum&lt;&lt;2;</a:t>
            </a:r>
          </a:p>
        </p:txBody>
      </p:sp>
      <p:cxnSp>
        <p:nvCxnSpPr>
          <p:cNvPr id="224266" name="AutoShape 10"/>
          <p:cNvCxnSpPr>
            <a:cxnSpLocks noChangeShapeType="1"/>
            <a:stCxn id="224261" idx="2"/>
            <a:endCxn id="224262" idx="0"/>
          </p:cNvCxnSpPr>
          <p:nvPr/>
        </p:nvCxnSpPr>
        <p:spPr bwMode="auto">
          <a:xfrm>
            <a:off x="7200900" y="2133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67" name="AutoShape 11"/>
          <p:cNvCxnSpPr>
            <a:cxnSpLocks noChangeShapeType="1"/>
            <a:stCxn id="224262" idx="3"/>
            <a:endCxn id="224265" idx="3"/>
          </p:cNvCxnSpPr>
          <p:nvPr/>
        </p:nvCxnSpPr>
        <p:spPr bwMode="auto">
          <a:xfrm>
            <a:off x="7772400" y="2857500"/>
            <a:ext cx="228600" cy="2247900"/>
          </a:xfrm>
          <a:prstGeom prst="bentConnector3">
            <a:avLst>
              <a:gd name="adj1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4268" name="AutoShape 12"/>
          <p:cNvCxnSpPr>
            <a:cxnSpLocks noChangeShapeType="1"/>
            <a:stCxn id="224262" idx="2"/>
            <a:endCxn id="224263" idx="0"/>
          </p:cNvCxnSpPr>
          <p:nvPr/>
        </p:nvCxnSpPr>
        <p:spPr bwMode="auto">
          <a:xfrm>
            <a:off x="7200900" y="3124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70" name="AutoShape 14"/>
          <p:cNvCxnSpPr>
            <a:cxnSpLocks noChangeShapeType="1"/>
            <a:stCxn id="224263" idx="1"/>
            <a:endCxn id="224262" idx="1"/>
          </p:cNvCxnSpPr>
          <p:nvPr/>
        </p:nvCxnSpPr>
        <p:spPr bwMode="auto">
          <a:xfrm rot="10800000" flipH="1">
            <a:off x="6629400" y="2857500"/>
            <a:ext cx="1588" cy="1104900"/>
          </a:xfrm>
          <a:prstGeom prst="bentConnector3">
            <a:avLst>
              <a:gd name="adj1" fmla="val -27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43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Control</a:t>
            </a:r>
            <a:endParaRPr lang="en-US" dirty="0" smtClean="0"/>
          </a:p>
          <a:p>
            <a:pPr lvl="1"/>
            <a:endParaRPr lang="en-US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 we do with function calls?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495800" cy="4114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f(int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err="1" smtClean="0"/>
              <a:t>r</a:t>
            </a:r>
            <a:r>
              <a:rPr lang="en-US" dirty="0" err="1" smtClean="0"/>
              <a:t>eturn(sqrt(a</a:t>
            </a:r>
            <a:r>
              <a:rPr lang="en-US" dirty="0" smtClean="0"/>
              <a:t>*</a:t>
            </a:r>
            <a:r>
              <a:rPr lang="en-US" dirty="0" err="1" smtClean="0"/>
              <a:t>a+b</a:t>
            </a:r>
            <a:r>
              <a:rPr lang="en-US" dirty="0" smtClean="0"/>
              <a:t>*</a:t>
            </a:r>
            <a:r>
              <a:rPr lang="en-US" dirty="0" err="1" smtClean="0"/>
              <a:t>b</a:t>
            </a:r>
            <a:r>
              <a:rPr lang="en-US" dirty="0" smtClean="0"/>
              <a:t>));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</a:t>
            </a:r>
            <a:r>
              <a:rPr lang="en-US" dirty="0" err="1" smtClean="0"/>
              <a:t>or(i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D</a:t>
            </a:r>
            <a:r>
              <a:rPr lang="en-US" dirty="0" err="1" smtClean="0"/>
              <a:t>[i</a:t>
            </a:r>
            <a:r>
              <a:rPr lang="en-US" dirty="0" smtClean="0"/>
              <a:t>]=</a:t>
            </a:r>
            <a:r>
              <a:rPr lang="en-US" dirty="0" err="1" smtClean="0"/>
              <a:t>f(A[i],B[i</a:t>
            </a:r>
            <a:r>
              <a:rPr lang="en-US" dirty="0" smtClean="0"/>
              <a:t>]);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3810000" y="4267200"/>
            <a:ext cx="4953000" cy="1905000"/>
          </a:xfrm>
        </p:spPr>
        <p:txBody>
          <a:bodyPr/>
          <a:lstStyle/>
          <a:p>
            <a:r>
              <a:rPr lang="en-US" dirty="0" err="1" smtClean="0"/>
              <a:t>for</a:t>
            </a:r>
            <a:r>
              <a:rPr lang="en-US" dirty="0" err="1" smtClean="0"/>
              <a:t>(i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D</a:t>
            </a:r>
            <a:r>
              <a:rPr lang="en-US" dirty="0" err="1" smtClean="0"/>
              <a:t>[i</a:t>
            </a:r>
            <a:r>
              <a:rPr lang="en-US" dirty="0" smtClean="0"/>
              <a:t>]</a:t>
            </a:r>
            <a:r>
              <a:rPr lang="en-US" dirty="0" smtClean="0"/>
              <a:t>=</a:t>
            </a:r>
            <a:r>
              <a:rPr lang="en-US" dirty="0" err="1" smtClean="0"/>
              <a:t>sqrt(A[i</a:t>
            </a:r>
            <a:r>
              <a:rPr lang="en-US" dirty="0" smtClean="0"/>
              <a:t>]*</a:t>
            </a:r>
            <a:r>
              <a:rPr lang="en-US" dirty="0" err="1" smtClean="0"/>
              <a:t>A[i]+B[i</a:t>
            </a:r>
            <a:r>
              <a:rPr lang="en-US" dirty="0" smtClean="0"/>
              <a:t>]*</a:t>
            </a:r>
            <a:r>
              <a:rPr lang="en-US" dirty="0" err="1" smtClean="0"/>
              <a:t>B[i</a:t>
            </a:r>
            <a:r>
              <a:rPr lang="en-US" dirty="0" smtClean="0"/>
              <a:t>]);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as data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Implement function as an operation</a:t>
            </a:r>
          </a:p>
          <a:p>
            <a:r>
              <a:rPr lang="en-US" dirty="0" smtClean="0"/>
              <a:t>Send arguments as input tokens</a:t>
            </a:r>
          </a:p>
          <a:p>
            <a:r>
              <a:rPr lang="en-US" dirty="0" smtClean="0"/>
              <a:t>Get result back as token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828800"/>
            <a:ext cx="3399009" cy="415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Shared Function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371600"/>
            <a:ext cx="4805298" cy="5025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fib(int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if ((</a:t>
            </a:r>
            <a:r>
              <a:rPr lang="en-US" dirty="0" err="1" smtClean="0"/>
              <a:t>x</a:t>
            </a:r>
            <a:r>
              <a:rPr lang="en-US" dirty="0" smtClean="0"/>
              <a:t>==0) || (</a:t>
            </a:r>
            <a:r>
              <a:rPr lang="en-US" dirty="0" err="1" smtClean="0"/>
              <a:t>x</a:t>
            </a:r>
            <a:r>
              <a:rPr lang="en-US" dirty="0" smtClean="0"/>
              <a:t>==1)) return(1);</a:t>
            </a:r>
          </a:p>
          <a:p>
            <a:pPr>
              <a:buNone/>
            </a:pPr>
            <a:r>
              <a:rPr lang="en-US" dirty="0" smtClean="0"/>
              <a:t>   else return(fib(x-1)+fib(x-2));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dirty="0" smtClean="0"/>
              <a:t>In general won’t work.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Problem?</a:t>
            </a:r>
          </a:p>
          <a:p>
            <a:r>
              <a:rPr lang="en-US" dirty="0" smtClean="0"/>
              <a:t>Smart compiler might be able to turn some cases into iterative loop.</a:t>
            </a:r>
          </a:p>
          <a:p>
            <a:r>
              <a:rPr lang="en-US" dirty="0" smtClean="0"/>
              <a:t>…but don’t count on it.</a:t>
            </a:r>
          </a:p>
          <a:p>
            <a:pPr lvl="1"/>
            <a:r>
              <a:rPr lang="en-US" dirty="0" err="1" smtClean="0"/>
              <a:t>VivadoHLS</a:t>
            </a:r>
            <a:r>
              <a:rPr lang="en-US" dirty="0" smtClean="0"/>
              <a:t> will not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49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Satisfied?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Q: Satisfied with implementation this is producing?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Course “Hypothesis”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C-to-gates synthesis mature enough to use to specify hardware</a:t>
            </a:r>
          </a:p>
          <a:p>
            <a:pPr lvl="1"/>
            <a:r>
              <a:rPr lang="en-US" dirty="0" smtClean="0"/>
              <a:t>Leverage fact everyone knows C</a:t>
            </a:r>
          </a:p>
          <a:p>
            <a:pPr lvl="2"/>
            <a:r>
              <a:rPr lang="en-US" dirty="0" smtClean="0"/>
              <a:t>(must, at least, know C to develop embedded code)</a:t>
            </a:r>
          </a:p>
          <a:p>
            <a:pPr lvl="1"/>
            <a:r>
              <a:rPr lang="en-US" dirty="0" smtClean="0"/>
              <a:t>Avoid taking time to teach </a:t>
            </a:r>
            <a:r>
              <a:rPr lang="en-US" dirty="0" err="1" smtClean="0"/>
              <a:t>Verilog</a:t>
            </a:r>
            <a:r>
              <a:rPr lang="en-US" dirty="0" smtClean="0"/>
              <a:t> or VHDL</a:t>
            </a:r>
          </a:p>
          <a:p>
            <a:pPr lvl="2"/>
            <a:r>
              <a:rPr lang="en-US" dirty="0" smtClean="0"/>
              <a:t>Or making </a:t>
            </a:r>
            <a:r>
              <a:rPr lang="en-US" dirty="0" err="1" smtClean="0"/>
              <a:t>Verilog</a:t>
            </a:r>
            <a:r>
              <a:rPr lang="en-US" dirty="0" smtClean="0"/>
              <a:t> a pre-</a:t>
            </a:r>
            <a:r>
              <a:rPr lang="en-US" dirty="0" err="1" smtClean="0"/>
              <a:t>req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Focus on teaching how to craft hardware</a:t>
            </a:r>
          </a:p>
          <a:p>
            <a:pPr lvl="2"/>
            <a:r>
              <a:rPr lang="en-US" dirty="0" smtClean="0"/>
              <a:t>Using the C already know</a:t>
            </a:r>
          </a:p>
          <a:p>
            <a:pPr lvl="2"/>
            <a:r>
              <a:rPr lang="en-US" dirty="0" smtClean="0"/>
              <a:t>…may require thinking about the C differently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BD13-C14C-2341-BD9A-19051FB4709C}" type="slidenum">
              <a:rPr lang="en-US"/>
              <a:pPr/>
              <a:t>50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Beyond Basic Blocks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blocks tend to be limiting </a:t>
            </a:r>
          </a:p>
          <a:p>
            <a:r>
              <a:rPr lang="en-US"/>
              <a:t>Runs of straight-line code are not long</a:t>
            </a:r>
          </a:p>
          <a:p>
            <a:r>
              <a:rPr lang="en-US"/>
              <a:t>For good hardware implementation</a:t>
            </a:r>
          </a:p>
          <a:p>
            <a:pPr lvl="1"/>
            <a:r>
              <a:rPr lang="en-US"/>
              <a:t>Want more parallelism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3371-60B8-954D-A1DF-6481E3702002}" type="slidenum">
              <a:rPr lang="en-US"/>
              <a:pPr/>
              <a:t>51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Control Flow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{ … } else { …}</a:t>
            </a:r>
          </a:p>
          <a:p>
            <a:endParaRPr lang="en-US" dirty="0"/>
          </a:p>
          <a:p>
            <a:r>
              <a:rPr lang="en-US" dirty="0"/>
              <a:t>Assignments become conditional</a:t>
            </a:r>
          </a:p>
          <a:p>
            <a:r>
              <a:rPr lang="en-US" dirty="0"/>
              <a:t>In simplest </a:t>
            </a:r>
            <a:r>
              <a:rPr lang="en-US" dirty="0" smtClean="0"/>
              <a:t>cases (no memory ops), </a:t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treat as dataflow node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3800" y="5029200"/>
            <a:ext cx="914400" cy="457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cond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5334000" y="56388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choose</a:t>
            </a:r>
            <a:endParaRPr lang="en-US" dirty="0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953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096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else</a:t>
            </a: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4191000" y="548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54102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H="1">
            <a:off x="6096000" y="5486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08-7076-8545-A947-D512111035CC}" type="slidenum">
              <a:rPr lang="en-US"/>
              <a:pPr/>
              <a:t>52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(a&gt;b)</a:t>
            </a:r>
          </a:p>
          <a:p>
            <a:pPr>
              <a:buFontTx/>
              <a:buNone/>
            </a:pPr>
            <a:r>
              <a:rPr lang="en-US"/>
              <a:t>  c=b*c;</a:t>
            </a:r>
          </a:p>
          <a:p>
            <a:pPr>
              <a:buFontTx/>
              <a:buNone/>
            </a:pPr>
            <a:r>
              <a:rPr lang="en-US"/>
              <a:t>else</a:t>
            </a:r>
          </a:p>
          <a:p>
            <a:pPr>
              <a:buFontTx/>
              <a:buNone/>
            </a:pPr>
            <a:r>
              <a:rPr lang="en-US"/>
              <a:t>  c=a*c;</a:t>
            </a:r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133600"/>
            <a:ext cx="3048000" cy="1981200"/>
            <a:chOff x="2880" y="1344"/>
            <a:chExt cx="1920" cy="1248"/>
          </a:xfrm>
        </p:grpSpPr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3552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b*c</a:t>
              </a: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4224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a*c</a:t>
              </a:r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2" idx="4"/>
              <a:endCxn id="191495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1" name="AutoShape 13"/>
            <p:cNvCxnSpPr>
              <a:cxnSpLocks noChangeShapeType="1"/>
              <a:stCxn id="191493" idx="4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2" name="AutoShape 14"/>
            <p:cNvCxnSpPr>
              <a:cxnSpLocks noChangeShapeType="1"/>
              <a:stCxn id="191494" idx="4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477000" y="4114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0CF4-CE05-B84A-98D2-49D4A13CCC10}" type="slidenum">
              <a:rPr lang="en-US"/>
              <a:pPr/>
              <a:t>53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v=a;</a:t>
            </a:r>
          </a:p>
          <a:p>
            <a:pPr>
              <a:buFontTx/>
              <a:buNone/>
            </a:pPr>
            <a:r>
              <a:rPr lang="en-US" sz="2800"/>
              <a:t>if (b&gt;a)</a:t>
            </a:r>
          </a:p>
          <a:p>
            <a:pPr>
              <a:buFontTx/>
              <a:buNone/>
            </a:pPr>
            <a:r>
              <a:rPr lang="en-US" sz="2800"/>
              <a:t>   v=b;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not assigned, value flows from before assignment</a:t>
            </a:r>
          </a:p>
          <a:p>
            <a:endParaRPr lang="en-US" sz="2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098675"/>
            <a:ext cx="2741613" cy="2438400"/>
            <a:chOff x="2880" y="1322"/>
            <a:chExt cx="1727" cy="1536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b&gt;a</a:t>
              </a:r>
            </a:p>
          </p:txBody>
        </p:sp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4"/>
              <a:endCxn id="193544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3734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4406" y="132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4070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54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{min</a:t>
            </a:r>
            <a:r>
              <a:rPr lang="en-US" sz="2800" dirty="0">
                <a:latin typeface="Courier"/>
                <a:cs typeface="Courier"/>
              </a:rPr>
              <a:t>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</a:t>
            </a:r>
            <a:r>
              <a:rPr lang="en-US" sz="2800" dirty="0" smtClean="0">
                <a:latin typeface="Courier"/>
                <a:cs typeface="Courier"/>
              </a:rPr>
              <a:t>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{max</a:t>
            </a:r>
            <a:r>
              <a:rPr lang="en-US" sz="2800" dirty="0">
                <a:latin typeface="Courier"/>
                <a:cs typeface="Courier"/>
              </a:rPr>
              <a:t>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</a:t>
            </a:r>
            <a:r>
              <a:rPr lang="en-US" sz="2800" dirty="0" smtClean="0">
                <a:latin typeface="Courier"/>
                <a:cs typeface="Courier"/>
              </a:rPr>
              <a:t>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Finish drawing graph for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C38-08DF-C14D-9E0B-9EA4F3E56B6A}" type="slidenum">
              <a:rPr lang="en-US"/>
              <a:pPr/>
              <a:t>56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Recall: Basic </a:t>
            </a:r>
            <a:r>
              <a:rPr lang="en-US" dirty="0"/>
              <a:t>Blocks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if/then/else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524000"/>
            <a:ext cx="66786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288925" y="5830888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(a&gt;10)</a:t>
            </a:r>
          </a:p>
          <a:p>
            <a:pPr>
              <a:buNone/>
            </a:pPr>
            <a:r>
              <a:rPr lang="en-US" dirty="0" smtClean="0"/>
              <a:t>   a++;</a:t>
            </a:r>
          </a:p>
          <a:p>
            <a:pPr>
              <a:buNone/>
            </a:pPr>
            <a:r>
              <a:rPr lang="en-US" dirty="0" smtClean="0"/>
              <a:t>else;</a:t>
            </a:r>
          </a:p>
          <a:p>
            <a:pPr>
              <a:buNone/>
            </a:pPr>
            <a:r>
              <a:rPr lang="en-US" dirty="0" smtClean="0"/>
              <a:t>   a—</a:t>
            </a:r>
          </a:p>
          <a:p>
            <a:pPr>
              <a:buNone/>
            </a:pPr>
            <a:r>
              <a:rPr lang="en-US" dirty="0" smtClean="0"/>
              <a:t>x=a^0x07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447800"/>
            <a:ext cx="4737100" cy="473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Height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Mux</a:t>
            </a:r>
            <a:r>
              <a:rPr lang="en-US" dirty="0" smtClean="0">
                <a:solidFill>
                  <a:srgbClr val="000000"/>
                </a:solidFill>
              </a:rPr>
              <a:t> converted version has shorter path (lower latency)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372094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1430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Height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1981200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Mux</a:t>
            </a:r>
            <a:r>
              <a:rPr lang="en-US" dirty="0" smtClean="0">
                <a:solidFill>
                  <a:srgbClr val="000000"/>
                </a:solidFill>
              </a:rPr>
              <a:t> converted version has shorter path (lower latency)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Can execute condition in </a:t>
            </a:r>
            <a:r>
              <a:rPr lang="en-US" b="1" dirty="0" smtClean="0">
                <a:solidFill>
                  <a:schemeClr val="accent2"/>
                </a:solidFill>
              </a:rPr>
              <a:t>parallel </a:t>
            </a:r>
            <a:r>
              <a:rPr lang="en-US" dirty="0" smtClean="0">
                <a:solidFill>
                  <a:schemeClr val="accent2"/>
                </a:solidFill>
              </a:rPr>
              <a:t>with then and else clauses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372094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1430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[open]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Is it obvious we can write C to describe hardware?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parts of C translate naturally to hardware?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parts of C might be problematic?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parts of hardware design might be hard to describe in C?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might go wrong if we </a:t>
            </a:r>
            <a:r>
              <a:rPr lang="en-US" dirty="0" err="1" smtClean="0">
                <a:solidFill>
                  <a:srgbClr val="FF6600"/>
                </a:solidFill>
              </a:rPr>
              <a:t>mux</a:t>
            </a:r>
            <a:r>
              <a:rPr lang="en-US" dirty="0" smtClean="0">
                <a:solidFill>
                  <a:srgbClr val="FF6600"/>
                </a:solidFill>
              </a:rPr>
              <a:t>-converted the following</a:t>
            </a:r>
            <a:r>
              <a:rPr lang="en-US" dirty="0" smtClean="0">
                <a:solidFill>
                  <a:schemeClr val="accent4"/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might go wrong if we </a:t>
            </a:r>
            <a:r>
              <a:rPr lang="en-US" dirty="0" err="1" smtClean="0">
                <a:solidFill>
                  <a:schemeClr val="accent4"/>
                </a:solidFill>
              </a:rPr>
              <a:t>mux</a:t>
            </a:r>
            <a:r>
              <a:rPr lang="en-US" dirty="0" smtClean="0">
                <a:solidFill>
                  <a:schemeClr val="accent4"/>
                </a:solidFill>
              </a:rPr>
              <a:t>-converted the following: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Don’t want memory operations in non-taken branch to occur.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Don’t want memory operations in non-taken branch to occur.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Conclude: </a:t>
            </a:r>
            <a:r>
              <a:rPr lang="en-US" dirty="0" smtClean="0">
                <a:solidFill>
                  <a:schemeClr val="accent4"/>
                </a:solidFill>
              </a:rPr>
              <a:t>cannot </a:t>
            </a:r>
            <a:r>
              <a:rPr lang="en-US" dirty="0" err="1" smtClean="0">
                <a:solidFill>
                  <a:schemeClr val="accent4"/>
                </a:solidFill>
              </a:rPr>
              <a:t>mux</a:t>
            </a:r>
            <a:r>
              <a:rPr lang="en-US" dirty="0" smtClean="0">
                <a:solidFill>
                  <a:schemeClr val="accent4"/>
                </a:solidFill>
              </a:rPr>
              <a:t>-convert blocks with memory operations (without additional care)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C3C6-547C-614C-B87B-DF75B689CD53}" type="slidenum">
              <a:rPr lang="en-US"/>
              <a:pPr/>
              <a:t>63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Hyperblocks 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convert if/then/else into dataflow</a:t>
            </a:r>
          </a:p>
          <a:p>
            <a:pPr lvl="1">
              <a:lnSpc>
                <a:spcPct val="90000"/>
              </a:lnSpc>
            </a:pPr>
            <a:r>
              <a:rPr lang="en-US"/>
              <a:t>If/mux-conversion</a:t>
            </a:r>
          </a:p>
          <a:p>
            <a:pPr>
              <a:lnSpc>
                <a:spcPct val="90000"/>
              </a:lnSpc>
            </a:pPr>
            <a:r>
              <a:rPr lang="en-US"/>
              <a:t>Hyperblock</a:t>
            </a:r>
          </a:p>
          <a:p>
            <a:pPr lvl="1">
              <a:lnSpc>
                <a:spcPct val="90000"/>
              </a:lnSpc>
            </a:pPr>
            <a:r>
              <a:rPr lang="en-US"/>
              <a:t>Single entry point</a:t>
            </a:r>
          </a:p>
          <a:p>
            <a:pPr lvl="1">
              <a:lnSpc>
                <a:spcPct val="90000"/>
              </a:lnSpc>
            </a:pPr>
            <a:r>
              <a:rPr lang="en-US"/>
              <a:t>No internal branches</a:t>
            </a:r>
          </a:p>
          <a:p>
            <a:pPr lvl="1">
              <a:lnSpc>
                <a:spcPct val="90000"/>
              </a:lnSpc>
            </a:pPr>
            <a:r>
              <a:rPr lang="en-US"/>
              <a:t>Internal control flow provided by mux conversion</a:t>
            </a:r>
          </a:p>
          <a:p>
            <a:pPr lvl="1">
              <a:lnSpc>
                <a:spcPct val="90000"/>
              </a:lnSpc>
            </a:pPr>
            <a:r>
              <a:rPr lang="en-US"/>
              <a:t>May exit at multiple points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096000" y="2667000"/>
            <a:ext cx="3048000" cy="2438400"/>
            <a:chOff x="4572000" y="2133600"/>
            <a:chExt cx="3048000" cy="2438400"/>
          </a:xfrm>
        </p:grpSpPr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4572000" y="2133600"/>
              <a:ext cx="3048000" cy="1981200"/>
              <a:chOff x="2880" y="1344"/>
              <a:chExt cx="1920" cy="1248"/>
            </a:xfrm>
          </p:grpSpPr>
          <p:sp>
            <p:nvSpPr>
              <p:cNvPr id="8" name="Oval 4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576" cy="288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a&gt;b</a:t>
                </a:r>
              </a:p>
            </p:txBody>
          </p:sp>
          <p:sp>
            <p:nvSpPr>
              <p:cNvPr id="9" name="Oval 5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576" cy="288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b*c</a:t>
                </a:r>
              </a:p>
            </p:txBody>
          </p:sp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>
                <a:off x="4224" y="1344"/>
                <a:ext cx="576" cy="288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a*c</a:t>
                </a:r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3792" y="2064"/>
                <a:ext cx="765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2" name="AutoShape 10"/>
              <p:cNvCxnSpPr>
                <a:cxnSpLocks noChangeShapeType="1"/>
                <a:stCxn id="8" idx="4"/>
                <a:endCxn id="11" idx="2"/>
              </p:cNvCxnSpPr>
              <p:nvPr/>
            </p:nvCxnSpPr>
            <p:spPr bwMode="auto">
              <a:xfrm rot="16200000" flipH="1">
                <a:off x="3264" y="1536"/>
                <a:ext cx="528" cy="72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13" name="AutoShape 13"/>
              <p:cNvCxnSpPr>
                <a:cxnSpLocks noChangeShapeType="1"/>
                <a:stCxn id="9" idx="4"/>
              </p:cNvCxnSpPr>
              <p:nvPr/>
            </p:nvCxnSpPr>
            <p:spPr bwMode="auto">
              <a:xfrm rot="16200000" flipH="1">
                <a:off x="3720" y="1752"/>
                <a:ext cx="432" cy="191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14" name="AutoShape 14"/>
              <p:cNvCxnSpPr>
                <a:cxnSpLocks noChangeShapeType="1"/>
                <a:stCxn id="10" idx="4"/>
              </p:cNvCxnSpPr>
              <p:nvPr/>
            </p:nvCxnSpPr>
            <p:spPr bwMode="auto">
              <a:xfrm rot="5400000">
                <a:off x="4176" y="1728"/>
                <a:ext cx="432" cy="24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4176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477000" y="411480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FB5C-111D-EA48-91D3-A3802A980E72}" type="slidenum">
              <a:rPr lang="en-US"/>
              <a:pPr/>
              <a:t>64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Blocks </a:t>
            </a:r>
            <a:r>
              <a:rPr lang="en-US">
                <a:sym typeface="Wingdings" charset="2"/>
              </a:rPr>
              <a:t> Hyperblock</a:t>
            </a:r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04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013" y="1600200"/>
            <a:ext cx="8662987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152400" y="56388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DE69-0C62-2A43-9CBB-4E65A53ECC92}" type="slidenum">
              <a:rPr lang="en-US"/>
              <a:pPr/>
              <a:t>65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Hyperblock Benefits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code </a:t>
            </a:r>
            <a:r>
              <a:rPr lang="en-US">
                <a:sym typeface="Wingdings" charset="2"/>
              </a:rPr>
              <a:t> typically more parallelism</a:t>
            </a:r>
          </a:p>
          <a:p>
            <a:pPr lvl="1"/>
            <a:r>
              <a:rPr lang="en-US"/>
              <a:t>Shorter critical path</a:t>
            </a:r>
          </a:p>
          <a:p>
            <a:r>
              <a:rPr lang="en-US"/>
              <a:t>Optimization opportunities</a:t>
            </a:r>
          </a:p>
          <a:p>
            <a:pPr lvl="1"/>
            <a:r>
              <a:rPr lang="en-US"/>
              <a:t>Reduce work in common flow path</a:t>
            </a:r>
          </a:p>
          <a:p>
            <a:pPr lvl="1"/>
            <a:r>
              <a:rPr lang="en-US"/>
              <a:t>Move logic for uncommon case out of path</a:t>
            </a:r>
          </a:p>
          <a:p>
            <a:pPr lvl="2"/>
            <a:r>
              <a:rPr lang="en-US"/>
              <a:t>Makes smaller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7BB8-D815-394E-BA38-88400071A586}" type="slidenum">
              <a:rPr lang="en-US"/>
              <a:pPr/>
              <a:t>66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Common Case Height Reduction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45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952625"/>
            <a:ext cx="58674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45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52600"/>
            <a:ext cx="3182938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4504" name="Text Box 8"/>
          <p:cNvSpPr txBox="1">
            <a:spLocks noChangeArrowheads="1"/>
          </p:cNvSpPr>
          <p:nvPr/>
        </p:nvSpPr>
        <p:spPr bwMode="auto">
          <a:xfrm>
            <a:off x="3962400" y="60198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3786-F301-4948-B545-1CFA7E111DE4}" type="slidenum">
              <a:rPr lang="en-US"/>
              <a:pPr/>
              <a:t>67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/>
              <a:t>Common-Case Flow Optimization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65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43000"/>
            <a:ext cx="8229600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2895600" y="60198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68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Optimizations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0EF3-11CE-E04B-99EB-8FE627DF726A}" type="slidenum">
              <a:rPr lang="en-US"/>
              <a:pPr/>
              <a:t>69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Concerns?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What are we still not satisfied with?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Parallelism </a:t>
            </a:r>
            <a:r>
              <a:rPr lang="en-US" sz="2800" dirty="0"/>
              <a:t>in </a:t>
            </a:r>
            <a:r>
              <a:rPr lang="en-US" sz="2800" dirty="0" err="1"/>
              <a:t>hyperblock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Especially if memory </a:t>
            </a:r>
            <a:r>
              <a:rPr lang="en-US" sz="2400" dirty="0" err="1"/>
              <a:t>sequentialized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Disambiguate memories?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Allow multiple memory banks?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Only one </a:t>
            </a:r>
            <a:r>
              <a:rPr lang="en-US" sz="2800" dirty="0" err="1"/>
              <a:t>hyperblock</a:t>
            </a:r>
            <a:r>
              <a:rPr lang="en-US" sz="2800" dirty="0"/>
              <a:t> active at a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Share hardware between blocks?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Data only used from one side of </a:t>
            </a:r>
            <a:r>
              <a:rPr lang="en-US" sz="2800" dirty="0" err="1"/>
              <a:t>mux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Share hardware between sides?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Most logic in </a:t>
            </a:r>
            <a:r>
              <a:rPr lang="en-US" sz="2800" dirty="0" err="1"/>
              <a:t>hyperblock</a:t>
            </a:r>
            <a:r>
              <a:rPr lang="en-US" sz="2800" dirty="0"/>
              <a:t> idle?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Couldn’t we pipeline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 for hardware and software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est out functionality entirely in software</a:t>
            </a:r>
          </a:p>
          <a:p>
            <a:pPr lvl="2"/>
            <a:r>
              <a:rPr lang="en-US" dirty="0" smtClean="0"/>
              <a:t>Debug code before put on hardware where harder to observe what’s happening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xplore hardware/software tradeoffs by targeting same code to either hardware or software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D986-B758-7F4F-B7E1-19585E4585C4}" type="slidenum">
              <a:rPr lang="en-US"/>
              <a:pPr/>
              <a:t>70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3733800" cy="1143000"/>
          </a:xfrm>
        </p:spPr>
        <p:txBody>
          <a:bodyPr/>
          <a:lstStyle/>
          <a:p>
            <a:r>
              <a:rPr lang="en-US"/>
              <a:t>Pipelining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FontTx/>
              <a:buNone/>
            </a:pPr>
            <a:r>
              <a:rPr lang="en-US" dirty="0" err="1"/>
              <a:t>o[i</a:t>
            </a:r>
            <a:r>
              <a:rPr lang="en-US" dirty="0"/>
              <a:t>]=(a*</a:t>
            </a:r>
            <a:r>
              <a:rPr lang="en-US" dirty="0" err="1"/>
              <a:t>x[i]+b</a:t>
            </a:r>
            <a:r>
              <a:rPr lang="en-US" dirty="0"/>
              <a:t>)*</a:t>
            </a:r>
            <a:r>
              <a:rPr lang="en-US" dirty="0" err="1"/>
              <a:t>x[i]+c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If know memory operations independent</a:t>
            </a:r>
          </a:p>
        </p:txBody>
      </p:sp>
      <p:sp>
        <p:nvSpPr>
          <p:cNvPr id="244772" name="Oval 36"/>
          <p:cNvSpPr>
            <a:spLocks noChangeArrowheads="1"/>
          </p:cNvSpPr>
          <p:nvPr/>
        </p:nvSpPr>
        <p:spPr bwMode="auto">
          <a:xfrm>
            <a:off x="6172200" y="381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i&lt;MAX</a:t>
            </a:r>
          </a:p>
        </p:txBody>
      </p:sp>
      <p:sp>
        <p:nvSpPr>
          <p:cNvPr id="244741" name="Oval 5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*</a:t>
            </a:r>
          </a:p>
        </p:txBody>
      </p:sp>
      <p:sp>
        <p:nvSpPr>
          <p:cNvPr id="244743" name="Oval 7"/>
          <p:cNvSpPr>
            <a:spLocks noChangeArrowheads="1"/>
          </p:cNvSpPr>
          <p:nvPr/>
        </p:nvSpPr>
        <p:spPr bwMode="auto">
          <a:xfrm>
            <a:off x="5791200" y="35814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44" name="Oval 8"/>
          <p:cNvSpPr>
            <a:spLocks noChangeArrowheads="1"/>
          </p:cNvSpPr>
          <p:nvPr/>
        </p:nvSpPr>
        <p:spPr bwMode="auto">
          <a:xfrm>
            <a:off x="6553200" y="42672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*</a:t>
            </a:r>
          </a:p>
        </p:txBody>
      </p:sp>
      <p:sp>
        <p:nvSpPr>
          <p:cNvPr id="244745" name="Oval 9"/>
          <p:cNvSpPr>
            <a:spLocks noChangeArrowheads="1"/>
          </p:cNvSpPr>
          <p:nvPr/>
        </p:nvSpPr>
        <p:spPr bwMode="auto">
          <a:xfrm>
            <a:off x="6553200" y="51054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62484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7010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>
            <a:off x="6248400" y="4114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5638800" y="2133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54864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44753" name="Text Box 17"/>
          <p:cNvSpPr txBox="1">
            <a:spLocks noChangeArrowheads="1"/>
          </p:cNvSpPr>
          <p:nvPr/>
        </p:nvSpPr>
        <p:spPr bwMode="auto">
          <a:xfrm flipH="1">
            <a:off x="6172200" y="4724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>
            <a:off x="70104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7" name="Line 21"/>
          <p:cNvSpPr>
            <a:spLocks noChangeShapeType="1"/>
          </p:cNvSpPr>
          <p:nvPr/>
        </p:nvSpPr>
        <p:spPr bwMode="auto">
          <a:xfrm flipH="1">
            <a:off x="6553200" y="2514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0" name="Line 24"/>
          <p:cNvSpPr>
            <a:spLocks noChangeShapeType="1"/>
          </p:cNvSpPr>
          <p:nvPr/>
        </p:nvSpPr>
        <p:spPr bwMode="auto">
          <a:xfrm>
            <a:off x="5791200" y="2590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2" name="Oval 26"/>
          <p:cNvSpPr>
            <a:spLocks noChangeArrowheads="1"/>
          </p:cNvSpPr>
          <p:nvPr/>
        </p:nvSpPr>
        <p:spPr bwMode="auto">
          <a:xfrm>
            <a:off x="7620000" y="19812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63" name="Oval 27"/>
          <p:cNvSpPr>
            <a:spLocks noChangeArrowheads="1"/>
          </p:cNvSpPr>
          <p:nvPr/>
        </p:nvSpPr>
        <p:spPr bwMode="auto">
          <a:xfrm>
            <a:off x="6400800" y="1981200"/>
            <a:ext cx="914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read</a:t>
            </a:r>
          </a:p>
        </p:txBody>
      </p:sp>
      <p:sp>
        <p:nvSpPr>
          <p:cNvPr id="244765" name="Oval 29"/>
          <p:cNvSpPr>
            <a:spLocks noChangeArrowheads="1"/>
          </p:cNvSpPr>
          <p:nvPr/>
        </p:nvSpPr>
        <p:spPr bwMode="auto">
          <a:xfrm>
            <a:off x="6540500" y="5969000"/>
            <a:ext cx="914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write</a:t>
            </a:r>
          </a:p>
        </p:txBody>
      </p:sp>
      <p:sp>
        <p:nvSpPr>
          <p:cNvPr id="244767" name="Line 31"/>
          <p:cNvSpPr>
            <a:spLocks noChangeShapeType="1"/>
          </p:cNvSpPr>
          <p:nvPr/>
        </p:nvSpPr>
        <p:spPr bwMode="auto">
          <a:xfrm>
            <a:off x="6858000" y="2514600"/>
            <a:ext cx="152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8" name="Line 32"/>
          <p:cNvSpPr>
            <a:spLocks noChangeShapeType="1"/>
          </p:cNvSpPr>
          <p:nvPr/>
        </p:nvSpPr>
        <p:spPr bwMode="auto">
          <a:xfrm>
            <a:off x="57912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9" name="Text Box 33"/>
          <p:cNvSpPr txBox="1">
            <a:spLocks noChangeArrowheads="1"/>
          </p:cNvSpPr>
          <p:nvPr/>
        </p:nvSpPr>
        <p:spPr bwMode="auto">
          <a:xfrm>
            <a:off x="61722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44770" name="Text Box 34"/>
          <p:cNvSpPr txBox="1">
            <a:spLocks noChangeArrowheads="1"/>
          </p:cNvSpPr>
          <p:nvPr/>
        </p:nvSpPr>
        <p:spPr bwMode="auto">
          <a:xfrm>
            <a:off x="6324600" y="144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>
            <a:off x="6400800" y="579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3" name="Text Box 37"/>
          <p:cNvSpPr txBox="1">
            <a:spLocks noChangeArrowheads="1"/>
          </p:cNvSpPr>
          <p:nvPr/>
        </p:nvSpPr>
        <p:spPr bwMode="auto">
          <a:xfrm>
            <a:off x="7315200" y="15240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44777" name="Line 41"/>
          <p:cNvSpPr>
            <a:spLocks noChangeShapeType="1"/>
          </p:cNvSpPr>
          <p:nvPr/>
        </p:nvSpPr>
        <p:spPr bwMode="auto">
          <a:xfrm>
            <a:off x="6553200" y="5029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8" name="Line 42"/>
          <p:cNvSpPr>
            <a:spLocks noChangeShapeType="1"/>
          </p:cNvSpPr>
          <p:nvPr/>
        </p:nvSpPr>
        <p:spPr bwMode="auto">
          <a:xfrm flipH="1">
            <a:off x="7162800" y="1905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9" name="Line 43"/>
          <p:cNvSpPr>
            <a:spLocks noChangeShapeType="1"/>
          </p:cNvSpPr>
          <p:nvPr/>
        </p:nvSpPr>
        <p:spPr bwMode="auto">
          <a:xfrm>
            <a:off x="7391400" y="1905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4" name="Line 48"/>
          <p:cNvSpPr>
            <a:spLocks noChangeShapeType="1"/>
          </p:cNvSpPr>
          <p:nvPr/>
        </p:nvSpPr>
        <p:spPr bwMode="auto">
          <a:xfrm>
            <a:off x="7391400" y="1905000"/>
            <a:ext cx="3810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5" name="Line 49"/>
          <p:cNvSpPr>
            <a:spLocks noChangeShapeType="1"/>
          </p:cNvSpPr>
          <p:nvPr/>
        </p:nvSpPr>
        <p:spPr bwMode="auto">
          <a:xfrm flipH="1">
            <a:off x="7391400" y="5943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6" name="Line 50"/>
          <p:cNvSpPr>
            <a:spLocks noChangeShapeType="1"/>
          </p:cNvSpPr>
          <p:nvPr/>
        </p:nvSpPr>
        <p:spPr bwMode="auto">
          <a:xfrm>
            <a:off x="8077200" y="2514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8" name="Line 52"/>
          <p:cNvSpPr>
            <a:spLocks noChangeShapeType="1"/>
          </p:cNvSpPr>
          <p:nvPr/>
        </p:nvSpPr>
        <p:spPr bwMode="auto">
          <a:xfrm>
            <a:off x="6781800" y="91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9" name="Line 53"/>
          <p:cNvSpPr>
            <a:spLocks noChangeShapeType="1"/>
          </p:cNvSpPr>
          <p:nvPr/>
        </p:nvSpPr>
        <p:spPr bwMode="auto">
          <a:xfrm>
            <a:off x="7010400" y="647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0" name="Line 54"/>
          <p:cNvSpPr>
            <a:spLocks noChangeShapeType="1"/>
          </p:cNvSpPr>
          <p:nvPr/>
        </p:nvSpPr>
        <p:spPr bwMode="auto">
          <a:xfrm>
            <a:off x="8077200" y="670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1" name="Line 55"/>
          <p:cNvSpPr>
            <a:spLocks noChangeShapeType="1"/>
          </p:cNvSpPr>
          <p:nvPr/>
        </p:nvSpPr>
        <p:spPr bwMode="auto">
          <a:xfrm flipV="1">
            <a:off x="8839200" y="152400"/>
            <a:ext cx="0" cy="655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2" name="Line 56"/>
          <p:cNvSpPr>
            <a:spLocks noChangeShapeType="1"/>
          </p:cNvSpPr>
          <p:nvPr/>
        </p:nvSpPr>
        <p:spPr bwMode="auto">
          <a:xfrm flipH="1">
            <a:off x="7315200" y="1524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3" name="Line 57"/>
          <p:cNvSpPr>
            <a:spLocks noChangeShapeType="1"/>
          </p:cNvSpPr>
          <p:nvPr/>
        </p:nvSpPr>
        <p:spPr bwMode="auto">
          <a:xfrm flipH="1">
            <a:off x="5334000" y="6858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4" name="Line 58"/>
          <p:cNvSpPr>
            <a:spLocks noChangeShapeType="1"/>
          </p:cNvSpPr>
          <p:nvPr/>
        </p:nvSpPr>
        <p:spPr bwMode="auto">
          <a:xfrm>
            <a:off x="5334000" y="20574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Put several (all?) executions of loop into straight-line code in the body.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+=2)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o[i+1]=(a*x[i+1]+b)*x[i+1]+c;</a:t>
            </a:r>
            <a:endParaRPr lang="en-US" b="1" dirty="0" smtClean="0"/>
          </a:p>
          <a:p>
            <a:pPr lvl="1">
              <a:buFontTx/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MAX=4:</a:t>
            </a:r>
          </a:p>
          <a:p>
            <a:pPr marL="342900" lvl="1" indent="-342900">
              <a:buNone/>
            </a:pPr>
            <a:r>
              <a:rPr lang="en-US" dirty="0" smtClean="0"/>
              <a:t>o[0]=(a*x[0]+b)*x[0]+c;</a:t>
            </a:r>
          </a:p>
          <a:p>
            <a:pPr marL="342900" lvl="1" indent="-342900">
              <a:buNone/>
            </a:pPr>
            <a:r>
              <a:rPr lang="en-US" dirty="0" smtClean="0"/>
              <a:t>o[1]=(a*x[1]+b)*x[1]+c;</a:t>
            </a:r>
          </a:p>
          <a:p>
            <a:pPr marL="342900" lvl="1" indent="-342900">
              <a:buNone/>
            </a:pPr>
            <a:r>
              <a:rPr lang="en-US" dirty="0" smtClean="0"/>
              <a:t>o[2]=(a*x[2]+b)*x[2]+c;</a:t>
            </a:r>
          </a:p>
          <a:p>
            <a:pPr marL="342900" lvl="1" indent="-342900">
              <a:buNone/>
            </a:pPr>
            <a:r>
              <a:rPr lang="en-US" dirty="0" smtClean="0"/>
              <a:t>o[3]=(a*x[3]+b)*x[3]+c;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+=2)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o[i+1]=(a*x[i+1]+b)*x[i+1]+c;</a:t>
            </a:r>
            <a:endParaRPr lang="en-US" b="1" dirty="0" smtClean="0"/>
          </a:p>
          <a:p>
            <a:pPr lvl="1">
              <a:buFontTx/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MAX=4:</a:t>
            </a:r>
          </a:p>
          <a:p>
            <a:pPr marL="342900" lvl="1" indent="-342900">
              <a:buNone/>
            </a:pPr>
            <a:r>
              <a:rPr lang="en-US" dirty="0" smtClean="0"/>
              <a:t>o[0]=(a*x[0]+b)*x[0]+c;</a:t>
            </a:r>
          </a:p>
          <a:p>
            <a:pPr marL="342900" lvl="1" indent="-342900">
              <a:buNone/>
            </a:pPr>
            <a:r>
              <a:rPr lang="en-US" dirty="0" smtClean="0"/>
              <a:t>o[1]=(a*x[1]+b)*x[1]+c;</a:t>
            </a:r>
          </a:p>
          <a:p>
            <a:pPr marL="342900" lvl="1" indent="-342900">
              <a:buNone/>
            </a:pPr>
            <a:r>
              <a:rPr lang="en-US" dirty="0" smtClean="0"/>
              <a:t>o[2]=(a*x[2]+b)*x[2]+c;</a:t>
            </a:r>
          </a:p>
          <a:p>
            <a:pPr marL="342900" lvl="1" indent="-342900">
              <a:buNone/>
            </a:pPr>
            <a:r>
              <a:rPr lang="en-US" dirty="0" smtClean="0"/>
              <a:t>o[3]=(a*x[3]+b)*x[3]+c;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FF6600"/>
                </a:solidFill>
              </a:rPr>
              <a:t>Benefits?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+=2)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o[i+1]=(a*x[i+1]+b)*x[i+1]+c;</a:t>
            </a:r>
            <a:endParaRPr lang="en-US" b="1" dirty="0" smtClean="0"/>
          </a:p>
          <a:p>
            <a:pPr lvl="1">
              <a:buFontTx/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MAX=4:</a:t>
            </a:r>
          </a:p>
          <a:p>
            <a:pPr marL="342900" lvl="1" indent="-342900">
              <a:buNone/>
            </a:pPr>
            <a:r>
              <a:rPr lang="en-US" dirty="0" smtClean="0"/>
              <a:t>o[0]=(a*x[0]+b)*x[0]+c;</a:t>
            </a:r>
          </a:p>
          <a:p>
            <a:pPr marL="342900" lvl="1" indent="-342900">
              <a:buNone/>
            </a:pPr>
            <a:r>
              <a:rPr lang="en-US" dirty="0" smtClean="0"/>
              <a:t>o[1]=(a*x[1]+b)*x[1]+c;</a:t>
            </a:r>
          </a:p>
          <a:p>
            <a:pPr marL="342900" lvl="1" indent="-342900">
              <a:buNone/>
            </a:pPr>
            <a:r>
              <a:rPr lang="en-US" dirty="0" smtClean="0"/>
              <a:t>o[2]=(a*x[2]+b)*x[2]+c;</a:t>
            </a:r>
          </a:p>
          <a:p>
            <a:pPr marL="342900" lvl="1" indent="-342900">
              <a:buNone/>
            </a:pPr>
            <a:r>
              <a:rPr lang="en-US" dirty="0" smtClean="0"/>
              <a:t>o[3]=(a*x[3]+b)*x[3]+c;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/>
                </a:solidFill>
              </a:rPr>
              <a:t>Create larger basic block.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/>
                </a:solidFill>
              </a:rPr>
              <a:t>More scheduling freedom.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/>
                </a:solidFill>
              </a:rPr>
              <a:t>More parallelism.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+=2)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o[i+1]=(a*x[i+1]+b)*x[i+1]+c;</a:t>
            </a:r>
            <a:endParaRPr lang="en-US" b="1" dirty="0" smtClean="0"/>
          </a:p>
          <a:p>
            <a:pPr lvl="1">
              <a:buFontTx/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Vivado</a:t>
            </a:r>
            <a:r>
              <a:rPr lang="en-US" dirty="0" smtClean="0"/>
              <a:t> HLS has </a:t>
            </a:r>
            <a:r>
              <a:rPr lang="en-US" dirty="0" err="1" smtClean="0"/>
              <a:t>pragmas</a:t>
            </a:r>
            <a:r>
              <a:rPr lang="en-US" dirty="0" smtClean="0"/>
              <a:t> for unrolling</a:t>
            </a:r>
          </a:p>
          <a:p>
            <a:r>
              <a:rPr lang="en-US" dirty="0" smtClean="0"/>
              <a:t>UG901: </a:t>
            </a:r>
            <a:r>
              <a:rPr lang="en-US" dirty="0" err="1" smtClean="0"/>
              <a:t>Vivado</a:t>
            </a:r>
            <a:r>
              <a:rPr lang="en-US" dirty="0" smtClean="0"/>
              <a:t> HLS User’s Guide</a:t>
            </a:r>
          </a:p>
          <a:p>
            <a:pPr lvl="1"/>
            <a:r>
              <a:rPr lang="en-US" dirty="0" smtClean="0"/>
              <a:t>P180—229 for optimization and directives</a:t>
            </a:r>
          </a:p>
          <a:p>
            <a:r>
              <a:rPr lang="en-US" b="1" dirty="0" smtClean="0"/>
              <a:t>#</a:t>
            </a:r>
            <a:r>
              <a:rPr lang="en-US" b="1" dirty="0" err="1" smtClean="0"/>
              <a:t>pragma</a:t>
            </a:r>
            <a:r>
              <a:rPr lang="en-US" b="1" dirty="0" smtClean="0"/>
              <a:t> HLS UNROLL factor</a:t>
            </a:r>
            <a:r>
              <a:rPr lang="en-US" b="1" dirty="0" smtClean="0"/>
              <a:t>=… 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3A6-97E0-AD4E-AB9F-A40991466AF8}" type="slidenum">
              <a:rPr lang="en-US"/>
              <a:pPr/>
              <a:t>76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Flow Review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06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3" y="1676400"/>
            <a:ext cx="9094787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F307-4592-9D4B-BFFE-C92A9C47FE24}" type="slidenum">
              <a:rPr lang="en-US"/>
              <a:pPr/>
              <a:t>77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Language (here C) defines meaning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Dataflow connection of computations</a:t>
            </a:r>
          </a:p>
          <a:p>
            <a:pPr>
              <a:lnSpc>
                <a:spcPct val="90000"/>
              </a:lnSpc>
            </a:pPr>
            <a:r>
              <a:rPr lang="en-US" dirty="0"/>
              <a:t>Sequential precedents constraints to preserve</a:t>
            </a:r>
          </a:p>
          <a:p>
            <a:pPr>
              <a:lnSpc>
                <a:spcPct val="90000"/>
              </a:lnSpc>
            </a:pPr>
            <a:r>
              <a:rPr lang="en-US" dirty="0"/>
              <a:t>Create basic blocks</a:t>
            </a:r>
          </a:p>
          <a:p>
            <a:pPr>
              <a:lnSpc>
                <a:spcPct val="90000"/>
              </a:lnSpc>
            </a:pPr>
            <a:r>
              <a:rPr lang="en-US" dirty="0"/>
              <a:t>Link together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Optimize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Merge </a:t>
            </a:r>
            <a:r>
              <a:rPr lang="en-US" dirty="0"/>
              <a:t>into </a:t>
            </a:r>
            <a:r>
              <a:rPr lang="en-US" dirty="0" err="1"/>
              <a:t>hyperblocks</a:t>
            </a:r>
            <a:r>
              <a:rPr lang="en-US" dirty="0"/>
              <a:t> with if-</a:t>
            </a:r>
            <a:r>
              <a:rPr lang="en-US" dirty="0" smtClean="0"/>
              <a:t>conversion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Pipeline, unroll</a:t>
            </a:r>
          </a:p>
          <a:p>
            <a:pPr>
              <a:lnSpc>
                <a:spcPct val="90000"/>
              </a:lnSpc>
            </a:pPr>
            <a:r>
              <a:rPr lang="en-US" dirty="0"/>
              <a:t>Result is</a:t>
            </a:r>
            <a:r>
              <a:rPr lang="en-US" dirty="0" smtClean="0"/>
              <a:t> dataflow graph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(can schedule </a:t>
            </a:r>
            <a:r>
              <a:rPr lang="en-US" dirty="0" smtClean="0"/>
              <a:t>to</a:t>
            </a:r>
            <a:r>
              <a:rPr lang="en-US" dirty="0" smtClean="0"/>
              <a:t> registers and gates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78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dirty="0" smtClean="0"/>
              <a:t>C (or any programming language) specifies a computation</a:t>
            </a:r>
          </a:p>
          <a:p>
            <a:r>
              <a:rPr lang="en-US" dirty="0" smtClean="0"/>
              <a:t>Can describe spatial </a:t>
            </a:r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Has some capabilities that don’t make sense in hardware</a:t>
            </a:r>
          </a:p>
          <a:p>
            <a:pPr lvl="2"/>
            <a:r>
              <a:rPr lang="en-US" dirty="0" smtClean="0"/>
              <a:t>Shared memory pool, </a:t>
            </a:r>
            <a:r>
              <a:rPr lang="en-US" dirty="0" err="1" smtClean="0"/>
              <a:t>malloc</a:t>
            </a:r>
            <a:r>
              <a:rPr lang="en-US" dirty="0" smtClean="0"/>
              <a:t>, recursion</a:t>
            </a:r>
          </a:p>
          <a:p>
            <a:pPr lvl="1"/>
            <a:r>
              <a:rPr lang="en-US" dirty="0" smtClean="0"/>
              <a:t>Watch </a:t>
            </a:r>
            <a:r>
              <a:rPr lang="en-US" dirty="0" smtClean="0"/>
              <a:t>for unintended </a:t>
            </a:r>
            <a:r>
              <a:rPr lang="en-US" dirty="0" err="1" smtClean="0"/>
              <a:t>sequentialization</a:t>
            </a:r>
            <a:endParaRPr lang="en-US" dirty="0" smtClean="0"/>
          </a:p>
          <a:p>
            <a:r>
              <a:rPr lang="en-US" dirty="0" smtClean="0"/>
              <a:t>C </a:t>
            </a:r>
            <a:r>
              <a:rPr lang="en-US" dirty="0" smtClean="0"/>
              <a:t>for spatial</a:t>
            </a:r>
            <a:r>
              <a:rPr lang="en-US" dirty="0" smtClean="0"/>
              <a:t> coded differently from </a:t>
            </a:r>
            <a:r>
              <a:rPr lang="en-US" dirty="0" smtClean="0"/>
              <a:t>C for </a:t>
            </a:r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…but can still run on processor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79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or Monday on Web</a:t>
            </a:r>
          </a:p>
          <a:p>
            <a:r>
              <a:rPr lang="en-US" dirty="0" smtClean="0"/>
              <a:t>HW5 due Friday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Ready for preclass f?</a:t>
            </a:r>
            <a:endParaRPr lang="en-US" dirty="0" smtClean="0">
              <a:solidFill>
                <a:srgbClr val="FF6600"/>
              </a:solidFill>
              <a:hlinkClick r:id="rId2" action="ppaction://hlinksldjump"/>
            </a:endParaRPr>
          </a:p>
          <a:p>
            <a:pPr>
              <a:buNone/>
            </a:pPr>
            <a:endParaRPr lang="en-US" dirty="0" smtClean="0">
              <a:hlinkClick r:id="rId2" action="ppaction://hlinksldjump"/>
            </a:endParaRPr>
          </a:p>
          <a:p>
            <a:r>
              <a:rPr lang="en-US" dirty="0" smtClean="0">
                <a:hlinkClick r:id="rId2" action="ppaction://hlinksldjump"/>
              </a:rPr>
              <a:t>Skip to preclass 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45D-A0FE-FF43-B6CD-C07DBA67AEC5}" type="slidenum">
              <a:rPr lang="en-US"/>
              <a:pPr/>
              <a:t>9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Arithmetic </a:t>
            </a:r>
            <a:r>
              <a:rPr lang="en-US" dirty="0"/>
              <a:t>Operators</a:t>
            </a:r>
          </a:p>
        </p:txBody>
      </p:sp>
      <p:sp>
        <p:nvSpPr>
          <p:cNvPr id="169102" name="Rectangle 1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Unary Minus (Negation) 	-a 	</a:t>
            </a:r>
          </a:p>
          <a:p>
            <a:r>
              <a:rPr lang="en-US"/>
              <a:t>Addition (Sum) 	                a + b 	</a:t>
            </a:r>
          </a:p>
          <a:p>
            <a:r>
              <a:rPr lang="en-US"/>
              <a:t>Subtraction (Difference) 	a - b</a:t>
            </a:r>
          </a:p>
          <a:p>
            <a:r>
              <a:rPr lang="en-US"/>
              <a:t>Multiplication (Product) 	a * b 	</a:t>
            </a:r>
          </a:p>
          <a:p>
            <a:r>
              <a:rPr lang="en-US"/>
              <a:t>Division (Quotient) 	        a / b 	</a:t>
            </a:r>
          </a:p>
          <a:p>
            <a:r>
              <a:rPr lang="en-US"/>
              <a:t>Modulus (Remainder) 	        a % b 	</a:t>
            </a:r>
          </a:p>
          <a:p>
            <a:endParaRPr lang="en-US"/>
          </a:p>
        </p:txBody>
      </p:sp>
      <p:sp>
        <p:nvSpPr>
          <p:cNvPr id="169103" name="Text Box 143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03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7874</TotalTime>
  <Words>4611</Words>
  <Application>Microsoft Macintosh PowerPoint</Application>
  <PresentationFormat>On-screen Show (4:3)</PresentationFormat>
  <Paragraphs>853</Paragraphs>
  <Slides>79</Slides>
  <Notes>47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Blank Presentation</vt:lpstr>
      <vt:lpstr>ESE532: System-on-a-Chip Architecture</vt:lpstr>
      <vt:lpstr>Today</vt:lpstr>
      <vt:lpstr>Message</vt:lpstr>
      <vt:lpstr>Coding Accelerators</vt:lpstr>
      <vt:lpstr>Course “Hypothesis”</vt:lpstr>
      <vt:lpstr>Discussion [open]</vt:lpstr>
      <vt:lpstr>Advantage</vt:lpstr>
      <vt:lpstr>Preclass F</vt:lpstr>
      <vt:lpstr>C Primitives Arithmetic Operators</vt:lpstr>
      <vt:lpstr>C Primitives Bitwise Operators</vt:lpstr>
      <vt:lpstr>C Primitives Comparison Operators</vt:lpstr>
      <vt:lpstr>Expressions:  combine operators</vt:lpstr>
      <vt:lpstr>Expressions:  combine operators</vt:lpstr>
      <vt:lpstr>C Assignment</vt:lpstr>
      <vt:lpstr>Straight-line code</vt:lpstr>
      <vt:lpstr>Variable Reuse</vt:lpstr>
      <vt:lpstr>Variable Reuse</vt:lpstr>
      <vt:lpstr>Dataflow</vt:lpstr>
      <vt:lpstr>Dataflow Height</vt:lpstr>
      <vt:lpstr>Lecture Checkpoint</vt:lpstr>
      <vt:lpstr>C Memory Model</vt:lpstr>
      <vt:lpstr>C Memory Operations</vt:lpstr>
      <vt:lpstr>Memory Operation Challenge</vt:lpstr>
      <vt:lpstr>Pitfall</vt:lpstr>
      <vt:lpstr>C Pointer Pitfalls</vt:lpstr>
      <vt:lpstr>C Memory/Pointer Sequentialization</vt:lpstr>
      <vt:lpstr>Consequence</vt:lpstr>
      <vt:lpstr>Forcing Sequencing</vt:lpstr>
      <vt:lpstr>Scheduled Memory Operations</vt:lpstr>
      <vt:lpstr>Hardware/Parallelism Challenge</vt:lpstr>
      <vt:lpstr>Multiple Memories</vt:lpstr>
      <vt:lpstr>Idioms</vt:lpstr>
      <vt:lpstr>Memory Allocation?</vt:lpstr>
      <vt:lpstr>Hardware Memory</vt:lpstr>
      <vt:lpstr>Control</vt:lpstr>
      <vt:lpstr>Conditions</vt:lpstr>
      <vt:lpstr>Basic Blocks</vt:lpstr>
      <vt:lpstr>Basic Blocks</vt:lpstr>
      <vt:lpstr>Connecting Basic Blocks</vt:lpstr>
      <vt:lpstr>Connecting Basic Blocks</vt:lpstr>
      <vt:lpstr>Basic Blocks for if/then/else</vt:lpstr>
      <vt:lpstr>Loops</vt:lpstr>
      <vt:lpstr>Lecture Checkpoint</vt:lpstr>
      <vt:lpstr>Function Call</vt:lpstr>
      <vt:lpstr>Inline</vt:lpstr>
      <vt:lpstr>Treat as data flow</vt:lpstr>
      <vt:lpstr>Shared Function</vt:lpstr>
      <vt:lpstr>Recursion?</vt:lpstr>
      <vt:lpstr>Satisfied?</vt:lpstr>
      <vt:lpstr>Beyond Basic Blocks</vt:lpstr>
      <vt:lpstr>Simple Control Flow</vt:lpstr>
      <vt:lpstr>Simple Conditionals</vt:lpstr>
      <vt:lpstr>Simple Conditionals</vt:lpstr>
      <vt:lpstr>Simple Conditionals</vt:lpstr>
      <vt:lpstr>Preclass G</vt:lpstr>
      <vt:lpstr>Recall: Basic Blocks  for if/then/else</vt:lpstr>
      <vt:lpstr>Mux Converted</vt:lpstr>
      <vt:lpstr>Height Reduction</vt:lpstr>
      <vt:lpstr>Height Reduction</vt:lpstr>
      <vt:lpstr>Mux Conversion and Memory</vt:lpstr>
      <vt:lpstr>Mux Conversion and Memory</vt:lpstr>
      <vt:lpstr>Mux Conversion and Memory</vt:lpstr>
      <vt:lpstr>Hyperblocks </vt:lpstr>
      <vt:lpstr>Basic Blocks  Hyperblock</vt:lpstr>
      <vt:lpstr>Hyperblock Benefits</vt:lpstr>
      <vt:lpstr>Common Case Height Reduction</vt:lpstr>
      <vt:lpstr>Common-Case Flow Optimization</vt:lpstr>
      <vt:lpstr>Optimizations</vt:lpstr>
      <vt:lpstr>Additional Concerns?</vt:lpstr>
      <vt:lpstr>Pipelining</vt:lpstr>
      <vt:lpstr>Unrolling</vt:lpstr>
      <vt:lpstr>Unrolling</vt:lpstr>
      <vt:lpstr>Unrolling</vt:lpstr>
      <vt:lpstr>Unrolling</vt:lpstr>
      <vt:lpstr>Unroll</vt:lpstr>
      <vt:lpstr>Flow Review</vt:lpstr>
      <vt:lpstr>Summary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67</cp:revision>
  <cp:lastPrinted>2017-02-15T13:30:23Z</cp:lastPrinted>
  <dcterms:created xsi:type="dcterms:W3CDTF">2017-02-14T15:26:12Z</dcterms:created>
  <dcterms:modified xsi:type="dcterms:W3CDTF">2017-02-15T19:32:18Z</dcterms:modified>
</cp:coreProperties>
</file>