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Default Extension="vml" ContentType="application/vnd.openxmlformats-officedocument.vmlDrawing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Default Extension="pict" ContentType="image/pict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embeddings/Microsoft_Equation1.bin" ContentType="application/vnd.openxmlformats-officedocument.oleObject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381" r:id="rId2"/>
    <p:sldId id="382" r:id="rId3"/>
    <p:sldId id="383" r:id="rId4"/>
    <p:sldId id="384" r:id="rId5"/>
    <p:sldId id="385" r:id="rId6"/>
    <p:sldId id="386" r:id="rId7"/>
    <p:sldId id="387" r:id="rId8"/>
    <p:sldId id="388" r:id="rId9"/>
    <p:sldId id="394" r:id="rId10"/>
    <p:sldId id="389" r:id="rId11"/>
    <p:sldId id="390" r:id="rId12"/>
    <p:sldId id="391" r:id="rId13"/>
    <p:sldId id="392" r:id="rId14"/>
    <p:sldId id="393" r:id="rId15"/>
    <p:sldId id="395" r:id="rId16"/>
    <p:sldId id="429" r:id="rId17"/>
    <p:sldId id="433" r:id="rId18"/>
    <p:sldId id="396" r:id="rId19"/>
    <p:sldId id="398" r:id="rId20"/>
    <p:sldId id="397" r:id="rId21"/>
    <p:sldId id="399" r:id="rId22"/>
    <p:sldId id="400" r:id="rId23"/>
    <p:sldId id="401" r:id="rId24"/>
    <p:sldId id="402" r:id="rId25"/>
    <p:sldId id="403" r:id="rId26"/>
    <p:sldId id="404" r:id="rId27"/>
    <p:sldId id="406" r:id="rId28"/>
    <p:sldId id="405" r:id="rId29"/>
    <p:sldId id="407" r:id="rId30"/>
    <p:sldId id="408" r:id="rId31"/>
    <p:sldId id="413" r:id="rId32"/>
    <p:sldId id="409" r:id="rId33"/>
    <p:sldId id="410" r:id="rId34"/>
    <p:sldId id="411" r:id="rId35"/>
    <p:sldId id="412" r:id="rId36"/>
    <p:sldId id="415" r:id="rId37"/>
    <p:sldId id="416" r:id="rId38"/>
    <p:sldId id="430" r:id="rId39"/>
    <p:sldId id="434" r:id="rId40"/>
    <p:sldId id="435" r:id="rId41"/>
    <p:sldId id="436" r:id="rId42"/>
    <p:sldId id="437" r:id="rId43"/>
    <p:sldId id="417" r:id="rId44"/>
    <p:sldId id="418" r:id="rId45"/>
    <p:sldId id="420" r:id="rId46"/>
    <p:sldId id="419" r:id="rId47"/>
    <p:sldId id="421" r:id="rId48"/>
    <p:sldId id="422" r:id="rId49"/>
    <p:sldId id="423" r:id="rId50"/>
    <p:sldId id="424" r:id="rId51"/>
    <p:sldId id="425" r:id="rId52"/>
    <p:sldId id="426" r:id="rId53"/>
    <p:sldId id="432" r:id="rId54"/>
    <p:sldId id="427" r:id="rId55"/>
    <p:sldId id="414" r:id="rId56"/>
    <p:sldId id="428" r:id="rId57"/>
    <p:sldId id="299" r:id="rId58"/>
    <p:sldId id="300" r:id="rId59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FF00"/>
    <a:srgbClr val="FFCC66"/>
    <a:srgbClr val="99FF99"/>
    <a:srgbClr val="CC0099"/>
    <a:srgbClr val="009900"/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19" autoAdjust="0"/>
    <p:restoredTop sz="94617" autoAdjust="0"/>
  </p:normalViewPr>
  <p:slideViewPr>
    <p:cSldViewPr>
      <p:cViewPr varScale="1">
        <p:scale>
          <a:sx n="101" d="100"/>
          <a:sy n="101" d="100"/>
        </p:scale>
        <p:origin x="-11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presProps" Target="presProps.xml"/><Relationship Id="rId64" Type="http://schemas.openxmlformats.org/officeDocument/2006/relationships/viewProps" Target="viewProps.xml"/><Relationship Id="rId65" Type="http://schemas.openxmlformats.org/officeDocument/2006/relationships/theme" Target="theme/theme1.xml"/><Relationship Id="rId66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notesMaster" Target="notesMasters/notesMaster1.xml"/><Relationship Id="rId61" Type="http://schemas.openxmlformats.org/officeDocument/2006/relationships/handoutMaster" Target="handoutMasters/handoutMaster1.xml"/><Relationship Id="rId62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BAF12A-604A-AB4D-A1D0-30E5816FCBEB}" type="slidenum">
              <a:rPr lang="en-US"/>
              <a:pPr/>
              <a:t>57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6" tIns="48328" rIns="96656" bIns="48328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58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11: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February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20,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concerns grew up in EE</a:t>
            </a:r>
          </a:p>
          <a:p>
            <a:pPr lvl="1"/>
            <a:r>
              <a:rPr lang="en-US" dirty="0" smtClean="0"/>
              <a:t>Because an analog circuit was the only way could meet frequency demands</a:t>
            </a:r>
          </a:p>
          <a:p>
            <a:pPr lvl="1"/>
            <a:r>
              <a:rPr lang="en-US" dirty="0" smtClean="0"/>
              <a:t>…later a dedicated digital circuit…</a:t>
            </a:r>
          </a:p>
          <a:p>
            <a:r>
              <a:rPr lang="en-US" dirty="0" smtClean="0"/>
              <a:t>Where worried about</a:t>
            </a:r>
          </a:p>
          <a:p>
            <a:pPr lvl="1"/>
            <a:r>
              <a:rPr lang="en-US" dirty="0" smtClean="0"/>
              <a:t>Signal processing, video, control,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Technological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not be satisfied with this answer today?</a:t>
            </a:r>
          </a:p>
          <a:p>
            <a:pPr lvl="1"/>
            <a:r>
              <a:rPr lang="en-US" dirty="0" smtClean="0"/>
              <a:t>For real-time task need dedicated synchronous circuit?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Performance Scaling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As circuit speeds increased</a:t>
            </a:r>
          </a:p>
          <a:p>
            <a:pPr lvl="1"/>
            <a:r>
              <a:rPr lang="en-US" dirty="0" smtClean="0"/>
              <a:t>Can meet real-time performance demands with heavy </a:t>
            </a:r>
            <a:r>
              <a:rPr lang="en-US" dirty="0" err="1" smtClean="0"/>
              <a:t>sequentialization</a:t>
            </a:r>
            <a:endParaRPr lang="en-US" dirty="0" smtClean="0"/>
          </a:p>
          <a:p>
            <a:r>
              <a:rPr lang="en-US" dirty="0" smtClean="0"/>
              <a:t>Circuit and processor clocks </a:t>
            </a:r>
          </a:p>
          <a:p>
            <a:pPr lvl="1"/>
            <a:r>
              <a:rPr lang="en-US" dirty="0" smtClean="0"/>
              <a:t>from MHz to GHz</a:t>
            </a:r>
          </a:p>
          <a:p>
            <a:r>
              <a:rPr lang="en-US" dirty="0" smtClean="0"/>
              <a:t>Many real-time task rates unchanged</a:t>
            </a:r>
          </a:p>
          <a:p>
            <a:pPr lvl="1"/>
            <a:r>
              <a:rPr lang="en-US" dirty="0" smtClean="0"/>
              <a:t>44KHz audio, 33 frames/second video</a:t>
            </a:r>
          </a:p>
          <a:p>
            <a:r>
              <a:rPr lang="en-US" dirty="0" smtClean="0"/>
              <a:t>Even 100MHz processor</a:t>
            </a:r>
          </a:p>
          <a:p>
            <a:pPr lvl="1"/>
            <a:r>
              <a:rPr lang="en-US" dirty="0" smtClean="0"/>
              <a:t>Can implement audio in a small fraction of its computational throughput capacity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HW/SW Co-Design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 Engineers – know can implement anything as hardware or software</a:t>
            </a:r>
          </a:p>
          <a:p>
            <a:r>
              <a:rPr lang="en-US" dirty="0" smtClean="0"/>
              <a:t>Want freedom to move between hardware and software to meet requirements</a:t>
            </a:r>
          </a:p>
          <a:p>
            <a:pPr lvl="1"/>
            <a:r>
              <a:rPr lang="en-US" dirty="0" smtClean="0"/>
              <a:t>Performance, costs, energy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 real-time demands / guarantees</a:t>
            </a:r>
          </a:p>
          <a:p>
            <a:pPr lvl="1"/>
            <a:r>
              <a:rPr lang="en-US" dirty="0" smtClean="0"/>
              <a:t>Economically using programmable architectures</a:t>
            </a:r>
          </a:p>
          <a:p>
            <a:r>
              <a:rPr lang="en-US" dirty="0" err="1" smtClean="0"/>
              <a:t>Sequentialize</a:t>
            </a:r>
            <a:r>
              <a:rPr lang="en-US" dirty="0" smtClean="0"/>
              <a:t> and share resources with deterministic, guaranteed timing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Time for loop iteration case (a)?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14600"/>
            <a:ext cx="7378700" cy="3986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 Processor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With data hazard stalls, bypassing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5800" y="1447800"/>
            <a:ext cx="2630271" cy="521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Time for loop iteration case (a)?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14600"/>
            <a:ext cx="7378700" cy="398606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2362200" y="3581400"/>
            <a:ext cx="3810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743200" y="3886200"/>
            <a:ext cx="381000" cy="304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362200" y="3886200"/>
            <a:ext cx="381000" cy="304800"/>
          </a:xfrm>
          <a:prstGeom prst="rect">
            <a:avLst/>
          </a:prstGeom>
          <a:noFill/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905000" y="4267200"/>
            <a:ext cx="381000" cy="304800"/>
          </a:xfrm>
          <a:prstGeom prst="rect">
            <a:avLst/>
          </a:prstGeom>
          <a:noFill/>
          <a:ln w="38100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Time for loop iteration case (</a:t>
            </a:r>
            <a:r>
              <a:rPr lang="en-US" dirty="0" err="1" smtClean="0">
                <a:solidFill>
                  <a:srgbClr val="FF6600"/>
                </a:solidFill>
              </a:rPr>
              <a:t>b</a:t>
            </a:r>
            <a:r>
              <a:rPr lang="en-US" dirty="0" smtClean="0">
                <a:solidFill>
                  <a:srgbClr val="FF6600"/>
                </a:solidFill>
              </a:rPr>
              <a:t>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667000"/>
            <a:ext cx="8972550" cy="35579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Data-dependent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Stalls instruction pipeline</a:t>
            </a:r>
          </a:p>
          <a:p>
            <a:pPr lvl="1"/>
            <a:r>
              <a:rPr lang="en-US" dirty="0" smtClean="0"/>
              <a:t>Only when data needed before computed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Real Time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Demands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Challenges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Algorithms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Architecture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Approaches</a:t>
            </a:r>
          </a:p>
          <a:p>
            <a:pPr lvl="1"/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dirty="0" smtClean="0"/>
              <a:t>nstructions on “General Purpose” processors take variable number of cycles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cycles?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819400"/>
            <a:ext cx="5295900" cy="334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cycles?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2819400"/>
            <a:ext cx="5156200" cy="313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Data-dependent branching, looping</a:t>
            </a:r>
          </a:p>
          <a:p>
            <a:pPr lvl="1"/>
            <a:r>
              <a:rPr lang="en-US" dirty="0" smtClean="0"/>
              <a:t>Means variable time for operations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Architecture – Hardware have variable (data-dependent) delay</a:t>
            </a:r>
          </a:p>
          <a:p>
            <a:pPr lvl="1"/>
            <a:r>
              <a:rPr lang="en-US" dirty="0" smtClean="0"/>
              <a:t>Esp. for General-Purpose processors</a:t>
            </a:r>
          </a:p>
          <a:p>
            <a:pPr lvl="2"/>
            <a:r>
              <a:rPr lang="en-US" dirty="0" smtClean="0"/>
              <a:t>Instructions take different number of cycles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Algorithm – computational specification have variable (data-dependent) operations</a:t>
            </a:r>
          </a:p>
          <a:p>
            <a:pPr lvl="1"/>
            <a:r>
              <a:rPr lang="en-US" dirty="0" smtClean="0"/>
              <a:t>Different number of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419600" y="5846812"/>
          <a:ext cx="3430814" cy="1011187"/>
        </p:xfrm>
        <a:graphic>
          <a:graphicData uri="http://schemas.openxmlformats.org/presentationml/2006/ole">
            <p:oleObj spid="_x0000_s180226" name="Equation" r:id="rId3" imgW="1206500" imgH="355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programming constructs are data-dependent (variable delay)?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Programming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Conditionals: if/then/else</a:t>
            </a:r>
          </a:p>
          <a:p>
            <a:r>
              <a:rPr lang="en-US" dirty="0" smtClean="0"/>
              <a:t>Loops without compile-time determined bounds</a:t>
            </a:r>
          </a:p>
          <a:p>
            <a:pPr lvl="1"/>
            <a:r>
              <a:rPr lang="en-US" dirty="0" smtClean="0"/>
              <a:t>While with termination expressions</a:t>
            </a:r>
          </a:p>
          <a:p>
            <a:pPr lvl="1"/>
            <a:r>
              <a:rPr lang="en-US" dirty="0" smtClean="0"/>
              <a:t>For with data-dependent bounds</a:t>
            </a:r>
          </a:p>
          <a:p>
            <a:r>
              <a:rPr lang="en-US" dirty="0" smtClean="0"/>
              <a:t>Recursion</a:t>
            </a:r>
          </a:p>
          <a:p>
            <a:r>
              <a:rPr lang="en-US" dirty="0" smtClean="0"/>
              <a:t>Hash tables, </a:t>
            </a:r>
            <a:r>
              <a:rPr lang="en-US" dirty="0" err="1" smtClean="0"/>
              <a:t>memoization</a:t>
            </a:r>
            <a:endParaRPr lang="en-US" dirty="0" smtClean="0"/>
          </a:p>
          <a:p>
            <a:r>
              <a:rPr lang="en-US" dirty="0" smtClean="0"/>
              <a:t>Interrupts</a:t>
            </a:r>
          </a:p>
          <a:p>
            <a:pPr lvl="1"/>
            <a:r>
              <a:rPr lang="en-US" dirty="0" smtClean="0"/>
              <a:t>I/O events, time-slice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Constructs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Dataflow</a:t>
            </a:r>
          </a:p>
          <a:p>
            <a:pPr lvl="1"/>
            <a:r>
              <a:rPr lang="en-US" dirty="0" smtClean="0"/>
              <a:t>Variable rates</a:t>
            </a:r>
          </a:p>
          <a:p>
            <a:pPr lvl="1"/>
            <a:r>
              <a:rPr lang="en-US" dirty="0" smtClean="0"/>
              <a:t>Switch/select operators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…like 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 smtClean="0"/>
              <a:t>Many problematic constructs similar to C/Programming-Language constructs need to avoid for hardware</a:t>
            </a:r>
          </a:p>
          <a:p>
            <a:pPr lvl="1"/>
            <a:r>
              <a:rPr lang="en-US" dirty="0" smtClean="0"/>
              <a:t>Dynamic allocation (</a:t>
            </a:r>
            <a:r>
              <a:rPr lang="en-US" dirty="0" err="1" smtClean="0"/>
              <a:t>malloc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Recursive functions</a:t>
            </a:r>
          </a:p>
          <a:p>
            <a:pPr lvl="1"/>
            <a:r>
              <a:rPr lang="en-US" dirty="0" smtClean="0"/>
              <a:t>Loops without determined bounds</a:t>
            </a:r>
          </a:p>
          <a:p>
            <a:pPr lvl="1"/>
            <a:r>
              <a:rPr lang="en-US" dirty="0" err="1" smtClean="0"/>
              <a:t>Mux</a:t>
            </a:r>
            <a:r>
              <a:rPr lang="en-US" dirty="0" smtClean="0"/>
              <a:t>-conversion/predications for if/then/else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processor constructs are variable delay?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876800"/>
          </a:xfrm>
        </p:spPr>
        <p:txBody>
          <a:bodyPr/>
          <a:lstStyle/>
          <a:p>
            <a:r>
              <a:rPr lang="en-US" dirty="0" smtClean="0"/>
              <a:t>Real-Time applications demand different discipline from best-effort tasks</a:t>
            </a:r>
          </a:p>
          <a:p>
            <a:r>
              <a:rPr lang="en-US" dirty="0" smtClean="0"/>
              <a:t>Look more like synchronous circuits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sequentialize</a:t>
            </a:r>
            <a:r>
              <a:rPr lang="en-US" dirty="0" smtClean="0"/>
              <a:t> like processor</a:t>
            </a:r>
          </a:p>
          <a:p>
            <a:pPr lvl="1"/>
            <a:r>
              <a:rPr lang="en-US" dirty="0" smtClean="0"/>
              <a:t>But must avoid/rethink typical general-purpose processor common-case optimizations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Processor Variable Delay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 dirty="0" smtClean="0"/>
              <a:t>D</a:t>
            </a:r>
            <a:r>
              <a:rPr lang="en-US" dirty="0" smtClean="0"/>
              <a:t>ata hazards</a:t>
            </a:r>
          </a:p>
          <a:p>
            <a:r>
              <a:rPr lang="en-US" dirty="0" smtClean="0"/>
              <a:t>Caches</a:t>
            </a:r>
          </a:p>
          <a:p>
            <a:r>
              <a:rPr lang="en-US" dirty="0" smtClean="0"/>
              <a:t>Data-dependent branching / branch delays</a:t>
            </a:r>
          </a:p>
          <a:p>
            <a:r>
              <a:rPr lang="en-US" dirty="0" smtClean="0"/>
              <a:t>Speculative issue</a:t>
            </a:r>
          </a:p>
          <a:p>
            <a:pPr lvl="1"/>
            <a:r>
              <a:rPr lang="en-US" dirty="0" smtClean="0"/>
              <a:t>Out-of-Order, branch prediction</a:t>
            </a:r>
          </a:p>
          <a:p>
            <a:r>
              <a:rPr lang="en-US" dirty="0" smtClean="0"/>
              <a:t>Dynamic arbitration for shared resources</a:t>
            </a:r>
          </a:p>
          <a:p>
            <a:pPr lvl="1"/>
            <a:r>
              <a:rPr lang="en-US" dirty="0" smtClean="0"/>
              <a:t>Bus, I/O, Crossbar output, memory,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Predictable?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an element in or out of cache?</a:t>
            </a:r>
          </a:p>
          <a:p>
            <a:pPr lvl="1"/>
            <a:r>
              <a:rPr lang="en-US" dirty="0" smtClean="0"/>
              <a:t>Accessed before?</a:t>
            </a:r>
          </a:p>
          <a:p>
            <a:pPr lvl="1"/>
            <a:r>
              <a:rPr lang="en-US" dirty="0" smtClean="0"/>
              <a:t>Had an address conflict?</a:t>
            </a:r>
          </a:p>
          <a:p>
            <a:pPr lvl="1"/>
            <a:r>
              <a:rPr lang="en-US" dirty="0" smtClean="0"/>
              <a:t>Depend on access pattern</a:t>
            </a:r>
          </a:p>
          <a:p>
            <a:r>
              <a:rPr lang="en-US" dirty="0" smtClean="0"/>
              <a:t>If shared</a:t>
            </a:r>
          </a:p>
          <a:p>
            <a:pPr lvl="1"/>
            <a:r>
              <a:rPr lang="en-US" dirty="0" smtClean="0"/>
              <a:t>Did someone else write it?</a:t>
            </a:r>
          </a:p>
          <a:p>
            <a:pPr lvl="1"/>
            <a:r>
              <a:rPr lang="en-US" dirty="0" smtClean="0"/>
              <a:t>Depends on everything else sharing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“optimizations” can cause variable delay even in dedicated hardware data path</a:t>
            </a:r>
          </a:p>
          <a:p>
            <a:pPr lvl="1"/>
            <a:r>
              <a:rPr lang="en-US" dirty="0" smtClean="0"/>
              <a:t>Caches</a:t>
            </a:r>
          </a:p>
          <a:p>
            <a:pPr lvl="1"/>
            <a:r>
              <a:rPr lang="en-US" dirty="0" smtClean="0"/>
              <a:t>Common-case optimizations</a:t>
            </a:r>
          </a:p>
          <a:p>
            <a:pPr lvl="1"/>
            <a:r>
              <a:rPr lang="en-US" dirty="0" smtClean="0"/>
              <a:t>Pipeline stalls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do</a:t>
            </a:r>
            <a:br>
              <a:rPr lang="en-US" dirty="0" smtClean="0"/>
            </a:br>
            <a:r>
              <a:rPr lang="en-US" dirty="0" smtClean="0"/>
              <a:t>to make architecture more deterministic?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 dirty="0" smtClean="0"/>
              <a:t>Explicitly managed memory</a:t>
            </a:r>
          </a:p>
          <a:p>
            <a:r>
              <a:rPr lang="en-US" dirty="0" smtClean="0"/>
              <a:t>Fixed-delay pipelines</a:t>
            </a:r>
          </a:p>
          <a:p>
            <a:pPr lvl="1"/>
            <a:r>
              <a:rPr lang="en-US" dirty="0" smtClean="0"/>
              <a:t>Scheduled</a:t>
            </a:r>
          </a:p>
          <a:p>
            <a:pPr lvl="1"/>
            <a:r>
              <a:rPr lang="en-US" dirty="0" smtClean="0"/>
              <a:t>Multi-threaded</a:t>
            </a:r>
          </a:p>
          <a:p>
            <a:r>
              <a:rPr lang="en-US" dirty="0" smtClean="0"/>
              <a:t>Deadlines</a:t>
            </a:r>
          </a:p>
          <a:p>
            <a:r>
              <a:rPr lang="en-US" dirty="0" smtClean="0"/>
              <a:t>Offline-scheduled resource sharing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Explicitly Managed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8229600" cy="4114800"/>
          </a:xfrm>
        </p:spPr>
        <p:txBody>
          <a:bodyPr/>
          <a:lstStyle/>
          <a:p>
            <a:r>
              <a:rPr lang="en-US" dirty="0" smtClean="0"/>
              <a:t>Make memory hierarchy visible</a:t>
            </a:r>
          </a:p>
          <a:p>
            <a:pPr lvl="1"/>
            <a:r>
              <a:rPr lang="en-US" dirty="0" smtClean="0"/>
              <a:t>Use Scratchpad memories instead of caches</a:t>
            </a:r>
          </a:p>
          <a:p>
            <a:pPr lvl="1"/>
            <a:r>
              <a:rPr lang="en-US" dirty="0" smtClean="0"/>
              <a:t>E.g. local memory in HW5</a:t>
            </a:r>
          </a:p>
          <a:p>
            <a:r>
              <a:rPr lang="en-US" dirty="0" smtClean="0"/>
              <a:t>Explicitly move data between memories</a:t>
            </a:r>
          </a:p>
          <a:p>
            <a:pPr lvl="1"/>
            <a:r>
              <a:rPr lang="en-US" dirty="0" smtClean="0"/>
              <a:t>E.g. DMA into OCM, movement into local memory</a:t>
            </a:r>
          </a:p>
          <a:p>
            <a:r>
              <a:rPr lang="en-US" dirty="0" smtClean="0"/>
              <a:t>Already do for Register File in Processor</a:t>
            </a:r>
          </a:p>
          <a:p>
            <a:pPr lvl="1"/>
            <a:r>
              <a:rPr lang="en-US" dirty="0" smtClean="0"/>
              <a:t>Load/store between memory and RF slot</a:t>
            </a:r>
          </a:p>
          <a:p>
            <a:pPr lvl="1"/>
            <a:r>
              <a:rPr lang="en-US" dirty="0" smtClean="0"/>
              <a:t>…but don’t do for memory hierarchy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Explicitly Managed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2362200"/>
            <a:ext cx="5232400" cy="35923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Fixed Delays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Drop dynamic data hazards, branch speculation</a:t>
            </a:r>
          </a:p>
          <a:p>
            <a:r>
              <a:rPr lang="en-US" dirty="0" smtClean="0"/>
              <a:t>Data becomes available after a predictable time</a:t>
            </a:r>
          </a:p>
          <a:p>
            <a:r>
              <a:rPr lang="en-US" dirty="0" smtClean="0"/>
              <a:t>Branches take effect at a fixed time</a:t>
            </a:r>
          </a:p>
          <a:p>
            <a:pPr lvl="1"/>
            <a:r>
              <a:rPr lang="en-US" dirty="0" smtClean="0"/>
              <a:t>Likely delayed</a:t>
            </a:r>
          </a:p>
          <a:p>
            <a:r>
              <a:rPr lang="en-US" dirty="0" smtClean="0"/>
              <a:t>Schedule to delays to get correct data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Fixed Delay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/>
          <a:p>
            <a:r>
              <a:rPr lang="en-US" dirty="0" smtClean="0"/>
              <a:t>Branches occur</a:t>
            </a:r>
          </a:p>
          <a:p>
            <a:pPr lvl="1"/>
            <a:r>
              <a:rPr lang="en-US" dirty="0" smtClean="0"/>
              <a:t>1 cycle later (</a:t>
            </a:r>
            <a:r>
              <a:rPr lang="en-US" dirty="0" err="1" smtClean="0"/>
              <a:t>uncond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3 cycles later </a:t>
            </a:r>
          </a:p>
          <a:p>
            <a:r>
              <a:rPr lang="en-US" dirty="0" smtClean="0"/>
              <a:t>Non-FP data</a:t>
            </a:r>
          </a:p>
          <a:p>
            <a:pPr lvl="1"/>
            <a:r>
              <a:rPr lang="en-US" dirty="0" smtClean="0"/>
              <a:t>Available on 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instr</a:t>
            </a:r>
            <a:endParaRPr lang="en-US" dirty="0" smtClean="0"/>
          </a:p>
          <a:p>
            <a:r>
              <a:rPr lang="en-US" dirty="0" smtClean="0"/>
              <a:t>FP data</a:t>
            </a:r>
          </a:p>
          <a:p>
            <a:pPr lvl="1"/>
            <a:r>
              <a:rPr lang="en-US" dirty="0" smtClean="0"/>
              <a:t>Available on 6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instr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1447800"/>
            <a:ext cx="2630271" cy="5219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2(b) loop code not 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667000"/>
            <a:ext cx="8972550" cy="35579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2(b) loop code not work?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667000"/>
            <a:ext cx="8972550" cy="35579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1600200" y="3276600"/>
            <a:ext cx="381000" cy="228600"/>
          </a:xfrm>
          <a:prstGeom prst="rect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67000" y="3505200"/>
            <a:ext cx="381000" cy="228600"/>
          </a:xfrm>
          <a:prstGeom prst="rect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5715000"/>
            <a:ext cx="838200" cy="228600"/>
          </a:xfrm>
          <a:prstGeom prst="rect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applications demand real-time computing tasks?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fix?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667000"/>
            <a:ext cx="8972550" cy="35579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1600200" y="3276600"/>
            <a:ext cx="381000" cy="228600"/>
          </a:xfrm>
          <a:prstGeom prst="rect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667000" y="3505200"/>
            <a:ext cx="381000" cy="228600"/>
          </a:xfrm>
          <a:prstGeom prst="rect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5715000"/>
            <a:ext cx="838200" cy="228600"/>
          </a:xfrm>
          <a:prstGeom prst="rect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4: Quick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" y="2133600"/>
            <a:ext cx="8896350" cy="38835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4: Avoid </a:t>
            </a:r>
            <a:r>
              <a:rPr lang="en-US" dirty="0" err="1" smtClean="0"/>
              <a:t>noop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09800"/>
            <a:ext cx="8782050" cy="3561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Fixed-Delay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/>
              <a:t>Drop dynamic data hazards, branch speculation</a:t>
            </a:r>
            <a:endParaRPr lang="en-US" dirty="0" smtClean="0"/>
          </a:p>
          <a:p>
            <a:r>
              <a:rPr lang="en-US" dirty="0" smtClean="0"/>
              <a:t>Pipeline processor</a:t>
            </a:r>
          </a:p>
          <a:p>
            <a:r>
              <a:rPr lang="en-US" dirty="0" smtClean="0"/>
              <a:t>But only feed one instruction per thread through processor at time</a:t>
            </a:r>
          </a:p>
          <a:p>
            <a:pPr lvl="1"/>
            <a:r>
              <a:rPr lang="en-US" dirty="0" smtClean="0"/>
              <a:t>Each instruction completes before next issues (no dependencies)</a:t>
            </a:r>
          </a:p>
          <a:p>
            <a:r>
              <a:rPr lang="en-US" dirty="0" smtClean="0"/>
              <a:t>Use pipeline to issue from multiple threads</a:t>
            </a:r>
          </a:p>
          <a:p>
            <a:pPr lvl="1"/>
            <a:r>
              <a:rPr lang="en-US" dirty="0" smtClean="0"/>
              <a:t>For throughput, not latency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Multithreaded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Only one instruction per thread in pipeline</a:t>
            </a:r>
          </a:p>
          <a:p>
            <a:r>
              <a:rPr lang="en-US" dirty="0" smtClean="0"/>
              <a:t>Looks like PIPEDEPTH slower processors</a:t>
            </a:r>
          </a:p>
          <a:p>
            <a:r>
              <a:rPr lang="en-US" dirty="0" smtClean="0"/>
              <a:t>No interlock/bypass</a:t>
            </a:r>
          </a:p>
          <a:p>
            <a:pPr lvl="1"/>
            <a:r>
              <a:rPr lang="en-US" dirty="0" smtClean="0"/>
              <a:t>Smaller control</a:t>
            </a:r>
          </a:p>
          <a:p>
            <a:pPr lvl="1"/>
            <a:r>
              <a:rPr lang="en-US" dirty="0" smtClean="0"/>
              <a:t>Faster cycle?</a:t>
            </a:r>
          </a:p>
          <a:p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209800"/>
            <a:ext cx="3911421" cy="422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Multithreaded 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Can run multiple threads</a:t>
            </a:r>
          </a:p>
          <a:p>
            <a:r>
              <a:rPr lang="en-US" dirty="0" smtClean="0"/>
              <a:t>Non-real-time threads can share</a:t>
            </a:r>
          </a:p>
          <a:p>
            <a:r>
              <a:rPr lang="en-US" dirty="0" smtClean="0"/>
              <a:t>Timing of threads not impact each other</a:t>
            </a:r>
          </a:p>
          <a:p>
            <a:r>
              <a:rPr lang="en-US" dirty="0" smtClean="0"/>
              <a:t>Non-real-time threads take variable time</a:t>
            </a:r>
          </a:p>
          <a:p>
            <a:pPr lvl="1"/>
            <a:r>
              <a:rPr lang="en-US" dirty="0" smtClean="0"/>
              <a:t>Not interfere with real-time thread slots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4835" y="4267200"/>
            <a:ext cx="2396186" cy="259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Deadline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772400" cy="4114800"/>
          </a:xfrm>
        </p:spPr>
        <p:txBody>
          <a:bodyPr/>
          <a:lstStyle/>
          <a:p>
            <a:r>
              <a:rPr lang="en-US" dirty="0" smtClean="0"/>
              <a:t>Set a hardware counter for thread</a:t>
            </a:r>
          </a:p>
          <a:p>
            <a:r>
              <a:rPr lang="en-US" dirty="0" smtClean="0"/>
              <a:t>Demand counter reach 0 before allowed to continue</a:t>
            </a:r>
          </a:p>
          <a:p>
            <a:r>
              <a:rPr lang="en-US" dirty="0" smtClean="0"/>
              <a:t>Orderly way to tolerate variable instructions in algorithm</a:t>
            </a:r>
          </a:p>
          <a:p>
            <a:r>
              <a:rPr lang="en-US" dirty="0" smtClean="0"/>
              <a:t>Model: fixed rate of attention</a:t>
            </a:r>
          </a:p>
          <a:p>
            <a:pPr lvl="1"/>
            <a:r>
              <a:rPr lang="en-US" dirty="0" smtClean="0"/>
              <a:t>Stall if get there early</a:t>
            </a:r>
          </a:p>
          <a:p>
            <a:pPr lvl="1"/>
            <a:r>
              <a:rPr lang="en-US" dirty="0" smtClean="0"/>
              <a:t>Similar to flip-flop on a logic path </a:t>
            </a:r>
          </a:p>
          <a:p>
            <a:pPr lvl="2"/>
            <a:r>
              <a:rPr lang="en-US" dirty="0" smtClean="0"/>
              <a:t>Wait for clock edge to change value</a:t>
            </a:r>
          </a:p>
          <a:p>
            <a:r>
              <a:rPr lang="en-US" dirty="0" smtClean="0"/>
              <a:t>Model: fixed-time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Offline Schedule Resource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Don’t arbitrate</a:t>
            </a:r>
          </a:p>
          <a:p>
            <a:r>
              <a:rPr lang="en-US" dirty="0" smtClean="0"/>
              <a:t>Decide up-front when each shared resource can be used by each thread or processor</a:t>
            </a:r>
          </a:p>
          <a:p>
            <a:pPr lvl="1"/>
            <a:r>
              <a:rPr lang="en-US" dirty="0" smtClean="0"/>
              <a:t>Simple fixed schedule</a:t>
            </a:r>
          </a:p>
          <a:p>
            <a:pPr lvl="1"/>
            <a:r>
              <a:rPr lang="en-US" dirty="0" smtClean="0"/>
              <a:t>Detailed Schedule</a:t>
            </a:r>
          </a:p>
          <a:p>
            <a:r>
              <a:rPr lang="en-US" dirty="0" smtClean="0"/>
              <a:t>What</a:t>
            </a:r>
          </a:p>
          <a:p>
            <a:pPr lvl="1"/>
            <a:r>
              <a:rPr lang="en-US" dirty="0" smtClean="0"/>
              <a:t>Memory bank, bus, I/O, network link,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2133600"/>
            <a:ext cx="6286500" cy="44362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Time-Multiplexed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4196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Fixed by hardware master</a:t>
            </a:r>
          </a:p>
          <a:p>
            <a:r>
              <a:rPr lang="en-US" dirty="0" smtClean="0"/>
              <a:t>4 masters share a bus</a:t>
            </a:r>
          </a:p>
          <a:p>
            <a:r>
              <a:rPr lang="en-US" dirty="0" smtClean="0"/>
              <a:t>Each master gets to make a request on the bus every 4</a:t>
            </a:r>
            <a:r>
              <a:rPr lang="en-US" baseline="30000" dirty="0" smtClean="0"/>
              <a:t>th</a:t>
            </a:r>
            <a:r>
              <a:rPr lang="en-US" dirty="0" smtClean="0"/>
              <a:t> cycle</a:t>
            </a:r>
          </a:p>
          <a:p>
            <a:pPr lvl="1"/>
            <a:r>
              <a:rPr lang="en-US" dirty="0" smtClean="0"/>
              <a:t>If doesn’t use it, goes idle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Time-Multiplexed 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dirty="0" smtClean="0"/>
              <a:t>Regular schedule</a:t>
            </a:r>
          </a:p>
          <a:p>
            <a:r>
              <a:rPr lang="en-US" dirty="0" smtClean="0"/>
              <a:t>Fixed bus slot schedule of length N &gt; masters</a:t>
            </a:r>
          </a:p>
          <a:p>
            <a:pPr lvl="1"/>
            <a:r>
              <a:rPr lang="en-US" dirty="0" smtClean="0"/>
              <a:t>(probably a multiple)</a:t>
            </a:r>
          </a:p>
          <a:p>
            <a:r>
              <a:rPr lang="en-US" dirty="0" smtClean="0"/>
              <a:t>Assign owner for each slot</a:t>
            </a:r>
          </a:p>
          <a:p>
            <a:pPr lvl="1"/>
            <a:r>
              <a:rPr lang="en-US" dirty="0" smtClean="0"/>
              <a:t>Can assign more slots to one </a:t>
            </a:r>
          </a:p>
          <a:p>
            <a:r>
              <a:rPr lang="en-US" dirty="0" smtClean="0"/>
              <a:t>E.g. N=8, for 4 masters</a:t>
            </a:r>
          </a:p>
          <a:p>
            <a:pPr lvl="1"/>
            <a:r>
              <a:rPr lang="en-US" dirty="0" smtClean="0"/>
              <a:t>Schedule (1 2 1 3 1 2 1 4)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Human consumed media:</a:t>
            </a:r>
          </a:p>
          <a:p>
            <a:pPr lvl="1"/>
            <a:r>
              <a:rPr lang="en-US" dirty="0" smtClean="0"/>
              <a:t>video, </a:t>
            </a:r>
            <a:r>
              <a:rPr lang="en-US" dirty="0" smtClean="0"/>
              <a:t>audio, games, UI, graphics</a:t>
            </a:r>
          </a:p>
          <a:p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Anti-lock brakes, cruise-control, auto-pilot, UAV, self-driving car, industrial automation</a:t>
            </a:r>
          </a:p>
          <a:p>
            <a:r>
              <a:rPr lang="en-US" dirty="0" smtClean="0"/>
              <a:t>Stock trading</a:t>
            </a:r>
          </a:p>
          <a:p>
            <a:r>
              <a:rPr lang="en-US" dirty="0" smtClean="0"/>
              <a:t>Network traffic handling</a:t>
            </a:r>
          </a:p>
          <a:p>
            <a:r>
              <a:rPr lang="en-US" dirty="0" smtClean="0"/>
              <a:t>Crypto (avoid information leak)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 Scheduled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extreme, fully schedule which tasks gets resource on each cycle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581400"/>
            <a:ext cx="8585200" cy="25288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 Scheduled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extreme, fully schedule which tasks gets resource on each cycle</a:t>
            </a:r>
          </a:p>
          <a:p>
            <a:r>
              <a:rPr lang="en-US" dirty="0" smtClean="0"/>
              <a:t>Sensible if all master’s sharing resource are also fully scheduled, running in lock-step</a:t>
            </a:r>
          </a:p>
          <a:p>
            <a:r>
              <a:rPr lang="en-US" dirty="0" smtClean="0"/>
              <a:t>Think of instruction field for bus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Fully Scheduled (before </a:t>
            </a:r>
            <a:r>
              <a:rPr lang="en-US" dirty="0" err="1" smtClean="0"/>
              <a:t>instr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981200"/>
            <a:ext cx="8051800" cy="421222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Fully Scheduled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000"/>
            <a:ext cx="8341071" cy="4363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SoC</a:t>
            </a:r>
            <a:r>
              <a:rPr lang="en-US" dirty="0" smtClean="0"/>
              <a:t> Opportunity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Can choose which resources are shared</a:t>
            </a:r>
          </a:p>
          <a:p>
            <a:r>
              <a:rPr lang="en-US" dirty="0" smtClean="0"/>
              <a:t>Can dedicate resources to tasks</a:t>
            </a:r>
          </a:p>
          <a:p>
            <a:r>
              <a:rPr lang="en-US" dirty="0" smtClean="0"/>
              <a:t>Isolate real-time tasks/portions of tasks from best-effort</a:t>
            </a:r>
          </a:p>
          <a:p>
            <a:pPr lvl="1"/>
            <a:r>
              <a:rPr lang="en-US" dirty="0" smtClean="0"/>
              <a:t>Separate hardware/processors</a:t>
            </a:r>
          </a:p>
          <a:p>
            <a:pPr lvl="1"/>
            <a:r>
              <a:rPr lang="en-US" dirty="0" smtClean="0"/>
              <a:t>Separate memories, network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Different Goals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304800" y="1828800"/>
            <a:ext cx="4038600" cy="4419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Real-Time</a:t>
            </a:r>
          </a:p>
          <a:p>
            <a:r>
              <a:rPr lang="en-US" dirty="0" smtClean="0"/>
              <a:t>Willing to recompile to new hardware</a:t>
            </a:r>
          </a:p>
          <a:p>
            <a:r>
              <a:rPr lang="en-US" dirty="0" smtClean="0"/>
              <a:t>Want time on hardware predictable</a:t>
            </a:r>
          </a:p>
          <a:p>
            <a:r>
              <a:rPr lang="en-US" dirty="0" smtClean="0"/>
              <a:t>Willing to schedule for delays in particular hardware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419600" y="1676400"/>
            <a:ext cx="4724400" cy="4495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General Purpose/Best Effort</a:t>
            </a:r>
          </a:p>
          <a:p>
            <a:r>
              <a:rPr lang="en-US" dirty="0" smtClean="0"/>
              <a:t>ISA fixed</a:t>
            </a:r>
          </a:p>
          <a:p>
            <a:r>
              <a:rPr lang="en-US" dirty="0" smtClean="0"/>
              <a:t>Want to run same assembly on different implementations</a:t>
            </a:r>
          </a:p>
          <a:p>
            <a:r>
              <a:rPr lang="en-US" dirty="0" smtClean="0"/>
              <a:t>Tolerate different delays for different hardware</a:t>
            </a:r>
          </a:p>
          <a:p>
            <a:r>
              <a:rPr lang="en-US" dirty="0" smtClean="0"/>
              <a:t>Run faster on newer, larger implementations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WCET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181600"/>
          </a:xfrm>
        </p:spPr>
        <p:txBody>
          <a:bodyPr/>
          <a:lstStyle/>
          <a:p>
            <a:r>
              <a:rPr lang="en-US" dirty="0" smtClean="0"/>
              <a:t>WCET – Worst-Case Execution Time</a:t>
            </a:r>
          </a:p>
          <a:p>
            <a:r>
              <a:rPr lang="en-US" dirty="0" smtClean="0"/>
              <a:t>Analysis when working with algorithms and architectures with data-dependent delay</a:t>
            </a:r>
          </a:p>
          <a:p>
            <a:pPr lvl="1"/>
            <a:r>
              <a:rPr lang="en-US" dirty="0" smtClean="0"/>
              <a:t>Need to meet real time</a:t>
            </a:r>
          </a:p>
          <a:p>
            <a:pPr lvl="1"/>
            <a:r>
              <a:rPr lang="en-US" dirty="0" smtClean="0"/>
              <a:t>Calculate the worst-case runtime of a task</a:t>
            </a:r>
          </a:p>
          <a:p>
            <a:pPr lvl="2"/>
            <a:r>
              <a:rPr lang="en-US" dirty="0" smtClean="0"/>
              <a:t>Like calculating the critical path (but harder)</a:t>
            </a:r>
          </a:p>
          <a:p>
            <a:pPr lvl="2"/>
            <a:r>
              <a:rPr lang="en-US" dirty="0" smtClean="0"/>
              <a:t>Worst-case delay of instructions</a:t>
            </a:r>
          </a:p>
          <a:p>
            <a:pPr lvl="2"/>
            <a:r>
              <a:rPr lang="en-US" dirty="0" smtClean="0"/>
              <a:t>Worst-case path through code</a:t>
            </a:r>
          </a:p>
          <a:p>
            <a:pPr lvl="2"/>
            <a:r>
              <a:rPr lang="en-US" dirty="0" smtClean="0"/>
              <a:t>Worst-case # loop iterations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3F1A2-0E21-3245-8003-930CE4961577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bldLvl="3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3DCAD-0B53-F14F-A447-898E31D69773}" type="slidenum">
              <a:rPr lang="en-US"/>
              <a:pPr/>
              <a:t>57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n-US" dirty="0"/>
              <a:t>Big Ideas: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105400"/>
          </a:xfrm>
        </p:spPr>
        <p:txBody>
          <a:bodyPr/>
          <a:lstStyle/>
          <a:p>
            <a:r>
              <a:rPr lang="en-US" dirty="0" smtClean="0"/>
              <a:t>Real-Time applications demand different discipline from best-effort tasks</a:t>
            </a:r>
          </a:p>
          <a:p>
            <a:r>
              <a:rPr lang="en-US" dirty="0" smtClean="0"/>
              <a:t>Look more like synchronous </a:t>
            </a:r>
            <a:r>
              <a:rPr lang="en-US" dirty="0" smtClean="0"/>
              <a:t>circuits and hardware discipline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sequentialize</a:t>
            </a:r>
            <a:r>
              <a:rPr lang="en-US" dirty="0" smtClean="0"/>
              <a:t> like processor</a:t>
            </a:r>
          </a:p>
          <a:p>
            <a:pPr lvl="1"/>
            <a:r>
              <a:rPr lang="en-US" dirty="0" smtClean="0"/>
              <a:t>But must avoid/rethink typical processor common-case </a:t>
            </a:r>
            <a:r>
              <a:rPr lang="en-US" dirty="0" smtClean="0"/>
              <a:t>optimizations</a:t>
            </a:r>
          </a:p>
          <a:p>
            <a:pPr lvl="1"/>
            <a:r>
              <a:rPr lang="en-US" dirty="0" smtClean="0"/>
              <a:t>Offline calculate static schedule for computation and sharing</a:t>
            </a:r>
          </a:p>
          <a:p>
            <a:pPr lvl="2"/>
            <a:r>
              <a:rPr lang="en-US" dirty="0" smtClean="0"/>
              <a:t>Instead of dynamic arbitration, interlocks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58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Reading for Monday on Web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 lecture Wednesday</a:t>
            </a:r>
          </a:p>
          <a:p>
            <a:r>
              <a:rPr lang="en-US" dirty="0" smtClean="0"/>
              <a:t>No </a:t>
            </a:r>
            <a:r>
              <a:rPr lang="en-US" dirty="0" smtClean="0"/>
              <a:t>lab/office hours this week</a:t>
            </a:r>
          </a:p>
          <a:p>
            <a:pPr lvl="1"/>
            <a:r>
              <a:rPr lang="en-US" dirty="0" smtClean="0"/>
              <a:t>Use piazza</a:t>
            </a:r>
          </a:p>
          <a:p>
            <a:r>
              <a:rPr lang="en-US" dirty="0" smtClean="0"/>
              <a:t>HW6 two week assignment (No HW7)</a:t>
            </a:r>
          </a:p>
          <a:p>
            <a:pPr lvl="1"/>
            <a:r>
              <a:rPr lang="en-US" dirty="0" smtClean="0"/>
              <a:t>Recommend do base part (3,4) by Friday</a:t>
            </a:r>
          </a:p>
          <a:p>
            <a:pPr lvl="1"/>
            <a:r>
              <a:rPr lang="en-US" dirty="0" smtClean="0"/>
              <a:t>Can finish (5) by following Friday</a:t>
            </a:r>
          </a:p>
          <a:p>
            <a:r>
              <a:rPr lang="en-US" dirty="0" smtClean="0"/>
              <a:t>Exam next Wednesday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guarantees might we want for real-time tasks?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Real-Time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Attention/processing within fixed interval</a:t>
            </a:r>
          </a:p>
          <a:p>
            <a:pPr lvl="1"/>
            <a:r>
              <a:rPr lang="en-US" dirty="0" smtClean="0"/>
              <a:t>Sample new value every XX ms</a:t>
            </a:r>
          </a:p>
          <a:p>
            <a:pPr lvl="1"/>
            <a:r>
              <a:rPr lang="en-US" dirty="0" smtClean="0"/>
              <a:t>Produce new frame every 30 ms</a:t>
            </a:r>
          </a:p>
          <a:p>
            <a:pPr lvl="1"/>
            <a:r>
              <a:rPr lang="en-US" dirty="0" smtClean="0"/>
              <a:t>Both: schedule to act and complete action</a:t>
            </a:r>
          </a:p>
          <a:p>
            <a:r>
              <a:rPr lang="en-US" dirty="0" smtClean="0"/>
              <a:t>Bounded response time</a:t>
            </a:r>
          </a:p>
          <a:p>
            <a:pPr lvl="1"/>
            <a:r>
              <a:rPr lang="en-US" dirty="0" smtClean="0"/>
              <a:t>Respond to </a:t>
            </a:r>
            <a:r>
              <a:rPr lang="en-US" dirty="0" err="1" smtClean="0"/>
              <a:t>keypress</a:t>
            </a:r>
            <a:r>
              <a:rPr lang="en-US" dirty="0" smtClean="0"/>
              <a:t> within 20 ms</a:t>
            </a:r>
          </a:p>
          <a:p>
            <a:pPr lvl="1"/>
            <a:r>
              <a:rPr lang="en-US" dirty="0" smtClean="0"/>
              <a:t>Detect object within 100 ms</a:t>
            </a:r>
          </a:p>
          <a:p>
            <a:pPr lvl="1"/>
            <a:r>
              <a:rPr lang="en-US" dirty="0" smtClean="0"/>
              <a:t>Return search results within 200 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Circuit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A simple synchronous circuit is a good “model” for real-time task</a:t>
            </a:r>
          </a:p>
          <a:p>
            <a:pPr lvl="1"/>
            <a:r>
              <a:rPr lang="en-US" dirty="0" smtClean="0"/>
              <a:t>Run at fixed clock rate</a:t>
            </a:r>
          </a:p>
          <a:p>
            <a:pPr lvl="1"/>
            <a:r>
              <a:rPr lang="en-US" dirty="0" smtClean="0"/>
              <a:t>Take input every cycle</a:t>
            </a:r>
          </a:p>
          <a:p>
            <a:pPr lvl="1"/>
            <a:r>
              <a:rPr lang="en-US" dirty="0" smtClean="0"/>
              <a:t>Produce output every cycle</a:t>
            </a:r>
          </a:p>
          <a:p>
            <a:pPr lvl="1"/>
            <a:r>
              <a:rPr lang="en-US" dirty="0" smtClean="0"/>
              <a:t>Complete computation between input and output</a:t>
            </a:r>
          </a:p>
          <a:p>
            <a:pPr lvl="1"/>
            <a:r>
              <a:rPr lang="en-US" dirty="0" smtClean="0"/>
              <a:t>Designed to run at fixed-frequency</a:t>
            </a:r>
          </a:p>
          <a:p>
            <a:pPr lvl="2"/>
            <a:r>
              <a:rPr lang="en-US" dirty="0" smtClean="0"/>
              <a:t>Critical path meets frequency requirement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implement spatial pipeline?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600" y="3048000"/>
            <a:ext cx="8661400" cy="15438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05400"/>
            <a:ext cx="9207500" cy="1206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15093</TotalTime>
  <Words>2014</Words>
  <Application>Microsoft Macintosh PowerPoint</Application>
  <PresentationFormat>On-screen Show (4:3)</PresentationFormat>
  <Paragraphs>396</Paragraphs>
  <Slides>58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0" baseType="lpstr">
      <vt:lpstr>Blank Presentation</vt:lpstr>
      <vt:lpstr>Microsoft Equation</vt:lpstr>
      <vt:lpstr>ESE532: System-on-a-Chip Architecture</vt:lpstr>
      <vt:lpstr>Today</vt:lpstr>
      <vt:lpstr>Message</vt:lpstr>
      <vt:lpstr>Real-Time Tasks</vt:lpstr>
      <vt:lpstr>Real-Time Tasks</vt:lpstr>
      <vt:lpstr>Real-Time Guarantees</vt:lpstr>
      <vt:lpstr>Real-Time Guarantees</vt:lpstr>
      <vt:lpstr>Synchronous Circuit Model</vt:lpstr>
      <vt:lpstr>Preclass 1</vt:lpstr>
      <vt:lpstr>Historically</vt:lpstr>
      <vt:lpstr>Technological Change</vt:lpstr>
      <vt:lpstr>Performance Scaling</vt:lpstr>
      <vt:lpstr>HW/SW Co-Design</vt:lpstr>
      <vt:lpstr>Real-Time Challenge</vt:lpstr>
      <vt:lpstr>Preclass 2</vt:lpstr>
      <vt:lpstr>Preclass 2 Processor</vt:lpstr>
      <vt:lpstr>Preclass 2</vt:lpstr>
      <vt:lpstr>Preclass 2</vt:lpstr>
      <vt:lpstr>Data-dependent hazard</vt:lpstr>
      <vt:lpstr>Observe</vt:lpstr>
      <vt:lpstr>Preclass 3</vt:lpstr>
      <vt:lpstr>Preclass 3</vt:lpstr>
      <vt:lpstr>Observe</vt:lpstr>
      <vt:lpstr>Two Challenges</vt:lpstr>
      <vt:lpstr>Algorithm</vt:lpstr>
      <vt:lpstr>Programming Constructs</vt:lpstr>
      <vt:lpstr>Programming Constructs</vt:lpstr>
      <vt:lpstr>…like Hardware</vt:lpstr>
      <vt:lpstr>Architecture</vt:lpstr>
      <vt:lpstr>Processor Variable Delay</vt:lpstr>
      <vt:lpstr>Cache Predictable?</vt:lpstr>
      <vt:lpstr>Hardware Architecture</vt:lpstr>
      <vt:lpstr>What can we do to make architecture more deterministic?</vt:lpstr>
      <vt:lpstr>Explicitly Managed Memory</vt:lpstr>
      <vt:lpstr>Explicitly Managed Memory</vt:lpstr>
      <vt:lpstr>Fixed Delays (1)</vt:lpstr>
      <vt:lpstr>Fixed Delay Example</vt:lpstr>
      <vt:lpstr>Preclass 4</vt:lpstr>
      <vt:lpstr>Preclass 4</vt:lpstr>
      <vt:lpstr>Preclass 4</vt:lpstr>
      <vt:lpstr>Preclass 4: Quick Fix</vt:lpstr>
      <vt:lpstr>Preclass 4: Avoid noop</vt:lpstr>
      <vt:lpstr>Fixed-Delay (2)</vt:lpstr>
      <vt:lpstr>Multithreaded Pipeline</vt:lpstr>
      <vt:lpstr>Multithreaded Pipeline</vt:lpstr>
      <vt:lpstr>Deadline Instruction</vt:lpstr>
      <vt:lpstr>Offline Schedule Resource Sharing</vt:lpstr>
      <vt:lpstr>Time-Multiplexed Bus</vt:lpstr>
      <vt:lpstr>Time-Multiplexed Bus</vt:lpstr>
      <vt:lpstr>Fully Scheduled</vt:lpstr>
      <vt:lpstr>Fully Scheduled</vt:lpstr>
      <vt:lpstr>Fully Scheduled (before instr)</vt:lpstr>
      <vt:lpstr>Fully Scheduled</vt:lpstr>
      <vt:lpstr>SoC Opportunity</vt:lpstr>
      <vt:lpstr>Different Goals</vt:lpstr>
      <vt:lpstr>WCET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84</cp:revision>
  <cp:lastPrinted>2017-02-20T14:29:08Z</cp:lastPrinted>
  <dcterms:created xsi:type="dcterms:W3CDTF">2017-02-14T15:26:12Z</dcterms:created>
  <dcterms:modified xsi:type="dcterms:W3CDTF">2017-02-20T19:51:27Z</dcterms:modified>
</cp:coreProperties>
</file>