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5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400" r:id="rId18"/>
    <p:sldId id="397" r:id="rId19"/>
    <p:sldId id="401" r:id="rId20"/>
    <p:sldId id="402" r:id="rId21"/>
    <p:sldId id="403" r:id="rId22"/>
    <p:sldId id="405" r:id="rId23"/>
    <p:sldId id="404" r:id="rId24"/>
    <p:sldId id="406" r:id="rId25"/>
    <p:sldId id="410" r:id="rId26"/>
    <p:sldId id="407" r:id="rId27"/>
    <p:sldId id="408" r:id="rId28"/>
    <p:sldId id="411" r:id="rId29"/>
    <p:sldId id="409" r:id="rId30"/>
    <p:sldId id="398" r:id="rId31"/>
    <p:sldId id="412" r:id="rId32"/>
    <p:sldId id="413" r:id="rId33"/>
    <p:sldId id="414" r:id="rId34"/>
    <p:sldId id="415" r:id="rId35"/>
    <p:sldId id="416" r:id="rId36"/>
    <p:sldId id="417" r:id="rId37"/>
    <p:sldId id="430" r:id="rId38"/>
    <p:sldId id="431" r:id="rId39"/>
    <p:sldId id="418" r:id="rId40"/>
    <p:sldId id="419" r:id="rId41"/>
    <p:sldId id="420" r:id="rId42"/>
    <p:sldId id="421" r:id="rId43"/>
    <p:sldId id="422" r:id="rId44"/>
    <p:sldId id="423" r:id="rId45"/>
    <p:sldId id="428" r:id="rId46"/>
    <p:sldId id="424" r:id="rId47"/>
    <p:sldId id="425" r:id="rId48"/>
    <p:sldId id="426" r:id="rId49"/>
    <p:sldId id="427" r:id="rId50"/>
    <p:sldId id="429" r:id="rId51"/>
    <p:sldId id="299" r:id="rId52"/>
    <p:sldId id="300" r:id="rId5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14:  March 13,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Design Space Exploration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design/select/map to </a:t>
            </a:r>
            <a:r>
              <a:rPr lang="en-US" dirty="0" err="1" smtClean="0"/>
              <a:t>SoC</a:t>
            </a:r>
            <a:r>
              <a:rPr lang="en-US" dirty="0" smtClean="0"/>
              <a:t> to reduce Energy/Area/Delay?</a:t>
            </a:r>
          </a:p>
          <a:p>
            <a:pPr lvl="1"/>
            <a:r>
              <a:rPr lang="en-US" dirty="0" smtClean="0"/>
              <a:t>Haven’t touched Area/Energy much, yet, so initial focus on Delay,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do to reduce delay?</a:t>
            </a:r>
          </a:p>
          <a:p>
            <a:r>
              <a:rPr lang="en-US" dirty="0" smtClean="0"/>
              <a:t>How know when we succeed?</a:t>
            </a:r>
          </a:p>
          <a:p>
            <a:pPr lvl="1"/>
            <a:r>
              <a:rPr lang="en-US" dirty="0" smtClean="0"/>
              <a:t>Compile and run</a:t>
            </a:r>
          </a:p>
          <a:p>
            <a:pPr lvl="1"/>
            <a:r>
              <a:rPr lang="en-US" dirty="0" smtClean="0"/>
              <a:t>How know what’s wrong and how to fix if we don’t get a speedup?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3333CC"/>
                </a:solidFill>
              </a:rPr>
              <a:t>Need to be able to model, estimate, and reason about performance.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to Select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shows you that implementing a design is expensive</a:t>
            </a:r>
          </a:p>
          <a:p>
            <a:r>
              <a:rPr lang="en-US" b="1" dirty="0" smtClean="0"/>
              <a:t>Goal: </a:t>
            </a:r>
            <a:r>
              <a:rPr lang="en-US" dirty="0" smtClean="0"/>
              <a:t>have a model to drive you to select good implementations to try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Model to Understand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If not get the performance you expect, what went wrong?</a:t>
            </a:r>
          </a:p>
          <a:p>
            <a:pPr lvl="1"/>
            <a:r>
              <a:rPr lang="en-US" dirty="0" smtClean="0"/>
              <a:t>Need an expectation</a:t>
            </a:r>
          </a:p>
          <a:p>
            <a:pPr lvl="1"/>
            <a:r>
              <a:rPr lang="en-US" dirty="0" smtClean="0"/>
              <a:t>Need to drill down into components</a:t>
            </a:r>
          </a:p>
          <a:p>
            <a:pPr lvl="2"/>
            <a:r>
              <a:rPr lang="en-US" dirty="0" smtClean="0"/>
              <a:t>Model expectations wrong?</a:t>
            </a:r>
          </a:p>
          <a:p>
            <a:pPr lvl="3"/>
            <a:r>
              <a:rPr lang="en-US" dirty="0" smtClean="0"/>
              <a:t>Which part?</a:t>
            </a:r>
          </a:p>
          <a:p>
            <a:pPr lvl="3"/>
            <a:r>
              <a:rPr lang="en-US" dirty="0" smtClean="0"/>
              <a:t>Refine?</a:t>
            </a:r>
          </a:p>
          <a:p>
            <a:pPr lvl="2"/>
            <a:r>
              <a:rPr lang="en-US" dirty="0" smtClean="0"/>
              <a:t>Something went wrong in implementations?</a:t>
            </a:r>
          </a:p>
          <a:p>
            <a:pPr lvl="3"/>
            <a:r>
              <a:rPr lang="en-US" dirty="0" smtClean="0"/>
              <a:t>What?</a:t>
            </a:r>
          </a:p>
          <a:p>
            <a:pPr lvl="3"/>
            <a:r>
              <a:rPr lang="en-US" dirty="0" smtClean="0"/>
              <a:t>How fix to match model?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Model to Understand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dirty="0" smtClean="0"/>
              <a:t>If not get the performance you expect, what went wrong?</a:t>
            </a:r>
          </a:p>
          <a:p>
            <a:r>
              <a:rPr lang="en-US" dirty="0" smtClean="0">
                <a:solidFill>
                  <a:srgbClr val="3333CC"/>
                </a:solidFill>
              </a:rPr>
              <a:t>Very Powerful</a:t>
            </a:r>
          </a:p>
          <a:p>
            <a:r>
              <a:rPr lang="en-US" dirty="0" smtClean="0"/>
              <a:t>Not match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something I need to understand</a:t>
            </a:r>
          </a:p>
          <a:p>
            <a:pPr lvl="1"/>
            <a:r>
              <a:rPr lang="en-US" dirty="0" smtClean="0">
                <a:sym typeface="Wingdings"/>
              </a:rPr>
              <a:t>Bugs in implementation, understanding</a:t>
            </a:r>
          </a:p>
          <a:p>
            <a:r>
              <a:rPr lang="en-US" dirty="0" smtClean="0">
                <a:sym typeface="Wingdings"/>
              </a:rPr>
              <a:t>Does match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Tells </a:t>
            </a:r>
            <a:r>
              <a:rPr lang="en-US" dirty="0" smtClean="0"/>
              <a:t>me</a:t>
            </a:r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dirty="0" smtClean="0"/>
              <a:t>to look</a:t>
            </a:r>
          </a:p>
          <a:p>
            <a:pPr lvl="1"/>
            <a:r>
              <a:rPr lang="en-US" dirty="0" smtClean="0"/>
              <a:t>what to try to fix</a:t>
            </a:r>
          </a:p>
          <a:p>
            <a:pPr lvl="1"/>
            <a:r>
              <a:rPr lang="en-US" dirty="0" smtClean="0"/>
              <a:t>when to give </a:t>
            </a:r>
            <a:r>
              <a:rPr lang="en-US" dirty="0" smtClean="0"/>
              <a:t>up (on a particular approach)</a:t>
            </a:r>
          </a:p>
          <a:p>
            <a:endParaRPr lang="en-US" dirty="0" smtClean="0">
              <a:solidFill>
                <a:srgbClr val="3333CC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Kinds of analysis on the exam underlies all design exploration and experiments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16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Message for Day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memory, 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r>
              <a:rPr lang="en-US" dirty="0" smtClean="0"/>
              <a:t>Repeat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2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design/select/map to </a:t>
            </a:r>
            <a:r>
              <a:rPr lang="en-US" dirty="0" err="1" smtClean="0"/>
              <a:t>SoC</a:t>
            </a:r>
            <a:r>
              <a:rPr lang="en-US" dirty="0" smtClean="0"/>
              <a:t> to reduce Energy/Area/Delay</a:t>
            </a:r>
          </a:p>
          <a:p>
            <a:r>
              <a:rPr lang="en-US" dirty="0" smtClean="0"/>
              <a:t>Spend some more time understanding</a:t>
            </a:r>
          </a:p>
          <a:p>
            <a:pPr lvl="1"/>
            <a:r>
              <a:rPr lang="en-US" dirty="0" smtClean="0"/>
              <a:t>Area</a:t>
            </a:r>
          </a:p>
          <a:p>
            <a:pPr lvl="2"/>
            <a:r>
              <a:rPr lang="en-US" dirty="0" smtClean="0"/>
              <a:t>Started as we look at accelerators</a:t>
            </a:r>
          </a:p>
          <a:p>
            <a:pPr lvl="2"/>
            <a:r>
              <a:rPr lang="en-US" dirty="0" smtClean="0"/>
              <a:t>…worry about fit in fixed array</a:t>
            </a:r>
          </a:p>
          <a:p>
            <a:pPr lvl="2"/>
            <a:r>
              <a:rPr lang="en-US" dirty="0" smtClean="0"/>
              <a:t>Cost for custom design</a:t>
            </a:r>
          </a:p>
          <a:p>
            <a:pPr lvl="1"/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Design-Space Exploration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many choices for implementation</a:t>
            </a:r>
          </a:p>
          <a:p>
            <a:pPr lvl="1"/>
            <a:r>
              <a:rPr lang="en-US" dirty="0" smtClean="0"/>
              <a:t>Alternatives to try</a:t>
            </a:r>
          </a:p>
          <a:p>
            <a:pPr lvl="1"/>
            <a:r>
              <a:rPr lang="en-US" dirty="0" smtClean="0"/>
              <a:t>Parameters to tune</a:t>
            </a:r>
          </a:p>
          <a:p>
            <a:pPr lvl="1"/>
            <a:r>
              <a:rPr lang="en-US" dirty="0" smtClean="0"/>
              <a:t>Mapping options</a:t>
            </a:r>
          </a:p>
          <a:p>
            <a:r>
              <a:rPr lang="en-US" dirty="0" smtClean="0"/>
              <a:t>Our freedom to impact implementation costs</a:t>
            </a:r>
          </a:p>
          <a:p>
            <a:pPr lvl="1"/>
            <a:r>
              <a:rPr lang="en-US" dirty="0" smtClean="0"/>
              <a:t>Area, delay, 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Midterm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Design-Space Exploration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Design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dirty="0" smtClean="0"/>
              <a:t>Ideally</a:t>
            </a:r>
          </a:p>
          <a:p>
            <a:pPr lvl="1"/>
            <a:r>
              <a:rPr lang="en-US" dirty="0" smtClean="0"/>
              <a:t>Each choice orthogonal axis in high-dimensional space</a:t>
            </a:r>
          </a:p>
          <a:p>
            <a:pPr lvl="1"/>
            <a:r>
              <a:rPr lang="en-US" dirty="0" smtClean="0"/>
              <a:t>Want to understand points in space</a:t>
            </a:r>
          </a:p>
          <a:p>
            <a:pPr lvl="1"/>
            <a:r>
              <a:rPr lang="en-US" dirty="0" smtClean="0"/>
              <a:t>Find one that bests meets constraints and goals</a:t>
            </a:r>
          </a:p>
          <a:p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Seldom completely orthogonal</a:t>
            </a:r>
          </a:p>
          <a:p>
            <a:pPr lvl="1"/>
            <a:r>
              <a:rPr lang="en-US" dirty="0" smtClean="0"/>
              <a:t>Requires cleverness to identify dimensions</a:t>
            </a:r>
          </a:p>
          <a:p>
            <a:pPr lvl="1"/>
            <a:r>
              <a:rPr lang="en-US" dirty="0" smtClean="0"/>
              <a:t>Messy, cannot fully explore</a:t>
            </a:r>
          </a:p>
          <a:p>
            <a:pPr lvl="1"/>
            <a:r>
              <a:rPr lang="en-US" dirty="0" smtClean="0"/>
              <a:t> But…can understand, priorities, guide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choices (design-space axes) can we explore in mapping a task to an </a:t>
            </a:r>
            <a:r>
              <a:rPr lang="en-US" dirty="0" err="1" smtClean="0">
                <a:solidFill>
                  <a:srgbClr val="FF6600"/>
                </a:solidFill>
              </a:rPr>
              <a:t>SoC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showed up in homework so far?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Homework?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parallelism</a:t>
            </a:r>
          </a:p>
          <a:p>
            <a:r>
              <a:rPr lang="en-US" dirty="0" smtClean="0"/>
              <a:t>Mapping to different fabrics / hardware</a:t>
            </a:r>
          </a:p>
          <a:p>
            <a:r>
              <a:rPr lang="en-US" dirty="0" smtClean="0"/>
              <a:t>How manage memory, move data</a:t>
            </a:r>
          </a:p>
          <a:p>
            <a:r>
              <a:rPr lang="en-US" dirty="0" smtClean="0"/>
              <a:t>Levels of parallelism</a:t>
            </a:r>
          </a:p>
          <a:p>
            <a:r>
              <a:rPr lang="en-US" dirty="0" smtClean="0"/>
              <a:t>Pipelining, unrolling, II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Design-Space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r>
              <a:rPr lang="en-US" sz="2800" dirty="0" smtClean="0"/>
              <a:t>Type of parallelism</a:t>
            </a:r>
          </a:p>
          <a:p>
            <a:r>
              <a:rPr lang="en-US" sz="2800" dirty="0" smtClean="0"/>
              <a:t>How decompose / organize parallelism</a:t>
            </a:r>
          </a:p>
          <a:p>
            <a:r>
              <a:rPr lang="en-US" sz="2800" dirty="0" smtClean="0"/>
              <a:t>Area-time points (level exploited)</a:t>
            </a:r>
          </a:p>
          <a:p>
            <a:r>
              <a:rPr lang="en-US" sz="2800" dirty="0" smtClean="0"/>
              <a:t>What resources we provision for what parts of computation</a:t>
            </a:r>
          </a:p>
          <a:p>
            <a:r>
              <a:rPr lang="en-US" sz="2800" dirty="0" smtClean="0"/>
              <a:t>Where to map tasks</a:t>
            </a:r>
          </a:p>
          <a:p>
            <a:r>
              <a:rPr lang="en-US" sz="2800" dirty="0" smtClean="0"/>
              <a:t>How schedule/order computations</a:t>
            </a:r>
          </a:p>
          <a:p>
            <a:r>
              <a:rPr lang="en-US" sz="2800" dirty="0" smtClean="0"/>
              <a:t>How synchronize tasks</a:t>
            </a:r>
          </a:p>
          <a:p>
            <a:r>
              <a:rPr lang="en-US" sz="2800" dirty="0" smtClean="0"/>
              <a:t>How represent data</a:t>
            </a:r>
          </a:p>
          <a:p>
            <a:r>
              <a:rPr lang="en-US" sz="2800" dirty="0" smtClean="0"/>
              <a:t>Where place data; how manage and move</a:t>
            </a:r>
          </a:p>
          <a:p>
            <a:r>
              <a:rPr lang="en-US" sz="2800" dirty="0" smtClean="0"/>
              <a:t>What precision use in computations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Generalize Continuum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114800"/>
          </a:xfrm>
        </p:spPr>
        <p:txBody>
          <a:bodyPr/>
          <a:lstStyle/>
          <a:p>
            <a:r>
              <a:rPr lang="en-US" dirty="0" smtClean="0"/>
              <a:t>Encourage to think about parameters (axes) that capture continuum to explore</a:t>
            </a:r>
          </a:p>
          <a:p>
            <a:r>
              <a:rPr lang="en-US" dirty="0" smtClean="0"/>
              <a:t>Start from an idea</a:t>
            </a:r>
          </a:p>
          <a:p>
            <a:pPr lvl="1"/>
            <a:r>
              <a:rPr lang="en-US" dirty="0" smtClean="0"/>
              <a:t>Maybe can compute with 8b values</a:t>
            </a:r>
          </a:p>
          <a:p>
            <a:pPr lvl="1"/>
            <a:r>
              <a:rPr lang="en-US" dirty="0" smtClean="0"/>
              <a:t>Maybe can put dist computation on FPGA fabric</a:t>
            </a:r>
          </a:p>
          <a:p>
            <a:pPr lvl="1"/>
            <a:r>
              <a:rPr lang="en-US" dirty="0" smtClean="0"/>
              <a:t>Move data in 1KB chunks</a:t>
            </a:r>
          </a:p>
          <a:p>
            <a:r>
              <a:rPr lang="en-US" dirty="0" smtClean="0"/>
              <a:t>Identify general knob</a:t>
            </a:r>
          </a:p>
          <a:p>
            <a:pPr lvl="1"/>
            <a:r>
              <a:rPr lang="en-US" dirty="0" smtClean="0"/>
              <a:t>Tune intermediate bits for computation</a:t>
            </a:r>
          </a:p>
          <a:p>
            <a:pPr lvl="1"/>
            <a:r>
              <a:rPr lang="en-US" dirty="0" smtClean="0"/>
              <a:t>How much of computation go on FPGA fabric</a:t>
            </a:r>
          </a:p>
          <a:p>
            <a:pPr lvl="1"/>
            <a:r>
              <a:rPr lang="en-US" dirty="0" smtClean="0"/>
              <a:t>What is optimal data transfer size?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Optima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5334000"/>
            <a:ext cx="3810000" cy="762000"/>
          </a:xfrm>
        </p:spPr>
        <p:txBody>
          <a:bodyPr/>
          <a:lstStyle/>
          <a:p>
            <a:r>
              <a:rPr lang="en-US" dirty="0" err="1" smtClean="0"/>
              <a:t>Kapre</a:t>
            </a:r>
            <a:r>
              <a:rPr lang="en-US" dirty="0" smtClean="0"/>
              <a:t>, FPL 2009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3810000" cy="762000"/>
          </a:xfrm>
        </p:spPr>
        <p:txBody>
          <a:bodyPr/>
          <a:lstStyle/>
          <a:p>
            <a:r>
              <a:rPr lang="en-US" dirty="0" err="1" smtClean="0"/>
              <a:t>Kadric</a:t>
            </a:r>
            <a:r>
              <a:rPr lang="en-US" dirty="0" smtClean="0"/>
              <a:t>, TRETS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4167068" cy="32519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91" y="1981200"/>
            <a:ext cx="4223165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Space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Think systematically about how might map the application</a:t>
            </a:r>
          </a:p>
          <a:p>
            <a:r>
              <a:rPr lang="en-US" dirty="0" smtClean="0"/>
              <a:t>Avoid overlooking options</a:t>
            </a:r>
          </a:p>
          <a:p>
            <a:r>
              <a:rPr lang="en-US" dirty="0" smtClean="0"/>
              <a:t>Understand tradeoffs</a:t>
            </a:r>
          </a:p>
          <a:p>
            <a:endParaRPr lang="en-US" dirty="0" smtClean="0"/>
          </a:p>
          <a:p>
            <a:r>
              <a:rPr lang="en-US" dirty="0" smtClean="0"/>
              <a:t>Large design space </a:t>
            </a:r>
            <a:endParaRPr lang="en-US" dirty="0" smtClean="0">
              <a:sym typeface="Wingdings"/>
            </a:endParaRPr>
          </a:p>
          <a:p>
            <a:pPr lvl="1">
              <a:buFont typeface="Wingdings" charset="2"/>
              <a:buChar char="à"/>
            </a:pPr>
            <a:r>
              <a:rPr lang="en-US" dirty="0" smtClean="0">
                <a:sym typeface="Wingdings"/>
              </a:rPr>
              <a:t>more opportunities to find good solutions</a:t>
            </a:r>
          </a:p>
          <a:p>
            <a:pPr lvl="2">
              <a:buNone/>
            </a:pPr>
            <a:r>
              <a:rPr lang="en-US" dirty="0" smtClean="0">
                <a:sym typeface="Wingdings"/>
              </a:rPr>
              <a:t>    Reduce bottlenecks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Elaborate Design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Refine design space as you go</a:t>
            </a:r>
          </a:p>
          <a:p>
            <a:r>
              <a:rPr lang="en-US" dirty="0" smtClean="0"/>
              <a:t>Ideally identify up front</a:t>
            </a:r>
          </a:p>
          <a:p>
            <a:r>
              <a:rPr lang="en-US" dirty="0" smtClean="0"/>
              <a:t>Practice bottlenecks and challenges </a:t>
            </a:r>
          </a:p>
          <a:p>
            <a:pPr lvl="1"/>
            <a:r>
              <a:rPr lang="en-US" dirty="0" smtClean="0"/>
              <a:t>will suggest new options / dimensions</a:t>
            </a:r>
          </a:p>
          <a:p>
            <a:pPr lvl="2"/>
            <a:r>
              <a:rPr lang="en-US" dirty="0" smtClean="0"/>
              <a:t>If not initially expect memory bandwidth to be a bottleneck…</a:t>
            </a:r>
          </a:p>
          <a:p>
            <a:r>
              <a:rPr lang="en-US" dirty="0" smtClean="0"/>
              <a:t>Some options only make sense in particular sub-spaces</a:t>
            </a:r>
          </a:p>
          <a:p>
            <a:pPr lvl="1"/>
            <a:r>
              <a:rPr lang="en-US" dirty="0" err="1" smtClean="0"/>
              <a:t>Bitwidth</a:t>
            </a:r>
            <a:r>
              <a:rPr lang="en-US" dirty="0" smtClean="0"/>
              <a:t> optimization not a big issue on the 64b processor</a:t>
            </a:r>
          </a:p>
          <a:p>
            <a:pPr lvl="2"/>
            <a:r>
              <a:rPr lang="en-US" dirty="0" smtClean="0"/>
              <a:t>More interesting on vector, FPGA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 smtClean="0"/>
              <a:t>Sometimes tools will directly help you explore design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</a:t>
            </a:r>
            <a:r>
              <a:rPr lang="en-US" dirty="0" err="1" smtClean="0">
                <a:solidFill>
                  <a:srgbClr val="FF6600"/>
                </a:solidFill>
              </a:rPr>
              <a:t>SDSoC/Vivado</a:t>
            </a:r>
            <a:r>
              <a:rPr lang="en-US" dirty="0" smtClean="0">
                <a:solidFill>
                  <a:srgbClr val="FF6600"/>
                </a:solidFill>
              </a:rPr>
              <a:t> HLS support?</a:t>
            </a:r>
          </a:p>
          <a:p>
            <a:r>
              <a:rPr lang="en-US" dirty="0" smtClean="0"/>
              <a:t>Often they will not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might you want that does not support?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 smtClean="0"/>
              <a:t>Sometimes tools will directly help you explore design space</a:t>
            </a:r>
          </a:p>
          <a:p>
            <a:pPr lvl="1"/>
            <a:r>
              <a:rPr lang="en-US" dirty="0" smtClean="0"/>
              <a:t>Unrolling, pipelining, II</a:t>
            </a:r>
          </a:p>
          <a:p>
            <a:pPr lvl="1"/>
            <a:r>
              <a:rPr lang="en-US" dirty="0" smtClean="0"/>
              <a:t>Some choices for data movement</a:t>
            </a:r>
          </a:p>
          <a:p>
            <a:pPr lvl="1"/>
            <a:r>
              <a:rPr lang="en-US" dirty="0" smtClean="0"/>
              <a:t>Some loop transforms</a:t>
            </a:r>
          </a:p>
          <a:p>
            <a:pPr lvl="1"/>
            <a:r>
              <a:rPr lang="en-US" dirty="0" smtClean="0"/>
              <a:t>Granularity to place on FPGA</a:t>
            </a:r>
          </a:p>
          <a:p>
            <a:r>
              <a:rPr lang="en-US" dirty="0" smtClean="0"/>
              <a:t>Often they will not</a:t>
            </a:r>
          </a:p>
          <a:p>
            <a:pPr lvl="1"/>
            <a:r>
              <a:rPr lang="en-US" dirty="0" smtClean="0"/>
              <a:t>Need to reshape functions and loops</a:t>
            </a:r>
          </a:p>
          <a:p>
            <a:pPr lvl="1"/>
            <a:r>
              <a:rPr lang="en-US" dirty="0" smtClean="0"/>
              <a:t>Data representations and sizes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The universe of possible implementations (design space) is large</a:t>
            </a:r>
          </a:p>
          <a:p>
            <a:pPr lvl="1"/>
            <a:r>
              <a:rPr lang="en-US" dirty="0" smtClean="0"/>
              <a:t>Many dimensions to explore</a:t>
            </a:r>
          </a:p>
          <a:p>
            <a:r>
              <a:rPr lang="en-US" dirty="0" smtClean="0"/>
              <a:t>Formulate carefully</a:t>
            </a:r>
          </a:p>
          <a:p>
            <a:r>
              <a:rPr lang="en-US" dirty="0" smtClean="0"/>
              <a:t>Approach systematically</a:t>
            </a:r>
          </a:p>
          <a:p>
            <a:r>
              <a:rPr lang="en-US" dirty="0" smtClean="0"/>
              <a:t>Use modeling along the way for guidance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Design-Space Exploration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 FFT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spectral components</a:t>
            </a:r>
          </a:p>
          <a:p>
            <a:r>
              <a:rPr lang="en-US" dirty="0" smtClean="0"/>
              <a:t>Convert between Time-domain to Frequency-domain</a:t>
            </a:r>
          </a:p>
          <a:p>
            <a:pPr lvl="1"/>
            <a:r>
              <a:rPr lang="en-US" dirty="0" smtClean="0"/>
              <a:t>E.g. tones from data samples</a:t>
            </a:r>
          </a:p>
          <a:p>
            <a:pPr lvl="1"/>
            <a:r>
              <a:rPr lang="en-US" dirty="0" smtClean="0"/>
              <a:t>Central to audio coding – e.g. MP3 audio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Fast-Fourier Transform (FFT)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way to compute FT</a:t>
            </a:r>
          </a:p>
          <a:p>
            <a:r>
              <a:rPr lang="en-US" dirty="0" smtClean="0"/>
              <a:t>O(N*</a:t>
            </a:r>
            <a:r>
              <a:rPr lang="en-US" dirty="0" err="1" smtClean="0"/>
              <a:t>log(N</a:t>
            </a:r>
            <a:r>
              <a:rPr lang="en-US" dirty="0" smtClean="0"/>
              <a:t>)) computation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Large space of </a:t>
            </a:r>
            <a:r>
              <a:rPr lang="en-US" dirty="0" err="1" smtClean="0"/>
              <a:t>FFTs</a:t>
            </a:r>
            <a:endParaRPr lang="en-US" dirty="0" smtClean="0"/>
          </a:p>
          <a:p>
            <a:r>
              <a:rPr lang="en-US" dirty="0" smtClean="0"/>
              <a:t>Radix-2 FFT Butterfly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FFT Butterfly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Y0=X0+W(stage,butterfly)*X1</a:t>
            </a:r>
          </a:p>
          <a:p>
            <a:r>
              <a:rPr lang="en-US" dirty="0" smtClean="0"/>
              <a:t>Y1=X0-</a:t>
            </a:r>
            <a:r>
              <a:rPr lang="en-US" dirty="0" smtClean="0"/>
              <a:t>W(stage,butterfly)*</a:t>
            </a:r>
            <a:r>
              <a:rPr lang="en-US" dirty="0" smtClean="0"/>
              <a:t>X1</a:t>
            </a:r>
          </a:p>
          <a:p>
            <a:r>
              <a:rPr lang="en-US" dirty="0" smtClean="0"/>
              <a:t>Common sub expression, compute once: </a:t>
            </a:r>
            <a:r>
              <a:rPr lang="en-US" dirty="0" err="1" smtClean="0"/>
              <a:t>W(stage,butterfly</a:t>
            </a:r>
            <a:r>
              <a:rPr lang="en-US" dirty="0" smtClean="0"/>
              <a:t>)*X1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495800"/>
            <a:ext cx="3270882" cy="2019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4724400"/>
            <a:ext cx="560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X0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X1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47244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0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parallelism options exist?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Single FFT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Sequence of </a:t>
            </a:r>
            <a:r>
              <a:rPr lang="en-US" dirty="0" err="1" smtClean="0">
                <a:solidFill>
                  <a:srgbClr val="FF6600"/>
                </a:solidFill>
              </a:rPr>
              <a:t>FFTs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FFT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Spatial</a:t>
            </a:r>
          </a:p>
          <a:p>
            <a:r>
              <a:rPr lang="en-US" dirty="0" smtClean="0"/>
              <a:t>Pipeline</a:t>
            </a:r>
          </a:p>
          <a:p>
            <a:r>
              <a:rPr lang="en-US" dirty="0" smtClean="0"/>
              <a:t>Streaming</a:t>
            </a:r>
          </a:p>
          <a:p>
            <a:r>
              <a:rPr lang="en-US" dirty="0" smtClean="0"/>
              <a:t>By column</a:t>
            </a:r>
          </a:p>
          <a:p>
            <a:pPr lvl="1"/>
            <a:r>
              <a:rPr lang="en-US" dirty="0" smtClean="0"/>
              <a:t>Choose how many Butterflies to serialize on a PE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subgraph</a:t>
            </a:r>
            <a:endParaRPr lang="en-US" dirty="0" smtClean="0"/>
          </a:p>
          <a:p>
            <a:r>
              <a:rPr lang="en-US" dirty="0" smtClean="0"/>
              <a:t>Pipeline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129" y="1295400"/>
            <a:ext cx="4327871" cy="2824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FFT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6985000" cy="4558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large of a spatial FFT can implement with 220 multipliers?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Serial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Could compute the add/multiply bit serially</a:t>
            </a:r>
          </a:p>
          <a:p>
            <a:pPr lvl="1"/>
            <a:r>
              <a:rPr lang="en-US" dirty="0" smtClean="0"/>
              <a:t>One full adder per adder</a:t>
            </a:r>
          </a:p>
          <a:p>
            <a:pPr lvl="1"/>
            <a:r>
              <a:rPr lang="en-US" dirty="0" smtClean="0"/>
              <a:t>W full adders per multiply</a:t>
            </a:r>
          </a:p>
          <a:p>
            <a:pPr lvl="1"/>
            <a:r>
              <a:rPr lang="en-US" dirty="0" smtClean="0"/>
              <a:t>50,000 </a:t>
            </a:r>
            <a:r>
              <a:rPr lang="en-US" dirty="0" err="1" smtClean="0"/>
              <a:t>LUTs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sym typeface="Wingdings"/>
              </a:rPr>
              <a:t>~= 2500 bit-serial butterflies for W=16?</a:t>
            </a:r>
          </a:p>
          <a:p>
            <a:pPr lvl="3"/>
            <a:r>
              <a:rPr lang="en-US" dirty="0" smtClean="0">
                <a:sym typeface="Wingdings"/>
              </a:rPr>
              <a:t>Maybe 512-point FFT?</a:t>
            </a:r>
          </a:p>
          <a:p>
            <a:r>
              <a:rPr lang="en-US" dirty="0" smtClean="0">
                <a:sym typeface="Wingdings"/>
              </a:rPr>
              <a:t>Another dimension:</a:t>
            </a:r>
          </a:p>
          <a:p>
            <a:pPr lvl="1"/>
            <a:r>
              <a:rPr lang="en-US" dirty="0" smtClean="0">
                <a:sym typeface="Wingdings"/>
              </a:rPr>
              <a:t>How much serialize word-wide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Accelerator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might we use as primitive, FFT-specific building blocks?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map butterfly operations to processors?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Implications for communications?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733800"/>
            <a:ext cx="4470400" cy="29172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large local memory to communicate from stage to stage?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24200"/>
            <a:ext cx="5308600" cy="3464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change evaluation order to reduce local storage memory?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implement the data shuffle between processors or accelerators?</a:t>
            </a:r>
          </a:p>
          <a:p>
            <a:pPr lvl="1"/>
            <a:r>
              <a:rPr lang="en-US" dirty="0" smtClean="0"/>
              <a:t>Memories / interconnect ?</a:t>
            </a:r>
          </a:p>
          <a:p>
            <a:pPr lvl="1"/>
            <a:r>
              <a:rPr lang="en-US" dirty="0" smtClean="0"/>
              <a:t>How serial / parallel ?</a:t>
            </a:r>
          </a:p>
          <a:p>
            <a:pPr lvl="1"/>
            <a:r>
              <a:rPr lang="en-US" dirty="0" smtClean="0"/>
              <a:t>Network?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data from A/D likely 12b</a:t>
            </a:r>
          </a:p>
          <a:p>
            <a:r>
              <a:rPr lang="en-US" dirty="0" smtClean="0"/>
              <a:t>Output data, may only want 16b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should internal precision and representation be? 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Number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 smtClean="0"/>
              <a:t>Floating-Point</a:t>
            </a:r>
          </a:p>
          <a:p>
            <a:pPr lvl="1"/>
            <a:r>
              <a:rPr lang="en-US" dirty="0" smtClean="0"/>
              <a:t>IEEE standard  single (32b), double (64b)</a:t>
            </a:r>
          </a:p>
          <a:p>
            <a:pPr lvl="2"/>
            <a:r>
              <a:rPr lang="en-US" dirty="0" smtClean="0"/>
              <a:t>With mantissa and exponent</a:t>
            </a:r>
          </a:p>
          <a:p>
            <a:pPr lvl="2"/>
            <a:r>
              <a:rPr lang="en-US" dirty="0" smtClean="0"/>
              <a:t>…half, quad ….</a:t>
            </a:r>
          </a:p>
          <a:p>
            <a:r>
              <a:rPr lang="en-US" dirty="0" smtClean="0"/>
              <a:t>Fixed-Point</a:t>
            </a:r>
          </a:p>
          <a:p>
            <a:pPr lvl="1"/>
            <a:r>
              <a:rPr lang="en-US" dirty="0" smtClean="0"/>
              <a:t>Select total bits and fraction </a:t>
            </a:r>
          </a:p>
          <a:p>
            <a:pPr lvl="2"/>
            <a:r>
              <a:rPr lang="en-US" dirty="0" smtClean="0"/>
              <a:t>E.g. 16.8 (16 total bits, 8 of which are fraction)</a:t>
            </a:r>
          </a:p>
          <a:p>
            <a:pPr lvl="3"/>
            <a:r>
              <a:rPr lang="en-US" dirty="0" smtClean="0"/>
              <a:t>Represent 1/256 to 256-1/256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May not be same in every stage</a:t>
            </a:r>
          </a:p>
          <a:p>
            <a:pPr lvl="1"/>
            <a:r>
              <a:rPr lang="en-US" dirty="0" smtClean="0"/>
              <a:t>W factors less than 1</a:t>
            </a:r>
          </a:p>
          <a:p>
            <a:pPr lvl="1"/>
            <a:r>
              <a:rPr lang="en-US" dirty="0" smtClean="0"/>
              <a:t>Non-fraction grows at most 1b per stage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81400"/>
            <a:ext cx="5308600" cy="3464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W/Twiddle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Precompute</a:t>
            </a:r>
            <a:r>
              <a:rPr lang="en-US" dirty="0" smtClean="0"/>
              <a:t> and store in arrays</a:t>
            </a:r>
          </a:p>
          <a:p>
            <a:r>
              <a:rPr lang="en-US" dirty="0" smtClean="0"/>
              <a:t>Compute as needed</a:t>
            </a:r>
          </a:p>
          <a:p>
            <a:pPr lvl="1"/>
            <a:r>
              <a:rPr lang="en-US" dirty="0" smtClean="0"/>
              <a:t>How?  sin/</a:t>
            </a:r>
            <a:r>
              <a:rPr lang="en-US" dirty="0" err="1" smtClean="0"/>
              <a:t>cos</a:t>
            </a:r>
            <a:r>
              <a:rPr lang="en-US" dirty="0" smtClean="0"/>
              <a:t> hardware? CORDIC? </a:t>
            </a:r>
            <a:r>
              <a:rPr lang="en-US" dirty="0" err="1" smtClean="0"/>
              <a:t>Polynominal</a:t>
            </a:r>
            <a:r>
              <a:rPr lang="en-US" dirty="0" smtClean="0"/>
              <a:t> approximation?</a:t>
            </a:r>
          </a:p>
          <a:p>
            <a:r>
              <a:rPr lang="en-US" dirty="0" smtClean="0"/>
              <a:t>Specialize into computation</a:t>
            </a:r>
          </a:p>
          <a:p>
            <a:pPr lvl="1"/>
            <a:r>
              <a:rPr lang="en-US" dirty="0" smtClean="0"/>
              <a:t>Many evaluate to 0, ±1, </a:t>
            </a:r>
            <a:r>
              <a:rPr lang="en-US" dirty="0" smtClean="0"/>
              <a:t>±</a:t>
            </a:r>
            <a:r>
              <a:rPr lang="en-US" dirty="0" smtClean="0"/>
              <a:t>½, ….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 Culpa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long</a:t>
            </a:r>
          </a:p>
          <a:p>
            <a:pPr lvl="1"/>
            <a:r>
              <a:rPr lang="en-US" dirty="0" smtClean="0"/>
              <a:t>Too time constrained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FFT (partial) Design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Parallelism</a:t>
            </a:r>
          </a:p>
          <a:p>
            <a:r>
              <a:rPr lang="en-US" dirty="0" smtClean="0"/>
              <a:t>Decompose</a:t>
            </a:r>
          </a:p>
          <a:p>
            <a:r>
              <a:rPr lang="en-US" dirty="0" smtClean="0"/>
              <a:t>Size/granularity of accelerator</a:t>
            </a:r>
          </a:p>
          <a:p>
            <a:pPr lvl="1"/>
            <a:r>
              <a:rPr lang="en-US" dirty="0" smtClean="0"/>
              <a:t>Area-time</a:t>
            </a:r>
          </a:p>
          <a:p>
            <a:r>
              <a:rPr lang="en-US" dirty="0" smtClean="0"/>
              <a:t>Sequence/share</a:t>
            </a:r>
          </a:p>
          <a:p>
            <a:r>
              <a:rPr lang="en-US" dirty="0" smtClean="0"/>
              <a:t>Communicate</a:t>
            </a:r>
          </a:p>
          <a:p>
            <a:r>
              <a:rPr lang="en-US" dirty="0" smtClean="0"/>
              <a:t>Representation/precisions</a:t>
            </a:r>
          </a:p>
          <a:p>
            <a:r>
              <a:rPr lang="en-US" dirty="0" smtClean="0"/>
              <a:t>Twiddle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 smtClean="0"/>
              <a:t>Large design space for implementations</a:t>
            </a:r>
          </a:p>
          <a:p>
            <a:r>
              <a:rPr lang="en-US" dirty="0" smtClean="0"/>
              <a:t>Worth elaborating and formulating systematically</a:t>
            </a:r>
          </a:p>
          <a:p>
            <a:pPr lvl="1"/>
            <a:r>
              <a:rPr lang="en-US" dirty="0" smtClean="0"/>
              <a:t>Make sure don’t miss opportunities</a:t>
            </a:r>
          </a:p>
          <a:p>
            <a:r>
              <a:rPr lang="en-US" dirty="0" smtClean="0"/>
              <a:t>Think about continuum for design axes</a:t>
            </a:r>
          </a:p>
          <a:p>
            <a:r>
              <a:rPr lang="en-US" dirty="0" smtClean="0"/>
              <a:t>Model effects for guidance and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HW7 out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due Friday</a:t>
            </a:r>
          </a:p>
          <a:p>
            <a:pPr lvl="1"/>
            <a:r>
              <a:rPr lang="en-US" dirty="0" smtClean="0">
                <a:sym typeface="Wingdings"/>
              </a:rPr>
              <a:t>Individual</a:t>
            </a:r>
          </a:p>
          <a:p>
            <a:r>
              <a:rPr lang="en-US" dirty="0" smtClean="0">
                <a:sym typeface="Wingdings"/>
              </a:rPr>
              <a:t>Working on getting Project ready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Mismatch?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 think I’m teaching</a:t>
            </a:r>
          </a:p>
          <a:p>
            <a:r>
              <a:rPr lang="en-US" dirty="0" smtClean="0"/>
              <a:t>What you think you are learning</a:t>
            </a:r>
          </a:p>
          <a:p>
            <a:endParaRPr lang="en-US" dirty="0" smtClean="0"/>
          </a:p>
          <a:p>
            <a:r>
              <a:rPr lang="en-US" dirty="0" smtClean="0"/>
              <a:t>Midterm focused on performance modeling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design/select/map to </a:t>
            </a:r>
            <a:r>
              <a:rPr lang="en-US" dirty="0" err="1" smtClean="0"/>
              <a:t>SoC</a:t>
            </a:r>
            <a:r>
              <a:rPr lang="en-US" dirty="0" smtClean="0"/>
              <a:t> to reduce Energy/Area/Delay?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r>
              <a:rPr lang="en-US" dirty="0" smtClean="0"/>
              <a:t>Design, optimize, and program a modern System-on-a-Chip.</a:t>
            </a:r>
          </a:p>
          <a:p>
            <a:r>
              <a:rPr lang="en-US" dirty="0" smtClean="0"/>
              <a:t>Analyze, identify bottlenecks, design-space</a:t>
            </a:r>
          </a:p>
          <a:p>
            <a:r>
              <a:rPr lang="en-US" dirty="0" smtClean="0"/>
              <a:t>Decompose into parallel components</a:t>
            </a:r>
          </a:p>
          <a:p>
            <a:r>
              <a:rPr lang="en-US" dirty="0" smtClean="0"/>
              <a:t>Characterize and develop real-time solutions</a:t>
            </a:r>
          </a:p>
          <a:p>
            <a:r>
              <a:rPr lang="en-US" dirty="0" smtClean="0"/>
              <a:t>Implement both hardware and software solutions</a:t>
            </a:r>
          </a:p>
          <a:p>
            <a:r>
              <a:rPr lang="en-US" dirty="0" smtClean="0"/>
              <a:t>Formulate hardware/software tradeoffs, and perform hardware/software </a:t>
            </a:r>
            <a:r>
              <a:rPr lang="en-US" dirty="0" err="1" smtClean="0"/>
              <a:t>codesign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Understand the system on a chip from gates to application software, including:</a:t>
            </a:r>
          </a:p>
          <a:p>
            <a:pPr lvl="1"/>
            <a:r>
              <a:rPr lang="en-US" dirty="0" smtClean="0"/>
              <a:t> on-chip memories and communication networks, I/O interfacing, RTL design of accelerators, processors, firmware and OS/infrastructure software.</a:t>
            </a:r>
          </a:p>
          <a:p>
            <a:r>
              <a:rPr lang="en-US" dirty="0" smtClean="0"/>
              <a:t>Understand and estimate key design metrics and requirements including:</a:t>
            </a:r>
          </a:p>
          <a:p>
            <a:pPr lvl="1"/>
            <a:r>
              <a:rPr lang="en-US" dirty="0" smtClean="0"/>
              <a:t> area, latency, throughput, energy, power, predictability, and reliability.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Day 1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17312</TotalTime>
  <Words>1868</Words>
  <Application>Microsoft Macintosh PowerPoint</Application>
  <PresentationFormat>On-screen Show (4:3)</PresentationFormat>
  <Paragraphs>383</Paragraphs>
  <Slides>52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Blank Presentation</vt:lpstr>
      <vt:lpstr>ESE532: System-on-a-Chip Architecture</vt:lpstr>
      <vt:lpstr>Today</vt:lpstr>
      <vt:lpstr>Message</vt:lpstr>
      <vt:lpstr>Midterm</vt:lpstr>
      <vt:lpstr>Mea Culpa</vt:lpstr>
      <vt:lpstr>Mismatch?</vt:lpstr>
      <vt:lpstr>Agree?</vt:lpstr>
      <vt:lpstr>Outcomes</vt:lpstr>
      <vt:lpstr>Outcomes</vt:lpstr>
      <vt:lpstr>Agree?</vt:lpstr>
      <vt:lpstr>Reduce Delay</vt:lpstr>
      <vt:lpstr>Model to Select Design</vt:lpstr>
      <vt:lpstr>Model to Understand</vt:lpstr>
      <vt:lpstr>Model to Understand</vt:lpstr>
      <vt:lpstr>Expect</vt:lpstr>
      <vt:lpstr>Message for Day</vt:lpstr>
      <vt:lpstr>Second Half</vt:lpstr>
      <vt:lpstr>Design-Space Exploration</vt:lpstr>
      <vt:lpstr>Design Space</vt:lpstr>
      <vt:lpstr>Design Space</vt:lpstr>
      <vt:lpstr>Preclass 1</vt:lpstr>
      <vt:lpstr>From Homework?</vt:lpstr>
      <vt:lpstr>Design-Space Choices</vt:lpstr>
      <vt:lpstr>Generalize Continuum</vt:lpstr>
      <vt:lpstr>Finding Optima</vt:lpstr>
      <vt:lpstr>Design Space Explore</vt:lpstr>
      <vt:lpstr>Elaborate Design Space</vt:lpstr>
      <vt:lpstr>Tools</vt:lpstr>
      <vt:lpstr>Tools</vt:lpstr>
      <vt:lpstr>Design-Space Exploration</vt:lpstr>
      <vt:lpstr>Fourier Transform</vt:lpstr>
      <vt:lpstr>Fast-Fourier Transform (FFT)</vt:lpstr>
      <vt:lpstr>FFT</vt:lpstr>
      <vt:lpstr>Basic FFT Butterfly</vt:lpstr>
      <vt:lpstr>Preclass 2</vt:lpstr>
      <vt:lpstr>FFT Parallelism</vt:lpstr>
      <vt:lpstr>Streaming FFT</vt:lpstr>
      <vt:lpstr>Common Subgraphs</vt:lpstr>
      <vt:lpstr>Preclass 3</vt:lpstr>
      <vt:lpstr>Bit Serial</vt:lpstr>
      <vt:lpstr>Accelerator Building Blocks</vt:lpstr>
      <vt:lpstr>Processor Mapping</vt:lpstr>
      <vt:lpstr>Preclass 4a</vt:lpstr>
      <vt:lpstr>Preclass 4b</vt:lpstr>
      <vt:lpstr>Communication</vt:lpstr>
      <vt:lpstr>Data Precision</vt:lpstr>
      <vt:lpstr>Number Representation</vt:lpstr>
      <vt:lpstr>Heterogeneous Precision</vt:lpstr>
      <vt:lpstr>W/Twiddle factors</vt:lpstr>
      <vt:lpstr>FFT (partial) Design Space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101</cp:revision>
  <cp:lastPrinted>2017-03-13T14:01:01Z</cp:lastPrinted>
  <dcterms:created xsi:type="dcterms:W3CDTF">2017-03-12T21:40:38Z</dcterms:created>
  <dcterms:modified xsi:type="dcterms:W3CDTF">2017-03-13T14:30:28Z</dcterms:modified>
</cp:coreProperties>
</file>