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48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6" r:id="rId25"/>
    <p:sldId id="407" r:id="rId26"/>
    <p:sldId id="408" r:id="rId27"/>
    <p:sldId id="409" r:id="rId28"/>
    <p:sldId id="410" r:id="rId29"/>
    <p:sldId id="413" r:id="rId30"/>
    <p:sldId id="411" r:id="rId31"/>
    <p:sldId id="424" r:id="rId32"/>
    <p:sldId id="427" r:id="rId33"/>
    <p:sldId id="428" r:id="rId34"/>
    <p:sldId id="412" r:id="rId35"/>
    <p:sldId id="414" r:id="rId36"/>
    <p:sldId id="415" r:id="rId37"/>
    <p:sldId id="416" r:id="rId38"/>
    <p:sldId id="417" r:id="rId39"/>
    <p:sldId id="418" r:id="rId40"/>
    <p:sldId id="419" r:id="rId41"/>
    <p:sldId id="420" r:id="rId42"/>
    <p:sldId id="425" r:id="rId43"/>
    <p:sldId id="426" r:id="rId44"/>
    <p:sldId id="421" r:id="rId45"/>
    <p:sldId id="422" r:id="rId46"/>
    <p:sldId id="423" r:id="rId47"/>
    <p:sldId id="299" r:id="rId48"/>
    <p:sldId id="300" r:id="rId4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19" autoAdjust="0"/>
    <p:restoredTop sz="94617" autoAdjust="0"/>
  </p:normalViewPr>
  <p:slideViewPr>
    <p:cSldViewPr>
      <p:cViewPr varScale="1">
        <p:scale>
          <a:sx n="101" d="100"/>
          <a:sy n="101" d="100"/>
        </p:scale>
        <p:origin x="-11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13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14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15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16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17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48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dirty="0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8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3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15: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March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15,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VLIW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(Very Long Instruction Word Processors)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dirty="0" smtClean="0"/>
              <a:t>Supply Independent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instruction per ALU</a:t>
            </a:r>
          </a:p>
          <a:p>
            <a:r>
              <a:rPr lang="en-US" dirty="0" smtClean="0"/>
              <a:t>Instructions more expensive than Vector</a:t>
            </a:r>
          </a:p>
          <a:p>
            <a:pPr lvl="1"/>
            <a:r>
              <a:rPr lang="en-US" dirty="0" smtClean="0"/>
              <a:t>But more flexible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91000"/>
            <a:ext cx="5461000" cy="2322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Control Heterogeneous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267200"/>
          </a:xfrm>
        </p:spPr>
        <p:txBody>
          <a:bodyPr/>
          <a:lstStyle/>
          <a:p>
            <a:r>
              <a:rPr lang="en-US" dirty="0" smtClean="0"/>
              <a:t>Control each unit simultaneously and independently</a:t>
            </a:r>
          </a:p>
          <a:p>
            <a:pPr lvl="1"/>
            <a:r>
              <a:rPr lang="en-US" dirty="0" smtClean="0"/>
              <a:t>More expensive memory/interconnect than processor</a:t>
            </a:r>
          </a:p>
          <a:p>
            <a:pPr lvl="1"/>
            <a:r>
              <a:rPr lang="en-US" dirty="0" smtClean="0"/>
              <a:t>But more parallelism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881129"/>
            <a:ext cx="4876800" cy="2976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VLIW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The “instruction”</a:t>
            </a:r>
          </a:p>
          <a:p>
            <a:pPr lvl="1"/>
            <a:r>
              <a:rPr lang="en-US" dirty="0" smtClean="0"/>
              <a:t>The bits controlling the </a:t>
            </a:r>
            <a:r>
              <a:rPr lang="en-US" dirty="0" err="1" smtClean="0"/>
              <a:t>datapath</a:t>
            </a:r>
            <a:endParaRPr lang="en-US" dirty="0" smtClean="0"/>
          </a:p>
          <a:p>
            <a:r>
              <a:rPr lang="en-US" dirty="0" smtClean="0"/>
              <a:t>…becomes long</a:t>
            </a:r>
          </a:p>
          <a:p>
            <a:r>
              <a:rPr lang="en-US" dirty="0" smtClean="0"/>
              <a:t>Hence:</a:t>
            </a:r>
          </a:p>
          <a:p>
            <a:pPr lvl="1"/>
            <a:r>
              <a:rPr lang="en-US" dirty="0" smtClean="0"/>
              <a:t>Very Long Instruction Word (VLIW)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91000"/>
            <a:ext cx="5461000" cy="2322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</a:t>
            </a: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state</a:t>
            </a:r>
            <a:endParaRPr lang="en-US" sz="2800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109" name="Content Placeholder 10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13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3152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239000" y="3200400"/>
            <a:ext cx="457200" cy="1524000"/>
            <a:chOff x="3360" y="2160"/>
            <a:chExt cx="288" cy="960"/>
          </a:xfrm>
        </p:grpSpPr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1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2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772400" y="3200400"/>
            <a:ext cx="457200" cy="1524000"/>
            <a:chOff x="3360" y="2160"/>
            <a:chExt cx="288" cy="960"/>
          </a:xfrm>
        </p:grpSpPr>
        <p:sp>
          <p:nvSpPr>
            <p:cNvPr id="15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7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8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Line 33"/>
          <p:cNvSpPr>
            <a:spLocks noChangeShapeType="1"/>
          </p:cNvSpPr>
          <p:nvPr/>
        </p:nvSpPr>
        <p:spPr bwMode="auto">
          <a:xfrm>
            <a:off x="7467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>
            <a:off x="8001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7086600" y="2743200"/>
            <a:ext cx="609600" cy="457200"/>
            <a:chOff x="3312" y="1872"/>
            <a:chExt cx="384" cy="288"/>
          </a:xfrm>
        </p:grpSpPr>
        <p:sp>
          <p:nvSpPr>
            <p:cNvPr id="23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7620000" y="2743200"/>
            <a:ext cx="609600" cy="457200"/>
            <a:chOff x="3312" y="1872"/>
            <a:chExt cx="384" cy="288"/>
          </a:xfrm>
        </p:grpSpPr>
        <p:sp>
          <p:nvSpPr>
            <p:cNvPr id="26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7239000" y="1828800"/>
            <a:ext cx="304800" cy="914400"/>
            <a:chOff x="3408" y="1296"/>
            <a:chExt cx="192" cy="576"/>
          </a:xfrm>
        </p:grpSpPr>
        <p:sp>
          <p:nvSpPr>
            <p:cNvPr id="29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59"/>
          <p:cNvGrpSpPr>
            <a:grpSpLocks/>
          </p:cNvGrpSpPr>
          <p:nvPr/>
        </p:nvGrpSpPr>
        <p:grpSpPr bwMode="auto">
          <a:xfrm>
            <a:off x="7772400" y="1828800"/>
            <a:ext cx="304800" cy="914400"/>
            <a:chOff x="3408" y="1296"/>
            <a:chExt cx="192" cy="576"/>
          </a:xfrm>
        </p:grpSpPr>
        <p:sp>
          <p:nvSpPr>
            <p:cNvPr id="33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Line 63"/>
          <p:cNvSpPr>
            <a:spLocks noChangeShapeType="1"/>
          </p:cNvSpPr>
          <p:nvPr/>
        </p:nvSpPr>
        <p:spPr bwMode="auto">
          <a:xfrm>
            <a:off x="64008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64"/>
          <p:cNvSpPr>
            <a:spLocks noChangeShapeType="1"/>
          </p:cNvSpPr>
          <p:nvPr/>
        </p:nvSpPr>
        <p:spPr bwMode="auto">
          <a:xfrm>
            <a:off x="62484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65"/>
          <p:cNvSpPr>
            <a:spLocks noChangeShapeType="1"/>
          </p:cNvSpPr>
          <p:nvPr/>
        </p:nvSpPr>
        <p:spPr bwMode="auto">
          <a:xfrm>
            <a:off x="60960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67"/>
          <p:cNvSpPr>
            <a:spLocks noChangeShapeType="1"/>
          </p:cNvSpPr>
          <p:nvPr/>
        </p:nvSpPr>
        <p:spPr bwMode="auto">
          <a:xfrm>
            <a:off x="84582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68"/>
          <p:cNvSpPr>
            <a:spLocks noChangeShapeType="1"/>
          </p:cNvSpPr>
          <p:nvPr/>
        </p:nvSpPr>
        <p:spPr bwMode="auto">
          <a:xfrm flipH="1">
            <a:off x="77724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69"/>
          <p:cNvSpPr>
            <a:spLocks noChangeShapeType="1"/>
          </p:cNvSpPr>
          <p:nvPr/>
        </p:nvSpPr>
        <p:spPr bwMode="auto">
          <a:xfrm flipH="1" flipV="1">
            <a:off x="77724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74"/>
          <p:cNvGrpSpPr>
            <a:grpSpLocks/>
          </p:cNvGrpSpPr>
          <p:nvPr/>
        </p:nvGrpSpPr>
        <p:grpSpPr bwMode="auto">
          <a:xfrm>
            <a:off x="5943600" y="1828800"/>
            <a:ext cx="1219200" cy="4267200"/>
            <a:chOff x="3552" y="1152"/>
            <a:chExt cx="768" cy="2688"/>
          </a:xfrm>
        </p:grpSpPr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25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8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61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6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3728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59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3729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57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" name="Line 71"/>
          <p:cNvSpPr>
            <a:spLocks noChangeShapeType="1"/>
          </p:cNvSpPr>
          <p:nvPr/>
        </p:nvSpPr>
        <p:spPr bwMode="auto">
          <a:xfrm>
            <a:off x="64770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72"/>
          <p:cNvSpPr>
            <a:spLocks noChangeShapeType="1"/>
          </p:cNvSpPr>
          <p:nvPr/>
        </p:nvSpPr>
        <p:spPr bwMode="auto">
          <a:xfrm flipH="1" flipV="1">
            <a:off x="88392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47244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73730" name="Group 77"/>
          <p:cNvGrpSpPr>
            <a:grpSpLocks/>
          </p:cNvGrpSpPr>
          <p:nvPr/>
        </p:nvGrpSpPr>
        <p:grpSpPr bwMode="auto">
          <a:xfrm>
            <a:off x="4724400" y="3200400"/>
            <a:ext cx="457200" cy="1524000"/>
            <a:chOff x="3360" y="2160"/>
            <a:chExt cx="288" cy="960"/>
          </a:xfrm>
        </p:grpSpPr>
        <p:sp>
          <p:nvSpPr>
            <p:cNvPr id="75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6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7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3733" name="Group 83"/>
          <p:cNvGrpSpPr>
            <a:grpSpLocks/>
          </p:cNvGrpSpPr>
          <p:nvPr/>
        </p:nvGrpSpPr>
        <p:grpSpPr bwMode="auto">
          <a:xfrm>
            <a:off x="5257800" y="3200400"/>
            <a:ext cx="457200" cy="1524000"/>
            <a:chOff x="3360" y="2160"/>
            <a:chExt cx="288" cy="960"/>
          </a:xfrm>
        </p:grpSpPr>
        <p:sp>
          <p:nvSpPr>
            <p:cNvPr id="81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2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3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4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6" name="Line 89"/>
          <p:cNvSpPr>
            <a:spLocks noChangeShapeType="1"/>
          </p:cNvSpPr>
          <p:nvPr/>
        </p:nvSpPr>
        <p:spPr bwMode="auto">
          <a:xfrm>
            <a:off x="4953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90"/>
          <p:cNvSpPr>
            <a:spLocks noChangeShapeType="1"/>
          </p:cNvSpPr>
          <p:nvPr/>
        </p:nvSpPr>
        <p:spPr bwMode="auto">
          <a:xfrm>
            <a:off x="54864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3734" name="Group 91"/>
          <p:cNvGrpSpPr>
            <a:grpSpLocks/>
          </p:cNvGrpSpPr>
          <p:nvPr/>
        </p:nvGrpSpPr>
        <p:grpSpPr bwMode="auto">
          <a:xfrm>
            <a:off x="4648200" y="2743200"/>
            <a:ext cx="609600" cy="457200"/>
            <a:chOff x="3312" y="1872"/>
            <a:chExt cx="384" cy="288"/>
          </a:xfrm>
        </p:grpSpPr>
        <p:sp>
          <p:nvSpPr>
            <p:cNvPr id="89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3735" name="Group 94"/>
          <p:cNvGrpSpPr>
            <a:grpSpLocks/>
          </p:cNvGrpSpPr>
          <p:nvPr/>
        </p:nvGrpSpPr>
        <p:grpSpPr bwMode="auto">
          <a:xfrm>
            <a:off x="5257800" y="2743200"/>
            <a:ext cx="609600" cy="457200"/>
            <a:chOff x="3312" y="1872"/>
            <a:chExt cx="384" cy="288"/>
          </a:xfrm>
        </p:grpSpPr>
        <p:sp>
          <p:nvSpPr>
            <p:cNvPr id="92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4" name="Line 97"/>
          <p:cNvSpPr>
            <a:spLocks noChangeShapeType="1"/>
          </p:cNvSpPr>
          <p:nvPr/>
        </p:nvSpPr>
        <p:spPr bwMode="auto">
          <a:xfrm>
            <a:off x="48006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Line 98"/>
          <p:cNvSpPr>
            <a:spLocks noChangeShapeType="1"/>
          </p:cNvSpPr>
          <p:nvPr/>
        </p:nvSpPr>
        <p:spPr bwMode="auto">
          <a:xfrm>
            <a:off x="51054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Line 99"/>
          <p:cNvSpPr>
            <a:spLocks noChangeShapeType="1"/>
          </p:cNvSpPr>
          <p:nvPr/>
        </p:nvSpPr>
        <p:spPr bwMode="auto">
          <a:xfrm>
            <a:off x="49530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Line 100"/>
          <p:cNvSpPr>
            <a:spLocks noChangeShapeType="1"/>
          </p:cNvSpPr>
          <p:nvPr/>
        </p:nvSpPr>
        <p:spPr bwMode="auto">
          <a:xfrm>
            <a:off x="54102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Line 101"/>
          <p:cNvSpPr>
            <a:spLocks noChangeShapeType="1"/>
          </p:cNvSpPr>
          <p:nvPr/>
        </p:nvSpPr>
        <p:spPr bwMode="auto">
          <a:xfrm>
            <a:off x="57150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Line 102"/>
          <p:cNvSpPr>
            <a:spLocks noChangeShapeType="1"/>
          </p:cNvSpPr>
          <p:nvPr/>
        </p:nvSpPr>
        <p:spPr bwMode="auto">
          <a:xfrm>
            <a:off x="55626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Line 103"/>
          <p:cNvSpPr>
            <a:spLocks noChangeShapeType="1"/>
          </p:cNvSpPr>
          <p:nvPr/>
        </p:nvSpPr>
        <p:spPr bwMode="auto">
          <a:xfrm>
            <a:off x="51816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104"/>
          <p:cNvSpPr>
            <a:spLocks noChangeShapeType="1"/>
          </p:cNvSpPr>
          <p:nvPr/>
        </p:nvSpPr>
        <p:spPr bwMode="auto">
          <a:xfrm flipH="1">
            <a:off x="44196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105"/>
          <p:cNvSpPr>
            <a:spLocks noChangeShapeType="1"/>
          </p:cNvSpPr>
          <p:nvPr/>
        </p:nvSpPr>
        <p:spPr bwMode="auto">
          <a:xfrm flipH="1">
            <a:off x="44196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106"/>
          <p:cNvSpPr>
            <a:spLocks noChangeShapeType="1"/>
          </p:cNvSpPr>
          <p:nvPr/>
        </p:nvSpPr>
        <p:spPr bwMode="auto">
          <a:xfrm>
            <a:off x="44196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Line 107"/>
          <p:cNvSpPr>
            <a:spLocks noChangeShapeType="1"/>
          </p:cNvSpPr>
          <p:nvPr/>
        </p:nvSpPr>
        <p:spPr bwMode="auto">
          <a:xfrm flipH="1">
            <a:off x="49530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Line 108"/>
          <p:cNvSpPr>
            <a:spLocks noChangeShapeType="1"/>
          </p:cNvSpPr>
          <p:nvPr/>
        </p:nvSpPr>
        <p:spPr bwMode="auto">
          <a:xfrm flipH="1">
            <a:off x="51054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118"/>
          <p:cNvSpPr>
            <a:spLocks noChangeArrowheads="1"/>
          </p:cNvSpPr>
          <p:nvPr/>
        </p:nvSpPr>
        <p:spPr bwMode="auto">
          <a:xfrm>
            <a:off x="48768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119"/>
          <p:cNvSpPr>
            <a:spLocks noChangeArrowheads="1"/>
          </p:cNvSpPr>
          <p:nvPr/>
        </p:nvSpPr>
        <p:spPr bwMode="auto">
          <a:xfrm>
            <a:off x="62484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120"/>
          <p:cNvSpPr>
            <a:spLocks noChangeArrowheads="1"/>
          </p:cNvSpPr>
          <p:nvPr/>
        </p:nvSpPr>
        <p:spPr bwMode="auto">
          <a:xfrm>
            <a:off x="75422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14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</a:t>
            </a: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instructions</a:t>
            </a:r>
            <a:endParaRPr lang="en-US" sz="2800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grpSp>
        <p:nvGrpSpPr>
          <p:cNvPr id="2" name="Group 117"/>
          <p:cNvGrpSpPr/>
          <p:nvPr/>
        </p:nvGrpSpPr>
        <p:grpSpPr>
          <a:xfrm>
            <a:off x="304800" y="3581400"/>
            <a:ext cx="7391400" cy="2971800"/>
            <a:chOff x="0" y="1828800"/>
            <a:chExt cx="8534400" cy="4267200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7010400" y="4953000"/>
              <a:ext cx="914400" cy="533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+</a:t>
              </a:r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6934200" y="3200400"/>
              <a:ext cx="457200" cy="1524000"/>
              <a:chOff x="3360" y="2160"/>
              <a:chExt cx="288" cy="960"/>
            </a:xfrm>
          </p:grpSpPr>
          <p:sp>
            <p:nvSpPr>
              <p:cNvPr id="8" name="Rectangle 20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21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10" name="Rectangle 22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11" name="Rectangle 23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24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7467600" y="3200400"/>
              <a:ext cx="457200" cy="1524000"/>
              <a:chOff x="3360" y="2160"/>
              <a:chExt cx="288" cy="960"/>
            </a:xfrm>
          </p:grpSpPr>
          <p:sp>
            <p:nvSpPr>
              <p:cNvPr id="14" name="Rectangle 26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27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28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29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30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" name="Line 33"/>
            <p:cNvSpPr>
              <a:spLocks noChangeShapeType="1"/>
            </p:cNvSpPr>
            <p:nvPr/>
          </p:nvSpPr>
          <p:spPr bwMode="auto">
            <a:xfrm>
              <a:off x="71628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>
              <a:off x="7696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6781800" y="2743200"/>
              <a:ext cx="609600" cy="457200"/>
              <a:chOff x="3312" y="1872"/>
              <a:chExt cx="384" cy="288"/>
            </a:xfrm>
          </p:grpSpPr>
          <p:sp>
            <p:nvSpPr>
              <p:cNvPr id="22" name="AutoShape 42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43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44"/>
            <p:cNvGrpSpPr>
              <a:grpSpLocks/>
            </p:cNvGrpSpPr>
            <p:nvPr/>
          </p:nvGrpSpPr>
          <p:grpSpPr bwMode="auto">
            <a:xfrm>
              <a:off x="7315200" y="2743200"/>
              <a:ext cx="609600" cy="457200"/>
              <a:chOff x="3312" y="1872"/>
              <a:chExt cx="384" cy="288"/>
            </a:xfrm>
          </p:grpSpPr>
          <p:sp>
            <p:nvSpPr>
              <p:cNvPr id="25" name="AutoShape 45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46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55"/>
            <p:cNvGrpSpPr>
              <a:grpSpLocks/>
            </p:cNvGrpSpPr>
            <p:nvPr/>
          </p:nvGrpSpPr>
          <p:grpSpPr bwMode="auto">
            <a:xfrm>
              <a:off x="6934200" y="1828800"/>
              <a:ext cx="304800" cy="914400"/>
              <a:chOff x="3408" y="1296"/>
              <a:chExt cx="192" cy="576"/>
            </a:xfrm>
          </p:grpSpPr>
          <p:sp>
            <p:nvSpPr>
              <p:cNvPr id="28" name="Line 56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57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58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59"/>
            <p:cNvGrpSpPr>
              <a:grpSpLocks/>
            </p:cNvGrpSpPr>
            <p:nvPr/>
          </p:nvGrpSpPr>
          <p:grpSpPr bwMode="auto">
            <a:xfrm>
              <a:off x="7467600" y="1828800"/>
              <a:ext cx="304800" cy="914400"/>
              <a:chOff x="3408" y="1296"/>
              <a:chExt cx="192" cy="576"/>
            </a:xfrm>
          </p:grpSpPr>
          <p:sp>
            <p:nvSpPr>
              <p:cNvPr id="32" name="Line 60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61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62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" name="Line 63"/>
            <p:cNvSpPr>
              <a:spLocks noChangeShapeType="1"/>
            </p:cNvSpPr>
            <p:nvPr/>
          </p:nvSpPr>
          <p:spPr bwMode="auto">
            <a:xfrm>
              <a:off x="6096000" y="2514600"/>
              <a:ext cx="2057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64"/>
            <p:cNvSpPr>
              <a:spLocks noChangeShapeType="1"/>
            </p:cNvSpPr>
            <p:nvPr/>
          </p:nvSpPr>
          <p:spPr bwMode="auto">
            <a:xfrm>
              <a:off x="5943600" y="23622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65"/>
            <p:cNvSpPr>
              <a:spLocks noChangeShapeType="1"/>
            </p:cNvSpPr>
            <p:nvPr/>
          </p:nvSpPr>
          <p:spPr bwMode="auto">
            <a:xfrm>
              <a:off x="5791200" y="1828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67"/>
            <p:cNvSpPr>
              <a:spLocks noChangeShapeType="1"/>
            </p:cNvSpPr>
            <p:nvPr/>
          </p:nvSpPr>
          <p:spPr bwMode="auto">
            <a:xfrm>
              <a:off x="8153400" y="2514600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68"/>
            <p:cNvSpPr>
              <a:spLocks noChangeShapeType="1"/>
            </p:cNvSpPr>
            <p:nvPr/>
          </p:nvSpPr>
          <p:spPr bwMode="auto">
            <a:xfrm flipH="1">
              <a:off x="7467600" y="57150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69"/>
            <p:cNvSpPr>
              <a:spLocks noChangeShapeType="1"/>
            </p:cNvSpPr>
            <p:nvPr/>
          </p:nvSpPr>
          <p:spPr bwMode="auto">
            <a:xfrm flipH="1" flipV="1">
              <a:off x="74676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7" name="Group 74"/>
            <p:cNvGrpSpPr>
              <a:grpSpLocks/>
            </p:cNvGrpSpPr>
            <p:nvPr/>
          </p:nvGrpSpPr>
          <p:grpSpPr bwMode="auto">
            <a:xfrm>
              <a:off x="5638800" y="1828800"/>
              <a:ext cx="1219200" cy="4267200"/>
              <a:chOff x="3552" y="1152"/>
              <a:chExt cx="768" cy="2688"/>
            </a:xfrm>
          </p:grpSpPr>
          <p:sp>
            <p:nvSpPr>
              <p:cNvPr id="42" name="Rectangle 5"/>
              <p:cNvSpPr>
                <a:spLocks noChangeArrowheads="1"/>
              </p:cNvSpPr>
              <p:nvPr/>
            </p:nvSpPr>
            <p:spPr bwMode="auto">
              <a:xfrm>
                <a:off x="3600" y="3120"/>
                <a:ext cx="576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4000">
                    <a:solidFill>
                      <a:schemeClr val="bg1"/>
                    </a:solidFill>
                    <a:latin typeface="Arial" pitchFamily="-107" charset="0"/>
                    <a:ea typeface="Arial" pitchFamily="-107" charset="0"/>
                    <a:cs typeface="Arial" pitchFamily="-107" charset="0"/>
                  </a:rPr>
                  <a:t>X</a:t>
                </a:r>
              </a:p>
            </p:txBody>
          </p:sp>
          <p:grpSp>
            <p:nvGrpSpPr>
              <p:cNvPr id="31" name="Group 7"/>
              <p:cNvGrpSpPr>
                <a:grpSpLocks/>
              </p:cNvGrpSpPr>
              <p:nvPr/>
            </p:nvGrpSpPr>
            <p:grpSpPr bwMode="auto">
              <a:xfrm>
                <a:off x="3600" y="2016"/>
                <a:ext cx="288" cy="960"/>
                <a:chOff x="3360" y="2160"/>
                <a:chExt cx="288" cy="960"/>
              </a:xfrm>
            </p:grpSpPr>
            <p:sp>
              <p:nvSpPr>
                <p:cNvPr id="65" name="Rectangle 8"/>
                <p:cNvSpPr>
                  <a:spLocks noChangeArrowheads="1"/>
                </p:cNvSpPr>
                <p:nvPr/>
              </p:nvSpPr>
              <p:spPr bwMode="auto">
                <a:xfrm>
                  <a:off x="3360" y="2160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ectangle 9"/>
                <p:cNvSpPr>
                  <a:spLocks noChangeArrowheads="1"/>
                </p:cNvSpPr>
                <p:nvPr/>
              </p:nvSpPr>
              <p:spPr bwMode="auto">
                <a:xfrm>
                  <a:off x="3360" y="2352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baseline="30000"/>
                </a:p>
              </p:txBody>
            </p:sp>
            <p:sp>
              <p:nvSpPr>
                <p:cNvPr id="67" name="Rectangle 10"/>
                <p:cNvSpPr>
                  <a:spLocks noChangeArrowheads="1"/>
                </p:cNvSpPr>
                <p:nvPr/>
              </p:nvSpPr>
              <p:spPr bwMode="auto">
                <a:xfrm>
                  <a:off x="3360" y="2544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Rectangle 11"/>
                <p:cNvSpPr>
                  <a:spLocks noChangeArrowheads="1"/>
                </p:cNvSpPr>
                <p:nvPr/>
              </p:nvSpPr>
              <p:spPr bwMode="auto">
                <a:xfrm>
                  <a:off x="3360" y="2736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Rectangle 12"/>
                <p:cNvSpPr>
                  <a:spLocks noChangeArrowheads="1"/>
                </p:cNvSpPr>
                <p:nvPr/>
              </p:nvSpPr>
              <p:spPr bwMode="auto">
                <a:xfrm>
                  <a:off x="3360" y="2928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3728" name="Group 13"/>
              <p:cNvGrpSpPr>
                <a:grpSpLocks/>
              </p:cNvGrpSpPr>
              <p:nvPr/>
            </p:nvGrpSpPr>
            <p:grpSpPr bwMode="auto">
              <a:xfrm>
                <a:off x="3936" y="2016"/>
                <a:ext cx="288" cy="960"/>
                <a:chOff x="3360" y="2160"/>
                <a:chExt cx="288" cy="960"/>
              </a:xfrm>
            </p:grpSpPr>
            <p:sp>
              <p:nvSpPr>
                <p:cNvPr id="60" name="Rectangle 14"/>
                <p:cNvSpPr>
                  <a:spLocks noChangeArrowheads="1"/>
                </p:cNvSpPr>
                <p:nvPr/>
              </p:nvSpPr>
              <p:spPr bwMode="auto">
                <a:xfrm>
                  <a:off x="3360" y="2160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352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6"/>
                <p:cNvSpPr>
                  <a:spLocks noChangeArrowheads="1"/>
                </p:cNvSpPr>
                <p:nvPr/>
              </p:nvSpPr>
              <p:spPr bwMode="auto">
                <a:xfrm>
                  <a:off x="3360" y="2544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7"/>
                <p:cNvSpPr>
                  <a:spLocks noChangeArrowheads="1"/>
                </p:cNvSpPr>
                <p:nvPr/>
              </p:nvSpPr>
              <p:spPr bwMode="auto">
                <a:xfrm>
                  <a:off x="3360" y="2736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Rectangle 18"/>
                <p:cNvSpPr>
                  <a:spLocks noChangeArrowheads="1"/>
                </p:cNvSpPr>
                <p:nvPr/>
              </p:nvSpPr>
              <p:spPr bwMode="auto">
                <a:xfrm>
                  <a:off x="3360" y="2928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5" name="Line 31"/>
              <p:cNvSpPr>
                <a:spLocks noChangeShapeType="1"/>
              </p:cNvSpPr>
              <p:nvPr/>
            </p:nvSpPr>
            <p:spPr bwMode="auto">
              <a:xfrm>
                <a:off x="3744" y="29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32"/>
              <p:cNvSpPr>
                <a:spLocks noChangeShapeType="1"/>
              </p:cNvSpPr>
              <p:nvPr/>
            </p:nvSpPr>
            <p:spPr bwMode="auto">
              <a:xfrm>
                <a:off x="4080" y="29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3729" name="Group 35"/>
              <p:cNvGrpSpPr>
                <a:grpSpLocks/>
              </p:cNvGrpSpPr>
              <p:nvPr/>
            </p:nvGrpSpPr>
            <p:grpSpPr bwMode="auto">
              <a:xfrm>
                <a:off x="3552" y="1728"/>
                <a:ext cx="384" cy="288"/>
                <a:chOff x="3312" y="1872"/>
                <a:chExt cx="384" cy="288"/>
              </a:xfrm>
            </p:grpSpPr>
            <p:sp>
              <p:nvSpPr>
                <p:cNvPr id="58" name="AutoShape 36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84" cy="144"/>
                </a:xfrm>
                <a:custGeom>
                  <a:avLst/>
                  <a:gdLst>
                    <a:gd name="T0" fmla="*/ 6 w 21600"/>
                    <a:gd name="T1" fmla="*/ 0 h 21600"/>
                    <a:gd name="T2" fmla="*/ 3 w 21600"/>
                    <a:gd name="T3" fmla="*/ 1 h 21600"/>
                    <a:gd name="T4" fmla="*/ 1 w 21600"/>
                    <a:gd name="T5" fmla="*/ 0 h 21600"/>
                    <a:gd name="T6" fmla="*/ 3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99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Line 37"/>
                <p:cNvSpPr>
                  <a:spLocks noChangeShapeType="1"/>
                </p:cNvSpPr>
                <p:nvPr/>
              </p:nvSpPr>
              <p:spPr bwMode="auto">
                <a:xfrm>
                  <a:off x="3504" y="201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3730" name="Group 38"/>
              <p:cNvGrpSpPr>
                <a:grpSpLocks/>
              </p:cNvGrpSpPr>
              <p:nvPr/>
            </p:nvGrpSpPr>
            <p:grpSpPr bwMode="auto">
              <a:xfrm>
                <a:off x="3936" y="1728"/>
                <a:ext cx="384" cy="288"/>
                <a:chOff x="3312" y="1872"/>
                <a:chExt cx="384" cy="288"/>
              </a:xfrm>
            </p:grpSpPr>
            <p:sp>
              <p:nvSpPr>
                <p:cNvPr id="56" name="AutoShape 39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84" cy="144"/>
                </a:xfrm>
                <a:custGeom>
                  <a:avLst/>
                  <a:gdLst>
                    <a:gd name="T0" fmla="*/ 6 w 21600"/>
                    <a:gd name="T1" fmla="*/ 0 h 21600"/>
                    <a:gd name="T2" fmla="*/ 3 w 21600"/>
                    <a:gd name="T3" fmla="*/ 1 h 21600"/>
                    <a:gd name="T4" fmla="*/ 1 w 21600"/>
                    <a:gd name="T5" fmla="*/ 0 h 21600"/>
                    <a:gd name="T6" fmla="*/ 3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99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Line 40"/>
                <p:cNvSpPr>
                  <a:spLocks noChangeShapeType="1"/>
                </p:cNvSpPr>
                <p:nvPr/>
              </p:nvSpPr>
              <p:spPr bwMode="auto">
                <a:xfrm>
                  <a:off x="3504" y="201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9" name="Line 48"/>
              <p:cNvSpPr>
                <a:spLocks noChangeShapeType="1"/>
              </p:cNvSpPr>
              <p:nvPr/>
            </p:nvSpPr>
            <p:spPr bwMode="auto">
              <a:xfrm>
                <a:off x="3648" y="115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49"/>
              <p:cNvSpPr>
                <a:spLocks noChangeShapeType="1"/>
              </p:cNvSpPr>
              <p:nvPr/>
            </p:nvSpPr>
            <p:spPr bwMode="auto">
              <a:xfrm>
                <a:off x="3840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50"/>
              <p:cNvSpPr>
                <a:spLocks noChangeShapeType="1"/>
              </p:cNvSpPr>
              <p:nvPr/>
            </p:nvSpPr>
            <p:spPr bwMode="auto">
              <a:xfrm>
                <a:off x="3744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52"/>
              <p:cNvSpPr>
                <a:spLocks noChangeShapeType="1"/>
              </p:cNvSpPr>
              <p:nvPr/>
            </p:nvSpPr>
            <p:spPr bwMode="auto">
              <a:xfrm>
                <a:off x="4032" y="115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>
                <a:off x="4224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Line 54"/>
              <p:cNvSpPr>
                <a:spLocks noChangeShapeType="1"/>
              </p:cNvSpPr>
              <p:nvPr/>
            </p:nvSpPr>
            <p:spPr bwMode="auto">
              <a:xfrm>
                <a:off x="4128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70"/>
              <p:cNvSpPr>
                <a:spLocks noChangeShapeType="1"/>
              </p:cNvSpPr>
              <p:nvPr/>
            </p:nvSpPr>
            <p:spPr bwMode="auto">
              <a:xfrm>
                <a:off x="3888" y="36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" name="Line 71"/>
            <p:cNvSpPr>
              <a:spLocks noChangeShapeType="1"/>
            </p:cNvSpPr>
            <p:nvPr/>
          </p:nvSpPr>
          <p:spPr bwMode="auto">
            <a:xfrm>
              <a:off x="6172200" y="6096000"/>
              <a:ext cx="236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72"/>
            <p:cNvSpPr>
              <a:spLocks noChangeShapeType="1"/>
            </p:cNvSpPr>
            <p:nvPr/>
          </p:nvSpPr>
          <p:spPr bwMode="auto">
            <a:xfrm flipH="1" flipV="1">
              <a:off x="8534400" y="2362200"/>
              <a:ext cx="0" cy="3733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76"/>
            <p:cNvSpPr>
              <a:spLocks noChangeArrowheads="1"/>
            </p:cNvSpPr>
            <p:nvPr/>
          </p:nvSpPr>
          <p:spPr bwMode="auto">
            <a:xfrm>
              <a:off x="44196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73733" name="Group 77"/>
            <p:cNvGrpSpPr>
              <a:grpSpLocks/>
            </p:cNvGrpSpPr>
            <p:nvPr/>
          </p:nvGrpSpPr>
          <p:grpSpPr bwMode="auto">
            <a:xfrm>
              <a:off x="4419600" y="3200400"/>
              <a:ext cx="457200" cy="1524000"/>
              <a:chOff x="3360" y="2160"/>
              <a:chExt cx="288" cy="960"/>
            </a:xfrm>
          </p:grpSpPr>
          <p:sp>
            <p:nvSpPr>
              <p:cNvPr id="74" name="Rectangle 7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6" name="Rectangle 8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8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8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3734" name="Group 83"/>
            <p:cNvGrpSpPr>
              <a:grpSpLocks/>
            </p:cNvGrpSpPr>
            <p:nvPr/>
          </p:nvGrpSpPr>
          <p:grpSpPr bwMode="auto">
            <a:xfrm>
              <a:off x="4953000" y="3200400"/>
              <a:ext cx="457200" cy="1524000"/>
              <a:chOff x="3360" y="2160"/>
              <a:chExt cx="288" cy="960"/>
            </a:xfrm>
          </p:grpSpPr>
          <p:sp>
            <p:nvSpPr>
              <p:cNvPr id="80" name="Rectangle 8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8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5" name="Line 89"/>
            <p:cNvSpPr>
              <a:spLocks noChangeShapeType="1"/>
            </p:cNvSpPr>
            <p:nvPr/>
          </p:nvSpPr>
          <p:spPr bwMode="auto">
            <a:xfrm>
              <a:off x="4648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90"/>
            <p:cNvSpPr>
              <a:spLocks noChangeShapeType="1"/>
            </p:cNvSpPr>
            <p:nvPr/>
          </p:nvSpPr>
          <p:spPr bwMode="auto">
            <a:xfrm>
              <a:off x="5181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3735" name="Group 91"/>
            <p:cNvGrpSpPr>
              <a:grpSpLocks/>
            </p:cNvGrpSpPr>
            <p:nvPr/>
          </p:nvGrpSpPr>
          <p:grpSpPr bwMode="auto">
            <a:xfrm>
              <a:off x="4343400" y="2743200"/>
              <a:ext cx="609600" cy="457200"/>
              <a:chOff x="3312" y="1872"/>
              <a:chExt cx="384" cy="288"/>
            </a:xfrm>
          </p:grpSpPr>
          <p:sp>
            <p:nvSpPr>
              <p:cNvPr id="88" name="AutoShape 92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Line 93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3736" name="Group 94"/>
            <p:cNvGrpSpPr>
              <a:grpSpLocks/>
            </p:cNvGrpSpPr>
            <p:nvPr/>
          </p:nvGrpSpPr>
          <p:grpSpPr bwMode="auto">
            <a:xfrm>
              <a:off x="4953000" y="2743200"/>
              <a:ext cx="609600" cy="457200"/>
              <a:chOff x="3312" y="1872"/>
              <a:chExt cx="384" cy="288"/>
            </a:xfrm>
          </p:grpSpPr>
          <p:sp>
            <p:nvSpPr>
              <p:cNvPr id="91" name="AutoShape 95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Line 96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" name="Line 97"/>
            <p:cNvSpPr>
              <a:spLocks noChangeShapeType="1"/>
            </p:cNvSpPr>
            <p:nvPr/>
          </p:nvSpPr>
          <p:spPr bwMode="auto">
            <a:xfrm>
              <a:off x="4495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98"/>
            <p:cNvSpPr>
              <a:spLocks noChangeShapeType="1"/>
            </p:cNvSpPr>
            <p:nvPr/>
          </p:nvSpPr>
          <p:spPr bwMode="auto">
            <a:xfrm>
              <a:off x="4800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99"/>
            <p:cNvSpPr>
              <a:spLocks noChangeShapeType="1"/>
            </p:cNvSpPr>
            <p:nvPr/>
          </p:nvSpPr>
          <p:spPr bwMode="auto">
            <a:xfrm>
              <a:off x="4648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100"/>
            <p:cNvSpPr>
              <a:spLocks noChangeShapeType="1"/>
            </p:cNvSpPr>
            <p:nvPr/>
          </p:nvSpPr>
          <p:spPr bwMode="auto">
            <a:xfrm>
              <a:off x="51054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101"/>
            <p:cNvSpPr>
              <a:spLocks noChangeShapeType="1"/>
            </p:cNvSpPr>
            <p:nvPr/>
          </p:nvSpPr>
          <p:spPr bwMode="auto">
            <a:xfrm>
              <a:off x="54102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102"/>
            <p:cNvSpPr>
              <a:spLocks noChangeShapeType="1"/>
            </p:cNvSpPr>
            <p:nvPr/>
          </p:nvSpPr>
          <p:spPr bwMode="auto">
            <a:xfrm>
              <a:off x="52578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104"/>
            <p:cNvSpPr>
              <a:spLocks noChangeShapeType="1"/>
            </p:cNvSpPr>
            <p:nvPr/>
          </p:nvSpPr>
          <p:spPr bwMode="auto">
            <a:xfrm flipH="1">
              <a:off x="4114800" y="18288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107"/>
            <p:cNvSpPr>
              <a:spLocks noChangeShapeType="1"/>
            </p:cNvSpPr>
            <p:nvPr/>
          </p:nvSpPr>
          <p:spPr bwMode="auto">
            <a:xfrm flipH="1">
              <a:off x="4648200" y="2362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108"/>
            <p:cNvSpPr>
              <a:spLocks noChangeShapeType="1"/>
            </p:cNvSpPr>
            <p:nvPr/>
          </p:nvSpPr>
          <p:spPr bwMode="auto">
            <a:xfrm flipH="1">
              <a:off x="4800600" y="25146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112"/>
            <p:cNvSpPr>
              <a:spLocks noChangeShapeType="1"/>
            </p:cNvSpPr>
            <p:nvPr/>
          </p:nvSpPr>
          <p:spPr bwMode="auto">
            <a:xfrm>
              <a:off x="609600" y="4267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Text Box 113"/>
            <p:cNvSpPr txBox="1">
              <a:spLocks noChangeArrowheads="1"/>
            </p:cNvSpPr>
            <p:nvPr/>
          </p:nvSpPr>
          <p:spPr bwMode="auto">
            <a:xfrm>
              <a:off x="0" y="3581400"/>
              <a:ext cx="1303338" cy="574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Arial" pitchFamily="-107" charset="0"/>
                  <a:ea typeface="Arial" pitchFamily="-107" charset="0"/>
                  <a:cs typeface="Arial" pitchFamily="-107" charset="0"/>
                </a:rPr>
                <a:t>Address</a:t>
              </a:r>
            </a:p>
          </p:txBody>
        </p:sp>
        <p:sp>
          <p:nvSpPr>
            <p:cNvPr id="104" name="Line 114"/>
            <p:cNvSpPr>
              <a:spLocks noChangeShapeType="1"/>
            </p:cNvSpPr>
            <p:nvPr/>
          </p:nvSpPr>
          <p:spPr bwMode="auto">
            <a:xfrm>
              <a:off x="533400" y="381000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15"/>
            <p:cNvSpPr>
              <a:spLocks noChangeShapeType="1"/>
            </p:cNvSpPr>
            <p:nvPr/>
          </p:nvSpPr>
          <p:spPr bwMode="auto">
            <a:xfrm>
              <a:off x="3048000" y="28194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16"/>
            <p:cNvSpPr>
              <a:spLocks noChangeShapeType="1"/>
            </p:cNvSpPr>
            <p:nvPr/>
          </p:nvSpPr>
          <p:spPr bwMode="auto">
            <a:xfrm>
              <a:off x="3124200" y="2895600"/>
              <a:ext cx="190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111"/>
            <p:cNvSpPr>
              <a:spLocks noChangeArrowheads="1"/>
            </p:cNvSpPr>
            <p:nvPr/>
          </p:nvSpPr>
          <p:spPr bwMode="auto">
            <a:xfrm>
              <a:off x="1524000" y="2667000"/>
              <a:ext cx="1600200" cy="3124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07" charset="0"/>
                  <a:ea typeface="Arial" pitchFamily="-107" charset="0"/>
                  <a:cs typeface="Arial" pitchFamily="-107" charset="0"/>
                </a:rPr>
                <a:t>Instruction</a:t>
              </a:r>
            </a:p>
            <a:p>
              <a:pPr algn="ctr"/>
              <a:r>
                <a:rPr lang="en-US">
                  <a:latin typeface="Arial" pitchFamily="-107" charset="0"/>
                  <a:ea typeface="Arial" pitchFamily="-107" charset="0"/>
                  <a:cs typeface="Arial" pitchFamily="-107" charset="0"/>
                </a:rPr>
                <a:t>Memory</a:t>
              </a:r>
            </a:p>
          </p:txBody>
        </p:sp>
        <p:sp>
          <p:nvSpPr>
            <p:cNvPr id="108" name="Line 117"/>
            <p:cNvSpPr>
              <a:spLocks noChangeShapeType="1"/>
            </p:cNvSpPr>
            <p:nvPr/>
          </p:nvSpPr>
          <p:spPr bwMode="auto">
            <a:xfrm>
              <a:off x="3124200" y="2971800"/>
              <a:ext cx="434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18"/>
            <p:cNvSpPr>
              <a:spLocks noChangeShapeType="1"/>
            </p:cNvSpPr>
            <p:nvPr/>
          </p:nvSpPr>
          <p:spPr bwMode="auto">
            <a:xfrm>
              <a:off x="3124200" y="3429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19"/>
            <p:cNvSpPr>
              <a:spLocks noChangeShapeType="1"/>
            </p:cNvSpPr>
            <p:nvPr/>
          </p:nvSpPr>
          <p:spPr bwMode="auto">
            <a:xfrm>
              <a:off x="3124200" y="3657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20"/>
            <p:cNvSpPr>
              <a:spLocks noChangeShapeType="1"/>
            </p:cNvSpPr>
            <p:nvPr/>
          </p:nvSpPr>
          <p:spPr bwMode="auto">
            <a:xfrm>
              <a:off x="3124200" y="39624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3124200" y="4191000"/>
              <a:ext cx="3124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3124200" y="4343400"/>
              <a:ext cx="381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23"/>
            <p:cNvSpPr>
              <a:spLocks noChangeShapeType="1"/>
            </p:cNvSpPr>
            <p:nvPr/>
          </p:nvSpPr>
          <p:spPr bwMode="auto">
            <a:xfrm>
              <a:off x="3124200" y="4572000"/>
              <a:ext cx="434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118"/>
            <p:cNvSpPr>
              <a:spLocks noChangeArrowheads="1"/>
            </p:cNvSpPr>
            <p:nvPr/>
          </p:nvSpPr>
          <p:spPr bwMode="auto">
            <a:xfrm>
              <a:off x="45720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19"/>
            <p:cNvSpPr>
              <a:spLocks noChangeArrowheads="1"/>
            </p:cNvSpPr>
            <p:nvPr/>
          </p:nvSpPr>
          <p:spPr bwMode="auto">
            <a:xfrm>
              <a:off x="59436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20"/>
            <p:cNvSpPr>
              <a:spLocks noChangeArrowheads="1"/>
            </p:cNvSpPr>
            <p:nvPr/>
          </p:nvSpPr>
          <p:spPr bwMode="auto">
            <a:xfrm>
              <a:off x="7237413" y="5588000"/>
              <a:ext cx="457200" cy="444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15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16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instructions</a:t>
            </a:r>
            <a:endParaRPr lang="en-US" sz="2800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General </a:t>
            </a: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framework for specializing to problem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Wiring, memories get expensive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Opportunity for further </a:t>
            </a:r>
            <a:r>
              <a:rPr lang="en-US" sz="2400" dirty="0" smtClean="0"/>
              <a:t>optimizations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General way to tradeoff area and time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17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</a:t>
            </a:r>
            <a:r>
              <a:rPr lang="en-US" dirty="0" err="1" smtClean="0"/>
              <a:t>w</a:t>
            </a:r>
            <a:r>
              <a:rPr lang="en-US" dirty="0" smtClean="0"/>
              <a:t>/ Multiport RF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Simple, full-featured model use common Register File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276600"/>
            <a:ext cx="7366000" cy="31210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Processor Unbound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Can (design to) use all operators at once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429000"/>
            <a:ext cx="8200400" cy="23597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VLIW (Very Large Instruction Word)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Demand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Basic Model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Costs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Tuning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pPr lvl="1"/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Processor Unbound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Implement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1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429000"/>
            <a:ext cx="8200400" cy="23597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Pipelined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{ </a:t>
            </a:r>
            <a:r>
              <a:rPr lang="en-US" dirty="0" err="1" smtClean="0"/>
              <a:t>c</a:t>
            </a:r>
            <a:r>
              <a:rPr lang="en-US" dirty="0" smtClean="0"/>
              <a:t>=</a:t>
            </a:r>
            <a:r>
              <a:rPr lang="en-US" dirty="0" err="1" smtClean="0"/>
              <a:t>c+prod</a:t>
            </a:r>
            <a:r>
              <a:rPr lang="en-US" dirty="0" smtClean="0"/>
              <a:t>; prod=la</a:t>
            </a:r>
            <a:r>
              <a:rPr lang="en-US" dirty="0" smtClean="0"/>
              <a:t>*</a:t>
            </a:r>
            <a:r>
              <a:rPr lang="en-US" dirty="0" smtClean="0"/>
              <a:t>lb; la=</a:t>
            </a:r>
            <a:r>
              <a:rPr lang="en-US" dirty="0" err="1" smtClean="0"/>
              <a:t>a[i</a:t>
            </a:r>
            <a:r>
              <a:rPr lang="en-US" dirty="0" smtClean="0"/>
              <a:t>]; lb=</a:t>
            </a:r>
            <a:r>
              <a:rPr lang="en-US" dirty="0" err="1" smtClean="0"/>
              <a:t>b[i</a:t>
            </a:r>
            <a:r>
              <a:rPr lang="en-US" dirty="0" smtClean="0"/>
              <a:t>];}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Use this to compact schedule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0"/>
            <a:ext cx="8200400" cy="23597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VLIW Operator Knobs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C</a:t>
            </a:r>
            <a:r>
              <a:rPr lang="en-US" dirty="0" smtClean="0"/>
              <a:t>hoose collection of operators and the numbers of each</a:t>
            </a:r>
          </a:p>
          <a:p>
            <a:pPr lvl="1"/>
            <a:r>
              <a:rPr lang="en-US" dirty="0" smtClean="0"/>
              <a:t>Match task</a:t>
            </a:r>
          </a:p>
          <a:p>
            <a:pPr lvl="1"/>
            <a:r>
              <a:rPr lang="en-US" dirty="0" smtClean="0"/>
              <a:t>Tune resources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0"/>
            <a:ext cx="8200400" cy="23597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res[i</a:t>
            </a:r>
            <a:r>
              <a:rPr lang="en-US" dirty="0" smtClean="0"/>
              <a:t>]=</a:t>
            </a:r>
            <a:r>
              <a:rPr lang="en-US" dirty="0" err="1" smtClean="0"/>
              <a:t>sqrt(x[i</a:t>
            </a:r>
            <a:r>
              <a:rPr lang="en-US" dirty="0" smtClean="0"/>
              <a:t>]*</a:t>
            </a:r>
            <a:r>
              <a:rPr lang="en-US" dirty="0" err="1" smtClean="0"/>
              <a:t>x[i]+y[i</a:t>
            </a:r>
            <a:r>
              <a:rPr lang="en-US" dirty="0" smtClean="0"/>
              <a:t>]*</a:t>
            </a:r>
            <a:r>
              <a:rPr lang="en-US" dirty="0" err="1" smtClean="0"/>
              <a:t>y[i]+z[i</a:t>
            </a:r>
            <a:r>
              <a:rPr lang="en-US" dirty="0" smtClean="0"/>
              <a:t>]*</a:t>
            </a:r>
            <a:r>
              <a:rPr lang="en-US" dirty="0" err="1" smtClean="0"/>
              <a:t>z[i</a:t>
            </a:r>
            <a:r>
              <a:rPr lang="en-US" dirty="0" smtClean="0"/>
              <a:t>]); </a:t>
            </a:r>
            <a:endParaRPr lang="en-US" dirty="0" smtClean="0"/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How many operators need for each II? </a:t>
            </a:r>
            <a:r>
              <a:rPr lang="en-US" dirty="0" err="1" smtClean="0">
                <a:solidFill>
                  <a:srgbClr val="FF6600"/>
                </a:solidFill>
              </a:rPr>
              <a:t>Datapath</a:t>
            </a:r>
            <a:r>
              <a:rPr lang="en-US" dirty="0" smtClean="0">
                <a:solidFill>
                  <a:srgbClr val="FF6600"/>
                </a:solidFill>
              </a:rPr>
              <a:t> Area?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Multiport 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Multiported</a:t>
            </a:r>
            <a:r>
              <a:rPr lang="en-US" dirty="0" smtClean="0"/>
              <a:t> memories are expensive</a:t>
            </a:r>
          </a:p>
          <a:p>
            <a:pPr lvl="1"/>
            <a:r>
              <a:rPr lang="en-US" dirty="0" smtClean="0"/>
              <a:t>Need input/output lines for each port</a:t>
            </a:r>
          </a:p>
          <a:p>
            <a:pPr lvl="1"/>
            <a:r>
              <a:rPr lang="en-US" dirty="0" smtClean="0"/>
              <a:t>Makes large, slow</a:t>
            </a:r>
          </a:p>
          <a:p>
            <a:r>
              <a:rPr lang="en-US" dirty="0" smtClean="0"/>
              <a:t>Simplified </a:t>
            </a:r>
            <a:r>
              <a:rPr lang="en-US" dirty="0" err="1" smtClean="0"/>
              <a:t>preclass</a:t>
            </a:r>
            <a:r>
              <a:rPr lang="en-US" dirty="0" smtClean="0"/>
              <a:t> model:</a:t>
            </a:r>
          </a:p>
          <a:p>
            <a:pPr lvl="1"/>
            <a:r>
              <a:rPr lang="en-US" dirty="0" err="1" smtClean="0"/>
              <a:t>Area(Memory(n,w,r</a:t>
            </a:r>
            <a:r>
              <a:rPr lang="en-US" dirty="0" smtClean="0"/>
              <a:t>))=</a:t>
            </a:r>
            <a:r>
              <a:rPr lang="en-US" dirty="0" err="1" smtClean="0"/>
              <a:t>n</a:t>
            </a:r>
            <a:r>
              <a:rPr lang="en-US" dirty="0" smtClean="0"/>
              <a:t>*(w+r+1)/2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Compare total area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Multiport 5, 10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5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 Multiport 2, 2  with </a:t>
            </a:r>
            <a:r>
              <a:rPr lang="en-US" dirty="0" smtClean="0">
                <a:solidFill>
                  <a:srgbClr val="FF6600"/>
                </a:solidFill>
              </a:rPr>
              <a:t>5x1 </a:t>
            </a:r>
            <a:r>
              <a:rPr lang="en-US" dirty="0" err="1" smtClean="0">
                <a:solidFill>
                  <a:srgbClr val="FF6600"/>
                </a:solidFill>
              </a:rPr>
              <a:t>Xbar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How does area of memories, </a:t>
            </a:r>
            <a:r>
              <a:rPr lang="en-US" dirty="0" err="1" smtClean="0">
                <a:solidFill>
                  <a:srgbClr val="FF6600"/>
                </a:solidFill>
              </a:rPr>
              <a:t>xbar</a:t>
            </a:r>
            <a:r>
              <a:rPr lang="en-US" dirty="0" smtClean="0">
                <a:solidFill>
                  <a:srgbClr val="FF6600"/>
                </a:solidFill>
              </a:rPr>
              <a:t> compare to </a:t>
            </a:r>
            <a:r>
              <a:rPr lang="en-US" dirty="0" err="1" smtClean="0">
                <a:solidFill>
                  <a:srgbClr val="FF6600"/>
                </a:solidFill>
              </a:rPr>
              <a:t>datapath</a:t>
            </a:r>
            <a:r>
              <a:rPr lang="en-US" dirty="0" smtClean="0">
                <a:solidFill>
                  <a:srgbClr val="FF6600"/>
                </a:solidFill>
              </a:rPr>
              <a:t> operators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in each case?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143000"/>
            <a:ext cx="3858898" cy="16350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4305300"/>
            <a:ext cx="2649485" cy="255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RF Cheaper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same capacity, split register file cheaper</a:t>
            </a:r>
          </a:p>
          <a:p>
            <a:pPr lvl="1"/>
            <a:r>
              <a:rPr lang="en-US" dirty="0" smtClean="0"/>
              <a:t>2R+1W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2 per word</a:t>
            </a:r>
          </a:p>
          <a:p>
            <a:pPr lvl="1"/>
            <a:r>
              <a:rPr lang="en-US" dirty="0" smtClean="0">
                <a:sym typeface="Wingdings"/>
              </a:rPr>
              <a:t>5R+10W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8 per word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Split RF with Full (5, 5) Crossbar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Cost?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743200"/>
            <a:ext cx="3237823" cy="345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RF Full Crossbar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restriction/limitation might this have versus </a:t>
            </a:r>
            <a:r>
              <a:rPr lang="en-US" dirty="0" err="1" smtClean="0">
                <a:solidFill>
                  <a:srgbClr val="FF6600"/>
                </a:solidFill>
              </a:rPr>
              <a:t>multiported</a:t>
            </a:r>
            <a:r>
              <a:rPr lang="en-US" dirty="0" smtClean="0">
                <a:solidFill>
                  <a:srgbClr val="FF6600"/>
                </a:solidFill>
              </a:rPr>
              <a:t> RF version?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200400"/>
            <a:ext cx="3237823" cy="345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419600"/>
            <a:ext cx="3276600" cy="1388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Memory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select how much sharing or independence in local memories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VLIW as a Model for</a:t>
            </a:r>
          </a:p>
          <a:p>
            <a:pPr lvl="1"/>
            <a:r>
              <a:rPr lang="en-US" dirty="0" smtClean="0"/>
              <a:t>Instruction-Level Parallelism (ILP)</a:t>
            </a:r>
          </a:p>
          <a:p>
            <a:pPr lvl="1"/>
            <a:r>
              <a:rPr lang="en-US" dirty="0" smtClean="0"/>
              <a:t>Customizing </a:t>
            </a:r>
            <a:r>
              <a:rPr lang="en-US" dirty="0" err="1" smtClean="0"/>
              <a:t>Datapaths</a:t>
            </a:r>
            <a:endParaRPr lang="en-US" dirty="0" smtClean="0"/>
          </a:p>
          <a:p>
            <a:pPr lvl="1"/>
            <a:r>
              <a:rPr lang="en-US" dirty="0" smtClean="0"/>
              <a:t>Area-Time Tradeoffs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RF, Limited Crossbar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limitation does the one crossbar output pose?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3733800"/>
            <a:ext cx="2807663" cy="2705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290" y="3429000"/>
            <a:ext cx="2952133" cy="314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Schedule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0" y="2971800"/>
          <a:ext cx="777240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574964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Xbar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905000"/>
            <a:ext cx="75239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Need to schedule </a:t>
            </a:r>
            <a:r>
              <a:rPr lang="en-US" dirty="0" err="1" smtClean="0">
                <a:latin typeface="+mn-lt"/>
              </a:rPr>
              <a:t>Xbar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output(s</a:t>
            </a:r>
            <a:r>
              <a:rPr lang="en-US" dirty="0" smtClean="0">
                <a:latin typeface="+mn-lt"/>
              </a:rPr>
              <a:t>) as well as operators.</a:t>
            </a:r>
          </a:p>
          <a:p>
            <a:r>
              <a:rPr lang="en-US" dirty="0" smtClean="0">
                <a:latin typeface="+mn-lt"/>
              </a:rPr>
              <a:t>    (as seen Day 12)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seen, will have pipelined operators</a:t>
            </a:r>
          </a:p>
          <a:p>
            <a:pPr lvl="1"/>
            <a:r>
              <a:rPr lang="en-US" dirty="0" smtClean="0"/>
              <a:t>E.g. 3 cycles multiply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complicate?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Accommodating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/>
              <a:t>Schedule for when data becomes available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Dependencies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of resources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533400" y="3810000"/>
          <a:ext cx="777240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574964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OP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AOP</a:t>
                      </a:r>
                      <a:endParaRPr lang="en-US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Xbar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AOP</a:t>
                      </a:r>
                      <a:endParaRPr lang="en-US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OP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Interconnect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decide how rich to make the interconnect</a:t>
            </a:r>
          </a:p>
          <a:p>
            <a:pPr lvl="1"/>
            <a:r>
              <a:rPr lang="en-US" dirty="0" smtClean="0"/>
              <a:t>Number of outputs to support</a:t>
            </a:r>
          </a:p>
          <a:p>
            <a:pPr lvl="1"/>
            <a:r>
              <a:rPr lang="en-US" dirty="0" smtClean="0"/>
              <a:t>How to depopulate crossbar</a:t>
            </a:r>
          </a:p>
          <a:p>
            <a:pPr lvl="1"/>
            <a:r>
              <a:rPr lang="en-US" dirty="0" smtClean="0"/>
              <a:t>Use more restricted network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Compare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Compare processor and unbound-VLIW processor under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3 model.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32 registers</a:t>
            </a:r>
            <a:r>
              <a:rPr lang="en-US" dirty="0" smtClean="0"/>
              <a:t>, </a:t>
            </a:r>
            <a:r>
              <a:rPr lang="en-US" dirty="0" err="1" smtClean="0"/>
              <a:t>Mux</a:t>
            </a:r>
            <a:r>
              <a:rPr lang="en-US" dirty="0" smtClean="0"/>
              <a:t> 3x1 crossbar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/>
              <a:t>Branch=10, LD/ST=200, ALU=10</a:t>
            </a:r>
          </a:p>
          <a:p>
            <a:pPr lvl="1"/>
            <a:r>
              <a:rPr lang="en-US" dirty="0" smtClean="0"/>
              <a:t>Assume </a:t>
            </a:r>
            <a:r>
              <a:rPr lang="en-US" dirty="0" err="1" smtClean="0"/>
              <a:t>Imem</a:t>
            </a:r>
            <a:r>
              <a:rPr lang="en-US" dirty="0" smtClean="0"/>
              <a:t>, </a:t>
            </a:r>
            <a:r>
              <a:rPr lang="en-US" dirty="0" err="1" smtClean="0"/>
              <a:t>Memcomparable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3644900" cy="20363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4419600"/>
            <a:ext cx="4758000" cy="13691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Vector and VLIW under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3 model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LD/ST=200 (only charge 1 across vector)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Charge per multiplier/adder/Multiport 16,1,2 RF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(hint: 1 same as proc, 3 same – ld/</a:t>
            </a:r>
            <a:r>
              <a:rPr lang="en-US" dirty="0" err="1" smtClean="0">
                <a:solidFill>
                  <a:srgbClr val="000000"/>
                </a:solidFill>
              </a:rPr>
              <a:t>st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4267200"/>
            <a:ext cx="8737600" cy="14188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Vector VLIW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Instructions for dot product (</a:t>
            </a:r>
            <a:r>
              <a:rPr lang="en-US" dirty="0" err="1" smtClean="0"/>
              <a:t>preclass</a:t>
            </a:r>
            <a:r>
              <a:rPr lang="en-US" dirty="0" smtClean="0"/>
              <a:t> 1)</a:t>
            </a:r>
          </a:p>
          <a:p>
            <a:pPr lvl="1"/>
            <a:r>
              <a:rPr lang="en-US" dirty="0" smtClean="0"/>
              <a:t>10 instructions for 4 multiply-adds (VL=4)</a:t>
            </a:r>
          </a:p>
          <a:p>
            <a:pPr>
              <a:buNone/>
            </a:pPr>
            <a:r>
              <a:rPr lang="en-US" sz="2000" dirty="0" smtClean="0"/>
              <a:t>top: sub r1,r2,r3 // r3=MAX-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bzneq</a:t>
            </a:r>
            <a:r>
              <a:rPr lang="en-US" sz="2000" dirty="0" smtClean="0"/>
              <a:t> r3, </a:t>
            </a:r>
            <a:r>
              <a:rPr lang="en-US" sz="2000" dirty="0" smtClean="0"/>
              <a:t>end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addi</a:t>
            </a:r>
            <a:r>
              <a:rPr lang="en-US" sz="2000" dirty="0" smtClean="0"/>
              <a:t> r4,</a:t>
            </a:r>
            <a:r>
              <a:rPr lang="en-US" sz="2000" dirty="0" smtClean="0"/>
              <a:t>#16,r4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addi</a:t>
            </a:r>
            <a:r>
              <a:rPr lang="en-US" sz="2000" dirty="0" smtClean="0"/>
              <a:t> </a:t>
            </a:r>
            <a:r>
              <a:rPr lang="en-US" sz="2000" dirty="0" smtClean="0"/>
              <a:t>r5,#16,r5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smtClean="0"/>
              <a:t> </a:t>
            </a:r>
            <a:r>
              <a:rPr lang="en-US" sz="2000" dirty="0" err="1" smtClean="0"/>
              <a:t>vld</a:t>
            </a:r>
            <a:r>
              <a:rPr lang="en-US" sz="2000" dirty="0" smtClean="0"/>
              <a:t> r4,v6 </a:t>
            </a:r>
            <a:r>
              <a:rPr lang="en-US" sz="2000" dirty="0" smtClean="0"/>
              <a:t>// </a:t>
            </a:r>
            <a:r>
              <a:rPr lang="en-US" sz="2000" dirty="0" err="1" smtClean="0"/>
              <a:t>a[i</a:t>
            </a:r>
            <a:r>
              <a:rPr lang="en-US" sz="2000" dirty="0" smtClean="0"/>
              <a:t>]…a[i+3]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smtClean="0"/>
              <a:t> </a:t>
            </a:r>
            <a:r>
              <a:rPr lang="en-US" sz="2000" dirty="0" err="1" smtClean="0"/>
              <a:t>vld</a:t>
            </a:r>
            <a:r>
              <a:rPr lang="en-US" sz="2000" dirty="0" smtClean="0"/>
              <a:t> 56,v7 </a:t>
            </a:r>
            <a:r>
              <a:rPr lang="en-US" sz="2000" dirty="0" smtClean="0"/>
              <a:t>// </a:t>
            </a:r>
            <a:r>
              <a:rPr lang="en-US" sz="2000" dirty="0" err="1" smtClean="0"/>
              <a:t>b[i</a:t>
            </a:r>
            <a:r>
              <a:rPr lang="en-US" sz="2000" dirty="0" smtClean="0"/>
              <a:t>]…b[i+3]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smtClean="0"/>
              <a:t> </a:t>
            </a:r>
            <a:r>
              <a:rPr lang="en-US" sz="2000" dirty="0" err="1" smtClean="0"/>
              <a:t>vmul</a:t>
            </a:r>
            <a:r>
              <a:rPr lang="en-US" sz="2000" dirty="0" smtClean="0"/>
              <a:t> v6,v7,v7 </a:t>
            </a:r>
            <a:r>
              <a:rPr lang="en-US" sz="2000" dirty="0" smtClean="0"/>
              <a:t>// </a:t>
            </a:r>
            <a:r>
              <a:rPr lang="en-US" sz="2000" dirty="0" err="1" smtClean="0"/>
              <a:t>a[i</a:t>
            </a:r>
            <a:r>
              <a:rPr lang="en-US" sz="2000" dirty="0" smtClean="0"/>
              <a:t>]*</a:t>
            </a:r>
            <a:r>
              <a:rPr lang="en-US" sz="2000" dirty="0" err="1" smtClean="0"/>
              <a:t>b[i</a:t>
            </a:r>
            <a:r>
              <a:rPr lang="en-US" sz="2000" dirty="0" smtClean="0"/>
              <a:t>]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smtClean="0"/>
              <a:t> </a:t>
            </a:r>
            <a:r>
              <a:rPr lang="en-US" sz="2000" dirty="0" err="1" smtClean="0"/>
              <a:t>vadd</a:t>
            </a:r>
            <a:r>
              <a:rPr lang="en-US" sz="2000" dirty="0" smtClean="0"/>
              <a:t> v7,v8,v8 </a:t>
            </a:r>
            <a:r>
              <a:rPr lang="en-US" sz="2000" dirty="0" smtClean="0"/>
              <a:t>// </a:t>
            </a:r>
            <a:r>
              <a:rPr lang="en-US" sz="2000" dirty="0" err="1" smtClean="0"/>
              <a:t>c</a:t>
            </a:r>
            <a:r>
              <a:rPr lang="en-US" sz="2000" dirty="0" smtClean="0"/>
              <a:t>+=</a:t>
            </a:r>
            <a:r>
              <a:rPr lang="en-US" sz="2000" dirty="0" err="1" smtClean="0"/>
              <a:t>a[i</a:t>
            </a:r>
            <a:r>
              <a:rPr lang="en-US" sz="2000" dirty="0" smtClean="0"/>
              <a:t>]*</a:t>
            </a:r>
            <a:r>
              <a:rPr lang="en-US" sz="2000" dirty="0" err="1" smtClean="0"/>
              <a:t>b[i</a:t>
            </a:r>
            <a:r>
              <a:rPr lang="en-US" sz="2000" dirty="0" smtClean="0"/>
              <a:t>]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addi</a:t>
            </a:r>
            <a:r>
              <a:rPr lang="en-US" sz="2000" dirty="0" smtClean="0"/>
              <a:t> r1,</a:t>
            </a:r>
            <a:r>
              <a:rPr lang="en-US" sz="2000" dirty="0" smtClean="0"/>
              <a:t>#4,</a:t>
            </a:r>
            <a:r>
              <a:rPr lang="en-US" sz="2000" dirty="0" smtClean="0"/>
              <a:t>r1 // </a:t>
            </a:r>
            <a:r>
              <a:rPr lang="en-US" sz="2000" dirty="0" err="1" smtClean="0"/>
              <a:t>i</a:t>
            </a:r>
            <a:r>
              <a:rPr lang="en-US" sz="2000" dirty="0" smtClean="0"/>
              <a:t>+=4</a:t>
            </a:r>
          </a:p>
          <a:p>
            <a:pPr>
              <a:buNone/>
            </a:pPr>
            <a:r>
              <a:rPr lang="en-US" sz="2000" dirty="0" smtClean="0"/>
              <a:t>e</a:t>
            </a:r>
            <a:r>
              <a:rPr lang="en-US" sz="2000" dirty="0" smtClean="0"/>
              <a:t>nd: </a:t>
            </a:r>
            <a:r>
              <a:rPr lang="en-US" sz="2000" dirty="0" err="1" smtClean="0"/>
              <a:t>vreduce</a:t>
            </a:r>
            <a:r>
              <a:rPr lang="en-US" sz="2000" dirty="0" smtClean="0"/>
              <a:t> v8,r8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1752600"/>
            <a:ext cx="5391150" cy="48289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Looping, incrementing pointers costs a few instructions</a:t>
            </a:r>
          </a:p>
          <a:p>
            <a:r>
              <a:rPr lang="en-US" dirty="0" smtClean="0"/>
              <a:t>Can be large overhead in tight loops </a:t>
            </a:r>
          </a:p>
          <a:p>
            <a:r>
              <a:rPr lang="en-US" dirty="0" smtClean="0"/>
              <a:t>Most/all of non-vector operations in previous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Overhead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handle loop overhead in ILP on VLIW</a:t>
            </a:r>
          </a:p>
          <a:p>
            <a:pPr lvl="1"/>
            <a:r>
              <a:rPr lang="en-US" dirty="0" smtClean="0"/>
              <a:t>Increment counters, branches as independent functional units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801" y="4419600"/>
            <a:ext cx="5825599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Cycles per multiply-accumulate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Spatial Pipeline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Processor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86200"/>
            <a:ext cx="4330700" cy="24195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Loop Overhead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handle loop overhead in ILP on VLIW</a:t>
            </a:r>
          </a:p>
          <a:p>
            <a:r>
              <a:rPr lang="en-US" dirty="0" smtClean="0"/>
              <a:t>…but paying a full issue unit and instruction costs overhead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001" y="4419600"/>
            <a:ext cx="6090399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Specialize the instructions, state, branching for loops</a:t>
            </a:r>
          </a:p>
          <a:p>
            <a:pPr lvl="1"/>
            <a:r>
              <a:rPr lang="en-US" dirty="0" smtClean="0"/>
              <a:t>Counter rather than RF</a:t>
            </a:r>
          </a:p>
          <a:p>
            <a:pPr lvl="1"/>
            <a:r>
              <a:rPr lang="en-US" dirty="0" smtClean="0"/>
              <a:t>One bit to indicate if counter decrement</a:t>
            </a:r>
          </a:p>
          <a:p>
            <a:pPr lvl="1"/>
            <a:r>
              <a:rPr lang="en-US" dirty="0" smtClean="0"/>
              <a:t>Exit loop when decrement to 0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495800"/>
            <a:ext cx="6375400" cy="1916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495800"/>
            <a:ext cx="6375400" cy="19164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362200"/>
            <a:ext cx="6355199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 Simplify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port – simplify further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648200"/>
            <a:ext cx="6146800" cy="18477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667000"/>
            <a:ext cx="6223000" cy="1870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 Example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preclass</a:t>
            </a:r>
            <a:r>
              <a:rPr lang="en-US" dirty="0" smtClean="0"/>
              <a:t>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</a:t>
            </a:r>
            <a:r>
              <a:rPr lang="en-US" dirty="0" smtClean="0"/>
              <a:t>epeat r3: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addi</a:t>
            </a:r>
            <a:r>
              <a:rPr lang="en-US" dirty="0" smtClean="0"/>
              <a:t> r5,#4,</a:t>
            </a:r>
            <a:r>
              <a:rPr lang="en-US" dirty="0" smtClean="0"/>
              <a:t>r5; </a:t>
            </a:r>
            <a:r>
              <a:rPr lang="en-US" dirty="0" smtClean="0"/>
              <a:t>ld r4,</a:t>
            </a:r>
            <a:r>
              <a:rPr lang="en-US" dirty="0" smtClean="0"/>
              <a:t>r5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/>
              <a:t> </a:t>
            </a:r>
            <a:r>
              <a:rPr lang="en-US" dirty="0" err="1" smtClean="0"/>
              <a:t>addi</a:t>
            </a:r>
            <a:r>
              <a:rPr lang="en-US" dirty="0" smtClean="0"/>
              <a:t> r4,#4,r4</a:t>
            </a:r>
            <a:r>
              <a:rPr lang="en-US" dirty="0" smtClean="0"/>
              <a:t>; ld </a:t>
            </a:r>
            <a:r>
              <a:rPr lang="en-US" dirty="0" smtClean="0"/>
              <a:t>r6,</a:t>
            </a:r>
            <a:r>
              <a:rPr lang="en-US" dirty="0" smtClean="0"/>
              <a:t>r7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/>
              <a:t> add  r9,</a:t>
            </a:r>
            <a:r>
              <a:rPr lang="en-US" dirty="0" smtClean="0"/>
              <a:t>r8,</a:t>
            </a:r>
            <a:r>
              <a:rPr lang="en-US" dirty="0" smtClean="0"/>
              <a:t>r8; </a:t>
            </a:r>
            <a:r>
              <a:rPr lang="en-US" dirty="0" err="1" smtClean="0"/>
              <a:t>mul</a:t>
            </a:r>
            <a:r>
              <a:rPr lang="en-US" dirty="0" smtClean="0"/>
              <a:t> r6,r7,</a:t>
            </a:r>
            <a:r>
              <a:rPr lang="en-US" dirty="0" smtClean="0"/>
              <a:t>r9</a:t>
            </a:r>
          </a:p>
          <a:p>
            <a:pPr>
              <a:buNone/>
            </a:pPr>
            <a:r>
              <a:rPr lang="en-US" dirty="0" smtClean="0"/>
              <a:t>   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Potentially generalize to multiple loop nests and counters</a:t>
            </a:r>
          </a:p>
          <a:p>
            <a:r>
              <a:rPr lang="en-US" dirty="0" smtClean="0"/>
              <a:t>Common in highly </a:t>
            </a:r>
            <a:r>
              <a:rPr lang="en-US" dirty="0" smtClean="0"/>
              <a:t>o</a:t>
            </a:r>
            <a:r>
              <a:rPr lang="en-US" dirty="0" smtClean="0"/>
              <a:t>ptimized </a:t>
            </a:r>
            <a:r>
              <a:rPr lang="en-US" dirty="0" err="1" smtClean="0"/>
              <a:t>DSPs</a:t>
            </a:r>
            <a:r>
              <a:rPr lang="en-US" dirty="0" smtClean="0"/>
              <a:t>, Vector units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VLIW vs. </a:t>
            </a:r>
            <a:r>
              <a:rPr lang="en-US" dirty="0" err="1" smtClean="0"/>
              <a:t>SuperScalar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257800"/>
          </a:xfrm>
        </p:spPr>
        <p:txBody>
          <a:bodyPr/>
          <a:lstStyle/>
          <a:p>
            <a:r>
              <a:rPr lang="en-US" dirty="0" smtClean="0"/>
              <a:t>Modern, high-end processors</a:t>
            </a:r>
          </a:p>
          <a:p>
            <a:pPr lvl="1"/>
            <a:r>
              <a:rPr lang="en-US" dirty="0" smtClean="0"/>
              <a:t>Do support ILP</a:t>
            </a:r>
          </a:p>
          <a:p>
            <a:pPr lvl="1"/>
            <a:r>
              <a:rPr lang="en-US" dirty="0" smtClean="0"/>
              <a:t>Issue multiple instructions per cycle</a:t>
            </a:r>
          </a:p>
          <a:p>
            <a:pPr lvl="1"/>
            <a:r>
              <a:rPr lang="en-US" dirty="0" smtClean="0"/>
              <a:t>…but, from a single, sequential instruction stream</a:t>
            </a:r>
          </a:p>
          <a:p>
            <a:r>
              <a:rPr lang="en-US" dirty="0" err="1" smtClean="0"/>
              <a:t>SuperScalar</a:t>
            </a:r>
            <a:r>
              <a:rPr lang="en-US" dirty="0" smtClean="0"/>
              <a:t> – dynamic issue and interlock on data hazards – hide # operators</a:t>
            </a:r>
          </a:p>
          <a:p>
            <a:pPr lvl="1"/>
            <a:r>
              <a:rPr lang="en-US" dirty="0" smtClean="0"/>
              <a:t>Must have shared, multiport RF</a:t>
            </a:r>
          </a:p>
          <a:p>
            <a:r>
              <a:rPr lang="en-US" dirty="0" smtClean="0"/>
              <a:t>VLIW – offline scheduled</a:t>
            </a:r>
          </a:p>
          <a:p>
            <a:pPr lvl="1"/>
            <a:r>
              <a:rPr lang="en-US" dirty="0" smtClean="0"/>
              <a:t>No interlocks, allow distributed RF</a:t>
            </a:r>
          </a:p>
          <a:p>
            <a:pPr lvl="1"/>
            <a:r>
              <a:rPr lang="en-US" dirty="0" smtClean="0"/>
              <a:t>Lower area/operator – need to recompile code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47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19600"/>
          </a:xfrm>
        </p:spPr>
        <p:txBody>
          <a:bodyPr/>
          <a:lstStyle/>
          <a:p>
            <a:r>
              <a:rPr lang="en-US" dirty="0" smtClean="0"/>
              <a:t>VLIW as a Model for</a:t>
            </a:r>
          </a:p>
          <a:p>
            <a:pPr lvl="1"/>
            <a:r>
              <a:rPr lang="en-US" dirty="0" smtClean="0"/>
              <a:t>Instruction-Level Parallelism (ILP)</a:t>
            </a:r>
          </a:p>
          <a:p>
            <a:pPr lvl="1"/>
            <a:r>
              <a:rPr lang="en-US" dirty="0" smtClean="0"/>
              <a:t>Customizing </a:t>
            </a:r>
            <a:r>
              <a:rPr lang="en-US" dirty="0" err="1" smtClean="0"/>
              <a:t>Datapaths</a:t>
            </a:r>
            <a:endParaRPr lang="en-US" dirty="0" smtClean="0"/>
          </a:p>
          <a:p>
            <a:pPr lvl="1"/>
            <a:r>
              <a:rPr lang="en-US" dirty="0" smtClean="0"/>
              <a:t>Area-Time Tradeoffs</a:t>
            </a:r>
            <a:r>
              <a:rPr lang="en-US" dirty="0" smtClean="0"/>
              <a:t> </a:t>
            </a:r>
          </a:p>
          <a:p>
            <a:r>
              <a:rPr lang="en-US" dirty="0" smtClean="0"/>
              <a:t>Customize VLIW</a:t>
            </a:r>
          </a:p>
          <a:p>
            <a:pPr lvl="1"/>
            <a:r>
              <a:rPr lang="en-US" dirty="0" smtClean="0"/>
              <a:t>Operator selection</a:t>
            </a:r>
          </a:p>
          <a:p>
            <a:pPr lvl="1"/>
            <a:r>
              <a:rPr lang="en-US" dirty="0" smtClean="0"/>
              <a:t>Memory/register file setup</a:t>
            </a:r>
          </a:p>
          <a:p>
            <a:pPr lvl="1"/>
            <a:r>
              <a:rPr lang="en-US" dirty="0" smtClean="0"/>
              <a:t>Inter-functional unit communication network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48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HW7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due Friday</a:t>
            </a:r>
          </a:p>
          <a:p>
            <a:pPr lvl="1"/>
            <a:r>
              <a:rPr lang="en-US" dirty="0" smtClean="0">
                <a:sym typeface="Wingdings"/>
              </a:rPr>
              <a:t>Individual</a:t>
            </a:r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different?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86200"/>
            <a:ext cx="4330700" cy="24195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Processor – does one thing at a time</a:t>
            </a:r>
          </a:p>
          <a:p>
            <a:r>
              <a:rPr lang="en-US" dirty="0" smtClean="0"/>
              <a:t>Spatial Pipeline – can do many things, but always the same</a:t>
            </a:r>
          </a:p>
          <a:p>
            <a:r>
              <a:rPr lang="en-US" dirty="0" smtClean="0"/>
              <a:t>Vector – can do the same things on many pieces of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In Between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if…</a:t>
            </a:r>
          </a:p>
          <a:p>
            <a:r>
              <a:rPr lang="en-US" dirty="0" smtClean="0"/>
              <a:t>Want to</a:t>
            </a:r>
          </a:p>
          <a:p>
            <a:pPr lvl="1"/>
            <a:r>
              <a:rPr lang="en-US" dirty="0" smtClean="0"/>
              <a:t>Do many things at a time (ILP)</a:t>
            </a:r>
          </a:p>
          <a:p>
            <a:pPr lvl="1"/>
            <a:r>
              <a:rPr lang="en-US" dirty="0" smtClean="0"/>
              <a:t>But not the same (DLP)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91000"/>
            <a:ext cx="5461000" cy="23221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7300" y="1219200"/>
            <a:ext cx="4076700" cy="1633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In between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if…</a:t>
            </a:r>
          </a:p>
          <a:p>
            <a:r>
              <a:rPr lang="en-US" dirty="0" smtClean="0"/>
              <a:t>Want to</a:t>
            </a:r>
          </a:p>
          <a:p>
            <a:pPr lvl="1"/>
            <a:r>
              <a:rPr lang="en-US" dirty="0" smtClean="0"/>
              <a:t>Do many things at a time (ILP)</a:t>
            </a:r>
          </a:p>
          <a:p>
            <a:pPr lvl="1"/>
            <a:r>
              <a:rPr lang="en-US" dirty="0" smtClean="0"/>
              <a:t>But not the same (DLP)</a:t>
            </a:r>
          </a:p>
          <a:p>
            <a:r>
              <a:rPr lang="en-US" dirty="0" smtClean="0"/>
              <a:t>Want to use resources concurrently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4114800"/>
            <a:ext cx="4038600" cy="2465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4191000"/>
            <a:ext cx="3644900" cy="2036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between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if…</a:t>
            </a:r>
          </a:p>
          <a:p>
            <a:r>
              <a:rPr lang="en-US" dirty="0" smtClean="0"/>
              <a:t>Want to</a:t>
            </a:r>
          </a:p>
          <a:p>
            <a:pPr lvl="1"/>
            <a:r>
              <a:rPr lang="en-US" dirty="0" smtClean="0"/>
              <a:t>Do many things at a time (ILP)</a:t>
            </a:r>
          </a:p>
          <a:p>
            <a:pPr lvl="1"/>
            <a:r>
              <a:rPr lang="en-US" dirty="0" smtClean="0"/>
              <a:t>But not the same (DLP)</a:t>
            </a:r>
          </a:p>
          <a:p>
            <a:r>
              <a:rPr lang="en-US" dirty="0" smtClean="0"/>
              <a:t>Want to use resources concurrently</a:t>
            </a:r>
          </a:p>
          <a:p>
            <a:r>
              <a:rPr lang="en-US" dirty="0" smtClean="0"/>
              <a:t>Want to</a:t>
            </a:r>
          </a:p>
          <a:p>
            <a:pPr lvl="1"/>
            <a:r>
              <a:rPr lang="en-US" dirty="0" smtClean="0"/>
              <a:t>Accelerate specific task</a:t>
            </a:r>
          </a:p>
          <a:p>
            <a:pPr lvl="1"/>
            <a:r>
              <a:rPr lang="en-US" dirty="0" smtClean="0"/>
              <a:t>But not go to spatial pipeline extreme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18455</TotalTime>
  <Words>1777</Words>
  <Application>Microsoft Macintosh PowerPoint</Application>
  <PresentationFormat>On-screen Show (4:3)</PresentationFormat>
  <Paragraphs>380</Paragraphs>
  <Slides>48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Blank Presentation</vt:lpstr>
      <vt:lpstr>ESE532: System-on-a-Chip Architecture</vt:lpstr>
      <vt:lpstr>Today</vt:lpstr>
      <vt:lpstr>Message</vt:lpstr>
      <vt:lpstr>Preclass 1</vt:lpstr>
      <vt:lpstr>Preclass 1</vt:lpstr>
      <vt:lpstr>Computing Forms</vt:lpstr>
      <vt:lpstr>In Between</vt:lpstr>
      <vt:lpstr>In between</vt:lpstr>
      <vt:lpstr>In between</vt:lpstr>
      <vt:lpstr>Supply Independent Instructions</vt:lpstr>
      <vt:lpstr>Control Heterogeneous Units</vt:lpstr>
      <vt:lpstr>VLIW</vt:lpstr>
      <vt:lpstr>VLIW</vt:lpstr>
      <vt:lpstr>VLIW</vt:lpstr>
      <vt:lpstr>VLIW</vt:lpstr>
      <vt:lpstr>VLIW</vt:lpstr>
      <vt:lpstr>VLIW</vt:lpstr>
      <vt:lpstr>VLIW w/ Multiport RF</vt:lpstr>
      <vt:lpstr>Processor Unbound</vt:lpstr>
      <vt:lpstr>Processor Unbound</vt:lpstr>
      <vt:lpstr>Software Pipelined Version</vt:lpstr>
      <vt:lpstr>VLIW Operator Knobs</vt:lpstr>
      <vt:lpstr>Preclass 2</vt:lpstr>
      <vt:lpstr>Multiport RF</vt:lpstr>
      <vt:lpstr>Preclass 3</vt:lpstr>
      <vt:lpstr>Split RF Cheaper</vt:lpstr>
      <vt:lpstr>Split RF</vt:lpstr>
      <vt:lpstr>Split RF Full Crossbar</vt:lpstr>
      <vt:lpstr>VLIW Memory Tuning</vt:lpstr>
      <vt:lpstr>Split RF, Limited Crossbar</vt:lpstr>
      <vt:lpstr>VLIW Schedule</vt:lpstr>
      <vt:lpstr>Pipelined Operators</vt:lpstr>
      <vt:lpstr>Accommodating Pipeline</vt:lpstr>
      <vt:lpstr>VLIW Interconnect Tuning</vt:lpstr>
      <vt:lpstr>Compare</vt:lpstr>
      <vt:lpstr>Compare</vt:lpstr>
      <vt:lpstr>Compare Vector VLIW</vt:lpstr>
      <vt:lpstr>Loop Overhead</vt:lpstr>
      <vt:lpstr>Loop Overhead</vt:lpstr>
      <vt:lpstr>VLIW Loop Overhead</vt:lpstr>
      <vt:lpstr>Zero-Overhead Loops</vt:lpstr>
      <vt:lpstr>Simplification</vt:lpstr>
      <vt:lpstr>Zero-Overhead Loop Simplify</vt:lpstr>
      <vt:lpstr>Zero-Overhead Loop Example (preclass 1)</vt:lpstr>
      <vt:lpstr>Zero-Overhead Loop</vt:lpstr>
      <vt:lpstr>VLIW vs. SuperScalar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108</cp:revision>
  <cp:lastPrinted>2017-03-15T13:46:49Z</cp:lastPrinted>
  <dcterms:created xsi:type="dcterms:W3CDTF">2017-03-14T23:26:46Z</dcterms:created>
  <dcterms:modified xsi:type="dcterms:W3CDTF">2017-03-15T18:30:08Z</dcterms:modified>
</cp:coreProperties>
</file>