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embeddings/Microsoft_Equation4.bin" ContentType="application/vnd.openxmlformats-officedocument.oleObject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embeddings/Microsoft_Equation3.bin" ContentType="application/vnd.openxmlformats-officedocument.oleObject"/>
  <Override PartName="/ppt/slides/slide43.xml" ContentType="application/vnd.openxmlformats-officedocument.presentationml.slide+xml"/>
  <Override PartName="/ppt/presProps.xml" ContentType="application/vnd.openxmlformats-officedocument.presentationml.presProps+xml"/>
  <Default Extension="pict" ContentType="image/pict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embeddings/Microsoft_Equation2.bin" ContentType="application/vnd.openxmlformats-officedocument.oleObject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embeddings/Microsoft_Equation1.bin" ContentType="application/vnd.openxmlformats-officedocument.oleObject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Default Extension="gif" ContentType="image/gif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9" r:id="rId8"/>
    <p:sldId id="387" r:id="rId9"/>
    <p:sldId id="391" r:id="rId10"/>
    <p:sldId id="392" r:id="rId11"/>
    <p:sldId id="393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1" r:id="rId20"/>
    <p:sldId id="402" r:id="rId21"/>
    <p:sldId id="403" r:id="rId22"/>
    <p:sldId id="404" r:id="rId23"/>
    <p:sldId id="405" r:id="rId24"/>
    <p:sldId id="406" r:id="rId25"/>
    <p:sldId id="407" r:id="rId26"/>
    <p:sldId id="408" r:id="rId27"/>
    <p:sldId id="409" r:id="rId28"/>
    <p:sldId id="410" r:id="rId29"/>
    <p:sldId id="411" r:id="rId30"/>
    <p:sldId id="413" r:id="rId31"/>
    <p:sldId id="414" r:id="rId32"/>
    <p:sldId id="430" r:id="rId33"/>
    <p:sldId id="431" r:id="rId34"/>
    <p:sldId id="415" r:id="rId35"/>
    <p:sldId id="412" r:id="rId36"/>
    <p:sldId id="416" r:id="rId37"/>
    <p:sldId id="426" r:id="rId38"/>
    <p:sldId id="417" r:id="rId39"/>
    <p:sldId id="419" r:id="rId40"/>
    <p:sldId id="420" r:id="rId41"/>
    <p:sldId id="421" r:id="rId42"/>
    <p:sldId id="424" r:id="rId43"/>
    <p:sldId id="422" r:id="rId44"/>
    <p:sldId id="423" r:id="rId45"/>
    <p:sldId id="427" r:id="rId46"/>
    <p:sldId id="418" r:id="rId47"/>
    <p:sldId id="432" r:id="rId48"/>
    <p:sldId id="429" r:id="rId49"/>
    <p:sldId id="433" r:id="rId50"/>
    <p:sldId id="428" r:id="rId51"/>
    <p:sldId id="300" r:id="rId5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19" autoAdjust="0"/>
    <p:restoredTop sz="94617" autoAdjust="0"/>
  </p:normalViewPr>
  <p:slideViewPr>
    <p:cSldViewPr>
      <p:cViewPr varScale="1">
        <p:scale>
          <a:sx n="101" d="100"/>
          <a:sy n="101" d="100"/>
        </p:scale>
        <p:origin x="-11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Relationship Id="rId2" Type="http://schemas.openxmlformats.org/officeDocument/2006/relationships/image" Target="../media/image9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dirty="0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Relationship Id="rId3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7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Relationship Id="rId3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Relationship Id="rId3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16: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March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MPEG Encoding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MPEG Encoder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05000"/>
            <a:ext cx="8153400" cy="4411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Temporal Redundancy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Frame-to-Frame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are two immediately adjacent video frames likely to be related?</a:t>
            </a:r>
          </a:p>
          <a:p>
            <a:r>
              <a:rPr lang="en-US" dirty="0" smtClean="0"/>
              <a:t>Common cases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Fixed camera (e.g. security camera)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Panning camera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Object moving left to right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Idea: Temporal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part of frame not change</a:t>
            </a:r>
          </a:p>
          <a:p>
            <a:pPr lvl="1"/>
            <a:r>
              <a:rPr lang="en-US" dirty="0" smtClean="0"/>
              <a:t>Avoid resending</a:t>
            </a:r>
          </a:p>
          <a:p>
            <a:endParaRPr lang="en-US" dirty="0" smtClean="0"/>
          </a:p>
          <a:p>
            <a:r>
              <a:rPr lang="en-US" dirty="0" smtClean="0"/>
              <a:t>If something moves in frame</a:t>
            </a:r>
          </a:p>
          <a:p>
            <a:pPr lvl="1"/>
            <a:r>
              <a:rPr lang="en-US" dirty="0" smtClean="0"/>
              <a:t>Avoid resending</a:t>
            </a:r>
          </a:p>
          <a:p>
            <a:pPr lvl="2"/>
            <a:r>
              <a:rPr lang="en-US" dirty="0" smtClean="0"/>
              <a:t>Identify where to find in previous frame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MPEG 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image into 16x16 </a:t>
            </a:r>
            <a:r>
              <a:rPr lang="en-US" dirty="0" err="1" smtClean="0"/>
              <a:t>macroblocks</a:t>
            </a:r>
            <a:endParaRPr lang="en-US" dirty="0" smtClean="0"/>
          </a:p>
          <a:p>
            <a:r>
              <a:rPr lang="en-US" dirty="0" smtClean="0"/>
              <a:t>Try to find </a:t>
            </a:r>
            <a:r>
              <a:rPr lang="en-US" dirty="0" err="1" smtClean="0"/>
              <a:t>macroblock</a:t>
            </a:r>
            <a:r>
              <a:rPr lang="en-US" dirty="0" smtClean="0"/>
              <a:t> in previous frame</a:t>
            </a:r>
          </a:p>
          <a:p>
            <a:pPr lvl="1"/>
            <a:r>
              <a:rPr lang="en-US" dirty="0" smtClean="0"/>
              <a:t>(or subsequent frame)</a:t>
            </a:r>
          </a:p>
          <a:p>
            <a:r>
              <a:rPr lang="en-US" dirty="0" smtClean="0"/>
              <a:t>Ideal</a:t>
            </a:r>
          </a:p>
          <a:p>
            <a:pPr lvl="1"/>
            <a:r>
              <a:rPr lang="en-US" dirty="0" smtClean="0"/>
              <a:t>Find perfect match</a:t>
            </a:r>
          </a:p>
          <a:p>
            <a:pPr lvl="1"/>
            <a:r>
              <a:rPr lang="en-US" dirty="0" smtClean="0"/>
              <a:t>Only send location of match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3962400"/>
            <a:ext cx="1974816" cy="2457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big is pointer for 1920x1080 frame?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much cheaper than sending 16x16 </a:t>
            </a:r>
            <a:r>
              <a:rPr lang="en-US" dirty="0" err="1" smtClean="0">
                <a:solidFill>
                  <a:srgbClr val="FF6600"/>
                </a:solidFill>
              </a:rPr>
              <a:t>macroblock</a:t>
            </a:r>
            <a:r>
              <a:rPr lang="en-US" dirty="0" smtClean="0">
                <a:solidFill>
                  <a:srgbClr val="FF6600"/>
                </a:solidFill>
              </a:rPr>
              <a:t> with 8b pixels?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Macroblock</a:t>
            </a:r>
            <a:r>
              <a:rPr lang="en-US" dirty="0" smtClean="0"/>
              <a:t> Match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Finding “identical” </a:t>
            </a:r>
            <a:r>
              <a:rPr lang="en-US" dirty="0" err="1" smtClean="0"/>
              <a:t>macroblock</a:t>
            </a:r>
            <a:r>
              <a:rPr lang="en-US" dirty="0" smtClean="0"/>
              <a:t>: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Where </a:t>
            </a:r>
            <a:r>
              <a:rPr lang="en-US" dirty="0" smtClean="0">
                <a:solidFill>
                  <a:srgbClr val="FF6600"/>
                </a:solidFill>
              </a:rPr>
              <a:t>is this likely to work?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complicates?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not be exactly identical</a:t>
            </a:r>
          </a:p>
          <a:p>
            <a:pPr lvl="1"/>
            <a:r>
              <a:rPr lang="en-US" dirty="0" smtClean="0"/>
              <a:t>Shadows change</a:t>
            </a:r>
          </a:p>
          <a:p>
            <a:pPr lvl="1"/>
            <a:r>
              <a:rPr lang="en-US" dirty="0" smtClean="0"/>
              <a:t>Something moves over part of </a:t>
            </a:r>
            <a:r>
              <a:rPr lang="en-US" dirty="0" err="1" smtClean="0"/>
              <a:t>macroblock</a:t>
            </a:r>
            <a:endParaRPr lang="en-US" dirty="0" smtClean="0"/>
          </a:p>
          <a:p>
            <a:pPr lvl="1"/>
            <a:r>
              <a:rPr lang="en-US" dirty="0" smtClean="0"/>
              <a:t>Thing in </a:t>
            </a:r>
            <a:r>
              <a:rPr lang="en-US" dirty="0" err="1" smtClean="0"/>
              <a:t>macroblock</a:t>
            </a:r>
            <a:r>
              <a:rPr lang="en-US" dirty="0" smtClean="0"/>
              <a:t> distorts</a:t>
            </a:r>
          </a:p>
          <a:p>
            <a:pPr lvl="2"/>
            <a:r>
              <a:rPr lang="en-US" dirty="0" smtClean="0"/>
              <a:t>Person talks, turns, rotates</a:t>
            </a:r>
          </a:p>
          <a:p>
            <a:pPr lvl="2"/>
            <a:r>
              <a:rPr lang="en-US" dirty="0" smtClean="0"/>
              <a:t>Object moves toward/away from camera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Identical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difference</a:t>
            </a:r>
          </a:p>
          <a:p>
            <a:pPr lvl="1"/>
            <a:r>
              <a:rPr lang="en-US" dirty="0" smtClean="0"/>
              <a:t>Maybe less information than new </a:t>
            </a:r>
            <a:r>
              <a:rPr lang="en-US" dirty="0" err="1" smtClean="0"/>
              <a:t>macroblock</a:t>
            </a:r>
            <a:endParaRPr lang="en-US" dirty="0" smtClean="0"/>
          </a:p>
          <a:p>
            <a:pPr lvl="2"/>
            <a:r>
              <a:rPr lang="en-US" dirty="0" smtClean="0"/>
              <a:t>E.g.  </a:t>
            </a:r>
          </a:p>
          <a:p>
            <a:pPr lvl="3"/>
            <a:r>
              <a:rPr lang="en-US" dirty="0" smtClean="0"/>
              <a:t>background occluded (exposed) on side</a:t>
            </a:r>
          </a:p>
          <a:p>
            <a:pPr lvl="3"/>
            <a:r>
              <a:rPr lang="en-US" dirty="0" smtClean="0"/>
              <a:t>Eye opens (closes)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matching </a:t>
            </a:r>
            <a:r>
              <a:rPr lang="en-US" dirty="0" err="1" smtClean="0"/>
              <a:t>macroblock</a:t>
            </a:r>
            <a:endParaRPr lang="en-US" dirty="0" smtClean="0"/>
          </a:p>
          <a:p>
            <a:pPr lvl="1"/>
            <a:r>
              <a:rPr lang="en-US" dirty="0" smtClean="0"/>
              <a:t>Or best matching (hence </a:t>
            </a:r>
            <a:r>
              <a:rPr lang="en-US" dirty="0" smtClean="0">
                <a:latin typeface="Courier"/>
                <a:cs typeface="Courier"/>
              </a:rPr>
              <a:t>dist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go about finding?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MPEG Encoding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Project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Motion Estimation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DCT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Entropy Encoding</a:t>
            </a:r>
          </a:p>
          <a:p>
            <a:pPr lvl="1"/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Hypothesize that the </a:t>
            </a:r>
            <a:r>
              <a:rPr lang="en-US" dirty="0" err="1" smtClean="0"/>
              <a:t>macroblock</a:t>
            </a:r>
            <a:r>
              <a:rPr lang="en-US" dirty="0" smtClean="0"/>
              <a:t> is nearby in previous image.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Why might be good hypothesis?</a:t>
            </a:r>
          </a:p>
          <a:p>
            <a:r>
              <a:rPr lang="en-US" dirty="0" smtClean="0"/>
              <a:t>Simple</a:t>
            </a:r>
          </a:p>
          <a:p>
            <a:pPr lvl="1"/>
            <a:r>
              <a:rPr lang="en-US" dirty="0" smtClean="0"/>
              <a:t>Exhaustively search within some distance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Why expensive?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a number of frames, less likely to find in previous frame</a:t>
            </a:r>
          </a:p>
          <a:p>
            <a:pPr lvl="1"/>
            <a:r>
              <a:rPr lang="en-US" dirty="0" smtClean="0"/>
              <a:t>New objects, turns, rotation, scale…</a:t>
            </a:r>
          </a:p>
          <a:p>
            <a:r>
              <a:rPr lang="en-US" dirty="0" smtClean="0"/>
              <a:t>Send new, non-motion coded reference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MPEG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Interleave I, P, and B frames</a:t>
            </a:r>
          </a:p>
          <a:p>
            <a:pPr lvl="1"/>
            <a:r>
              <a:rPr lang="en-US" dirty="0" smtClean="0"/>
              <a:t>I – not motion coded</a:t>
            </a:r>
          </a:p>
          <a:p>
            <a:pPr lvl="1"/>
            <a:r>
              <a:rPr lang="en-US" dirty="0" smtClean="0"/>
              <a:t>P – forward prediction frames</a:t>
            </a:r>
          </a:p>
          <a:p>
            <a:pPr lvl="2"/>
            <a:r>
              <a:rPr lang="en-US" dirty="0" smtClean="0"/>
              <a:t>Predict from previous frame</a:t>
            </a:r>
          </a:p>
          <a:p>
            <a:pPr lvl="1"/>
            <a:r>
              <a:rPr lang="en-US" dirty="0" smtClean="0"/>
              <a:t>B – backward prediction frames</a:t>
            </a:r>
          </a:p>
          <a:p>
            <a:pPr lvl="2"/>
            <a:r>
              <a:rPr lang="en-US" dirty="0" smtClean="0"/>
              <a:t>Predict from future frames</a:t>
            </a:r>
          </a:p>
          <a:p>
            <a:r>
              <a:rPr lang="en-US" dirty="0" smtClean="0"/>
              <a:t>E.g.  (IBBPBBPBBPBB)*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MPEG Encoder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05000"/>
            <a:ext cx="8153400" cy="4411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code more efficiently in frequency domain</a:t>
            </a:r>
          </a:p>
          <a:p>
            <a:r>
              <a:rPr lang="en-US" dirty="0" smtClean="0"/>
              <a:t>Humans notice low frequency components more than high frequency</a:t>
            </a:r>
          </a:p>
          <a:p>
            <a:pPr lvl="1"/>
            <a:r>
              <a:rPr lang="en-US" dirty="0" smtClean="0"/>
              <a:t>Can use fewer bits for high frequency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Fourier Transform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spectral components</a:t>
            </a:r>
          </a:p>
          <a:p>
            <a:r>
              <a:rPr lang="en-US" dirty="0" smtClean="0"/>
              <a:t>Convert between Time-domain to Frequency-domain</a:t>
            </a:r>
          </a:p>
          <a:p>
            <a:pPr lvl="1"/>
            <a:r>
              <a:rPr lang="en-US" dirty="0" smtClean="0"/>
              <a:t>E.g. tones from data samples</a:t>
            </a:r>
          </a:p>
          <a:p>
            <a:pPr lvl="1"/>
            <a:r>
              <a:rPr lang="en-US" dirty="0" smtClean="0"/>
              <a:t>Central to audio coding – e.g. MP3 audio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834520"/>
            <a:ext cx="5969000" cy="20234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381000"/>
            <a:ext cx="1159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+mn-lt"/>
              </a:rPr>
              <a:t>Day 14</a:t>
            </a:r>
            <a:endParaRPr lang="en-US" dirty="0">
              <a:solidFill>
                <a:srgbClr val="3366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Discrete Cosine Transform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Similar to FFT</a:t>
            </a:r>
          </a:p>
          <a:p>
            <a:r>
              <a:rPr lang="en-US" dirty="0" smtClean="0"/>
              <a:t>Only uses Cosine (real part)</a:t>
            </a:r>
          </a:p>
          <a:p>
            <a:r>
              <a:rPr lang="en-US" dirty="0" smtClean="0"/>
              <a:t>(boundary condition)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5184190"/>
            <a:ext cx="3835400" cy="1300193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79500" y="3810000"/>
          <a:ext cx="5892800" cy="1219200"/>
        </p:xfrm>
        <a:graphic>
          <a:graphicData uri="http://schemas.openxmlformats.org/presentationml/2006/ole">
            <p:oleObj spid="_x0000_s154626" name="Equation" r:id="rId4" imgW="2209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2D-DCT Basis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Actually compute 2D-DCT</a:t>
            </a:r>
          </a:p>
          <a:p>
            <a:pPr lvl="1"/>
            <a:r>
              <a:rPr lang="en-US" dirty="0" smtClean="0"/>
              <a:t>DCT in each spatial dimension</a:t>
            </a:r>
          </a:p>
          <a:p>
            <a:pPr lvl="1"/>
            <a:r>
              <a:rPr lang="en-US" dirty="0" smtClean="0"/>
              <a:t>On 8x8 blocks</a:t>
            </a:r>
          </a:p>
          <a:p>
            <a:r>
              <a:rPr lang="en-US" dirty="0" smtClean="0"/>
              <a:t>Can be viewed as a basis transform</a:t>
            </a:r>
          </a:p>
          <a:p>
            <a:pPr lvl="1"/>
            <a:r>
              <a:rPr lang="en-US" dirty="0" smtClean="0"/>
              <a:t>Re-expressing the 8x8 block in terms of 8x8 selection of </a:t>
            </a:r>
            <a:r>
              <a:rPr lang="en-US" dirty="0" err="1" smtClean="0"/>
              <a:t>x</a:t>
            </a:r>
            <a:r>
              <a:rPr lang="en-US" dirty="0" smtClean="0"/>
              <a:t> and </a:t>
            </a:r>
            <a:r>
              <a:rPr lang="en-US" dirty="0" err="1" smtClean="0"/>
              <a:t>y</a:t>
            </a:r>
            <a:r>
              <a:rPr lang="en-US" dirty="0" smtClean="0"/>
              <a:t> frequencies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2D-DCT Basis</a:t>
            </a:r>
            <a:endParaRPr lang="en-US" dirty="0"/>
          </a:p>
        </p:txBody>
      </p:sp>
      <p:pic>
        <p:nvPicPr>
          <p:cNvPr id="6" name="Content Placeholder 5" descr="DCT-8x8.pn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4000" b="-4000"/>
          <a:stretch>
            <a:fillRect/>
          </a:stretch>
        </p:blipFill>
        <p:spPr/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Basis vectors, so all 64 components are orthogonal</a:t>
            </a:r>
          </a:p>
          <a:p>
            <a:r>
              <a:rPr lang="en-US" dirty="0" smtClean="0"/>
              <a:t>Any 8x8 spatial is a weighted sum of these 64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Represent all 23 pixel block?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Non-zeros for horizontal stripes?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Non-zeros for vertical stripes?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Content Placeholder 5" descr="DCT-8x8.png"/>
          <p:cNvPicPr>
            <a:picLocks noChangeAspect="1"/>
          </p:cNvPicPr>
          <p:nvPr/>
        </p:nvPicPr>
        <p:blipFill>
          <a:blip r:embed="rId2"/>
          <a:srcRect l="-44444" r="-44444"/>
          <a:stretch>
            <a:fillRect/>
          </a:stretch>
        </p:blipFill>
        <p:spPr bwMode="auto">
          <a:xfrm>
            <a:off x="2895600" y="3733800"/>
            <a:ext cx="532553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Compression is about exploiting </a:t>
            </a:r>
            <a:r>
              <a:rPr lang="en-US" dirty="0" smtClean="0"/>
              <a:t>(eliminating) </a:t>
            </a:r>
          </a:p>
          <a:p>
            <a:pPr lvl="1"/>
            <a:r>
              <a:rPr lang="en-US" dirty="0" smtClean="0"/>
              <a:t>Redundancy (lossless)</a:t>
            </a:r>
          </a:p>
          <a:p>
            <a:pPr lvl="1"/>
            <a:r>
              <a:rPr lang="en-US" dirty="0" smtClean="0"/>
              <a:t>Things humans don’t notice much (</a:t>
            </a:r>
            <a:r>
              <a:rPr lang="en-US" dirty="0" err="1" smtClean="0"/>
              <a:t>lossy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Redundancy in video</a:t>
            </a:r>
          </a:p>
          <a:p>
            <a:pPr lvl="1"/>
            <a:r>
              <a:rPr lang="en-US" dirty="0" smtClean="0"/>
              <a:t>Temporal: data repeated frame-to-frame</a:t>
            </a:r>
          </a:p>
          <a:p>
            <a:pPr lvl="1"/>
            <a:r>
              <a:rPr lang="en-US" dirty="0" smtClean="0"/>
              <a:t>Spatial:  frequency patterns</a:t>
            </a:r>
          </a:p>
          <a:p>
            <a:pPr lvl="1"/>
            <a:r>
              <a:rPr lang="en-US" dirty="0" smtClean="0"/>
              <a:t>Quantize: high frequencies</a:t>
            </a:r>
          </a:p>
          <a:p>
            <a:pPr lvl="1"/>
            <a:r>
              <a:rPr lang="en-US" dirty="0" smtClean="0"/>
              <a:t>Entropy encode </a:t>
            </a:r>
            <a:r>
              <a:rPr lang="en-US" dirty="0" smtClean="0"/>
              <a:t>values (e.g. frequencies)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DCT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Concentrates weight in low frequency components (upper left)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 frequency components can be dropped or represented with few bits</a:t>
            </a:r>
          </a:p>
          <a:p>
            <a:pPr marL="914400" lvl="1" indent="-514350"/>
            <a:r>
              <a:rPr lang="en-US" dirty="0" smtClean="0"/>
              <a:t>Not matter so much to human perception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DCT Example</a:t>
            </a:r>
            <a:endParaRPr lang="en-US" dirty="0"/>
          </a:p>
        </p:txBody>
      </p:sp>
      <p:pic>
        <p:nvPicPr>
          <p:cNvPr id="7" name="Content Placeholder 6" descr="dct_example.gif"/>
          <p:cNvPicPr>
            <a:picLocks noGrp="1" noChangeAspect="1"/>
          </p:cNvPicPr>
          <p:nvPr>
            <p:ph idx="1"/>
          </p:nvPr>
        </p:nvPicPr>
        <p:blipFill>
          <a:blip r:embed="rId2"/>
          <a:srcRect l="-39112" r="-39112"/>
          <a:stretch>
            <a:fillRect/>
          </a:stretch>
        </p:blipFill>
        <p:spPr>
          <a:xfrm>
            <a:off x="-1219200" y="1981200"/>
            <a:ext cx="7772400" cy="4114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6096000"/>
            <a:ext cx="8494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Source: http</a:t>
            </a:r>
            <a:r>
              <a:rPr lang="en-US" sz="2000" dirty="0" smtClean="0"/>
              <a:t>://img.tomshardware.com/us/1999/09/24/video_guide_part_3/dct.gif</a:t>
            </a:r>
            <a:endParaRPr lang="en-US" sz="2000" dirty="0"/>
          </a:p>
        </p:txBody>
      </p:sp>
      <p:pic>
        <p:nvPicPr>
          <p:cNvPr id="8" name="Content Placeholder 5" descr="DCT-8x8.png"/>
          <p:cNvPicPr>
            <a:picLocks noChangeAspect="1"/>
          </p:cNvPicPr>
          <p:nvPr/>
        </p:nvPicPr>
        <p:blipFill>
          <a:blip r:embed="rId3"/>
          <a:srcRect t="-4000" b="-4000"/>
          <a:stretch>
            <a:fillRect/>
          </a:stretch>
        </p:blipFill>
        <p:spPr bwMode="auto">
          <a:xfrm>
            <a:off x="5105400" y="19050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2D DCT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Brute force like this</a:t>
            </a:r>
          </a:p>
          <a:p>
            <a:r>
              <a:rPr lang="en-US" dirty="0" smtClean="0"/>
              <a:t>O(n</a:t>
            </a:r>
            <a:r>
              <a:rPr lang="en-US" baseline="30000" dirty="0" smtClean="0"/>
              <a:t>4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entries</a:t>
            </a:r>
          </a:p>
          <a:p>
            <a:pPr lvl="1"/>
            <a:r>
              <a:rPr lang="en-US" dirty="0" smtClean="0"/>
              <a:t>Each require n</a:t>
            </a:r>
            <a:r>
              <a:rPr lang="en-US" baseline="30000" dirty="0" smtClean="0"/>
              <a:t>2</a:t>
            </a:r>
            <a:r>
              <a:rPr lang="en-US" dirty="0" smtClean="0"/>
              <a:t> terms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178178" name="Object 2"/>
          <p:cNvGraphicFramePr>
            <a:graphicFrameLocks noChangeAspect="1"/>
          </p:cNvGraphicFramePr>
          <p:nvPr/>
        </p:nvGraphicFramePr>
        <p:xfrm>
          <a:off x="381000" y="5410200"/>
          <a:ext cx="8394700" cy="968619"/>
        </p:xfrm>
        <a:graphic>
          <a:graphicData uri="http://schemas.openxmlformats.org/presentationml/2006/ole">
            <p:oleObj spid="_x0000_s178178" name="Equation" r:id="rId3" imgW="3962400" imgH="457200" progId="Equation.3">
              <p:embed/>
            </p:oleObj>
          </a:graphicData>
        </a:graphic>
      </p:graphicFrame>
      <p:pic>
        <p:nvPicPr>
          <p:cNvPr id="7" name="Content Placeholder 5" descr="DCT-8x8.png"/>
          <p:cNvPicPr>
            <a:picLocks noChangeAspect="1"/>
          </p:cNvPicPr>
          <p:nvPr/>
        </p:nvPicPr>
        <p:blipFill>
          <a:blip r:embed="rId4"/>
          <a:srcRect t="-4000" b="-4000"/>
          <a:stretch>
            <a:fillRect/>
          </a:stretch>
        </p:blipFill>
        <p:spPr bwMode="auto">
          <a:xfrm>
            <a:off x="5105400" y="12954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2D DCT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f</a:t>
            </a:r>
            <a:r>
              <a:rPr lang="en-US" dirty="0" err="1" smtClean="0">
                <a:latin typeface="Courier"/>
                <a:cs typeface="Courier"/>
              </a:rPr>
              <a:t>dct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Decompose, like FFT</a:t>
            </a:r>
          </a:p>
          <a:p>
            <a:r>
              <a:rPr lang="en-US" dirty="0" smtClean="0"/>
              <a:t>Perform 1D DCT across rows O(n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results, each </a:t>
            </a:r>
            <a:r>
              <a:rPr lang="en-US" dirty="0" err="1" smtClean="0"/>
              <a:t>O(n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Perform 1D DCT across columns </a:t>
            </a:r>
            <a:r>
              <a:rPr lang="en-US" dirty="0" smtClean="0"/>
              <a:t>O(n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178178" name="Object 2"/>
          <p:cNvGraphicFramePr>
            <a:graphicFrameLocks noChangeAspect="1"/>
          </p:cNvGraphicFramePr>
          <p:nvPr/>
        </p:nvGraphicFramePr>
        <p:xfrm>
          <a:off x="1371600" y="4038600"/>
          <a:ext cx="5892800" cy="1219200"/>
        </p:xfrm>
        <a:graphic>
          <a:graphicData uri="http://schemas.openxmlformats.org/presentationml/2006/ole">
            <p:oleObj spid="_x0000_s179202" name="Equation" r:id="rId3" imgW="2209800" imgH="457200" progId="Equation.3">
              <p:embed/>
            </p:oleObj>
          </a:graphicData>
        </a:graphic>
      </p:graphicFrame>
      <p:graphicFrame>
        <p:nvGraphicFramePr>
          <p:cNvPr id="179203" name="Object 3"/>
          <p:cNvGraphicFramePr>
            <a:graphicFrameLocks noChangeAspect="1"/>
          </p:cNvGraphicFramePr>
          <p:nvPr/>
        </p:nvGraphicFramePr>
        <p:xfrm>
          <a:off x="381000" y="5410200"/>
          <a:ext cx="8394700" cy="968375"/>
        </p:xfrm>
        <a:graphic>
          <a:graphicData uri="http://schemas.openxmlformats.org/presentationml/2006/ole">
            <p:oleObj spid="_x0000_s179203" name="Equation" r:id="rId4" imgW="39624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MPEG Encoder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05000"/>
            <a:ext cx="8153400" cy="4411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Quantize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066800"/>
            <a:ext cx="4572000" cy="5632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EXTERN unsigned </a:t>
            </a:r>
            <a:r>
              <a:rPr lang="en-US" dirty="0" smtClean="0"/>
              <a:t>char </a:t>
            </a:r>
            <a:r>
              <a:rPr lang="en-US" dirty="0" smtClean="0"/>
              <a:t>default_intra_quantizer_matrix[64]</a:t>
            </a:r>
          </a:p>
          <a:p>
            <a:r>
              <a:rPr lang="en-US" dirty="0" smtClean="0"/>
              <a:t>#</a:t>
            </a:r>
            <a:r>
              <a:rPr lang="en-US" dirty="0" err="1" smtClean="0"/>
              <a:t>ifdef</a:t>
            </a:r>
            <a:r>
              <a:rPr lang="en-US" dirty="0" smtClean="0"/>
              <a:t> GLOBAL</a:t>
            </a:r>
          </a:p>
          <a:p>
            <a:r>
              <a:rPr lang="en-US" dirty="0" smtClean="0"/>
              <a:t>=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8, 16, 19, 22, 26, 27, 29, 34,</a:t>
            </a:r>
          </a:p>
          <a:p>
            <a:r>
              <a:rPr lang="en-US" dirty="0" smtClean="0"/>
              <a:t>  16, 16, 22, 24, 27, 29, 34, 37,</a:t>
            </a:r>
          </a:p>
          <a:p>
            <a:r>
              <a:rPr lang="en-US" dirty="0" smtClean="0"/>
              <a:t>  19, 22, 26, 27, 29, 34, 34, 38,</a:t>
            </a:r>
          </a:p>
          <a:p>
            <a:r>
              <a:rPr lang="en-US" dirty="0" smtClean="0"/>
              <a:t>  22, 22, 26, 27, 29, 34, 37, 40,</a:t>
            </a:r>
          </a:p>
          <a:p>
            <a:r>
              <a:rPr lang="en-US" dirty="0" smtClean="0"/>
              <a:t>  22, 26, 27, 29, 32, 35, 40, 48,</a:t>
            </a:r>
          </a:p>
          <a:p>
            <a:r>
              <a:rPr lang="en-US" dirty="0" smtClean="0"/>
              <a:t>  26, 27, 29, 32, 35, 40, 48, 58,</a:t>
            </a:r>
          </a:p>
          <a:p>
            <a:r>
              <a:rPr lang="en-US" dirty="0" smtClean="0"/>
              <a:t>  26, 27, 29, 34, 38, 46, 56, 69,</a:t>
            </a:r>
          </a:p>
          <a:p>
            <a:r>
              <a:rPr lang="en-US" dirty="0" smtClean="0"/>
              <a:t>  27, 29, 35, 38, 46, 56, 69, 83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  <p:pic>
        <p:nvPicPr>
          <p:cNvPr id="7" name="Content Placeholder 5" descr="DCT-8x8.png"/>
          <p:cNvPicPr>
            <a:picLocks noChangeAspect="1"/>
          </p:cNvPicPr>
          <p:nvPr/>
        </p:nvPicPr>
        <p:blipFill>
          <a:blip r:embed="rId2"/>
          <a:srcRect t="-4000" b="-4000"/>
          <a:stretch>
            <a:fillRect/>
          </a:stretch>
        </p:blipFill>
        <p:spPr bwMode="auto">
          <a:xfrm>
            <a:off x="5105400" y="19050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Quantize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r>
              <a:rPr lang="en-US" dirty="0" smtClean="0"/>
              <a:t>Divide by entry in </a:t>
            </a:r>
            <a:r>
              <a:rPr lang="en-US" dirty="0" err="1" smtClean="0"/>
              <a:t>quantizer</a:t>
            </a:r>
            <a:r>
              <a:rPr lang="en-US" dirty="0" smtClean="0"/>
              <a:t> matrix before change to integer</a:t>
            </a:r>
          </a:p>
          <a:p>
            <a:r>
              <a:rPr lang="en-US" dirty="0" smtClean="0"/>
              <a:t>Most bits to upper left</a:t>
            </a:r>
          </a:p>
          <a:p>
            <a:r>
              <a:rPr lang="en-US" dirty="0" smtClean="0"/>
              <a:t>Few bits to lower right</a:t>
            </a:r>
          </a:p>
          <a:p>
            <a:pPr lvl="1"/>
            <a:r>
              <a:rPr lang="en-US" dirty="0" smtClean="0"/>
              <a:t>More things threshold to zero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066800"/>
            <a:ext cx="4572000" cy="5632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EXTERN unsigned </a:t>
            </a:r>
            <a:r>
              <a:rPr lang="en-US" dirty="0" smtClean="0"/>
              <a:t>char </a:t>
            </a:r>
            <a:r>
              <a:rPr lang="en-US" dirty="0" smtClean="0"/>
              <a:t>default_intra_quantizer_matrix[64]</a:t>
            </a:r>
          </a:p>
          <a:p>
            <a:r>
              <a:rPr lang="en-US" dirty="0" smtClean="0"/>
              <a:t>#</a:t>
            </a:r>
            <a:r>
              <a:rPr lang="en-US" dirty="0" err="1" smtClean="0"/>
              <a:t>ifdef</a:t>
            </a:r>
            <a:r>
              <a:rPr lang="en-US" dirty="0" smtClean="0"/>
              <a:t> GLOBAL</a:t>
            </a:r>
          </a:p>
          <a:p>
            <a:r>
              <a:rPr lang="en-US" dirty="0" smtClean="0"/>
              <a:t>=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8, 16, 19, 22, 26, 27, 29, 34,</a:t>
            </a:r>
          </a:p>
          <a:p>
            <a:r>
              <a:rPr lang="en-US" dirty="0" smtClean="0"/>
              <a:t>  16, 16, 22, 24, 27, 29, 34, 37,</a:t>
            </a:r>
          </a:p>
          <a:p>
            <a:r>
              <a:rPr lang="en-US" dirty="0" smtClean="0"/>
              <a:t>  19, 22, 26, 27, 29, 34, 34, 38,</a:t>
            </a:r>
          </a:p>
          <a:p>
            <a:r>
              <a:rPr lang="en-US" dirty="0" smtClean="0"/>
              <a:t>  22, 22, 26, 27, 29, 34, 37, 40,</a:t>
            </a:r>
          </a:p>
          <a:p>
            <a:r>
              <a:rPr lang="en-US" dirty="0" smtClean="0"/>
              <a:t>  22, 26, 27, 29, 32, 35, 40, 48,</a:t>
            </a:r>
          </a:p>
          <a:p>
            <a:r>
              <a:rPr lang="en-US" dirty="0" smtClean="0"/>
              <a:t>  26, 27, 29, 32, 35, 40, 48, 58,</a:t>
            </a:r>
          </a:p>
          <a:p>
            <a:r>
              <a:rPr lang="en-US" dirty="0" smtClean="0"/>
              <a:t>  26, 27, 29, 34, 38, 46, 56, 69,</a:t>
            </a:r>
          </a:p>
          <a:p>
            <a:r>
              <a:rPr lang="en-US" dirty="0" smtClean="0"/>
              <a:t>  27, 29, 35, 38, 46, 56, 69, 83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Quantize and Precision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does quantization mean for DCT precisions?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066800"/>
            <a:ext cx="4572000" cy="5632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EXTERN unsigned </a:t>
            </a:r>
            <a:r>
              <a:rPr lang="en-US" dirty="0" smtClean="0"/>
              <a:t>char </a:t>
            </a:r>
            <a:r>
              <a:rPr lang="en-US" dirty="0" smtClean="0"/>
              <a:t>default_intra_quantizer_matrix[64]</a:t>
            </a:r>
          </a:p>
          <a:p>
            <a:r>
              <a:rPr lang="en-US" dirty="0" smtClean="0"/>
              <a:t>#</a:t>
            </a:r>
            <a:r>
              <a:rPr lang="en-US" dirty="0" err="1" smtClean="0"/>
              <a:t>ifdef</a:t>
            </a:r>
            <a:r>
              <a:rPr lang="en-US" dirty="0" smtClean="0"/>
              <a:t> GLOBAL</a:t>
            </a:r>
          </a:p>
          <a:p>
            <a:r>
              <a:rPr lang="en-US" dirty="0" smtClean="0"/>
              <a:t>=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8, 16, 19, 22, 26, 27, 29, 34,</a:t>
            </a:r>
          </a:p>
          <a:p>
            <a:r>
              <a:rPr lang="en-US" dirty="0" smtClean="0"/>
              <a:t>  16, 16, 22, 24, 27, 29, 34, 37,</a:t>
            </a:r>
          </a:p>
          <a:p>
            <a:r>
              <a:rPr lang="en-US" dirty="0" smtClean="0"/>
              <a:t>  19, 22, 26, 27, 29, 34, 34, 38,</a:t>
            </a:r>
          </a:p>
          <a:p>
            <a:r>
              <a:rPr lang="en-US" dirty="0" smtClean="0"/>
              <a:t>  22, 22, 26, 27, 29, 34, 37, 40,</a:t>
            </a:r>
          </a:p>
          <a:p>
            <a:r>
              <a:rPr lang="en-US" dirty="0" smtClean="0"/>
              <a:t>  22, 26, 27, 29, 32, 35, 40, 48,</a:t>
            </a:r>
          </a:p>
          <a:p>
            <a:r>
              <a:rPr lang="en-US" dirty="0" smtClean="0"/>
              <a:t>  26, 27, 29, 32, 35, 40, 48, 58,</a:t>
            </a:r>
          </a:p>
          <a:p>
            <a:r>
              <a:rPr lang="en-US" dirty="0" smtClean="0"/>
              <a:t>  26, 27, 29, 34, 38, 46, 56, 69,</a:t>
            </a:r>
          </a:p>
          <a:p>
            <a:r>
              <a:rPr lang="en-US" dirty="0" smtClean="0"/>
              <a:t>  27, 29, 35, 38, 46, 56, 69, 83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MPEG Encoder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05000"/>
            <a:ext cx="8153400" cy="4411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Value Diminish to Lower Right</a:t>
            </a:r>
            <a:endParaRPr lang="en-US" dirty="0"/>
          </a:p>
        </p:txBody>
      </p:sp>
      <p:pic>
        <p:nvPicPr>
          <p:cNvPr id="7" name="Content Placeholder 6" descr="dct_example.gif"/>
          <p:cNvPicPr>
            <a:picLocks noGrp="1" noChangeAspect="1"/>
          </p:cNvPicPr>
          <p:nvPr>
            <p:ph idx="1"/>
          </p:nvPr>
        </p:nvPicPr>
        <p:blipFill>
          <a:blip r:embed="rId2"/>
          <a:srcRect l="-39112" r="-39112"/>
          <a:stretch>
            <a:fillRect/>
          </a:stretch>
        </p:blipFill>
        <p:spPr>
          <a:xfrm>
            <a:off x="-1219200" y="1981200"/>
            <a:ext cx="7772400" cy="4114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6096000"/>
            <a:ext cx="8494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Source: http</a:t>
            </a:r>
            <a:r>
              <a:rPr lang="en-US" sz="2000" dirty="0" smtClean="0"/>
              <a:t>://img.tomshardware.com/us/1999/09/24/video_guide_part_3/dct.gif</a:t>
            </a:r>
            <a:endParaRPr lang="en-US" sz="2000" dirty="0"/>
          </a:p>
        </p:txBody>
      </p:sp>
      <p:pic>
        <p:nvPicPr>
          <p:cNvPr id="8" name="Content Placeholder 5" descr="DCT-8x8.png"/>
          <p:cNvPicPr>
            <a:picLocks noChangeAspect="1"/>
          </p:cNvPicPr>
          <p:nvPr/>
        </p:nvPicPr>
        <p:blipFill>
          <a:blip r:embed="rId3"/>
          <a:srcRect t="-4000" b="-4000"/>
          <a:stretch>
            <a:fillRect/>
          </a:stretch>
        </p:blipFill>
        <p:spPr bwMode="auto">
          <a:xfrm>
            <a:off x="5105400" y="19050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work with MPEG Encoder</a:t>
            </a:r>
          </a:p>
          <a:p>
            <a:pPr lvl="1"/>
            <a:r>
              <a:rPr lang="en-US" dirty="0" smtClean="0"/>
              <a:t>Speed up as much as possible on </a:t>
            </a:r>
            <a:r>
              <a:rPr lang="en-US" dirty="0" err="1" smtClean="0"/>
              <a:t>Zynq</a:t>
            </a:r>
            <a:endParaRPr lang="en-US" dirty="0" smtClean="0"/>
          </a:p>
          <a:p>
            <a:pPr lvl="1"/>
            <a:r>
              <a:rPr lang="en-US" dirty="0" smtClean="0"/>
              <a:t>Estimate custom design to achieve real-time for 1080p30: 1920x1080 at 30 fps</a:t>
            </a:r>
          </a:p>
          <a:p>
            <a:r>
              <a:rPr lang="en-US" dirty="0" smtClean="0"/>
              <a:t>Groups of 2 – you select partners</a:t>
            </a:r>
          </a:p>
          <a:p>
            <a:r>
              <a:rPr lang="en-US" dirty="0" smtClean="0"/>
              <a:t>Next 5 weeks: project report 4/21</a:t>
            </a:r>
          </a:p>
          <a:p>
            <a:r>
              <a:rPr lang="en-US" dirty="0" smtClean="0"/>
              <a:t>Weekly milestones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err="1" smtClean="0"/>
              <a:t>Zig-Zag</a:t>
            </a:r>
            <a:r>
              <a:rPr lang="en-US" dirty="0" smtClean="0"/>
              <a:t> Order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Groups zeros (and small constants) together at end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 descr="1024px-JPEG_ZigZa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590800"/>
            <a:ext cx="3733800" cy="3733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6172200"/>
            <a:ext cx="7902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Source: https://</a:t>
            </a:r>
            <a:r>
              <a:rPr lang="en-US" sz="2000" dirty="0" err="1" smtClean="0"/>
              <a:t>en.wikipedia.org/wiki/JPEG#/media/File:JPEG_ZigZag.svg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Value Diminish to Lower Right</a:t>
            </a:r>
            <a:endParaRPr lang="en-US" dirty="0"/>
          </a:p>
        </p:txBody>
      </p:sp>
      <p:pic>
        <p:nvPicPr>
          <p:cNvPr id="7" name="Content Placeholder 6" descr="dct_example.gif"/>
          <p:cNvPicPr>
            <a:picLocks noGrp="1" noChangeAspect="1"/>
          </p:cNvPicPr>
          <p:nvPr>
            <p:ph idx="1"/>
          </p:nvPr>
        </p:nvPicPr>
        <p:blipFill>
          <a:blip r:embed="rId2"/>
          <a:srcRect l="-39112" r="-39112"/>
          <a:stretch>
            <a:fillRect/>
          </a:stretch>
        </p:blipFill>
        <p:spPr>
          <a:xfrm>
            <a:off x="-1219200" y="1600200"/>
            <a:ext cx="7772400" cy="4114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5791200"/>
            <a:ext cx="8494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Source: http</a:t>
            </a:r>
            <a:r>
              <a:rPr lang="en-US" sz="2000" dirty="0" smtClean="0"/>
              <a:t>://img.tomshardware.com/us/1999/09/24/video_guide_part_3/dct.gif</a:t>
            </a:r>
            <a:endParaRPr lang="en-US" sz="2000" dirty="0"/>
          </a:p>
        </p:txBody>
      </p:sp>
      <p:pic>
        <p:nvPicPr>
          <p:cNvPr id="9" name="Picture 8" descr="1024px-JPEG_ZigZa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676400"/>
            <a:ext cx="3733800" cy="3733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8600" y="6248400"/>
            <a:ext cx="7902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Source: https://</a:t>
            </a:r>
            <a:r>
              <a:rPr lang="en-US" sz="2000" dirty="0" err="1" smtClean="0"/>
              <a:t>en.wikipedia.org/wiki/JPEG#/media/File:JPEG_ZigZag.svg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Value Diminish to Lower Right</a:t>
            </a:r>
            <a:endParaRPr lang="en-US" dirty="0"/>
          </a:p>
        </p:txBody>
      </p:sp>
      <p:pic>
        <p:nvPicPr>
          <p:cNvPr id="7" name="Content Placeholder 6" descr="dct_example.gif"/>
          <p:cNvPicPr>
            <a:picLocks noGrp="1" noChangeAspect="1"/>
          </p:cNvPicPr>
          <p:nvPr>
            <p:ph idx="1"/>
          </p:nvPr>
        </p:nvPicPr>
        <p:blipFill>
          <a:blip r:embed="rId2"/>
          <a:srcRect l="-39112" r="-39112"/>
          <a:stretch>
            <a:fillRect/>
          </a:stretch>
        </p:blipFill>
        <p:spPr>
          <a:xfrm>
            <a:off x="-304800" y="1524000"/>
            <a:ext cx="6553200" cy="346934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5791200"/>
            <a:ext cx="8494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Source: http</a:t>
            </a:r>
            <a:r>
              <a:rPr lang="en-US" sz="2000" dirty="0" smtClean="0"/>
              <a:t>://img.tomshardware.com/us/1999/09/24/video_guide_part_3/dct.gif</a:t>
            </a:r>
            <a:endParaRPr lang="en-US" sz="2000" dirty="0"/>
          </a:p>
        </p:txBody>
      </p:sp>
      <p:pic>
        <p:nvPicPr>
          <p:cNvPr id="9" name="Picture 8" descr="1024px-JPEG_ZigZa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1524000"/>
            <a:ext cx="3124200" cy="3124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8600" y="6248400"/>
            <a:ext cx="7902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Source: https://</a:t>
            </a:r>
            <a:r>
              <a:rPr lang="en-US" sz="2000" dirty="0" err="1" smtClean="0"/>
              <a:t>en.wikipedia.org/wiki/JPEG#/media/File:JPEG_ZigZag.svg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70231" y="5257800"/>
            <a:ext cx="8673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45 -5 12 0 0 0 -4 -</a:t>
            </a:r>
            <a:r>
              <a:rPr lang="en-US" dirty="0" smtClean="0"/>
              <a:t>3 </a:t>
            </a:r>
            <a:r>
              <a:rPr lang="en-US" dirty="0" smtClean="0"/>
              <a:t>0 0 0 0 0 0 0 -1</a:t>
            </a:r>
            <a:r>
              <a:rPr lang="en-US" dirty="0" smtClean="0"/>
              <a:t> 0 0 0 0 0 0 0 0 0 0 0 0 0 0 0 0 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MPEG Encoder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05000"/>
            <a:ext cx="8153400" cy="4411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numbers in the Run-Length encoding?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0231" y="3505200"/>
            <a:ext cx="8673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45 -5 12 0 0 0 -4 -</a:t>
            </a:r>
            <a:r>
              <a:rPr lang="en-US" dirty="0" smtClean="0"/>
              <a:t>3 </a:t>
            </a:r>
            <a:r>
              <a:rPr lang="en-US" dirty="0" smtClean="0"/>
              <a:t>0 0 0 0 0 0 0 -1</a:t>
            </a:r>
            <a:r>
              <a:rPr lang="en-US" dirty="0" smtClean="0"/>
              <a:t> 0 0 0 0 0 0 0 0 0 0 0 0 0 0 0 0 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MPEG Encoder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05000"/>
            <a:ext cx="8153400" cy="4411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bits to Huffman encode?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Compare to 8b encoding of RLE?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Huffman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Bit twiddling for Huffman coding inefficient on word-wide processor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95800" y="610136"/>
            <a:ext cx="8649899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"/>
                <a:cs typeface="Courier"/>
              </a:rPr>
              <a:t>void </a:t>
            </a:r>
            <a:r>
              <a:rPr lang="en-US" sz="2000" dirty="0" err="1" smtClean="0">
                <a:latin typeface="Courier"/>
                <a:cs typeface="Courier"/>
              </a:rPr>
              <a:t>putbits(val,n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  <a:endParaRPr lang="en-US" sz="2000" dirty="0" smtClean="0">
              <a:latin typeface="Courier"/>
              <a:cs typeface="Courier"/>
            </a:endParaRPr>
          </a:p>
          <a:p>
            <a:r>
              <a:rPr lang="en-US" sz="2000" dirty="0" smtClean="0">
                <a:latin typeface="Courier"/>
                <a:cs typeface="Courier"/>
              </a:rPr>
              <a:t>{</a:t>
            </a:r>
          </a:p>
          <a:p>
            <a:r>
              <a:rPr lang="en-US" sz="2000" dirty="0" smtClean="0">
                <a:latin typeface="Courier"/>
                <a:cs typeface="Courier"/>
              </a:rPr>
              <a:t>  mask = 1 &lt;&lt; (n-1); /* selects first (leftmost) bit *</a:t>
            </a:r>
            <a:r>
              <a:rPr lang="en-US" sz="2000" dirty="0" smtClean="0">
                <a:latin typeface="Courier"/>
                <a:cs typeface="Courier"/>
              </a:rPr>
              <a:t>/</a:t>
            </a:r>
          </a:p>
          <a:p>
            <a:r>
              <a:rPr lang="en-US" sz="2000" dirty="0" smtClean="0">
                <a:latin typeface="Courier"/>
                <a:cs typeface="Courier"/>
              </a:rPr>
              <a:t>  for (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=0;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&lt;</a:t>
            </a:r>
            <a:r>
              <a:rPr lang="en-US" sz="2000" dirty="0" err="1" smtClean="0">
                <a:latin typeface="Courier"/>
                <a:cs typeface="Courier"/>
              </a:rPr>
              <a:t>n</a:t>
            </a:r>
            <a:r>
              <a:rPr lang="en-US" sz="2000" dirty="0" smtClean="0">
                <a:latin typeface="Courier"/>
                <a:cs typeface="Courier"/>
              </a:rPr>
              <a:t>;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++)</a:t>
            </a:r>
          </a:p>
          <a:p>
            <a:r>
              <a:rPr lang="en-US" sz="2000" dirty="0" smtClean="0">
                <a:latin typeface="Courier"/>
                <a:cs typeface="Courier"/>
              </a:rPr>
              <a:t>  {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</a:t>
            </a:r>
            <a:r>
              <a:rPr lang="en-US" sz="2000" dirty="0" err="1" smtClean="0">
                <a:latin typeface="Courier"/>
                <a:cs typeface="Courier"/>
              </a:rPr>
              <a:t>outbfr</a:t>
            </a:r>
            <a:r>
              <a:rPr lang="en-US" sz="2000" dirty="0" smtClean="0">
                <a:latin typeface="Courier"/>
                <a:cs typeface="Courier"/>
              </a:rPr>
              <a:t> &lt;&lt;= 1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if (</a:t>
            </a:r>
            <a:r>
              <a:rPr lang="en-US" sz="2000" dirty="0" err="1" smtClean="0">
                <a:latin typeface="Courier"/>
                <a:cs typeface="Courier"/>
              </a:rPr>
              <a:t>val</a:t>
            </a:r>
            <a:r>
              <a:rPr lang="en-US" sz="2000" dirty="0" smtClean="0">
                <a:latin typeface="Courier"/>
                <a:cs typeface="Courier"/>
              </a:rPr>
              <a:t> &amp; mask)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  </a:t>
            </a:r>
            <a:r>
              <a:rPr lang="en-US" sz="2000" dirty="0" err="1" smtClean="0">
                <a:latin typeface="Courier"/>
                <a:cs typeface="Courier"/>
              </a:rPr>
              <a:t>outbfr</a:t>
            </a:r>
            <a:r>
              <a:rPr lang="en-US" sz="2000" dirty="0" smtClean="0">
                <a:latin typeface="Courier"/>
                <a:cs typeface="Courier"/>
              </a:rPr>
              <a:t>|= 1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mask &gt;&gt;= 1; /* select next bit */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</a:t>
            </a:r>
            <a:r>
              <a:rPr lang="en-US" sz="2000" dirty="0" err="1" smtClean="0">
                <a:latin typeface="Courier"/>
                <a:cs typeface="Courier"/>
              </a:rPr>
              <a:t>outcnt</a:t>
            </a:r>
            <a:r>
              <a:rPr lang="en-US" sz="2000" dirty="0" smtClean="0">
                <a:latin typeface="Courier"/>
                <a:cs typeface="Courier"/>
              </a:rPr>
              <a:t>--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if (</a:t>
            </a:r>
            <a:r>
              <a:rPr lang="en-US" sz="2000" dirty="0" err="1" smtClean="0">
                <a:latin typeface="Courier"/>
                <a:cs typeface="Courier"/>
              </a:rPr>
              <a:t>outcnt</a:t>
            </a:r>
            <a:r>
              <a:rPr lang="en-US" sz="2000" dirty="0" smtClean="0">
                <a:latin typeface="Courier"/>
                <a:cs typeface="Courier"/>
              </a:rPr>
              <a:t>==0) /* 8 bit buffer full */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{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  </a:t>
            </a:r>
            <a:r>
              <a:rPr lang="en-US" sz="2000" dirty="0" err="1" smtClean="0">
                <a:latin typeface="Courier"/>
                <a:cs typeface="Courier"/>
              </a:rPr>
              <a:t>output_buf[bytecnt</a:t>
            </a:r>
            <a:r>
              <a:rPr lang="en-US" sz="2000" dirty="0" smtClean="0">
                <a:latin typeface="Courier"/>
                <a:cs typeface="Courier"/>
              </a:rPr>
              <a:t>] = </a:t>
            </a:r>
            <a:r>
              <a:rPr lang="en-US" sz="2000" dirty="0" err="1" smtClean="0">
                <a:latin typeface="Courier"/>
                <a:cs typeface="Courier"/>
              </a:rPr>
              <a:t>outbfr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  </a:t>
            </a:r>
            <a:r>
              <a:rPr lang="en-US" sz="2000" dirty="0" err="1" smtClean="0">
                <a:latin typeface="Courier"/>
                <a:cs typeface="Courier"/>
              </a:rPr>
              <a:t>outcnt</a:t>
            </a:r>
            <a:r>
              <a:rPr lang="en-US" sz="2000" dirty="0" smtClean="0">
                <a:latin typeface="Courier"/>
                <a:cs typeface="Courier"/>
              </a:rPr>
              <a:t> = 8;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  </a:t>
            </a:r>
            <a:r>
              <a:rPr lang="en-US" sz="2000" dirty="0" err="1" smtClean="0">
                <a:latin typeface="Courier"/>
                <a:cs typeface="Courier"/>
              </a:rPr>
              <a:t>bytecnt</a:t>
            </a:r>
            <a:r>
              <a:rPr lang="en-US" sz="2000" dirty="0" smtClean="0">
                <a:latin typeface="Courier"/>
                <a:cs typeface="Courier"/>
              </a:rPr>
              <a:t>++;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  if (</a:t>
            </a:r>
            <a:r>
              <a:rPr lang="en-US" sz="2000" dirty="0" err="1" smtClean="0">
                <a:latin typeface="Courier"/>
                <a:cs typeface="Courier"/>
              </a:rPr>
              <a:t>bytecnt</a:t>
            </a:r>
            <a:r>
              <a:rPr lang="en-US" sz="2000" dirty="0" smtClean="0">
                <a:latin typeface="Courier"/>
                <a:cs typeface="Courier"/>
              </a:rPr>
              <a:t> == OUTPUT_BUF_SIZE)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    </a:t>
            </a:r>
            <a:r>
              <a:rPr lang="en-US" sz="2000" dirty="0" err="1" smtClean="0">
                <a:latin typeface="Courier"/>
                <a:cs typeface="Courier"/>
              </a:rPr>
              <a:t>error("Output</a:t>
            </a:r>
            <a:r>
              <a:rPr lang="en-US" sz="2000" dirty="0" smtClean="0">
                <a:latin typeface="Courier"/>
                <a:cs typeface="Courier"/>
              </a:rPr>
              <a:t> buffer too small.");</a:t>
            </a:r>
          </a:p>
          <a:p>
            <a:r>
              <a:rPr lang="en-US" sz="2000" dirty="0" smtClean="0">
                <a:latin typeface="Courier"/>
                <a:cs typeface="Courier"/>
              </a:rPr>
              <a:t>    }</a:t>
            </a:r>
          </a:p>
          <a:p>
            <a:r>
              <a:rPr lang="en-US" sz="2000" dirty="0" smtClean="0">
                <a:latin typeface="Courier"/>
                <a:cs typeface="Courier"/>
              </a:rPr>
              <a:t>  }</a:t>
            </a:r>
          </a:p>
          <a:p>
            <a:r>
              <a:rPr lang="en-US" sz="2000" dirty="0" smtClean="0">
                <a:latin typeface="Courier"/>
                <a:cs typeface="Courier"/>
              </a:rPr>
              <a:t>}</a:t>
            </a:r>
            <a:endParaRPr lang="en-US" sz="2000" dirty="0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MPEG Encoder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05000"/>
            <a:ext cx="8153400" cy="4411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MPEG Encoder</a:t>
            </a:r>
            <a:endParaRPr lang="en-US" dirty="0"/>
          </a:p>
        </p:txBody>
      </p:sp>
      <p:pic>
        <p:nvPicPr>
          <p:cNvPr id="6" name="Content Placeholder 5" descr="Diagr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0858" r="-20858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MPEG Encode?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 intent: different problem</a:t>
            </a:r>
          </a:p>
          <a:p>
            <a:r>
              <a:rPr lang="en-US" dirty="0" smtClean="0"/>
              <a:t>Experience: </a:t>
            </a:r>
          </a:p>
          <a:p>
            <a:pPr lvl="1"/>
            <a:r>
              <a:rPr lang="en-US" dirty="0" smtClean="0"/>
              <a:t>MPEG harder than intended for first half </a:t>
            </a:r>
            <a:r>
              <a:rPr lang="en-US" dirty="0" err="1" smtClean="0"/>
              <a:t>warmup</a:t>
            </a:r>
            <a:endParaRPr lang="en-US" dirty="0" smtClean="0"/>
          </a:p>
          <a:p>
            <a:pPr lvl="1"/>
            <a:r>
              <a:rPr lang="en-US" dirty="0" smtClean="0"/>
              <a:t>Probably right complexity for project</a:t>
            </a:r>
          </a:p>
          <a:p>
            <a:r>
              <a:rPr lang="en-US" dirty="0" smtClean="0"/>
              <a:t>Avoid giving you a project too complex</a:t>
            </a:r>
          </a:p>
          <a:p>
            <a:r>
              <a:rPr lang="en-US" dirty="0" smtClean="0"/>
              <a:t>Want you to succeed at accelerating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Compression is about exploiting </a:t>
            </a:r>
            <a:r>
              <a:rPr lang="en-US" dirty="0" smtClean="0"/>
              <a:t>(eliminating) </a:t>
            </a:r>
          </a:p>
          <a:p>
            <a:pPr lvl="1"/>
            <a:r>
              <a:rPr lang="en-US" dirty="0" smtClean="0"/>
              <a:t>Redundancy (lossless)</a:t>
            </a:r>
          </a:p>
          <a:p>
            <a:pPr lvl="1"/>
            <a:r>
              <a:rPr lang="en-US" dirty="0" smtClean="0"/>
              <a:t>Things humans don’t notice much (</a:t>
            </a:r>
            <a:r>
              <a:rPr lang="en-US" dirty="0" err="1" smtClean="0"/>
              <a:t>lossy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Redundancy in video</a:t>
            </a:r>
          </a:p>
          <a:p>
            <a:pPr lvl="1"/>
            <a:r>
              <a:rPr lang="en-US" dirty="0" smtClean="0"/>
              <a:t>Temporal: data repeat frame-to-frame</a:t>
            </a:r>
          </a:p>
          <a:p>
            <a:pPr lvl="1"/>
            <a:r>
              <a:rPr lang="en-US" dirty="0" smtClean="0"/>
              <a:t>Spatial:  frequency patterns</a:t>
            </a:r>
          </a:p>
          <a:p>
            <a:pPr lvl="1"/>
            <a:r>
              <a:rPr lang="en-US" dirty="0" smtClean="0"/>
              <a:t>Quantize: high frequencies</a:t>
            </a:r>
          </a:p>
          <a:p>
            <a:pPr lvl="1"/>
            <a:r>
              <a:rPr lang="en-US" dirty="0" smtClean="0"/>
              <a:t>Entropy encode </a:t>
            </a:r>
            <a:r>
              <a:rPr lang="en-US" dirty="0" smtClean="0"/>
              <a:t>values (e.g. frequencies)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Project and Project Analysis Milestone out</a:t>
            </a:r>
          </a:p>
          <a:p>
            <a:r>
              <a:rPr lang="en-US" dirty="0" smtClean="0">
                <a:sym typeface="Wingdings"/>
              </a:rPr>
              <a:t>Project Analysis Milestone due Friday</a:t>
            </a:r>
          </a:p>
          <a:p>
            <a:pPr lvl="1"/>
            <a:r>
              <a:rPr lang="en-US" dirty="0" smtClean="0">
                <a:sym typeface="Wingdings"/>
              </a:rPr>
              <a:t>Including teaming</a:t>
            </a:r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need to rewrite more of the code than you have so far</a:t>
            </a:r>
          </a:p>
          <a:p>
            <a:r>
              <a:rPr lang="en-US" dirty="0" smtClean="0"/>
              <a:t>C written for reference not organized or written correctly for acceleration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do this before?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Expected</a:t>
            </a:r>
          </a:p>
          <a:p>
            <a:r>
              <a:rPr lang="en-US" dirty="0" smtClean="0"/>
              <a:t>wouldn’t need to get this deep into it for the homework series.</a:t>
            </a:r>
          </a:p>
          <a:p>
            <a:pPr lvl="1"/>
            <a:r>
              <a:rPr lang="en-US" dirty="0" smtClean="0"/>
              <a:t>Could focus on bottleneck pieces and small snippets</a:t>
            </a:r>
          </a:p>
          <a:p>
            <a:pPr lvl="2"/>
            <a:r>
              <a:rPr lang="en-US" dirty="0" smtClean="0"/>
              <a:t>…as we did for HW3</a:t>
            </a:r>
          </a:p>
          <a:p>
            <a:r>
              <a:rPr lang="en-US" dirty="0" smtClean="0"/>
              <a:t>w</a:t>
            </a:r>
            <a:r>
              <a:rPr lang="en-US" dirty="0" smtClean="0"/>
              <a:t>as familiar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MPEG Encode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MPEG Encoder</a:t>
            </a:r>
            <a:endParaRPr lang="en-US" dirty="0"/>
          </a:p>
        </p:txBody>
      </p:sp>
      <p:pic>
        <p:nvPicPr>
          <p:cNvPr id="6" name="Content Placeholder 5" descr="Diagr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0858" r="-20858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25366</TotalTime>
  <Words>2161</Words>
  <Application>Microsoft Macintosh PowerPoint</Application>
  <PresentationFormat>On-screen Show (4:3)</PresentationFormat>
  <Paragraphs>364</Paragraphs>
  <Slides>51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Blank Presentation</vt:lpstr>
      <vt:lpstr>Microsoft Equation</vt:lpstr>
      <vt:lpstr>ESE532: System-on-a-Chip Architecture</vt:lpstr>
      <vt:lpstr>Today</vt:lpstr>
      <vt:lpstr>Message</vt:lpstr>
      <vt:lpstr>Project</vt:lpstr>
      <vt:lpstr>Why MPEG Encode?</vt:lpstr>
      <vt:lpstr>Expect</vt:lpstr>
      <vt:lpstr>Why not do this before?</vt:lpstr>
      <vt:lpstr>MPEG Encode</vt:lpstr>
      <vt:lpstr>MPEG Encoder</vt:lpstr>
      <vt:lpstr>MPEG Encoder</vt:lpstr>
      <vt:lpstr>Temporal Redundancy</vt:lpstr>
      <vt:lpstr>Frame-to-Frame</vt:lpstr>
      <vt:lpstr>Idea: Temporal Coding</vt:lpstr>
      <vt:lpstr>MPEG Simplification</vt:lpstr>
      <vt:lpstr>Preclass 1</vt:lpstr>
      <vt:lpstr>Macroblock Match</vt:lpstr>
      <vt:lpstr>Challenge</vt:lpstr>
      <vt:lpstr>Not Identical</vt:lpstr>
      <vt:lpstr>Finding</vt:lpstr>
      <vt:lpstr>Local Search</vt:lpstr>
      <vt:lpstr>Limited Motion</vt:lpstr>
      <vt:lpstr>MPEG Frames</vt:lpstr>
      <vt:lpstr>MPEG Encoder</vt:lpstr>
      <vt:lpstr>Spatial Redundancy</vt:lpstr>
      <vt:lpstr>Fourier Transform</vt:lpstr>
      <vt:lpstr>Discrete Cosine Transform</vt:lpstr>
      <vt:lpstr>2D-DCT Basis</vt:lpstr>
      <vt:lpstr>2D-DCT Basis</vt:lpstr>
      <vt:lpstr>Preclass 2</vt:lpstr>
      <vt:lpstr>DCT Benefits</vt:lpstr>
      <vt:lpstr>DCT Example</vt:lpstr>
      <vt:lpstr>2D DCT Calculation</vt:lpstr>
      <vt:lpstr>2D DCT Calculation</vt:lpstr>
      <vt:lpstr>MPEG Encoder</vt:lpstr>
      <vt:lpstr>Quantize</vt:lpstr>
      <vt:lpstr>Quantize</vt:lpstr>
      <vt:lpstr>Quantize and Precision</vt:lpstr>
      <vt:lpstr>MPEG Encoder</vt:lpstr>
      <vt:lpstr>Value Diminish to Lower Right</vt:lpstr>
      <vt:lpstr>Zig-Zag Order </vt:lpstr>
      <vt:lpstr>Value Diminish to Lower Right</vt:lpstr>
      <vt:lpstr>Value Diminish to Lower Right</vt:lpstr>
      <vt:lpstr>MPEG Encoder</vt:lpstr>
      <vt:lpstr>Preclass 3</vt:lpstr>
      <vt:lpstr>MPEG Encoder</vt:lpstr>
      <vt:lpstr>Preclass 4</vt:lpstr>
      <vt:lpstr>Huffman</vt:lpstr>
      <vt:lpstr>MPEG Encoder</vt:lpstr>
      <vt:lpstr>MPEG Encoder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115</cp:revision>
  <cp:lastPrinted>2017-03-20T13:41:11Z</cp:lastPrinted>
  <dcterms:created xsi:type="dcterms:W3CDTF">2017-03-14T23:26:46Z</dcterms:created>
  <dcterms:modified xsi:type="dcterms:W3CDTF">2017-03-20T13:41:20Z</dcterms:modified>
</cp:coreProperties>
</file>