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s/slide14.xml" ContentType="application/vnd.openxmlformats-officedocument.presentationml.slide+xml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embeddings/Microsoft_Equation5.bin" ContentType="application/vnd.openxmlformats-officedocument.oleObject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embeddings/Microsoft_Equation4.bin" ContentType="application/vnd.openxmlformats-officedocument.oleObject"/>
  <Override PartName="/ppt/slides/slide44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Override PartName="/ppt/slides/slide53.xml" ContentType="application/vnd.openxmlformats-officedocument.presentationml.slide+xml"/>
  <Default Extension="vml" ContentType="application/vnd.openxmlformats-officedocument.vmlDrawing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slides/slide12.xml" ContentType="application/vnd.openxmlformats-officedocument.presentationml.slide+xml"/>
  <Override PartName="/ppt/embeddings/Microsoft_Equation3.bin" ContentType="application/vnd.openxmlformats-officedocument.oleObject"/>
  <Override PartName="/ppt/slides/slide43.xml" ContentType="application/vnd.openxmlformats-officedocument.presentationml.slide+xml"/>
  <Override PartName="/ppt/presProps.xml" ContentType="application/vnd.openxmlformats-officedocument.presentationml.presProps+xml"/>
  <Default Extension="pict" ContentType="image/pict"/>
  <Override PartName="/ppt/slides/slide26.xml" ContentType="application/vnd.openxmlformats-officedocument.presentationml.slide+xml"/>
  <Override PartName="/ppt/slides/slide52.xml" ContentType="application/vnd.openxmlformats-officedocument.presentationml.slide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slides/slide49.xml" ContentType="application/vnd.openxmlformats-officedocument.presentationml.slide+xml"/>
  <Override PartName="/ppt/embeddings/Microsoft_Equation2.bin" ContentType="application/vnd.openxmlformats-officedocument.oleObject"/>
  <Override PartName="/ppt/slides/slide42.xml" ContentType="application/vnd.openxmlformats-officedocument.presentationml.slide+xml"/>
  <Override PartName="/ppt/slides/slide25.xml" ContentType="application/vnd.openxmlformats-officedocument.presentationml.slide+xml"/>
  <Override PartName="/ppt/slides/slide51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docProps/app.xml" ContentType="application/vnd.openxmlformats-officedocument.extended-properties+xml"/>
  <Override PartName="/ppt/slides/slide48.xml" ContentType="application/vnd.openxmlformats-officedocument.presentationml.slide+xml"/>
  <Override PartName="/ppt/embeddings/Microsoft_Equation1.bin" ContentType="application/vnd.openxmlformats-officedocument.oleObject"/>
  <Override PartName="/ppt/slides/slide41.xml" ContentType="application/vnd.openxmlformats-officedocument.presentationml.slide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s/slide24.xml" ContentType="application/vnd.openxmlformats-officedocument.presentationml.slide+xml"/>
  <Override PartName="/ppt/slides/slide50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Default Extension="jpeg" ContentType="image/jpeg"/>
  <Override PartName="/ppt/viewProps.xml" ContentType="application/vnd.openxmlformats-officedocument.presentationml.viewProps+xml"/>
  <Override PartName="/ppt/embeddings/Microsoft_Equation7.bin" ContentType="application/vnd.openxmlformats-officedocument.oleObject"/>
  <Override PartName="/ppt/slides/slide47.xml" ContentType="application/vnd.openxmlformats-officedocument.presentationml.slide+xml"/>
  <Override PartName="/ppt/slides/slide40.xml" ContentType="application/vnd.openxmlformats-officedocument.presentationml.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embeddings/Microsoft_Equation6.bin" ContentType="application/vnd.openxmlformats-officedocument.oleObject"/>
  <Override PartName="/ppt/slides/slide46.xml" ContentType="application/vnd.openxmlformats-officedocument.presentationml.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381" r:id="rId2"/>
    <p:sldId id="382" r:id="rId3"/>
    <p:sldId id="383" r:id="rId4"/>
    <p:sldId id="429" r:id="rId5"/>
    <p:sldId id="430" r:id="rId6"/>
    <p:sldId id="431" r:id="rId7"/>
    <p:sldId id="438" r:id="rId8"/>
    <p:sldId id="439" r:id="rId9"/>
    <p:sldId id="440" r:id="rId10"/>
    <p:sldId id="441" r:id="rId11"/>
    <p:sldId id="442" r:id="rId12"/>
    <p:sldId id="443" r:id="rId13"/>
    <p:sldId id="444" r:id="rId14"/>
    <p:sldId id="445" r:id="rId15"/>
    <p:sldId id="446" r:id="rId16"/>
    <p:sldId id="447" r:id="rId17"/>
    <p:sldId id="448" r:id="rId18"/>
    <p:sldId id="432" r:id="rId19"/>
    <p:sldId id="433" r:id="rId20"/>
    <p:sldId id="434" r:id="rId21"/>
    <p:sldId id="435" r:id="rId22"/>
    <p:sldId id="436" r:id="rId23"/>
    <p:sldId id="437" r:id="rId24"/>
    <p:sldId id="476" r:id="rId25"/>
    <p:sldId id="475" r:id="rId26"/>
    <p:sldId id="452" r:id="rId27"/>
    <p:sldId id="477" r:id="rId28"/>
    <p:sldId id="449" r:id="rId29"/>
    <p:sldId id="450" r:id="rId30"/>
    <p:sldId id="451" r:id="rId31"/>
    <p:sldId id="453" r:id="rId32"/>
    <p:sldId id="454" r:id="rId33"/>
    <p:sldId id="455" r:id="rId34"/>
    <p:sldId id="456" r:id="rId35"/>
    <p:sldId id="457" r:id="rId36"/>
    <p:sldId id="474" r:id="rId37"/>
    <p:sldId id="458" r:id="rId38"/>
    <p:sldId id="473" r:id="rId39"/>
    <p:sldId id="460" r:id="rId40"/>
    <p:sldId id="461" r:id="rId41"/>
    <p:sldId id="462" r:id="rId42"/>
    <p:sldId id="463" r:id="rId43"/>
    <p:sldId id="464" r:id="rId44"/>
    <p:sldId id="465" r:id="rId45"/>
    <p:sldId id="467" r:id="rId46"/>
    <p:sldId id="468" r:id="rId47"/>
    <p:sldId id="469" r:id="rId48"/>
    <p:sldId id="471" r:id="rId49"/>
    <p:sldId id="470" r:id="rId50"/>
    <p:sldId id="472" r:id="rId51"/>
    <p:sldId id="466" r:id="rId52"/>
    <p:sldId id="428" r:id="rId53"/>
    <p:sldId id="300" r:id="rId54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frameSlides="1"/>
  <p:clrMru>
    <a:srgbClr val="FFFF00"/>
    <a:srgbClr val="FFCC66"/>
    <a:srgbClr val="99FF99"/>
    <a:srgbClr val="CC0099"/>
    <a:srgbClr val="009900"/>
    <a:srgbClr val="FF0000"/>
    <a:srgbClr val="FF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519" autoAdjust="0"/>
    <p:restoredTop sz="94617" autoAdjust="0"/>
  </p:normalViewPr>
  <p:slideViewPr>
    <p:cSldViewPr>
      <p:cViewPr varScale="1">
        <p:scale>
          <a:sx n="101" d="100"/>
          <a:sy n="101" d="100"/>
        </p:scale>
        <p:origin x="-110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notesMaster" Target="notesMasters/notesMaster1.xml"/><Relationship Id="rId56" Type="http://schemas.openxmlformats.org/officeDocument/2006/relationships/handoutMaster" Target="handoutMasters/handoutMaster1.xml"/><Relationship Id="rId57" Type="http://schemas.openxmlformats.org/officeDocument/2006/relationships/printerSettings" Target="printerSettings/printerSettings1.bin"/><Relationship Id="rId58" Type="http://schemas.openxmlformats.org/officeDocument/2006/relationships/presProps" Target="presProps.xml"/><Relationship Id="rId59" Type="http://schemas.openxmlformats.org/officeDocument/2006/relationships/viewProps" Target="view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heme" Target="theme/theme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ict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ict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ict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ict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endParaRPr 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fld id="{30C01E42-ABD8-EA44-9CAE-6B80BEC7AA5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fld id="{0D55D7D4-95B1-2C43-8C33-5CC94E21247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0FEE5E-49C2-F247-A6A5-FE703B123AA5}" type="slidenum">
              <a:rPr lang="en-US"/>
              <a:pPr/>
              <a:t>53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513AE9D-CBE0-3341-962F-AA55D33A01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DDE0466-8914-AA47-9101-097FB8DA3B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54E29A1-061B-3F45-9FEB-DDB3E5A56F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C7E64-F04E-6645-B239-B10B206B7D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14D6331-A7F4-8A4C-85DD-5ED2264266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E900AE-33EB-4B44-A210-A459697512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883F1A2-0E21-3245-8003-930CE49615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8C097EA-9F3D-1D4C-B69A-9C7CDAAB5C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0C1D593-8ACC-044C-B494-230EE3891E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F9FFC49-41D8-8A43-847F-7BD0DD7105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97FEA8B-6C58-734B-B26A-3B8F41F6BF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E5DA2A5-4AC9-AE45-A09B-4CD0CE02AB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77000"/>
            <a:ext cx="3505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6600"/>
                </a:solidFill>
                <a:latin typeface="+mn-lt"/>
              </a:defRPr>
            </a:lvl1pPr>
          </a:lstStyle>
          <a:p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400">
                <a:latin typeface="+mn-lt"/>
              </a:defRPr>
            </a:lvl1pPr>
          </a:lstStyle>
          <a:p>
            <a:fld id="{672E3D69-622D-0143-A778-90B17198F9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1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2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3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4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5.bin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6.bin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7.bin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4AF2E4-C780-3047-9B22-3CF860E98A49}" type="slidenum">
              <a:rPr lang="en-US" smtClean="0">
                <a:latin typeface="Times New Roman" pitchFamily="1" charset="0"/>
              </a:rPr>
              <a:pPr/>
              <a:t>1</a:t>
            </a:fld>
            <a:endParaRPr lang="en-US" smtClean="0">
              <a:latin typeface="Times New Roman" pitchFamily="1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33400"/>
            <a:ext cx="8001000" cy="1143000"/>
          </a:xfrm>
        </p:spPr>
        <p:txBody>
          <a:bodyPr/>
          <a:lstStyle/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ESE532:</a:t>
            </a:r>
            <a:br>
              <a:rPr lang="en-US" dirty="0" smtClean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System-on-a-Chip Architecture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429000"/>
            <a:ext cx="7924800" cy="17526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Day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17:  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March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22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, 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2017</a:t>
            </a:r>
            <a:endParaRPr lang="en-US" dirty="0" smtClean="0"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Estimating Chip Area and Costs</a:t>
            </a:r>
            <a:endParaRPr lang="en-US" dirty="0" smtClean="0">
              <a:ea typeface="ＭＳ Ｐゴシック" pitchFamily="1" charset="-128"/>
              <a:cs typeface="ＭＳ Ｐゴシック" pitchFamily="1" charset="-128"/>
            </a:endParaRPr>
          </a:p>
        </p:txBody>
      </p:sp>
      <p:pic>
        <p:nvPicPr>
          <p:cNvPr id="16390" name="Picture 5" descr="penn_logo_nona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5867400"/>
            <a:ext cx="29527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Yield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Probability of a region being perfect</a:t>
            </a:r>
          </a:p>
          <a:p>
            <a:pPr lvl="1"/>
            <a:r>
              <a:rPr lang="en-US" dirty="0" smtClean="0"/>
              <a:t>E.g. probability of one sq. mm being defect-free</a:t>
            </a:r>
          </a:p>
          <a:p>
            <a:r>
              <a:rPr lang="en-US" dirty="0" smtClean="0"/>
              <a:t>Chip yields if its entire area is defect free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Chip Yield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 = defect-free probability per sq. mm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What is probability a chip of A sq. mm yields (symbolic) ?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Preclass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P=0.99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Probability of yield for 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10 mm</a:t>
            </a:r>
            <a:r>
              <a:rPr lang="en-US" baseline="30000" dirty="0" smtClean="0">
                <a:solidFill>
                  <a:srgbClr val="FF6600"/>
                </a:solidFill>
              </a:rPr>
              <a:t>2</a:t>
            </a:r>
            <a:r>
              <a:rPr lang="en-US" dirty="0" smtClean="0">
                <a:solidFill>
                  <a:srgbClr val="FF6600"/>
                </a:solidFill>
              </a:rPr>
              <a:t>, 50 mm</a:t>
            </a:r>
            <a:r>
              <a:rPr lang="en-US" baseline="30000" dirty="0" smtClean="0">
                <a:solidFill>
                  <a:srgbClr val="FF6600"/>
                </a:solidFill>
              </a:rPr>
              <a:t>2</a:t>
            </a:r>
            <a:r>
              <a:rPr lang="en-US" dirty="0" smtClean="0">
                <a:solidFill>
                  <a:srgbClr val="FF6600"/>
                </a:solidFill>
              </a:rPr>
              <a:t>, 100 mm</a:t>
            </a:r>
            <a:r>
              <a:rPr lang="en-US" baseline="30000" dirty="0" smtClean="0">
                <a:solidFill>
                  <a:srgbClr val="FF6600"/>
                </a:solidFill>
              </a:rPr>
              <a:t>2</a:t>
            </a:r>
            <a:r>
              <a:rPr lang="en-US" dirty="0" smtClean="0">
                <a:solidFill>
                  <a:srgbClr val="FF6600"/>
                </a:solidFill>
              </a:rPr>
              <a:t>, 500 mm</a:t>
            </a:r>
            <a:r>
              <a:rPr lang="en-US" baseline="30000" dirty="0" smtClean="0">
                <a:solidFill>
                  <a:srgbClr val="FF6600"/>
                </a:solidFill>
              </a:rPr>
              <a:t>2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Yielded Die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For a yield rate, Y, how many raw die need to manufacture per yielded die?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Preclass</a:t>
            </a:r>
            <a:r>
              <a:rPr lang="en-US" dirty="0" smtClean="0"/>
              <a:t>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P=0.99</a:t>
            </a:r>
            <a:endParaRPr lang="en-US" dirty="0" smtClean="0"/>
          </a:p>
          <a:p>
            <a:r>
              <a:rPr lang="en-US" dirty="0" smtClean="0">
                <a:solidFill>
                  <a:srgbClr val="FF6600"/>
                </a:solidFill>
              </a:rPr>
              <a:t>Die cost for: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10 mm</a:t>
            </a:r>
            <a:r>
              <a:rPr lang="en-US" baseline="30000" dirty="0" smtClean="0">
                <a:solidFill>
                  <a:srgbClr val="FF6600"/>
                </a:solidFill>
              </a:rPr>
              <a:t>2</a:t>
            </a:r>
            <a:r>
              <a:rPr lang="en-US" dirty="0" smtClean="0">
                <a:solidFill>
                  <a:srgbClr val="FF6600"/>
                </a:solidFill>
              </a:rPr>
              <a:t>, 50 mm</a:t>
            </a:r>
            <a:r>
              <a:rPr lang="en-US" baseline="30000" dirty="0" smtClean="0">
                <a:solidFill>
                  <a:srgbClr val="FF6600"/>
                </a:solidFill>
              </a:rPr>
              <a:t>2</a:t>
            </a:r>
            <a:r>
              <a:rPr lang="en-US" dirty="0" smtClean="0">
                <a:solidFill>
                  <a:srgbClr val="FF6600"/>
                </a:solidFill>
              </a:rPr>
              <a:t>, 100 mm</a:t>
            </a:r>
            <a:r>
              <a:rPr lang="en-US" baseline="30000" dirty="0" smtClean="0">
                <a:solidFill>
                  <a:srgbClr val="FF6600"/>
                </a:solidFill>
              </a:rPr>
              <a:t>2</a:t>
            </a:r>
            <a:r>
              <a:rPr lang="en-US" dirty="0" smtClean="0">
                <a:solidFill>
                  <a:srgbClr val="FF6600"/>
                </a:solidFill>
              </a:rPr>
              <a:t>, 500 mm</a:t>
            </a:r>
            <a:r>
              <a:rPr lang="en-US" baseline="30000" dirty="0" smtClean="0">
                <a:solidFill>
                  <a:srgbClr val="FF6600"/>
                </a:solidFill>
              </a:rPr>
              <a:t>2</a:t>
            </a:r>
            <a:endParaRPr lang="en-US" dirty="0" smtClean="0">
              <a:solidFill>
                <a:srgbClr val="FF6600"/>
              </a:solidFill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Yielded Die Cost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ChangeAspect="1"/>
          </p:cNvGraphicFramePr>
          <p:nvPr>
            <p:ph idx="1"/>
          </p:nvPr>
        </p:nvGraphicFramePr>
        <p:xfrm>
          <a:off x="1219200" y="3124200"/>
          <a:ext cx="6858000" cy="1352550"/>
        </p:xfrm>
        <a:graphic>
          <a:graphicData uri="http://schemas.openxmlformats.org/presentationml/2006/ole">
            <p:oleObj spid="_x0000_s202754" name="Equation" r:id="rId3" imgW="1803400" imgH="355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dirty="0" smtClean="0"/>
              <a:t>Yielded Die Cost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14600"/>
            <a:ext cx="7772400" cy="4114800"/>
          </a:xfrm>
        </p:spPr>
        <p:txBody>
          <a:bodyPr/>
          <a:lstStyle/>
          <a:p>
            <a:r>
              <a:rPr lang="en-US" dirty="0" smtClean="0"/>
              <a:t>Ultimately exponential in Area</a:t>
            </a:r>
          </a:p>
          <a:p>
            <a:r>
              <a:rPr lang="en-US" dirty="0" smtClean="0"/>
              <a:t>Means</a:t>
            </a:r>
          </a:p>
          <a:p>
            <a:pPr lvl="1"/>
            <a:r>
              <a:rPr lang="en-US" dirty="0" smtClean="0"/>
              <a:t>Expensive above knee in exponential curve</a:t>
            </a:r>
          </a:p>
          <a:p>
            <a:pPr lvl="1"/>
            <a:r>
              <a:rPr lang="en-US" dirty="0" smtClean="0"/>
              <a:t>Close to linear below knee in curve</a:t>
            </a:r>
          </a:p>
          <a:p>
            <a:r>
              <a:rPr lang="en-US" dirty="0" smtClean="0"/>
              <a:t>E.g.</a:t>
            </a:r>
          </a:p>
          <a:p>
            <a:pPr lvl="1"/>
            <a:r>
              <a:rPr lang="en-US" dirty="0" smtClean="0"/>
              <a:t>Below P</a:t>
            </a:r>
            <a:r>
              <a:rPr lang="en-US" baseline="30000" dirty="0" smtClean="0"/>
              <a:t>A</a:t>
            </a:r>
            <a:r>
              <a:rPr lang="en-US" dirty="0" smtClean="0"/>
              <a:t>=0.5</a:t>
            </a:r>
          </a:p>
          <a:p>
            <a:pPr lvl="2"/>
            <a:r>
              <a:rPr lang="en-US" dirty="0" smtClean="0"/>
              <a:t>effect of Yield term is less than 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203778" name="Content Placeholder 5"/>
          <p:cNvGraphicFramePr>
            <a:graphicFrameLocks noChangeAspect="1"/>
          </p:cNvGraphicFramePr>
          <p:nvPr/>
        </p:nvGraphicFramePr>
        <p:xfrm>
          <a:off x="1905000" y="1447800"/>
          <a:ext cx="5105400" cy="1006898"/>
        </p:xfrm>
        <a:graphic>
          <a:graphicData uri="http://schemas.openxmlformats.org/presentationml/2006/ole">
            <p:oleObj spid="_x0000_s203778" name="Equation" r:id="rId3" imgW="1803400" imgH="355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Dependent Cost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 can be design dependent</a:t>
            </a:r>
          </a:p>
          <a:p>
            <a:pPr lvl="1"/>
            <a:r>
              <a:rPr lang="en-US" dirty="0" smtClean="0"/>
              <a:t>More aggressive designs have higher defect rates</a:t>
            </a:r>
          </a:p>
          <a:p>
            <a:pPr lvl="1"/>
            <a:r>
              <a:rPr lang="en-US" dirty="0" smtClean="0"/>
              <a:t>Can tune design to ease manufacturing</a:t>
            </a:r>
          </a:p>
          <a:p>
            <a:endParaRPr lang="en-US" dirty="0" smtClean="0"/>
          </a:p>
          <a:p>
            <a:r>
              <a:rPr lang="en-US" dirty="0" smtClean="0"/>
              <a:t>Contrast with point that wafer manufacture cost independent of design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Slightly Fuller 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Chip cost = die + test + package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Testing costs proportional to test time</a:t>
            </a:r>
          </a:p>
          <a:p>
            <a:pPr lvl="1"/>
            <a:r>
              <a:rPr lang="en-US" dirty="0" smtClean="0"/>
              <a:t>Time on expensive test unit</a:t>
            </a:r>
          </a:p>
          <a:p>
            <a:pPr lvl="1"/>
            <a:r>
              <a:rPr lang="en-US" dirty="0" smtClean="0"/>
              <a:t>Depends on complexity of tests need to run</a:t>
            </a:r>
          </a:p>
          <a:p>
            <a:pPr lvl="2"/>
            <a:r>
              <a:rPr lang="en-US" dirty="0" smtClean="0"/>
              <a:t>Can motivate spending silicon area on on-chip test structures to reduce </a:t>
            </a:r>
          </a:p>
          <a:p>
            <a:r>
              <a:rPr lang="en-US" dirty="0" smtClean="0"/>
              <a:t>Can dominate on small chips or complex testing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42B669-2AB5-1C45-A868-3081C4E642FE}" type="slidenum">
              <a:rPr lang="en-US" smtClean="0">
                <a:latin typeface="Times New Roman" pitchFamily="1" charset="0"/>
              </a:rPr>
              <a:pPr/>
              <a:t>2</a:t>
            </a:fld>
            <a:endParaRPr lang="en-US" smtClean="0">
              <a:latin typeface="Times New Roman" pitchFamily="1" charset="0"/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Today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Chip Costs from Area</a:t>
            </a:r>
          </a:p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Chip Area</a:t>
            </a:r>
          </a:p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Some Areas</a:t>
            </a:r>
          </a:p>
          <a:p>
            <a:pPr lvl="1"/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CACTI – for modeling memories</a:t>
            </a:r>
          </a:p>
          <a:p>
            <a:pPr lvl="1"/>
            <a:endParaRPr lang="en-US" dirty="0" smtClean="0">
              <a:ea typeface="ＭＳ Ｐゴシック" pitchFamily="1" charset="-128"/>
              <a:cs typeface="ＭＳ Ｐゴシック" pitchFamily="1" charset="-128"/>
            </a:endParaRPr>
          </a:p>
          <a:p>
            <a:endParaRPr lang="en-US" dirty="0" smtClean="0"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34526" y="437147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Pay for density and performance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/>
              <a:t>Plastic Packages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7772400" cy="4114800"/>
          </a:xfrm>
        </p:spPr>
        <p:txBody>
          <a:bodyPr/>
          <a:lstStyle/>
          <a:p>
            <a:r>
              <a:rPr lang="en-US" dirty="0" smtClean="0"/>
              <a:t>Simple plastic packages cheap</a:t>
            </a:r>
          </a:p>
          <a:p>
            <a:pPr lvl="1"/>
            <a:r>
              <a:rPr lang="en-US" dirty="0" smtClean="0"/>
              <a:t>Limited number of </a:t>
            </a:r>
            <a:r>
              <a:rPr lang="en-US" dirty="0" smtClean="0"/>
              <a:t>pins</a:t>
            </a:r>
          </a:p>
          <a:p>
            <a:pPr lvl="2"/>
            <a:r>
              <a:rPr lang="en-US" dirty="0" smtClean="0"/>
              <a:t>Limited to perimeter</a:t>
            </a:r>
          </a:p>
          <a:p>
            <a:pPr lvl="1"/>
            <a:r>
              <a:rPr lang="en-US" dirty="0" smtClean="0"/>
              <a:t>Limited heat </a:t>
            </a:r>
            <a:r>
              <a:rPr lang="en-US" dirty="0" smtClean="0"/>
              <a:t>removal (few Watts)</a:t>
            </a:r>
          </a:p>
          <a:p>
            <a:pPr lvl="1"/>
            <a:r>
              <a:rPr lang="en-US" dirty="0" smtClean="0"/>
              <a:t>Can be large (due to pins)</a:t>
            </a:r>
          </a:p>
          <a:p>
            <a:pPr lvl="1"/>
            <a:r>
              <a:rPr lang="en-US" dirty="0" smtClean="0"/>
              <a:t>Higher inductance on pins</a:t>
            </a:r>
            <a:r>
              <a:rPr lang="en-US" dirty="0" smtClean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6019800"/>
            <a:ext cx="67088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wiki.electroons.com/doku.php?id</a:t>
            </a:r>
            <a:r>
              <a:rPr lang="en-US" dirty="0" smtClean="0"/>
              <a:t>=</a:t>
            </a:r>
            <a:r>
              <a:rPr lang="en-US" dirty="0" err="1" smtClean="0"/>
              <a:t>ic_packages</a:t>
            </a:r>
            <a:endParaRPr lang="en-US" dirty="0"/>
          </a:p>
        </p:txBody>
      </p:sp>
      <p:pic>
        <p:nvPicPr>
          <p:cNvPr id="7" name="Picture 6" descr="pqfp_pack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900" y="3657600"/>
            <a:ext cx="3467100" cy="25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Ceramic Packages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dirty="0" smtClean="0"/>
              <a:t>Better thermal characteristics</a:t>
            </a:r>
          </a:p>
          <a:p>
            <a:pPr lvl="1"/>
            <a:r>
              <a:rPr lang="en-US" dirty="0" smtClean="0"/>
              <a:t>Add heat-sink, tolerate hotter chips</a:t>
            </a:r>
          </a:p>
          <a:p>
            <a:pPr lvl="2"/>
            <a:r>
              <a:rPr lang="en-US" dirty="0" smtClean="0"/>
              <a:t>To 100 W</a:t>
            </a:r>
          </a:p>
          <a:p>
            <a:pPr lvl="1"/>
            <a:r>
              <a:rPr lang="en-US" dirty="0" smtClean="0"/>
              <a:t>More pins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6019800"/>
            <a:ext cx="8819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Source: </a:t>
            </a:r>
            <a:r>
              <a:rPr lang="en-US" sz="1800" dirty="0" err="1" smtClean="0">
                <a:latin typeface="+mn-lt"/>
              </a:rPr>
              <a:t>https</a:t>
            </a:r>
            <a:r>
              <a:rPr lang="en-US" sz="1800" dirty="0" err="1" smtClean="0">
                <a:latin typeface="+mn-lt"/>
              </a:rPr>
              <a:t>://www.ngkntk.co.jp/english/product/semiconductor_packages/htcc.html</a:t>
            </a:r>
            <a:endParaRPr lang="en-US" sz="1800" dirty="0">
              <a:latin typeface="+mn-lt"/>
            </a:endParaRPr>
          </a:p>
        </p:txBody>
      </p:sp>
      <p:pic>
        <p:nvPicPr>
          <p:cNvPr id="8" name="Picture 7" descr="product_semiconductor_packages_detail02_img_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3024352"/>
            <a:ext cx="4165600" cy="29446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Flip Chip Packages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7772400" cy="4114800"/>
          </a:xfrm>
        </p:spPr>
        <p:txBody>
          <a:bodyPr/>
          <a:lstStyle/>
          <a:p>
            <a:r>
              <a:rPr lang="en-US" dirty="0" smtClean="0"/>
              <a:t>Support Area-IO</a:t>
            </a:r>
          </a:p>
          <a:p>
            <a:pPr lvl="1"/>
            <a:r>
              <a:rPr lang="en-US" dirty="0" smtClean="0"/>
              <a:t>More, denser pins</a:t>
            </a:r>
          </a:p>
          <a:p>
            <a:pPr lvl="1"/>
            <a:r>
              <a:rPr lang="en-US" dirty="0" smtClean="0"/>
              <a:t>Smaller die if IO limited</a:t>
            </a:r>
          </a:p>
          <a:p>
            <a:pPr lvl="1"/>
            <a:r>
              <a:rPr lang="en-US" dirty="0" smtClean="0"/>
              <a:t>Lower inductances</a:t>
            </a:r>
          </a:p>
          <a:p>
            <a:pPr lvl="1"/>
            <a:r>
              <a:rPr lang="en-US" dirty="0" smtClean="0"/>
              <a:t>Smaller packaged chip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714" y="5867400"/>
            <a:ext cx="91232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Source: </a:t>
            </a:r>
            <a:r>
              <a:rPr lang="en-US" sz="2000" dirty="0" smtClean="0">
                <a:latin typeface="+mn-lt"/>
              </a:rPr>
              <a:t>http://mantravlsi.blogspot.com/2014/10/flip-chip-and-wire-bonding.html</a:t>
            </a:r>
          </a:p>
          <a:p>
            <a:endParaRPr lang="en-US" dirty="0"/>
          </a:p>
        </p:txBody>
      </p:sp>
      <p:pic>
        <p:nvPicPr>
          <p:cNvPr id="7" name="Picture 6" descr="flip_chip_pix_mantr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4343400"/>
            <a:ext cx="7677150" cy="1495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dirty="0" smtClean="0"/>
              <a:t>Flip Chip I/O</a:t>
            </a:r>
            <a:endParaRPr lang="en-US" dirty="0"/>
          </a:p>
        </p:txBody>
      </p:sp>
      <p:pic>
        <p:nvPicPr>
          <p:cNvPr id="6" name="Content Placeholder 5" descr="1000px-Flip_chip_bumps.svg.png"/>
          <p:cNvPicPr>
            <a:picLocks noGrp="1" noChangeAspect="1"/>
          </p:cNvPicPr>
          <p:nvPr>
            <p:ph idx="1"/>
          </p:nvPr>
        </p:nvPicPr>
        <p:blipFill>
          <a:blip r:embed="rId2"/>
          <a:srcRect l="-44444" r="-44444"/>
          <a:stretch>
            <a:fillRect/>
          </a:stretch>
        </p:blipFill>
        <p:spPr>
          <a:xfrm>
            <a:off x="1828800" y="1600200"/>
            <a:ext cx="5037667" cy="26670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7" name="Picture 6" descr="1000px-Flip_chip_flipped.s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1295400"/>
            <a:ext cx="2667000" cy="2667000"/>
          </a:xfrm>
          <a:prstGeom prst="rect">
            <a:avLst/>
          </a:prstGeom>
        </p:spPr>
      </p:pic>
      <p:pic>
        <p:nvPicPr>
          <p:cNvPr id="8" name="Picture 7" descr="1000px-Flip_chip_mount_1.sv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00" y="3657600"/>
            <a:ext cx="3429571" cy="2287524"/>
          </a:xfrm>
          <a:prstGeom prst="rect">
            <a:avLst/>
          </a:prstGeom>
        </p:spPr>
      </p:pic>
      <p:pic>
        <p:nvPicPr>
          <p:cNvPr id="9" name="Picture 8" descr="1000px-Flip_chip_pads.sv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1524000"/>
            <a:ext cx="2667000" cy="2667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5800" y="5867400"/>
            <a:ext cx="6394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Source: https://</a:t>
            </a:r>
            <a:r>
              <a:rPr lang="en-US" dirty="0" err="1" smtClean="0">
                <a:latin typeface="+mn-lt"/>
              </a:rPr>
              <a:t>en.wikipedia.org/wiki/Flip_chip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Zynq</a:t>
            </a:r>
            <a:r>
              <a:rPr lang="en-US" dirty="0" smtClean="0"/>
              <a:t> Land Grid Package</a:t>
            </a:r>
            <a:endParaRPr lang="en-US" dirty="0"/>
          </a:p>
        </p:txBody>
      </p:sp>
      <p:pic>
        <p:nvPicPr>
          <p:cNvPr id="6" name="Content Placeholder 5" descr="XC7Z020-1CLG484I.jpg"/>
          <p:cNvPicPr>
            <a:picLocks noGrp="1" noChangeAspect="1"/>
          </p:cNvPicPr>
          <p:nvPr>
            <p:ph idx="1"/>
          </p:nvPr>
        </p:nvPicPr>
        <p:blipFill>
          <a:blip r:embed="rId2"/>
          <a:srcRect l="-44444" r="-44444"/>
          <a:stretch>
            <a:fillRect/>
          </a:stretch>
        </p:blipFill>
        <p:spPr/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Don’t Forget NRE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all about recurring costs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NRE</a:t>
            </a:r>
          </a:p>
          <a:p>
            <a:pPr lvl="1"/>
            <a:r>
              <a:rPr lang="en-US" dirty="0" smtClean="0"/>
              <a:t>Mask costs in millions</a:t>
            </a:r>
          </a:p>
          <a:p>
            <a:pPr lvl="1"/>
            <a:r>
              <a:rPr lang="en-US" dirty="0" smtClean="0"/>
              <a:t>Design costs in 10s to 100s of millions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26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219200" y="3048000"/>
          <a:ext cx="6142264" cy="939800"/>
        </p:xfrm>
        <a:graphic>
          <a:graphicData uri="http://schemas.openxmlformats.org/presentationml/2006/ole">
            <p:oleObj spid="_x0000_s208898" name="Equation" r:id="rId3" imgW="2324100" imgH="355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Price vs. Cost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…and this is all about </a:t>
            </a:r>
            <a:r>
              <a:rPr lang="en-US" b="1" dirty="0" smtClean="0"/>
              <a:t>cost </a:t>
            </a:r>
          </a:p>
          <a:p>
            <a:pPr lvl="1"/>
            <a:r>
              <a:rPr lang="en-US" dirty="0" smtClean="0"/>
              <a:t>What it takes to manufacture</a:t>
            </a:r>
          </a:p>
          <a:p>
            <a:r>
              <a:rPr lang="en-US" dirty="0" smtClean="0"/>
              <a:t>Price </a:t>
            </a:r>
          </a:p>
          <a:p>
            <a:pPr lvl="1"/>
            <a:r>
              <a:rPr lang="en-US" dirty="0" smtClean="0"/>
              <a:t>What people will pay for it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Profit = Price - Cost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Area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 story</a:t>
            </a:r>
          </a:p>
          <a:p>
            <a:pPr lvl="1"/>
            <a:r>
              <a:rPr lang="en-US" dirty="0" smtClean="0"/>
              <a:t>Sum up component areas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29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276600" y="3505200"/>
          <a:ext cx="2612572" cy="1524000"/>
        </p:xfrm>
        <a:graphic>
          <a:graphicData uri="http://schemas.openxmlformats.org/presentationml/2006/ole">
            <p:oleObj spid="_x0000_s206850" name="Equation" r:id="rId3" imgW="609600" imgH="355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/>
              <a:t>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r>
              <a:rPr lang="en-US" dirty="0" smtClean="0"/>
              <a:t>First </a:t>
            </a:r>
            <a:r>
              <a:rPr lang="en-US" dirty="0" smtClean="0"/>
              <a:t>order:</a:t>
            </a:r>
          </a:p>
          <a:p>
            <a:pPr lvl="1"/>
            <a:r>
              <a:rPr lang="en-US" dirty="0" smtClean="0"/>
              <a:t>Chip cost </a:t>
            </a:r>
            <a:r>
              <a:rPr lang="en-US" dirty="0" smtClean="0"/>
              <a:t>proportional to Area</a:t>
            </a:r>
          </a:p>
          <a:p>
            <a:pPr lvl="1"/>
            <a:r>
              <a:rPr lang="en-US" dirty="0" smtClean="0"/>
              <a:t>Area = </a:t>
            </a:r>
            <a:r>
              <a:rPr lang="en-US" dirty="0" err="1" smtClean="0"/>
              <a:t>Sum(Area(Components</a:t>
            </a:r>
            <a:r>
              <a:rPr lang="en-US" dirty="0" smtClean="0"/>
              <a:t>))</a:t>
            </a:r>
          </a:p>
          <a:p>
            <a:r>
              <a:rPr lang="en-US" dirty="0" smtClean="0"/>
              <a:t>But appreciate the simplification:</a:t>
            </a:r>
          </a:p>
          <a:p>
            <a:pPr lvl="1"/>
            <a:r>
              <a:rPr lang="en-US" dirty="0" smtClean="0"/>
              <a:t>Yield </a:t>
            </a:r>
            <a:r>
              <a:rPr lang="en-US" dirty="0" smtClean="0"/>
              <a:t>makes cost </a:t>
            </a:r>
            <a:r>
              <a:rPr lang="en-US" dirty="0" err="1" smtClean="0"/>
              <a:t>superlinear</a:t>
            </a:r>
            <a:r>
              <a:rPr lang="en-US" dirty="0" smtClean="0"/>
              <a:t> in area</a:t>
            </a:r>
          </a:p>
          <a:p>
            <a:pPr lvl="1"/>
            <a:r>
              <a:rPr lang="en-US" dirty="0" smtClean="0"/>
              <a:t>I/O, Interconnect, infrastructure</a:t>
            </a:r>
          </a:p>
          <a:p>
            <a:pPr lvl="2"/>
            <a:r>
              <a:rPr lang="en-US" dirty="0" smtClean="0"/>
              <a:t>Can make Area &gt; </a:t>
            </a:r>
            <a:r>
              <a:rPr lang="en-US" dirty="0" err="1" smtClean="0"/>
              <a:t>Sum</a:t>
            </a:r>
            <a:r>
              <a:rPr lang="en-US" dirty="0" err="1" smtClean="0"/>
              <a:t>(Area(Components</a:t>
            </a:r>
            <a:r>
              <a:rPr lang="en-US" dirty="0" smtClean="0"/>
              <a:t>))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 Simplistic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Area may be driven by </a:t>
            </a:r>
          </a:p>
          <a:p>
            <a:pPr lvl="1"/>
            <a:r>
              <a:rPr lang="en-US" dirty="0" smtClean="0"/>
              <a:t>I/O</a:t>
            </a:r>
          </a:p>
          <a:p>
            <a:pPr lvl="1"/>
            <a:r>
              <a:rPr lang="en-US" dirty="0" smtClean="0"/>
              <a:t>Interconnect</a:t>
            </a:r>
          </a:p>
          <a:p>
            <a:r>
              <a:rPr lang="en-US" dirty="0" smtClean="0"/>
              <a:t>Will need to pay for infrastructure</a:t>
            </a:r>
          </a:p>
          <a:p>
            <a:pPr lvl="1"/>
            <a:r>
              <a:rPr lang="en-US" dirty="0" smtClean="0"/>
              <a:t>Clocking, Power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I/O Pads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7772400" cy="4114800"/>
          </a:xfrm>
        </p:spPr>
        <p:txBody>
          <a:bodyPr/>
          <a:lstStyle/>
          <a:p>
            <a:r>
              <a:rPr lang="en-US" dirty="0" smtClean="0"/>
              <a:t>Must go on edge for wire bonding</a:t>
            </a:r>
          </a:p>
          <a:p>
            <a:pPr lvl="1"/>
            <a:r>
              <a:rPr lang="en-US" dirty="0" smtClean="0"/>
              <a:t>Esp. for cheap packages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9956" y="5715000"/>
            <a:ext cx="89940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Source: https://</a:t>
            </a:r>
            <a:r>
              <a:rPr lang="en-US" sz="2000" dirty="0" err="1" smtClean="0">
                <a:latin typeface="+mn-lt"/>
              </a:rPr>
              <a:t>commons.wikimedia.org/wiki/File:DIP_package_sideview.PNG</a:t>
            </a:r>
            <a:endParaRPr lang="en-US" sz="2000" dirty="0">
              <a:latin typeface="+mn-lt"/>
            </a:endParaRPr>
          </a:p>
        </p:txBody>
      </p:sp>
      <p:pic>
        <p:nvPicPr>
          <p:cNvPr id="7" name="Picture 6" descr="DIP_package_sidevie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3124200"/>
            <a:ext cx="3810000" cy="2286000"/>
          </a:xfrm>
          <a:prstGeom prst="rect">
            <a:avLst/>
          </a:prstGeom>
        </p:spPr>
      </p:pic>
      <p:pic>
        <p:nvPicPr>
          <p:cNvPr id="8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895600"/>
            <a:ext cx="4140200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0" y="5105400"/>
            <a:ext cx="53768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 err="1"/>
              <a:t>Src</a:t>
            </a:r>
            <a:r>
              <a:rPr lang="en-US" sz="1800" dirty="0"/>
              <a:t>: http://en.wikipedia.org/wiki/File:Wirebonding2.svg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Pad 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7772400" cy="4114800"/>
          </a:xfrm>
        </p:spPr>
        <p:txBody>
          <a:bodyPr/>
          <a:lstStyle/>
          <a:p>
            <a:r>
              <a:rPr lang="en-US" dirty="0" smtClean="0"/>
              <a:t>Pads must go on side of chip</a:t>
            </a:r>
          </a:p>
          <a:p>
            <a:r>
              <a:rPr lang="en-US" dirty="0" smtClean="0"/>
              <a:t>Pad spacing large to </a:t>
            </a:r>
            <a:br>
              <a:rPr lang="en-US" dirty="0" smtClean="0"/>
            </a:br>
            <a:r>
              <a:rPr lang="en-US" dirty="0" smtClean="0"/>
              <a:t>permit bonding</a:t>
            </a:r>
          </a:p>
          <a:p>
            <a:r>
              <a:rPr lang="en-US" dirty="0" smtClean="0"/>
              <a:t>I/O pads may set</a:t>
            </a:r>
            <a:br>
              <a:rPr lang="en-US" dirty="0" smtClean="0"/>
            </a:br>
            <a:r>
              <a:rPr lang="en-US" dirty="0" smtClean="0"/>
              <a:t>lower bound on chip size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2500" y="2819400"/>
            <a:ext cx="3187700" cy="31054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Preclass</a:t>
            </a:r>
            <a:r>
              <a:rPr lang="en-US" dirty="0" smtClean="0"/>
              <a:t>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400 pads</a:t>
            </a:r>
          </a:p>
          <a:p>
            <a:r>
              <a:rPr lang="en-US" dirty="0" smtClean="0"/>
              <a:t>25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m pad spacing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Minimum chip </a:t>
            </a:r>
            <a:br>
              <a:rPr lang="en-US" dirty="0" smtClean="0">
                <a:solidFill>
                  <a:srgbClr val="FF6600"/>
                </a:solidFill>
              </a:rPr>
            </a:br>
            <a:r>
              <a:rPr lang="en-US" dirty="0" smtClean="0">
                <a:solidFill>
                  <a:srgbClr val="FF6600"/>
                </a:solidFill>
              </a:rPr>
              <a:t>dimensions?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828800"/>
            <a:ext cx="3338967" cy="476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 smtClean="0"/>
              <a:t>I/O Limits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r>
              <a:rPr lang="en-US" dirty="0" smtClean="0"/>
              <a:t>Perimeter grows as 4s</a:t>
            </a:r>
          </a:p>
          <a:p>
            <a:r>
              <a:rPr lang="en-US" dirty="0" smtClean="0"/>
              <a:t>Area grows as s</a:t>
            </a:r>
            <a:r>
              <a:rPr lang="en-US" baseline="30000" dirty="0" smtClean="0"/>
              <a:t>2</a:t>
            </a:r>
          </a:p>
          <a:p>
            <a:r>
              <a:rPr lang="en-US" dirty="0" smtClean="0"/>
              <a:t>Area grows (NumIO/4)</a:t>
            </a:r>
            <a:r>
              <a:rPr lang="en-US" baseline="30000" dirty="0" smtClean="0"/>
              <a:t>2</a:t>
            </a:r>
          </a:p>
          <a:p>
            <a:r>
              <a:rPr lang="en-US" dirty="0" smtClean="0"/>
              <a:t>IO may drive chip area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34</a:t>
            </a:fld>
            <a:endParaRPr lang="en-US"/>
          </a:p>
        </p:txBody>
      </p:sp>
      <p:graphicFrame>
        <p:nvGraphicFramePr>
          <p:cNvPr id="212994" name="Object 2"/>
          <p:cNvGraphicFramePr>
            <a:graphicFrameLocks noChangeAspect="1"/>
          </p:cNvGraphicFramePr>
          <p:nvPr/>
        </p:nvGraphicFramePr>
        <p:xfrm>
          <a:off x="1219200" y="4572000"/>
          <a:ext cx="6951663" cy="1895264"/>
        </p:xfrm>
        <a:graphic>
          <a:graphicData uri="http://schemas.openxmlformats.org/presentationml/2006/ole">
            <p:oleObj spid="_x0000_s212994" name="Equation" r:id="rId3" imgW="1816100" imgH="4953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 I/O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Put I/O in grid over chip</a:t>
            </a:r>
          </a:p>
          <a:p>
            <a:r>
              <a:rPr lang="en-US" dirty="0" smtClean="0"/>
              <a:t>I/O pads still large and take up space</a:t>
            </a:r>
          </a:p>
          <a:p>
            <a:r>
              <a:rPr lang="en-US" dirty="0" smtClean="0"/>
              <a:t>Avoid perimeter scaling</a:t>
            </a:r>
          </a:p>
          <a:p>
            <a:r>
              <a:rPr lang="en-US" dirty="0" smtClean="0"/>
              <a:t>Requires more expensive flip-chip package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6" name="Picture 5" descr="1000px-Flip_chip_pads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3886200"/>
            <a:ext cx="320040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/>
              <a:t>Flip Chip, Area IO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8D307-A417-9D45-B7D2-FD79EE8CF2FA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6" name="Picture 5" descr="areaio_solder_bump_gr_Fig07_600p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752600"/>
            <a:ext cx="3657603" cy="3621027"/>
          </a:xfrm>
          <a:prstGeom prst="rect">
            <a:avLst/>
          </a:prstGeom>
        </p:spPr>
      </p:pic>
      <p:pic>
        <p:nvPicPr>
          <p:cNvPr id="7" name="Picture 6" descr="flipchip_AR_3158_F1_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286000"/>
            <a:ext cx="3722557" cy="1905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4267200"/>
            <a:ext cx="3754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www.microwavejournal.com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06598" y="5562600"/>
            <a:ext cx="80374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http://www.izm.fraunhofer.de/en/abteilungen/high_density_interconnectwaferlevelpackaging/arbeitsgebiete/arbeitsgebiet1.html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Interconnect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Wires take up space</a:t>
            </a:r>
          </a:p>
          <a:p>
            <a:r>
              <a:rPr lang="en-US" dirty="0" smtClean="0"/>
              <a:t>Similar issue to pad I/O</a:t>
            </a:r>
          </a:p>
          <a:p>
            <a:pPr lvl="1"/>
            <a:r>
              <a:rPr lang="en-US" dirty="0" smtClean="0"/>
              <a:t>Wires crossing into region grow as perimeter</a:t>
            </a:r>
          </a:p>
          <a:p>
            <a:pPr lvl="1"/>
            <a:r>
              <a:rPr lang="en-US" dirty="0" smtClean="0"/>
              <a:t>Logic inside grows as area</a:t>
            </a:r>
          </a:p>
          <a:p>
            <a:r>
              <a:rPr lang="en-US" dirty="0" smtClean="0"/>
              <a:t>Region size may be dictated by wires entering/leaving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D1FDA1-B6F6-F046-A1B1-4429A08C26F7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Wiring Requirements</a:t>
            </a:r>
            <a:endParaRPr lang="en-US" dirty="0" smtClean="0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828800"/>
            <a:ext cx="4648200" cy="4114800"/>
          </a:xfrm>
        </p:spPr>
        <p:txBody>
          <a:bodyPr/>
          <a:lstStyle/>
          <a:p>
            <a:r>
              <a:rPr lang="en-US" sz="2800" dirty="0" smtClean="0"/>
              <a:t>Wires 50nm </a:t>
            </a:r>
            <a:r>
              <a:rPr lang="en-US" sz="2800" dirty="0" smtClean="0"/>
              <a:t>pitch </a:t>
            </a:r>
            <a:endParaRPr lang="en-US" sz="2800" dirty="0" smtClean="0"/>
          </a:p>
          <a:p>
            <a:r>
              <a:rPr lang="en-US" sz="2800" dirty="0" smtClean="0"/>
              <a:t>Gates 500nm tall </a:t>
            </a:r>
          </a:p>
          <a:p>
            <a:r>
              <a:rPr lang="en-US" sz="2800" dirty="0" smtClean="0">
                <a:solidFill>
                  <a:srgbClr val="FF6600"/>
                </a:solidFill>
              </a:rPr>
              <a:t>How many gates per row can provide outputs before saturate edge?</a:t>
            </a:r>
          </a:p>
          <a:p>
            <a:r>
              <a:rPr lang="en-US" sz="2800" dirty="0" smtClean="0">
                <a:solidFill>
                  <a:srgbClr val="FF6600"/>
                </a:solidFill>
              </a:rPr>
              <a:t>What if want more outputs to exit across edge?</a:t>
            </a:r>
            <a:endParaRPr lang="en-US" sz="2800" dirty="0" smtClean="0">
              <a:solidFill>
                <a:srgbClr val="FF6600"/>
              </a:solidFill>
            </a:endParaRPr>
          </a:p>
          <a:p>
            <a:endParaRPr lang="en-US" sz="2800" dirty="0" smtClean="0"/>
          </a:p>
        </p:txBody>
      </p:sp>
      <p:grpSp>
        <p:nvGrpSpPr>
          <p:cNvPr id="2" name="Group 57"/>
          <p:cNvGrpSpPr>
            <a:grpSpLocks/>
          </p:cNvGrpSpPr>
          <p:nvPr/>
        </p:nvGrpSpPr>
        <p:grpSpPr bwMode="auto">
          <a:xfrm>
            <a:off x="5029200" y="2819400"/>
            <a:ext cx="2962275" cy="3352800"/>
            <a:chOff x="2496" y="2544"/>
            <a:chExt cx="720" cy="960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2496" y="2688"/>
              <a:ext cx="96" cy="672"/>
              <a:chOff x="2496" y="2688"/>
              <a:chExt cx="96" cy="672"/>
            </a:xfrm>
          </p:grpSpPr>
          <p:sp>
            <p:nvSpPr>
              <p:cNvPr id="62514" name="Rectangle 4"/>
              <p:cNvSpPr>
                <a:spLocks noChangeArrowheads="1"/>
              </p:cNvSpPr>
              <p:nvPr/>
            </p:nvSpPr>
            <p:spPr bwMode="auto">
              <a:xfrm>
                <a:off x="2496" y="2688"/>
                <a:ext cx="96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2515" name="Rectangle 5"/>
              <p:cNvSpPr>
                <a:spLocks noChangeArrowheads="1"/>
              </p:cNvSpPr>
              <p:nvPr/>
            </p:nvSpPr>
            <p:spPr bwMode="auto">
              <a:xfrm>
                <a:off x="2496" y="2832"/>
                <a:ext cx="96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2516" name="Rectangle 6"/>
              <p:cNvSpPr>
                <a:spLocks noChangeArrowheads="1"/>
              </p:cNvSpPr>
              <p:nvPr/>
            </p:nvSpPr>
            <p:spPr bwMode="auto">
              <a:xfrm>
                <a:off x="2496" y="2976"/>
                <a:ext cx="96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2517" name="Rectangle 7"/>
              <p:cNvSpPr>
                <a:spLocks noChangeArrowheads="1"/>
              </p:cNvSpPr>
              <p:nvPr/>
            </p:nvSpPr>
            <p:spPr bwMode="auto">
              <a:xfrm>
                <a:off x="2496" y="3120"/>
                <a:ext cx="96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2518" name="Rectangle 8"/>
              <p:cNvSpPr>
                <a:spLocks noChangeArrowheads="1"/>
              </p:cNvSpPr>
              <p:nvPr/>
            </p:nvSpPr>
            <p:spPr bwMode="auto">
              <a:xfrm>
                <a:off x="2496" y="3264"/>
                <a:ext cx="96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2640" y="2688"/>
              <a:ext cx="96" cy="672"/>
              <a:chOff x="2496" y="2688"/>
              <a:chExt cx="96" cy="672"/>
            </a:xfrm>
          </p:grpSpPr>
          <p:sp>
            <p:nvSpPr>
              <p:cNvPr id="62509" name="Rectangle 11"/>
              <p:cNvSpPr>
                <a:spLocks noChangeArrowheads="1"/>
              </p:cNvSpPr>
              <p:nvPr/>
            </p:nvSpPr>
            <p:spPr bwMode="auto">
              <a:xfrm>
                <a:off x="2496" y="2688"/>
                <a:ext cx="96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2510" name="Rectangle 12"/>
              <p:cNvSpPr>
                <a:spLocks noChangeArrowheads="1"/>
              </p:cNvSpPr>
              <p:nvPr/>
            </p:nvSpPr>
            <p:spPr bwMode="auto">
              <a:xfrm>
                <a:off x="2496" y="2832"/>
                <a:ext cx="96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2511" name="Rectangle 13"/>
              <p:cNvSpPr>
                <a:spLocks noChangeArrowheads="1"/>
              </p:cNvSpPr>
              <p:nvPr/>
            </p:nvSpPr>
            <p:spPr bwMode="auto">
              <a:xfrm>
                <a:off x="2496" y="2976"/>
                <a:ext cx="96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2512" name="Rectangle 14"/>
              <p:cNvSpPr>
                <a:spLocks noChangeArrowheads="1"/>
              </p:cNvSpPr>
              <p:nvPr/>
            </p:nvSpPr>
            <p:spPr bwMode="auto">
              <a:xfrm>
                <a:off x="2496" y="3120"/>
                <a:ext cx="96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2513" name="Rectangle 15"/>
              <p:cNvSpPr>
                <a:spLocks noChangeArrowheads="1"/>
              </p:cNvSpPr>
              <p:nvPr/>
            </p:nvSpPr>
            <p:spPr bwMode="auto">
              <a:xfrm>
                <a:off x="2496" y="3264"/>
                <a:ext cx="96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16"/>
            <p:cNvGrpSpPr>
              <a:grpSpLocks/>
            </p:cNvGrpSpPr>
            <p:nvPr/>
          </p:nvGrpSpPr>
          <p:grpSpPr bwMode="auto">
            <a:xfrm>
              <a:off x="2784" y="2688"/>
              <a:ext cx="96" cy="672"/>
              <a:chOff x="2496" y="2688"/>
              <a:chExt cx="96" cy="672"/>
            </a:xfrm>
          </p:grpSpPr>
          <p:sp>
            <p:nvSpPr>
              <p:cNvPr id="62504" name="Rectangle 17"/>
              <p:cNvSpPr>
                <a:spLocks noChangeArrowheads="1"/>
              </p:cNvSpPr>
              <p:nvPr/>
            </p:nvSpPr>
            <p:spPr bwMode="auto">
              <a:xfrm>
                <a:off x="2496" y="2688"/>
                <a:ext cx="96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2505" name="Rectangle 18"/>
              <p:cNvSpPr>
                <a:spLocks noChangeArrowheads="1"/>
              </p:cNvSpPr>
              <p:nvPr/>
            </p:nvSpPr>
            <p:spPr bwMode="auto">
              <a:xfrm>
                <a:off x="2496" y="2832"/>
                <a:ext cx="96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2506" name="Rectangle 19"/>
              <p:cNvSpPr>
                <a:spLocks noChangeArrowheads="1"/>
              </p:cNvSpPr>
              <p:nvPr/>
            </p:nvSpPr>
            <p:spPr bwMode="auto">
              <a:xfrm>
                <a:off x="2496" y="2976"/>
                <a:ext cx="96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2507" name="Rectangle 20"/>
              <p:cNvSpPr>
                <a:spLocks noChangeArrowheads="1"/>
              </p:cNvSpPr>
              <p:nvPr/>
            </p:nvSpPr>
            <p:spPr bwMode="auto">
              <a:xfrm>
                <a:off x="2496" y="3120"/>
                <a:ext cx="96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2508" name="Rectangle 21"/>
              <p:cNvSpPr>
                <a:spLocks noChangeArrowheads="1"/>
              </p:cNvSpPr>
              <p:nvPr/>
            </p:nvSpPr>
            <p:spPr bwMode="auto">
              <a:xfrm>
                <a:off x="2496" y="3264"/>
                <a:ext cx="96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22"/>
            <p:cNvGrpSpPr>
              <a:grpSpLocks/>
            </p:cNvGrpSpPr>
            <p:nvPr/>
          </p:nvGrpSpPr>
          <p:grpSpPr bwMode="auto">
            <a:xfrm>
              <a:off x="2928" y="2688"/>
              <a:ext cx="96" cy="672"/>
              <a:chOff x="2496" y="2688"/>
              <a:chExt cx="96" cy="672"/>
            </a:xfrm>
          </p:grpSpPr>
          <p:sp>
            <p:nvSpPr>
              <p:cNvPr id="62499" name="Rectangle 23"/>
              <p:cNvSpPr>
                <a:spLocks noChangeArrowheads="1"/>
              </p:cNvSpPr>
              <p:nvPr/>
            </p:nvSpPr>
            <p:spPr bwMode="auto">
              <a:xfrm>
                <a:off x="2496" y="2688"/>
                <a:ext cx="96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2500" name="Rectangle 24"/>
              <p:cNvSpPr>
                <a:spLocks noChangeArrowheads="1"/>
              </p:cNvSpPr>
              <p:nvPr/>
            </p:nvSpPr>
            <p:spPr bwMode="auto">
              <a:xfrm>
                <a:off x="2496" y="2832"/>
                <a:ext cx="96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2501" name="Rectangle 25"/>
              <p:cNvSpPr>
                <a:spLocks noChangeArrowheads="1"/>
              </p:cNvSpPr>
              <p:nvPr/>
            </p:nvSpPr>
            <p:spPr bwMode="auto">
              <a:xfrm>
                <a:off x="2496" y="2976"/>
                <a:ext cx="96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2502" name="Rectangle 26"/>
              <p:cNvSpPr>
                <a:spLocks noChangeArrowheads="1"/>
              </p:cNvSpPr>
              <p:nvPr/>
            </p:nvSpPr>
            <p:spPr bwMode="auto">
              <a:xfrm>
                <a:off x="2496" y="3120"/>
                <a:ext cx="96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2503" name="Rectangle 27"/>
              <p:cNvSpPr>
                <a:spLocks noChangeArrowheads="1"/>
              </p:cNvSpPr>
              <p:nvPr/>
            </p:nvSpPr>
            <p:spPr bwMode="auto">
              <a:xfrm>
                <a:off x="2496" y="3264"/>
                <a:ext cx="96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62476" name="Line 28"/>
            <p:cNvSpPr>
              <a:spLocks noChangeShapeType="1"/>
            </p:cNvSpPr>
            <p:nvPr/>
          </p:nvSpPr>
          <p:spPr bwMode="auto">
            <a:xfrm>
              <a:off x="3120" y="2544"/>
              <a:ext cx="0" cy="96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77" name="Line 29"/>
            <p:cNvSpPr>
              <a:spLocks noChangeShapeType="1"/>
            </p:cNvSpPr>
            <p:nvPr/>
          </p:nvSpPr>
          <p:spPr bwMode="auto">
            <a:xfrm>
              <a:off x="3216" y="2688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78" name="Line 30"/>
            <p:cNvSpPr>
              <a:spLocks noChangeShapeType="1"/>
            </p:cNvSpPr>
            <p:nvPr/>
          </p:nvSpPr>
          <p:spPr bwMode="auto">
            <a:xfrm>
              <a:off x="2688" y="3456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" name="Group 34"/>
            <p:cNvGrpSpPr>
              <a:grpSpLocks/>
            </p:cNvGrpSpPr>
            <p:nvPr/>
          </p:nvGrpSpPr>
          <p:grpSpPr bwMode="auto">
            <a:xfrm>
              <a:off x="2688" y="2688"/>
              <a:ext cx="480" cy="96"/>
              <a:chOff x="2688" y="2688"/>
              <a:chExt cx="480" cy="96"/>
            </a:xfrm>
          </p:grpSpPr>
          <p:sp>
            <p:nvSpPr>
              <p:cNvPr id="62496" name="Line 31"/>
              <p:cNvSpPr>
                <a:spLocks noChangeShapeType="1"/>
              </p:cNvSpPr>
              <p:nvPr/>
            </p:nvSpPr>
            <p:spPr bwMode="auto">
              <a:xfrm>
                <a:off x="2976" y="2736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97" name="Line 32"/>
              <p:cNvSpPr>
                <a:spLocks noChangeShapeType="1"/>
              </p:cNvSpPr>
              <p:nvPr/>
            </p:nvSpPr>
            <p:spPr bwMode="auto">
              <a:xfrm>
                <a:off x="2832" y="2688"/>
                <a:ext cx="336" cy="0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98" name="Line 33"/>
              <p:cNvSpPr>
                <a:spLocks noChangeShapeType="1"/>
              </p:cNvSpPr>
              <p:nvPr/>
            </p:nvSpPr>
            <p:spPr bwMode="auto">
              <a:xfrm>
                <a:off x="2688" y="2784"/>
                <a:ext cx="480" cy="0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" name="Group 35"/>
            <p:cNvGrpSpPr>
              <a:grpSpLocks/>
            </p:cNvGrpSpPr>
            <p:nvPr/>
          </p:nvGrpSpPr>
          <p:grpSpPr bwMode="auto">
            <a:xfrm>
              <a:off x="2688" y="2832"/>
              <a:ext cx="480" cy="96"/>
              <a:chOff x="2688" y="2688"/>
              <a:chExt cx="480" cy="96"/>
            </a:xfrm>
          </p:grpSpPr>
          <p:sp>
            <p:nvSpPr>
              <p:cNvPr id="62493" name="Line 36"/>
              <p:cNvSpPr>
                <a:spLocks noChangeShapeType="1"/>
              </p:cNvSpPr>
              <p:nvPr/>
            </p:nvSpPr>
            <p:spPr bwMode="auto">
              <a:xfrm>
                <a:off x="2976" y="2736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94" name="Line 37"/>
              <p:cNvSpPr>
                <a:spLocks noChangeShapeType="1"/>
              </p:cNvSpPr>
              <p:nvPr/>
            </p:nvSpPr>
            <p:spPr bwMode="auto">
              <a:xfrm>
                <a:off x="2832" y="2688"/>
                <a:ext cx="336" cy="0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95" name="Line 38"/>
              <p:cNvSpPr>
                <a:spLocks noChangeShapeType="1"/>
              </p:cNvSpPr>
              <p:nvPr/>
            </p:nvSpPr>
            <p:spPr bwMode="auto">
              <a:xfrm>
                <a:off x="2688" y="2784"/>
                <a:ext cx="480" cy="0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" name="Group 39"/>
            <p:cNvGrpSpPr>
              <a:grpSpLocks/>
            </p:cNvGrpSpPr>
            <p:nvPr/>
          </p:nvGrpSpPr>
          <p:grpSpPr bwMode="auto">
            <a:xfrm>
              <a:off x="2688" y="2976"/>
              <a:ext cx="480" cy="96"/>
              <a:chOff x="2688" y="2688"/>
              <a:chExt cx="480" cy="96"/>
            </a:xfrm>
          </p:grpSpPr>
          <p:sp>
            <p:nvSpPr>
              <p:cNvPr id="62490" name="Line 40"/>
              <p:cNvSpPr>
                <a:spLocks noChangeShapeType="1"/>
              </p:cNvSpPr>
              <p:nvPr/>
            </p:nvSpPr>
            <p:spPr bwMode="auto">
              <a:xfrm>
                <a:off x="2976" y="2736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91" name="Line 41"/>
              <p:cNvSpPr>
                <a:spLocks noChangeShapeType="1"/>
              </p:cNvSpPr>
              <p:nvPr/>
            </p:nvSpPr>
            <p:spPr bwMode="auto">
              <a:xfrm>
                <a:off x="2832" y="2688"/>
                <a:ext cx="336" cy="0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92" name="Line 42"/>
              <p:cNvSpPr>
                <a:spLocks noChangeShapeType="1"/>
              </p:cNvSpPr>
              <p:nvPr/>
            </p:nvSpPr>
            <p:spPr bwMode="auto">
              <a:xfrm>
                <a:off x="2688" y="2784"/>
                <a:ext cx="480" cy="0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43"/>
            <p:cNvGrpSpPr>
              <a:grpSpLocks/>
            </p:cNvGrpSpPr>
            <p:nvPr/>
          </p:nvGrpSpPr>
          <p:grpSpPr bwMode="auto">
            <a:xfrm>
              <a:off x="2688" y="3120"/>
              <a:ext cx="480" cy="96"/>
              <a:chOff x="2688" y="2688"/>
              <a:chExt cx="480" cy="96"/>
            </a:xfrm>
          </p:grpSpPr>
          <p:sp>
            <p:nvSpPr>
              <p:cNvPr id="62487" name="Line 44"/>
              <p:cNvSpPr>
                <a:spLocks noChangeShapeType="1"/>
              </p:cNvSpPr>
              <p:nvPr/>
            </p:nvSpPr>
            <p:spPr bwMode="auto">
              <a:xfrm>
                <a:off x="2976" y="2736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88" name="Line 45"/>
              <p:cNvSpPr>
                <a:spLocks noChangeShapeType="1"/>
              </p:cNvSpPr>
              <p:nvPr/>
            </p:nvSpPr>
            <p:spPr bwMode="auto">
              <a:xfrm>
                <a:off x="2832" y="2688"/>
                <a:ext cx="336" cy="0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89" name="Line 46"/>
              <p:cNvSpPr>
                <a:spLocks noChangeShapeType="1"/>
              </p:cNvSpPr>
              <p:nvPr/>
            </p:nvSpPr>
            <p:spPr bwMode="auto">
              <a:xfrm>
                <a:off x="2688" y="2784"/>
                <a:ext cx="480" cy="0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" name="Group 47"/>
            <p:cNvGrpSpPr>
              <a:grpSpLocks/>
            </p:cNvGrpSpPr>
            <p:nvPr/>
          </p:nvGrpSpPr>
          <p:grpSpPr bwMode="auto">
            <a:xfrm>
              <a:off x="2688" y="3264"/>
              <a:ext cx="480" cy="96"/>
              <a:chOff x="2688" y="2688"/>
              <a:chExt cx="480" cy="96"/>
            </a:xfrm>
          </p:grpSpPr>
          <p:sp>
            <p:nvSpPr>
              <p:cNvPr id="62484" name="Line 48"/>
              <p:cNvSpPr>
                <a:spLocks noChangeShapeType="1"/>
              </p:cNvSpPr>
              <p:nvPr/>
            </p:nvSpPr>
            <p:spPr bwMode="auto">
              <a:xfrm>
                <a:off x="2976" y="2736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85" name="Line 49"/>
              <p:cNvSpPr>
                <a:spLocks noChangeShapeType="1"/>
              </p:cNvSpPr>
              <p:nvPr/>
            </p:nvSpPr>
            <p:spPr bwMode="auto">
              <a:xfrm>
                <a:off x="2832" y="2688"/>
                <a:ext cx="336" cy="0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86" name="Line 50"/>
              <p:cNvSpPr>
                <a:spLocks noChangeShapeType="1"/>
              </p:cNvSpPr>
              <p:nvPr/>
            </p:nvSpPr>
            <p:spPr bwMode="auto">
              <a:xfrm>
                <a:off x="2688" y="2784"/>
                <a:ext cx="480" cy="0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Interconnect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Long wires need buffering</a:t>
            </a:r>
          </a:p>
          <a:p>
            <a:r>
              <a:rPr lang="en-US" dirty="0" smtClean="0"/>
              <a:t>Buffers take up space</a:t>
            </a:r>
          </a:p>
          <a:p>
            <a:pPr lvl="1"/>
            <a:r>
              <a:rPr lang="en-US" dirty="0" smtClean="0"/>
              <a:t>Weren’t in simple accounting of logic and memory blocks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5181600"/>
            <a:ext cx="7232650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Wafer Cost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114800"/>
          </a:xfrm>
        </p:spPr>
        <p:txBody>
          <a:bodyPr/>
          <a:lstStyle/>
          <a:p>
            <a:r>
              <a:rPr lang="en-US" dirty="0" smtClean="0"/>
              <a:t>Incremental cost of producing a silicon wafer is fixed for a given technology</a:t>
            </a:r>
          </a:p>
          <a:p>
            <a:pPr lvl="1"/>
            <a:r>
              <a:rPr lang="en-US" dirty="0" smtClean="0"/>
              <a:t>Independent of the specific design</a:t>
            </a:r>
          </a:p>
          <a:p>
            <a:pPr lvl="1"/>
            <a:r>
              <a:rPr lang="en-US" dirty="0" smtClean="0"/>
              <a:t>E.g. $3,500</a:t>
            </a:r>
          </a:p>
          <a:p>
            <a:r>
              <a:rPr lang="en-US" dirty="0" smtClean="0"/>
              <a:t>Can fill wafer with </a:t>
            </a:r>
            <a:br>
              <a:rPr lang="en-US" dirty="0" smtClean="0"/>
            </a:br>
            <a:r>
              <a:rPr lang="en-US" dirty="0" smtClean="0"/>
              <a:t>copies of chip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5486400"/>
            <a:ext cx="86649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By German </a:t>
            </a:r>
            <a:r>
              <a:rPr lang="en-US" sz="2000" dirty="0" err="1" smtClean="0">
                <a:latin typeface="+mn-lt"/>
              </a:rPr>
              <a:t>Wikipediabiatch</a:t>
            </a:r>
            <a:r>
              <a:rPr lang="en-US" sz="2000" dirty="0" smtClean="0">
                <a:latin typeface="+mn-lt"/>
              </a:rPr>
              <a:t>, original upload 7.</a:t>
            </a:r>
            <a:r>
              <a:rPr lang="en-US" sz="2000" dirty="0" smtClean="0">
                <a:latin typeface="+mn-lt"/>
              </a:rPr>
              <a:t> </a:t>
            </a:r>
          </a:p>
          <a:p>
            <a:r>
              <a:rPr lang="en-US" sz="2000" dirty="0" err="1" smtClean="0">
                <a:latin typeface="+mn-lt"/>
              </a:rPr>
              <a:t>Okt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2004 by </a:t>
            </a:r>
            <a:r>
              <a:rPr lang="en-US" sz="2000" dirty="0" err="1" smtClean="0">
                <a:latin typeface="+mn-lt"/>
              </a:rPr>
              <a:t>Stahlkocher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de:Bild:Wafer</a:t>
            </a:r>
            <a:r>
              <a:rPr lang="en-US" sz="2000" dirty="0" smtClean="0">
                <a:latin typeface="+mn-lt"/>
              </a:rPr>
              <a:t> 2 </a:t>
            </a:r>
            <a:r>
              <a:rPr lang="en-US" sz="2000" dirty="0" err="1" smtClean="0">
                <a:latin typeface="+mn-lt"/>
              </a:rPr>
              <a:t>Zoll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bis</a:t>
            </a:r>
            <a:r>
              <a:rPr lang="en-US" sz="2000" dirty="0" smtClean="0">
                <a:latin typeface="+mn-lt"/>
              </a:rPr>
              <a:t> 8 </a:t>
            </a:r>
            <a:r>
              <a:rPr lang="en-US" sz="2000" dirty="0" err="1" smtClean="0">
                <a:latin typeface="+mn-lt"/>
              </a:rPr>
              <a:t>Zoll.jpg</a:t>
            </a:r>
            <a:r>
              <a:rPr lang="en-US" sz="2000" dirty="0" smtClean="0">
                <a:latin typeface="+mn-lt"/>
              </a:rPr>
              <a:t>,</a:t>
            </a:r>
          </a:p>
          <a:p>
            <a:r>
              <a:rPr lang="en-US" sz="2000" dirty="0" smtClean="0">
                <a:latin typeface="+mn-lt"/>
              </a:rPr>
              <a:t>CC </a:t>
            </a:r>
            <a:r>
              <a:rPr lang="en-US" sz="2000" dirty="0" smtClean="0">
                <a:latin typeface="+mn-lt"/>
              </a:rPr>
              <a:t>BY-SA 3.0, https://</a:t>
            </a:r>
            <a:r>
              <a:rPr lang="en-US" sz="2000" dirty="0" err="1" smtClean="0">
                <a:latin typeface="+mn-lt"/>
              </a:rPr>
              <a:t>commons.wikimedia.org/w/index.php?curid</a:t>
            </a:r>
            <a:r>
              <a:rPr lang="en-US" sz="2000" dirty="0" smtClean="0">
                <a:latin typeface="+mn-lt"/>
              </a:rPr>
              <a:t>=928106</a:t>
            </a:r>
            <a:endParaRPr lang="en-US" sz="2000" dirty="0">
              <a:latin typeface="+mn-lt"/>
            </a:endParaRPr>
          </a:p>
        </p:txBody>
      </p:sp>
      <p:pic>
        <p:nvPicPr>
          <p:cNvPr id="7" name="Picture 6" descr="Wafer_2_Zoll_bis_8_Zoll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0532" y="3048000"/>
            <a:ext cx="3363468" cy="27414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Infrastructure: Clocking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PLL (Phased-Lock-Loop) to generate and synchronize clock</a:t>
            </a:r>
          </a:p>
          <a:p>
            <a:r>
              <a:rPr lang="en-US" dirty="0" smtClean="0"/>
              <a:t>Clock drivers are big (drive big load)</a:t>
            </a:r>
          </a:p>
          <a:p>
            <a:r>
              <a:rPr lang="en-US" dirty="0" smtClean="0"/>
              <a:t>Need buffering all over chip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Infrastructure: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many I/O Pads</a:t>
            </a:r>
          </a:p>
          <a:p>
            <a:pPr lvl="1"/>
            <a:r>
              <a:rPr lang="en-US" dirty="0" smtClean="0"/>
              <a:t>Carry current</a:t>
            </a:r>
          </a:p>
          <a:p>
            <a:pPr lvl="1"/>
            <a:r>
              <a:rPr lang="en-US" dirty="0" smtClean="0"/>
              <a:t>Keep inductance low</a:t>
            </a:r>
          </a:p>
          <a:p>
            <a:r>
              <a:rPr lang="en-US" dirty="0" smtClean="0"/>
              <a:t>Wires to distribute over chip</a:t>
            </a:r>
          </a:p>
          <a:p>
            <a:r>
              <a:rPr lang="en-US" dirty="0" smtClean="0"/>
              <a:t>Maybe</a:t>
            </a:r>
          </a:p>
          <a:p>
            <a:pPr lvl="1"/>
            <a:r>
              <a:rPr lang="en-US" dirty="0" smtClean="0"/>
              <a:t>Capacitance to stabilize power</a:t>
            </a:r>
          </a:p>
          <a:p>
            <a:pPr lvl="1"/>
            <a:r>
              <a:rPr lang="en-US" dirty="0" smtClean="0"/>
              <a:t>Voltage converters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Mostly sum of components, but…</a:t>
            </a:r>
          </a:p>
          <a:p>
            <a:r>
              <a:rPr lang="en-US" dirty="0" smtClean="0"/>
              <a:t>Area may be driven by </a:t>
            </a:r>
          </a:p>
          <a:p>
            <a:pPr lvl="1"/>
            <a:r>
              <a:rPr lang="en-US" dirty="0" smtClean="0"/>
              <a:t>I/O</a:t>
            </a:r>
          </a:p>
          <a:p>
            <a:pPr lvl="1"/>
            <a:r>
              <a:rPr lang="en-US" dirty="0" smtClean="0"/>
              <a:t>Interconnect</a:t>
            </a:r>
          </a:p>
          <a:p>
            <a:r>
              <a:rPr lang="en-US" dirty="0" smtClean="0"/>
              <a:t>Will need to pay for infrastructure</a:t>
            </a:r>
          </a:p>
          <a:p>
            <a:pPr lvl="1"/>
            <a:r>
              <a:rPr lang="en-US" dirty="0" smtClean="0"/>
              <a:t>Clocking, Power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42</a:t>
            </a:fld>
            <a:endParaRPr lang="en-US"/>
          </a:p>
        </p:txBody>
      </p:sp>
      <p:graphicFrame>
        <p:nvGraphicFramePr>
          <p:cNvPr id="220162" name="Object 2"/>
          <p:cNvGraphicFramePr>
            <a:graphicFrameLocks noChangeAspect="1"/>
          </p:cNvGraphicFramePr>
          <p:nvPr/>
        </p:nvGraphicFramePr>
        <p:xfrm>
          <a:off x="6096000" y="381000"/>
          <a:ext cx="2613025" cy="1524000"/>
        </p:xfrm>
        <a:graphic>
          <a:graphicData uri="http://schemas.openxmlformats.org/presentationml/2006/ole">
            <p:oleObj spid="_x0000_s220162" name="Equation" r:id="rId3" imgW="609600" imgH="355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Some Areas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Processor Areas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ARM Cortex </a:t>
            </a:r>
            <a:r>
              <a:rPr lang="en-US" dirty="0" smtClean="0"/>
              <a:t>A9</a:t>
            </a:r>
            <a:r>
              <a:rPr lang="en-US" dirty="0" smtClean="0"/>
              <a:t> </a:t>
            </a:r>
            <a:r>
              <a:rPr lang="en-US" dirty="0" smtClean="0"/>
              <a:t>about 1mm</a:t>
            </a:r>
            <a:r>
              <a:rPr lang="en-US" baseline="30000" dirty="0" smtClean="0"/>
              <a:t>2  </a:t>
            </a:r>
            <a:r>
              <a:rPr lang="en-US" dirty="0" smtClean="0"/>
              <a:t>in 28nm</a:t>
            </a:r>
            <a:endParaRPr lang="en-US" baseline="30000" dirty="0" smtClean="0"/>
          </a:p>
          <a:p>
            <a:pPr lvl="1"/>
            <a:r>
              <a:rPr lang="en-US" dirty="0" err="1" smtClean="0"/>
              <a:t>Zynq</a:t>
            </a:r>
            <a:r>
              <a:rPr lang="en-US" dirty="0" smtClean="0"/>
              <a:t> processor</a:t>
            </a:r>
          </a:p>
          <a:p>
            <a:pPr lvl="1"/>
            <a:r>
              <a:rPr lang="en-US" dirty="0" err="1" smtClean="0"/>
              <a:t>SuperScalar</a:t>
            </a:r>
            <a:r>
              <a:rPr lang="en-US" dirty="0" smtClean="0"/>
              <a:t> core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A5 (scalar) about 0.25mm</a:t>
            </a:r>
            <a:r>
              <a:rPr lang="en-US" baseline="30000" dirty="0" smtClean="0"/>
              <a:t>2</a:t>
            </a:r>
          </a:p>
          <a:p>
            <a:r>
              <a:rPr lang="en-US" dirty="0" smtClean="0"/>
              <a:t>A15 (higher performance) about 3mm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Zynq</a:t>
            </a:r>
            <a:r>
              <a:rPr lang="en-US" dirty="0" smtClean="0"/>
              <a:t> Compute Blocks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Crude estimate, including </a:t>
            </a:r>
            <a:r>
              <a:rPr lang="en-US" dirty="0" smtClean="0"/>
              <a:t>interconnect</a:t>
            </a:r>
          </a:p>
          <a:p>
            <a:r>
              <a:rPr lang="en-US" dirty="0" smtClean="0"/>
              <a:t>2000 </a:t>
            </a:r>
            <a:r>
              <a:rPr lang="en-US" dirty="0" smtClean="0"/>
              <a:t>6-LUTs per sq. mm </a:t>
            </a:r>
          </a:p>
          <a:p>
            <a:r>
              <a:rPr lang="en-US" dirty="0" smtClean="0"/>
              <a:t>DSP Block ~ 0.1 sq. mm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Standard program for modeling memories and caches</a:t>
            </a:r>
          </a:p>
          <a:p>
            <a:pPr lvl="1"/>
            <a:r>
              <a:rPr lang="en-US" dirty="0" smtClean="0"/>
              <a:t>More sophisticated version of the simple modeling we’ve been doing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Will ask you to use for custom area estimates (milestone, final report)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CACTI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Technology</a:t>
            </a:r>
          </a:p>
          <a:p>
            <a:r>
              <a:rPr lang="en-US" dirty="0" smtClean="0"/>
              <a:t>Capacity</a:t>
            </a:r>
          </a:p>
          <a:p>
            <a:r>
              <a:rPr lang="en-US" dirty="0" smtClean="0"/>
              <a:t>Output Width</a:t>
            </a:r>
          </a:p>
          <a:p>
            <a:r>
              <a:rPr lang="en-US" dirty="0" smtClean="0"/>
              <a:t>Ports</a:t>
            </a:r>
          </a:p>
          <a:p>
            <a:r>
              <a:rPr lang="en-US" dirty="0" smtClean="0"/>
              <a:t>Cache ways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Example 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856358"/>
            <a:ext cx="13081375" cy="60016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</a:t>
            </a:r>
            <a:r>
              <a:rPr lang="en-US" dirty="0" smtClean="0"/>
              <a:t>Total cache size (bytes): 32768</a:t>
            </a:r>
          </a:p>
          <a:p>
            <a:r>
              <a:rPr lang="en-US" dirty="0" smtClean="0"/>
              <a:t>    Number of banks: 1</a:t>
            </a:r>
          </a:p>
          <a:p>
            <a:r>
              <a:rPr lang="en-US" dirty="0" smtClean="0"/>
              <a:t>    </a:t>
            </a:r>
            <a:r>
              <a:rPr lang="en-US" dirty="0" err="1" smtClean="0"/>
              <a:t>Associativity</a:t>
            </a:r>
            <a:r>
              <a:rPr lang="en-US" dirty="0" smtClean="0"/>
              <a:t>: 4</a:t>
            </a:r>
          </a:p>
          <a:p>
            <a:r>
              <a:rPr lang="en-US" dirty="0" smtClean="0"/>
              <a:t>    Block size (bytes): 64</a:t>
            </a:r>
          </a:p>
          <a:p>
            <a:r>
              <a:rPr lang="en-US" dirty="0" smtClean="0"/>
              <a:t>    Read/write Ports: 1</a:t>
            </a:r>
          </a:p>
          <a:p>
            <a:r>
              <a:rPr lang="en-US" dirty="0" smtClean="0"/>
              <a:t>    Read ports: 0</a:t>
            </a:r>
          </a:p>
          <a:p>
            <a:r>
              <a:rPr lang="en-US" dirty="0" smtClean="0"/>
              <a:t>    Write ports: 0</a:t>
            </a:r>
          </a:p>
          <a:p>
            <a:r>
              <a:rPr lang="en-US" dirty="0" smtClean="0"/>
              <a:t>    Technology size (nm): 32</a:t>
            </a:r>
          </a:p>
          <a:p>
            <a:endParaRPr lang="en-US" dirty="0" smtClean="0"/>
          </a:p>
          <a:p>
            <a:r>
              <a:rPr lang="en-US" dirty="0" smtClean="0"/>
              <a:t>    Access time (ns): 1.09421</a:t>
            </a:r>
          </a:p>
          <a:p>
            <a:r>
              <a:rPr lang="en-US" dirty="0" smtClean="0"/>
              <a:t>    Cycle time (ns):  1.25458</a:t>
            </a:r>
          </a:p>
          <a:p>
            <a:r>
              <a:rPr lang="en-US" dirty="0" smtClean="0"/>
              <a:t>    Total dynamic read energy per access (</a:t>
            </a:r>
            <a:r>
              <a:rPr lang="en-US" dirty="0" err="1" smtClean="0"/>
              <a:t>nJ</a:t>
            </a:r>
            <a:r>
              <a:rPr lang="en-US" dirty="0" smtClean="0"/>
              <a:t>): 0.0234295</a:t>
            </a:r>
          </a:p>
          <a:p>
            <a:r>
              <a:rPr lang="en-US" dirty="0" smtClean="0"/>
              <a:t>    Total dynamic write energy per access (</a:t>
            </a:r>
            <a:r>
              <a:rPr lang="en-US" dirty="0" err="1" smtClean="0"/>
              <a:t>nJ</a:t>
            </a:r>
            <a:r>
              <a:rPr lang="en-US" dirty="0" smtClean="0"/>
              <a:t>): 0.018806</a:t>
            </a:r>
          </a:p>
          <a:p>
            <a:r>
              <a:rPr lang="en-US" dirty="0" smtClean="0"/>
              <a:t>    Total leakage power of a bank without power gating, including its network outside (</a:t>
            </a:r>
            <a:r>
              <a:rPr lang="en-US" dirty="0" err="1" smtClean="0"/>
              <a:t>mW</a:t>
            </a:r>
            <a:r>
              <a:rPr lang="en-US" dirty="0" smtClean="0"/>
              <a:t>): 0.00787646</a:t>
            </a:r>
          </a:p>
          <a:p>
            <a:r>
              <a:rPr lang="en-US" dirty="0" smtClean="0"/>
              <a:t>    Cache height </a:t>
            </a:r>
            <a:r>
              <a:rPr lang="en-US" dirty="0" err="1" smtClean="0"/>
              <a:t>x</a:t>
            </a:r>
            <a:r>
              <a:rPr lang="en-US" dirty="0" smtClean="0"/>
              <a:t> width (mm): 0.152304 </a:t>
            </a:r>
            <a:r>
              <a:rPr lang="en-US" dirty="0" err="1" smtClean="0"/>
              <a:t>x</a:t>
            </a:r>
            <a:r>
              <a:rPr lang="en-US" dirty="0" smtClean="0"/>
              <a:t> 0.523289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 smtClean="0"/>
              <a:t>CACTI – Memories on </a:t>
            </a:r>
            <a:r>
              <a:rPr lang="en-US" dirty="0" err="1" smtClean="0"/>
              <a:t>Zynq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r>
              <a:rPr lang="en-US" dirty="0" smtClean="0"/>
              <a:t>32nm (closest technology it models to 28nm in </a:t>
            </a:r>
            <a:r>
              <a:rPr lang="en-US" dirty="0" err="1" smtClean="0"/>
              <a:t>Zynq</a:t>
            </a:r>
            <a:r>
              <a:rPr lang="en-US" dirty="0" smtClean="0"/>
              <a:t>)</a:t>
            </a:r>
          </a:p>
          <a:p>
            <a:r>
              <a:rPr lang="en-US" dirty="0" smtClean="0"/>
              <a:t>36Kb </a:t>
            </a:r>
            <a:r>
              <a:rPr lang="en-US" dirty="0" err="1" smtClean="0"/>
              <a:t>BRAMs</a:t>
            </a:r>
            <a:r>
              <a:rPr lang="en-US" dirty="0" smtClean="0"/>
              <a:t>                           0.025mm</a:t>
            </a:r>
          </a:p>
          <a:p>
            <a:pPr lvl="1"/>
            <a:r>
              <a:rPr lang="en-US" dirty="0" smtClean="0"/>
              <a:t>2 port, 72b output</a:t>
            </a:r>
          </a:p>
          <a:p>
            <a:r>
              <a:rPr lang="en-US" dirty="0" smtClean="0"/>
              <a:t>ARM L1 cache                         0.08mm</a:t>
            </a:r>
          </a:p>
          <a:p>
            <a:pPr lvl="1"/>
            <a:r>
              <a:rPr lang="en-US" dirty="0" smtClean="0"/>
              <a:t>32KB 4-way associative</a:t>
            </a:r>
          </a:p>
          <a:p>
            <a:r>
              <a:rPr lang="en-US" dirty="0" smtClean="0"/>
              <a:t>ARM L2 cache                         </a:t>
            </a:r>
            <a:r>
              <a:rPr lang="en-US" dirty="0" smtClean="0"/>
              <a:t>1.5 mm</a:t>
            </a:r>
            <a:endParaRPr lang="en-US" dirty="0" smtClean="0"/>
          </a:p>
          <a:p>
            <a:pPr lvl="1"/>
            <a:r>
              <a:rPr lang="en-US" dirty="0" smtClean="0"/>
              <a:t>512KB 8-way associative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Preclass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Rough cost per mm of silicon?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$3500 for 300mm wafer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 err="1" smtClean="0"/>
              <a:t>Zynq</a:t>
            </a:r>
            <a:r>
              <a:rPr lang="en-US" dirty="0" smtClean="0"/>
              <a:t> Component Estimates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8458200" cy="4419600"/>
          </a:xfrm>
        </p:spPr>
        <p:txBody>
          <a:bodyPr/>
          <a:lstStyle/>
          <a:p>
            <a:r>
              <a:rPr lang="en-US" dirty="0" smtClean="0"/>
              <a:t>6</a:t>
            </a:r>
            <a:r>
              <a:rPr lang="en-US" dirty="0" smtClean="0"/>
              <a:t>-</a:t>
            </a:r>
            <a:r>
              <a:rPr lang="en-US" dirty="0" smtClean="0"/>
              <a:t>LUT                                      0.0005 mm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/>
              <a:t>DSP Block</a:t>
            </a:r>
            <a:r>
              <a:rPr lang="en-US" dirty="0" smtClean="0"/>
              <a:t>                               0.1 mm</a:t>
            </a:r>
            <a:r>
              <a:rPr lang="en-US" baseline="30000" dirty="0" smtClean="0"/>
              <a:t>2</a:t>
            </a:r>
            <a:endParaRPr lang="en-US" dirty="0" smtClean="0"/>
          </a:p>
          <a:p>
            <a:r>
              <a:rPr lang="en-US" dirty="0" smtClean="0"/>
              <a:t>36Kb </a:t>
            </a:r>
            <a:r>
              <a:rPr lang="en-US" dirty="0" err="1" smtClean="0"/>
              <a:t>BRAMs</a:t>
            </a:r>
            <a:r>
              <a:rPr lang="en-US" dirty="0" smtClean="0"/>
              <a:t>                           0.025mm</a:t>
            </a:r>
            <a:r>
              <a:rPr lang="en-US" baseline="30000" dirty="0" smtClean="0"/>
              <a:t>2</a:t>
            </a:r>
            <a:endParaRPr lang="en-US" dirty="0" smtClean="0"/>
          </a:p>
          <a:p>
            <a:r>
              <a:rPr lang="en-US" dirty="0" smtClean="0"/>
              <a:t>ARM L1 cache                         0.08mm</a:t>
            </a:r>
            <a:r>
              <a:rPr lang="en-US" baseline="30000" dirty="0" smtClean="0"/>
              <a:t>2</a:t>
            </a:r>
            <a:endParaRPr lang="en-US" dirty="0" smtClean="0"/>
          </a:p>
          <a:p>
            <a:r>
              <a:rPr lang="en-US" dirty="0" smtClean="0"/>
              <a:t>ARM L2 cache                         </a:t>
            </a:r>
            <a:r>
              <a:rPr lang="en-US" dirty="0" smtClean="0"/>
              <a:t>1.5 </a:t>
            </a:r>
            <a:r>
              <a:rPr lang="en-US" dirty="0" smtClean="0"/>
              <a:t>mm</a:t>
            </a:r>
            <a:r>
              <a:rPr lang="en-US" baseline="30000" dirty="0" smtClean="0"/>
              <a:t>2</a:t>
            </a:r>
            <a:endParaRPr lang="en-US" dirty="0" smtClean="0"/>
          </a:p>
          <a:p>
            <a:r>
              <a:rPr lang="en-US" dirty="0" smtClean="0"/>
              <a:t>ARM Cortex A9</a:t>
            </a:r>
            <a:r>
              <a:rPr lang="en-US" dirty="0" smtClean="0"/>
              <a:t>                        1.0 mm</a:t>
            </a:r>
            <a:r>
              <a:rPr lang="en-US" baseline="30000" dirty="0" smtClean="0"/>
              <a:t>2 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dirty="0" smtClean="0"/>
              <a:t>Today </a:t>
            </a:r>
            <a:r>
              <a:rPr lang="en-US" dirty="0" err="1" smtClean="0"/>
              <a:t>SoC</a:t>
            </a:r>
            <a:r>
              <a:rPr lang="en-US" dirty="0" smtClean="0"/>
              <a:t>: Apple A10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7772400" cy="4114800"/>
          </a:xfrm>
        </p:spPr>
        <p:txBody>
          <a:bodyPr/>
          <a:lstStyle/>
          <a:p>
            <a:r>
              <a:rPr lang="en-US" dirty="0" smtClean="0"/>
              <a:t>Quad=Dual Dual Core</a:t>
            </a:r>
          </a:p>
          <a:p>
            <a:pPr lvl="1"/>
            <a:r>
              <a:rPr lang="en-US" dirty="0" smtClean="0"/>
              <a:t>Dual 64-bit ARM 2.3GHz</a:t>
            </a:r>
          </a:p>
          <a:p>
            <a:pPr lvl="1"/>
            <a:r>
              <a:rPr lang="en-US" dirty="0" smtClean="0"/>
              <a:t>Dual 64-bit ARM low energy</a:t>
            </a:r>
          </a:p>
          <a:p>
            <a:r>
              <a:rPr lang="en-US" dirty="0" smtClean="0"/>
              <a:t>3MB L2 cache</a:t>
            </a:r>
          </a:p>
          <a:p>
            <a:r>
              <a:rPr lang="en-US" dirty="0" smtClean="0"/>
              <a:t>6 GPU cores</a:t>
            </a:r>
          </a:p>
          <a:p>
            <a:r>
              <a:rPr lang="en-US" dirty="0" smtClean="0"/>
              <a:t>Custom accelerators</a:t>
            </a:r>
          </a:p>
          <a:p>
            <a:pPr lvl="1"/>
            <a:r>
              <a:rPr lang="en-US" dirty="0" smtClean="0"/>
              <a:t>Image Processor?</a:t>
            </a:r>
          </a:p>
          <a:p>
            <a:r>
              <a:rPr lang="en-US" dirty="0" smtClean="0"/>
              <a:t>125mm</a:t>
            </a:r>
            <a:r>
              <a:rPr lang="en-US" baseline="30000" dirty="0" smtClean="0"/>
              <a:t>2</a:t>
            </a:r>
            <a:r>
              <a:rPr lang="en-US" dirty="0" smtClean="0"/>
              <a:t> 16nm </a:t>
            </a:r>
            <a:r>
              <a:rPr lang="en-US" dirty="0" err="1" smtClean="0"/>
              <a:t>FinFET</a:t>
            </a:r>
            <a:endParaRPr lang="en-US" dirty="0" smtClean="0"/>
          </a:p>
          <a:p>
            <a:r>
              <a:rPr lang="en-US" dirty="0" smtClean="0"/>
              <a:t>3.3B transistors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638800" y="5715000"/>
            <a:ext cx="3058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3366FF"/>
                </a:solidFill>
                <a:latin typeface="+mn-lt"/>
              </a:rPr>
              <a:t>Chipworks</a:t>
            </a:r>
            <a:r>
              <a:rPr lang="en-US" dirty="0" smtClean="0">
                <a:solidFill>
                  <a:srgbClr val="3366FF"/>
                </a:solidFill>
                <a:latin typeface="+mn-lt"/>
              </a:rPr>
              <a:t> Die Photo</a:t>
            </a:r>
            <a:endParaRPr lang="en-US" dirty="0">
              <a:solidFill>
                <a:srgbClr val="3366FF"/>
              </a:solidFill>
              <a:latin typeface="+mn-lt"/>
            </a:endParaRPr>
          </a:p>
        </p:txBody>
      </p:sp>
      <p:pic>
        <p:nvPicPr>
          <p:cNvPr id="9" name="Picture 8" descr="A10_d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1791" y="1447800"/>
            <a:ext cx="3762209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/>
              <a:t>Big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r>
              <a:rPr lang="en-US" dirty="0" smtClean="0"/>
              <a:t>First order:</a:t>
            </a:r>
          </a:p>
          <a:p>
            <a:pPr lvl="1"/>
            <a:r>
              <a:rPr lang="en-US" dirty="0" smtClean="0"/>
              <a:t>Chip cost proportional to Area</a:t>
            </a:r>
          </a:p>
          <a:p>
            <a:pPr lvl="1"/>
            <a:r>
              <a:rPr lang="en-US" dirty="0" smtClean="0"/>
              <a:t>Area = </a:t>
            </a:r>
            <a:r>
              <a:rPr lang="en-US" dirty="0" err="1" smtClean="0"/>
              <a:t>Sum(Area(Components</a:t>
            </a:r>
            <a:r>
              <a:rPr lang="en-US" dirty="0" smtClean="0"/>
              <a:t>))</a:t>
            </a:r>
          </a:p>
          <a:p>
            <a:r>
              <a:rPr lang="en-US" dirty="0" smtClean="0"/>
              <a:t>But appreciate the simplification:</a:t>
            </a:r>
          </a:p>
          <a:p>
            <a:pPr lvl="1"/>
            <a:r>
              <a:rPr lang="en-US" dirty="0" smtClean="0"/>
              <a:t>Yield makes cost </a:t>
            </a:r>
            <a:r>
              <a:rPr lang="en-US" dirty="0" err="1" smtClean="0"/>
              <a:t>superlinear</a:t>
            </a:r>
            <a:r>
              <a:rPr lang="en-US" dirty="0" smtClean="0"/>
              <a:t> in </a:t>
            </a:r>
            <a:r>
              <a:rPr lang="en-US" dirty="0" smtClean="0"/>
              <a:t>area</a:t>
            </a:r>
          </a:p>
          <a:p>
            <a:pPr lvl="2"/>
            <a:r>
              <a:rPr lang="en-US" dirty="0" smtClean="0"/>
              <a:t>Limited range over which “linear” accurate</a:t>
            </a:r>
          </a:p>
          <a:p>
            <a:pPr lvl="1"/>
            <a:r>
              <a:rPr lang="en-US" dirty="0" smtClean="0"/>
              <a:t>I/O, Interconnect, infrastructure</a:t>
            </a:r>
          </a:p>
          <a:p>
            <a:pPr lvl="2"/>
            <a:r>
              <a:rPr lang="en-US" dirty="0" smtClean="0"/>
              <a:t>Can make Area &gt; </a:t>
            </a:r>
            <a:r>
              <a:rPr lang="en-US" dirty="0" err="1" smtClean="0"/>
              <a:t>Sum(Area(Components</a:t>
            </a:r>
            <a:r>
              <a:rPr lang="en-US" dirty="0" smtClean="0"/>
              <a:t>))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graphicFrame>
        <p:nvGraphicFramePr>
          <p:cNvPr id="176130" name="Object 2"/>
          <p:cNvGraphicFramePr>
            <a:graphicFrameLocks noChangeAspect="1"/>
          </p:cNvGraphicFramePr>
          <p:nvPr/>
        </p:nvGraphicFramePr>
        <p:xfrm>
          <a:off x="7097554" y="1905000"/>
          <a:ext cx="1763871" cy="1028746"/>
        </p:xfrm>
        <a:graphic>
          <a:graphicData uri="http://schemas.openxmlformats.org/presentationml/2006/ole">
            <p:oleObj spid="_x0000_s176130" name="Equation" r:id="rId3" imgW="609600" imgH="355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411AA-D846-F243-B06C-C2EC19EEFD1B}" type="slidenum">
              <a:rPr lang="en-US"/>
              <a:pPr/>
              <a:t>53</a:t>
            </a:fld>
            <a:endParaRPr lang="en-US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Admin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r>
              <a:rPr lang="en-US" dirty="0" smtClean="0">
                <a:sym typeface="Wingdings"/>
              </a:rPr>
              <a:t>Project Analysis Milestone due Friday</a:t>
            </a:r>
          </a:p>
          <a:p>
            <a:pPr lvl="1"/>
            <a:r>
              <a:rPr lang="en-US" dirty="0" smtClean="0">
                <a:sym typeface="Wingdings"/>
              </a:rPr>
              <a:t>Including teaming</a:t>
            </a:r>
            <a:endParaRPr lang="en-US" dirty="0" smtClean="0">
              <a:sym typeface="Wingding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Raw silicon die cost is roughly proportional to area</a:t>
            </a:r>
          </a:p>
          <a:p>
            <a:pPr lvl="1"/>
            <a:r>
              <a:rPr lang="en-US" dirty="0" smtClean="0"/>
              <a:t>Larger the die, the fewer we get on the wafer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…but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Limits to how big we can make chips</a:t>
            </a:r>
          </a:p>
          <a:p>
            <a:pPr lvl="1"/>
            <a:r>
              <a:rPr lang="en-US" dirty="0" smtClean="0"/>
              <a:t>Manufactures are prepared to create</a:t>
            </a:r>
          </a:p>
          <a:p>
            <a:pPr lvl="1"/>
            <a:r>
              <a:rPr lang="en-US" dirty="0" smtClean="0"/>
              <a:t>Can be reliably manufactured</a:t>
            </a:r>
          </a:p>
          <a:p>
            <a:r>
              <a:rPr lang="en-US" dirty="0" smtClean="0"/>
              <a:t>…and how small we can make chips</a:t>
            </a:r>
          </a:p>
          <a:p>
            <a:pPr lvl="1"/>
            <a:r>
              <a:rPr lang="en-US" dirty="0" smtClean="0"/>
              <a:t>I/O pads</a:t>
            </a:r>
          </a:p>
          <a:p>
            <a:pPr lvl="1"/>
            <a:r>
              <a:rPr lang="en-US" dirty="0" smtClean="0"/>
              <a:t>Cutting/handling/marking</a:t>
            </a:r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sml_FS_steps_visual_si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3886200"/>
            <a:ext cx="6126480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Imaging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001000" cy="4114800"/>
          </a:xfrm>
        </p:spPr>
        <p:txBody>
          <a:bodyPr/>
          <a:lstStyle/>
          <a:p>
            <a:r>
              <a:rPr lang="en-US" dirty="0" smtClean="0"/>
              <a:t>Limit to how large optical imaging supports</a:t>
            </a:r>
          </a:p>
          <a:p>
            <a:r>
              <a:rPr lang="en-US" dirty="0" err="1" smtClean="0"/>
              <a:t>Reticle</a:t>
            </a:r>
            <a:r>
              <a:rPr lang="en-US" dirty="0" smtClean="0"/>
              <a:t> – </a:t>
            </a:r>
            <a:r>
              <a:rPr lang="en-US" dirty="0" err="1" smtClean="0"/>
              <a:t>imagable</a:t>
            </a:r>
            <a:r>
              <a:rPr lang="en-US" dirty="0" smtClean="0"/>
              <a:t> region for photo lithography </a:t>
            </a:r>
          </a:p>
          <a:p>
            <a:pPr lvl="1"/>
            <a:r>
              <a:rPr lang="en-US" dirty="0" smtClean="0"/>
              <a:t>Around 600mm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096000"/>
            <a:ext cx="9133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Source</a:t>
            </a:r>
          </a:p>
          <a:p>
            <a:r>
              <a:rPr lang="en-US" sz="900" dirty="0" smtClean="0"/>
              <a:t>https</a:t>
            </a:r>
            <a:r>
              <a:rPr lang="en-US" sz="900" dirty="0" smtClean="0"/>
              <a:t>://www.asml.com/the-asml-exposure-apparatus-is-the-most-expensive-and-complex-step-in-the-chip-fabrication-process-what-is-involved-in-the-lithography-business/ja/s28145?rid=44709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Chips won’t be manufactured perfectly</a:t>
            </a:r>
          </a:p>
          <a:p>
            <a:pPr lvl="1"/>
            <a:r>
              <a:rPr lang="en-US" dirty="0" smtClean="0"/>
              <a:t>Dust particles can impact imaging</a:t>
            </a:r>
          </a:p>
          <a:p>
            <a:pPr lvl="1"/>
            <a:r>
              <a:rPr lang="en-US" dirty="0" smtClean="0"/>
              <a:t>Manufacturing processes are statistical</a:t>
            </a:r>
          </a:p>
          <a:p>
            <a:r>
              <a:rPr lang="en-US" dirty="0" smtClean="0"/>
              <a:t>If chips must be defect-free,</a:t>
            </a:r>
          </a:p>
          <a:p>
            <a:pPr lvl="1"/>
            <a:r>
              <a:rPr lang="en-US" dirty="0" smtClean="0"/>
              <a:t> larger chips are more likely to have defects than smaller chips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28541</TotalTime>
  <Words>1943</Words>
  <Application>Microsoft Macintosh PowerPoint</Application>
  <PresentationFormat>On-screen Show (4:3)</PresentationFormat>
  <Paragraphs>385</Paragraphs>
  <Slides>53</Slides>
  <Notes>1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5" baseType="lpstr">
      <vt:lpstr>Blank Presentation</vt:lpstr>
      <vt:lpstr>Microsoft Equation</vt:lpstr>
      <vt:lpstr>ESE532: System-on-a-Chip Architecture</vt:lpstr>
      <vt:lpstr>Today</vt:lpstr>
      <vt:lpstr>Message</vt:lpstr>
      <vt:lpstr>Wafer Cost</vt:lpstr>
      <vt:lpstr>Preclass 1</vt:lpstr>
      <vt:lpstr>Implication</vt:lpstr>
      <vt:lpstr>…but</vt:lpstr>
      <vt:lpstr>Imaging</vt:lpstr>
      <vt:lpstr>Yield</vt:lpstr>
      <vt:lpstr>Simple Yield Model</vt:lpstr>
      <vt:lpstr>Chip Yield</vt:lpstr>
      <vt:lpstr>Preclass 2</vt:lpstr>
      <vt:lpstr>Yielded Die</vt:lpstr>
      <vt:lpstr>Preclass 3</vt:lpstr>
      <vt:lpstr>Yielded Die Cost</vt:lpstr>
      <vt:lpstr>Yielded Die Cost</vt:lpstr>
      <vt:lpstr>Design Dependent Cost</vt:lpstr>
      <vt:lpstr>Slightly Fuller Story</vt:lpstr>
      <vt:lpstr>Test</vt:lpstr>
      <vt:lpstr>Packaging</vt:lpstr>
      <vt:lpstr>Plastic Packages</vt:lpstr>
      <vt:lpstr>Ceramic Packages</vt:lpstr>
      <vt:lpstr>Flip Chip Packages</vt:lpstr>
      <vt:lpstr>Flip Chip I/O</vt:lpstr>
      <vt:lpstr>Zynq Land Grid Package</vt:lpstr>
      <vt:lpstr>Don’t Forget NRE</vt:lpstr>
      <vt:lpstr>Price vs. Cost</vt:lpstr>
      <vt:lpstr>Area</vt:lpstr>
      <vt:lpstr>Area</vt:lpstr>
      <vt:lpstr>Too Simplistic</vt:lpstr>
      <vt:lpstr>I/O Pads</vt:lpstr>
      <vt:lpstr>Pad Ring</vt:lpstr>
      <vt:lpstr>Preclass 4</vt:lpstr>
      <vt:lpstr>I/O Limits</vt:lpstr>
      <vt:lpstr>Area I/O</vt:lpstr>
      <vt:lpstr>Flip Chip, Area IO</vt:lpstr>
      <vt:lpstr>Interconnect</vt:lpstr>
      <vt:lpstr>Wiring Requirements</vt:lpstr>
      <vt:lpstr>Interconnect</vt:lpstr>
      <vt:lpstr>Infrastructure: Clocking</vt:lpstr>
      <vt:lpstr>Infrastructure: Power</vt:lpstr>
      <vt:lpstr>Area</vt:lpstr>
      <vt:lpstr>Some Areas</vt:lpstr>
      <vt:lpstr>Processor Areas</vt:lpstr>
      <vt:lpstr>Zynq Compute Blocks</vt:lpstr>
      <vt:lpstr>CACTI</vt:lpstr>
      <vt:lpstr>CACTI Parameters</vt:lpstr>
      <vt:lpstr>Example Output</vt:lpstr>
      <vt:lpstr>CACTI – Memories on Zynq </vt:lpstr>
      <vt:lpstr>Zynq Component Estimates</vt:lpstr>
      <vt:lpstr>Today SoC: Apple A10</vt:lpstr>
      <vt:lpstr>Big Ideas</vt:lpstr>
      <vt:lpstr>Admin</vt:lpstr>
    </vt:vector>
  </TitlesOfParts>
  <Company>California Institute of Technology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Andre' DeHon</dc:creator>
  <cp:lastModifiedBy>Andre DeHon</cp:lastModifiedBy>
  <cp:revision>130</cp:revision>
  <cp:lastPrinted>2017-03-22T13:34:18Z</cp:lastPrinted>
  <dcterms:created xsi:type="dcterms:W3CDTF">2017-03-14T23:26:46Z</dcterms:created>
  <dcterms:modified xsi:type="dcterms:W3CDTF">2017-03-22T18:35:50Z</dcterms:modified>
</cp:coreProperties>
</file>