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s/slide14.xml" ContentType="application/vnd.openxmlformats-officedocument.presentationml.slide+xml"/>
  <Default Extension="xml" ContentType="application/xml"/>
  <Override PartName="/ppt/slides/slide45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54.xml" ContentType="application/vnd.openxmlformats-officedocument.presentationml.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slides/slide44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Override PartName="/ppt/slides/slide53.xml" ContentType="application/vnd.openxmlformats-officedocument.presentationml.slide+xml"/>
  <Default Extension="vml" ContentType="application/vnd.openxmlformats-officedocument.vmlDrawing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slideLayouts/slideLayout4.xml" ContentType="application/vnd.openxmlformats-officedocument.presentationml.slideLayout+xml"/>
  <Default Extension="png" ContentType="image/png"/>
  <Override PartName="/ppt/notesSlides/notesSlide8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slides/slide43.xml" ContentType="application/vnd.openxmlformats-officedocument.presentationml.slide+xml"/>
  <Override PartName="/ppt/embeddings/Microsoft_Equation3.bin" ContentType="application/vnd.openxmlformats-officedocument.oleObject"/>
  <Default Extension="pict" ContentType="image/pict"/>
  <Override PartName="/ppt/slides/slide26.xml" ContentType="application/vnd.openxmlformats-officedocument.presentationml.slide+xml"/>
  <Override PartName="/ppt/slides/slide52.xml" ContentType="application/vnd.openxmlformats-officedocument.presentationml.slide+xml"/>
  <Override PartName="/ppt/slides/slide35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49.xml" ContentType="application/vnd.openxmlformats-officedocument.presentationml.slide+xml"/>
  <Override PartName="/ppt/notesSlides/notesSlide5.xml" ContentType="application/vnd.openxmlformats-officedocument.presentationml.notesSlide+xml"/>
  <Override PartName="/ppt/embeddings/Microsoft_Equation2.bin" ContentType="application/vnd.openxmlformats-officedocument.oleObject"/>
  <Override PartName="/ppt/slides/slide42.xml" ContentType="application/vnd.openxmlformats-officedocument.presentationml.slide+xml"/>
  <Override PartName="/ppt/slides/slide25.xml" ContentType="application/vnd.openxmlformats-officedocument.presentationml.slide+xml"/>
  <Override PartName="/ppt/slides/slide51.xml" ContentType="application/vnd.openxmlformats-officedocument.presentationml.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slides/slide48.xml" ContentType="application/vnd.openxmlformats-officedocument.presentationml.slide+xml"/>
  <Override PartName="/ppt/notesSlides/notesSlide4.xml" ContentType="application/vnd.openxmlformats-officedocument.presentationml.notesSlide+xml"/>
  <Override PartName="/ppt/embeddings/Microsoft_Equation1.bin" ContentType="application/vnd.openxmlformats-officedocument.oleObject"/>
  <Override PartName="/ppt/slides/slide41.xml" ContentType="application/vnd.openxmlformats-officedocument.presentationml.slide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s/slide24.xml" ContentType="application/vnd.openxmlformats-officedocument.presentationml.slide+xml"/>
  <Override PartName="/ppt/slides/slide50.xml" ContentType="application/vnd.openxmlformats-officedocument.presentationml.slide+xml"/>
  <Override PartName="/ppt/slides/slide8.xml" ContentType="application/vnd.openxmlformats-officedocument.presentationml.slide+xml"/>
  <Override PartName="/ppt/notesSlides/notesSlide10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viewProps.xml" ContentType="application/vnd.openxmlformats-officedocument.presentationml.viewProps+xml"/>
  <Default Extension="jpeg" ContentType="image/jpeg"/>
  <Override PartName="/ppt/notesSlides/notesSlide11.xml" ContentType="application/vnd.openxmlformats-officedocument.presentationml.notesSlide+xml"/>
  <Override PartName="/ppt/slides/slide4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0.xml" ContentType="application/vnd.openxmlformats-officedocument.presentationml.slide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s/slide39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slides/slide4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56"/>
  </p:notesMasterIdLst>
  <p:handoutMasterIdLst>
    <p:handoutMasterId r:id="rId57"/>
  </p:handoutMasterIdLst>
  <p:sldIdLst>
    <p:sldId id="256" r:id="rId2"/>
    <p:sldId id="258" r:id="rId3"/>
    <p:sldId id="338" r:id="rId4"/>
    <p:sldId id="337" r:id="rId5"/>
    <p:sldId id="331" r:id="rId6"/>
    <p:sldId id="332" r:id="rId7"/>
    <p:sldId id="333" r:id="rId8"/>
    <p:sldId id="339" r:id="rId9"/>
    <p:sldId id="334" r:id="rId10"/>
    <p:sldId id="335" r:id="rId11"/>
    <p:sldId id="336" r:id="rId12"/>
    <p:sldId id="386" r:id="rId13"/>
    <p:sldId id="340" r:id="rId14"/>
    <p:sldId id="341" r:id="rId15"/>
    <p:sldId id="342" r:id="rId16"/>
    <p:sldId id="387" r:id="rId17"/>
    <p:sldId id="343" r:id="rId18"/>
    <p:sldId id="358" r:id="rId19"/>
    <p:sldId id="359" r:id="rId20"/>
    <p:sldId id="360" r:id="rId21"/>
    <p:sldId id="361" r:id="rId22"/>
    <p:sldId id="355" r:id="rId23"/>
    <p:sldId id="344" r:id="rId24"/>
    <p:sldId id="362" r:id="rId25"/>
    <p:sldId id="345" r:id="rId26"/>
    <p:sldId id="363" r:id="rId27"/>
    <p:sldId id="364" r:id="rId28"/>
    <p:sldId id="365" r:id="rId29"/>
    <p:sldId id="366" r:id="rId30"/>
    <p:sldId id="373" r:id="rId31"/>
    <p:sldId id="347" r:id="rId32"/>
    <p:sldId id="356" r:id="rId33"/>
    <p:sldId id="348" r:id="rId34"/>
    <p:sldId id="380" r:id="rId35"/>
    <p:sldId id="349" r:id="rId36"/>
    <p:sldId id="381" r:id="rId37"/>
    <p:sldId id="382" r:id="rId38"/>
    <p:sldId id="383" r:id="rId39"/>
    <p:sldId id="374" r:id="rId40"/>
    <p:sldId id="375" r:id="rId41"/>
    <p:sldId id="376" r:id="rId42"/>
    <p:sldId id="377" r:id="rId43"/>
    <p:sldId id="378" r:id="rId44"/>
    <p:sldId id="379" r:id="rId45"/>
    <p:sldId id="350" r:id="rId46"/>
    <p:sldId id="351" r:id="rId47"/>
    <p:sldId id="385" r:id="rId48"/>
    <p:sldId id="384" r:id="rId49"/>
    <p:sldId id="357" r:id="rId50"/>
    <p:sldId id="352" r:id="rId51"/>
    <p:sldId id="353" r:id="rId52"/>
    <p:sldId id="354" r:id="rId53"/>
    <p:sldId id="301" r:id="rId54"/>
    <p:sldId id="330" r:id="rId5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clrMru>
    <a:srgbClr val="FF0000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27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notesMaster" Target="notesMasters/notesMaster1.xml"/><Relationship Id="rId57" Type="http://schemas.openxmlformats.org/officeDocument/2006/relationships/handoutMaster" Target="handoutMasters/handoutMaster1.xml"/><Relationship Id="rId58" Type="http://schemas.openxmlformats.org/officeDocument/2006/relationships/printerSettings" Target="printerSettings/printerSettings1.bin"/><Relationship Id="rId59" Type="http://schemas.openxmlformats.org/officeDocument/2006/relationships/presProps" Target="presProp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viewProps" Target="viewProps.xml"/><Relationship Id="rId61" Type="http://schemas.openxmlformats.org/officeDocument/2006/relationships/theme" Target="theme/theme1.xml"/><Relationship Id="rId6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D0899892-1164-F24C-BA69-150C84B67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42F43882-1B58-5C45-81B5-B47D6D185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16F0B5-EB28-CF49-9A10-0E1F6A4405AC}" type="slidenum">
              <a:rPr lang="en-US">
                <a:latin typeface="Times New Roman" pitchFamily="-107" charset="0"/>
              </a:rPr>
              <a:pPr/>
              <a:t>5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E4F6AA-A859-6748-9F06-6BD017A0C369}" type="slidenum">
              <a:rPr lang="en-US">
                <a:latin typeface="Times New Roman" pitchFamily="-107" charset="0"/>
              </a:rPr>
              <a:pPr/>
              <a:t>41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4DABC8-9A7F-8142-B6B3-50F296CB7435}" type="slidenum">
              <a:rPr lang="en-US">
                <a:latin typeface="Times New Roman" pitchFamily="-107" charset="0"/>
              </a:rPr>
              <a:pPr/>
              <a:t>42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243587-F2C0-C241-AA5B-1E8E33385B84}" type="slidenum">
              <a:rPr lang="en-US">
                <a:latin typeface="Times New Roman" pitchFamily="-107" charset="0"/>
              </a:rPr>
              <a:pPr/>
              <a:t>43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C3ED5F-DB28-1841-A604-DB84D2B4894A}" type="slidenum">
              <a:rPr lang="en-US">
                <a:latin typeface="Times New Roman" pitchFamily="-107" charset="0"/>
              </a:rPr>
              <a:pPr/>
              <a:t>44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24BC99-1BDB-2148-973D-A7CD2D904B75}" type="slidenum">
              <a:rPr lang="en-US">
                <a:latin typeface="Times New Roman" pitchFamily="-107" charset="0"/>
              </a:rPr>
              <a:pPr/>
              <a:t>6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24BC99-1BDB-2148-973D-A7CD2D904B75}" type="slidenum">
              <a:rPr lang="en-US">
                <a:latin typeface="Times New Roman" pitchFamily="-107" charset="0"/>
              </a:rPr>
              <a:pPr/>
              <a:t>9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24BC99-1BDB-2148-973D-A7CD2D904B75}" type="slidenum">
              <a:rPr lang="en-US">
                <a:latin typeface="Times New Roman" pitchFamily="-107" charset="0"/>
              </a:rPr>
              <a:pPr/>
              <a:t>10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24BC99-1BDB-2148-973D-A7CD2D904B75}" type="slidenum">
              <a:rPr lang="en-US">
                <a:latin typeface="Times New Roman" pitchFamily="-107" charset="0"/>
              </a:rPr>
              <a:pPr/>
              <a:t>11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24BC99-1BDB-2148-973D-A7CD2D904B75}" type="slidenum">
              <a:rPr lang="en-US">
                <a:latin typeface="Times New Roman" pitchFamily="-107" charset="0"/>
              </a:rPr>
              <a:pPr/>
              <a:t>12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24BC99-1BDB-2148-973D-A7CD2D904B75}" type="slidenum">
              <a:rPr lang="en-US">
                <a:latin typeface="Times New Roman" pitchFamily="-107" charset="0"/>
              </a:rPr>
              <a:pPr/>
              <a:t>13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C3E88C-66FD-C44B-B71B-D4F6855804B0}" type="slidenum">
              <a:rPr lang="en-US">
                <a:latin typeface="Times New Roman" pitchFamily="-107" charset="0"/>
              </a:rPr>
              <a:pPr/>
              <a:t>39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59BD0F-B828-6345-8BF8-1CFD94E6E30B}" type="slidenum">
              <a:rPr lang="en-US">
                <a:latin typeface="Times New Roman" pitchFamily="-107" charset="0"/>
              </a:rPr>
              <a:pPr/>
              <a:t>40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543EF-6858-C948-9F00-CBC8B78B54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B498E-B385-5A41-8126-38E4C3C67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128B3-0CAB-C141-A479-406975AF20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350"/>
            <a:ext cx="8151813" cy="14335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12775" y="1600200"/>
            <a:ext cx="3998913" cy="4618038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64088" y="1600200"/>
            <a:ext cx="4000500" cy="46180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 anchor="t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41C24-9806-7148-BB96-1D4F026A5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B57DF-B8E1-6E4E-A23B-D02022E33D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0C9EC-1342-4248-A34A-2968F89D8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B10AF-5E98-D541-A2B0-D150324059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21EE5-F3BE-894E-AEF9-1B8AF72FF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3CBD0-DCFA-8C4F-8A48-8F6BFD89AD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F8DC8-9554-F44C-BB0B-55F9A1E06D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C8DC1-23AE-CB49-91CB-23A473E840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AC0C0-8AF0-574D-A956-1BC4D16264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419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000">
                <a:latin typeface="Times New Roman" charset="0"/>
              </a:defRPr>
            </a:lvl1pPr>
          </a:lstStyle>
          <a:p>
            <a:pPr>
              <a:defRPr/>
            </a:pPr>
            <a:fld id="{23961269-2760-3141-82DA-D43FB4619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oleObject" Target="../embeddings/Microsoft_Equation1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oleObject" Target="../embeddings/Microsoft_Equation2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oleObject" Target="../embeddings/Microsoft_Equation3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 smtClean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 2: 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January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18,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2017</a:t>
            </a:r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Analysis, Metrics, and Bottlenecks</a:t>
            </a:r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28600" y="5181600"/>
            <a:ext cx="27486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Work </a:t>
            </a:r>
            <a:r>
              <a:rPr lang="en-US" dirty="0" err="1" smtClean="0">
                <a:solidFill>
                  <a:srgbClr val="FF0000"/>
                </a:solidFill>
              </a:rPr>
              <a:t>Preclass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Lecture start 3:05pm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99EA32-7B0F-0946-82D2-BE4EC9DFEFE5}" type="slidenum">
              <a:rPr lang="en-US" smtClean="0">
                <a:latin typeface="Times New Roman" pitchFamily="-107" charset="0"/>
              </a:rPr>
              <a:pPr/>
              <a:t>10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dirty="0" err="1" smtClean="0">
                <a:ea typeface="ＭＳ Ｐゴシック" pitchFamily="-107" charset="-128"/>
                <a:cs typeface="ＭＳ Ｐゴシック" pitchFamily="-107" charset="-128"/>
              </a:rPr>
              <a:t>Preclass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 </a:t>
            </a:r>
            <a:b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</a:b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Washer</a:t>
            </a:r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/Dryer Example</a:t>
            </a: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1 Washer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 $500</a:t>
            </a:r>
          </a:p>
          <a:p>
            <a:pPr lvl="1"/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Isolated throughput 20 shirts/hour</a:t>
            </a:r>
            <a:endParaRPr lang="en-US" dirty="0" smtClean="0">
              <a:ea typeface="ＭＳ Ｐゴシック" pitchFamily="-107" charset="-128"/>
              <a:cs typeface="ＭＳ Ｐゴシック" pitchFamily="-107" charset="-128"/>
            </a:endParaRPr>
          </a:p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1 Dryer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 $500</a:t>
            </a:r>
          </a:p>
          <a:p>
            <a:pPr lvl="1"/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Isolated throughput 10 shirts/hour</a:t>
            </a:r>
            <a:endParaRPr lang="en-US" dirty="0" smtClean="0">
              <a:ea typeface="ＭＳ Ｐゴシック" pitchFamily="-107" charset="-128"/>
              <a:cs typeface="ＭＳ Ｐゴシック" pitchFamily="-107" charset="-128"/>
            </a:endParaRPr>
          </a:p>
          <a:p>
            <a:r>
              <a:rPr lang="en-US" dirty="0" smtClean="0">
                <a:solidFill>
                  <a:srgbClr val="FF6600"/>
                </a:solidFill>
                <a:ea typeface="ＭＳ Ｐゴシック" pitchFamily="-107" charset="-128"/>
                <a:cs typeface="ＭＳ Ｐゴシック" pitchFamily="-107" charset="-128"/>
              </a:rPr>
              <a:t>How do we increase throughput with $500 investment</a:t>
            </a:r>
            <a:endParaRPr lang="en-US" dirty="0">
              <a:solidFill>
                <a:srgbClr val="FF6600"/>
              </a:solidFill>
            </a:endParaRPr>
          </a:p>
        </p:txBody>
      </p:sp>
      <p:grpSp>
        <p:nvGrpSpPr>
          <p:cNvPr id="2" name="Group 23"/>
          <p:cNvGrpSpPr/>
          <p:nvPr/>
        </p:nvGrpSpPr>
        <p:grpSpPr>
          <a:xfrm>
            <a:off x="5715000" y="5181600"/>
            <a:ext cx="1831976" cy="1528465"/>
            <a:chOff x="5715000" y="5181600"/>
            <a:chExt cx="1831976" cy="1528465"/>
          </a:xfrm>
        </p:grpSpPr>
        <p:grpSp>
          <p:nvGrpSpPr>
            <p:cNvPr id="3" name="Group 13"/>
            <p:cNvGrpSpPr/>
            <p:nvPr/>
          </p:nvGrpSpPr>
          <p:grpSpPr>
            <a:xfrm>
              <a:off x="5715000" y="5181600"/>
              <a:ext cx="1831976" cy="1220788"/>
              <a:chOff x="7466806" y="456406"/>
              <a:chExt cx="1831976" cy="1220788"/>
            </a:xfrm>
          </p:grpSpPr>
          <p:sp>
            <p:nvSpPr>
              <p:cNvPr id="6" name="Rectangle 5"/>
              <p:cNvSpPr/>
              <p:nvPr/>
            </p:nvSpPr>
            <p:spPr bwMode="auto">
              <a:xfrm>
                <a:off x="7620000" y="533400"/>
                <a:ext cx="685800" cy="838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 bwMode="auto">
              <a:xfrm>
                <a:off x="8458200" y="533400"/>
                <a:ext cx="685800" cy="8382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8" name="Oval 7"/>
              <p:cNvSpPr/>
              <p:nvPr/>
            </p:nvSpPr>
            <p:spPr bwMode="auto">
              <a:xfrm>
                <a:off x="7696200" y="685800"/>
                <a:ext cx="533400" cy="533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W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 bwMode="auto">
              <a:xfrm>
                <a:off x="8534400" y="685800"/>
                <a:ext cx="457200" cy="457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D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11" name="Straight Connector 10"/>
              <p:cNvCxnSpPr/>
              <p:nvPr/>
            </p:nvCxnSpPr>
            <p:spPr bwMode="auto">
              <a:xfrm rot="5400000">
                <a:off x="6858000" y="1066800"/>
                <a:ext cx="12192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" name="Straight Connector 11"/>
              <p:cNvCxnSpPr/>
              <p:nvPr/>
            </p:nvCxnSpPr>
            <p:spPr bwMode="auto">
              <a:xfrm rot="5400000">
                <a:off x="7773194" y="1066006"/>
                <a:ext cx="12192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" name="Straight Connector 12"/>
              <p:cNvCxnSpPr/>
              <p:nvPr/>
            </p:nvCxnSpPr>
            <p:spPr bwMode="auto">
              <a:xfrm rot="5400000">
                <a:off x="8688388" y="1065212"/>
                <a:ext cx="12192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5" name="TextBox 14"/>
            <p:cNvSpPr txBox="1"/>
            <p:nvPr/>
          </p:nvSpPr>
          <p:spPr>
            <a:xfrm>
              <a:off x="6705600" y="6248400"/>
              <a:ext cx="73184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60</a:t>
              </a:r>
              <a:r>
                <a:rPr lang="en-US" dirty="0" smtClean="0"/>
                <a:t>m</a:t>
              </a:r>
              <a:endParaRPr lang="en-US" dirty="0"/>
            </a:p>
          </p:txBody>
        </p:sp>
      </p:grpSp>
      <p:sp>
        <p:nvSpPr>
          <p:cNvPr id="17" name="Rectangle 16"/>
          <p:cNvSpPr/>
          <p:nvPr/>
        </p:nvSpPr>
        <p:spPr bwMode="auto">
          <a:xfrm>
            <a:off x="7011194" y="1829594"/>
            <a:ext cx="685800" cy="8382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849394" y="1829594"/>
            <a:ext cx="685800" cy="838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7087394" y="1981994"/>
            <a:ext cx="533400" cy="533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W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7925594" y="1981994"/>
            <a:ext cx="457200" cy="4572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99EA32-7B0F-0946-82D2-BE4EC9DFEFE5}" type="slidenum">
              <a:rPr lang="en-US" smtClean="0">
                <a:latin typeface="Times New Roman" pitchFamily="-107" charset="0"/>
              </a:rPr>
              <a:pPr/>
              <a:t>11</a:t>
            </a:fld>
            <a:endParaRPr lang="en-US" dirty="0" smtClean="0">
              <a:latin typeface="Times New Roman" pitchFamily="-107" charset="0"/>
            </a:endParaRP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dirty="0" err="1" smtClean="0">
                <a:ea typeface="ＭＳ Ｐゴシック" pitchFamily="-107" charset="-128"/>
                <a:cs typeface="ＭＳ Ｐゴシック" pitchFamily="-107" charset="-128"/>
              </a:rPr>
              <a:t>Preclass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 </a:t>
            </a:r>
            <a:b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</a:b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Washer</a:t>
            </a:r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/Dryer Example</a:t>
            </a: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1 Washer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 $500</a:t>
            </a:r>
          </a:p>
          <a:p>
            <a:pPr lvl="1"/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Isolated throughput 20 shirts/hour</a:t>
            </a:r>
            <a:endParaRPr lang="en-US" dirty="0" smtClean="0">
              <a:ea typeface="ＭＳ Ｐゴシック" pitchFamily="-107" charset="-128"/>
              <a:cs typeface="ＭＳ Ｐゴシック" pitchFamily="-107" charset="-128"/>
            </a:endParaRPr>
          </a:p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2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 Dryers $500</a:t>
            </a:r>
          </a:p>
          <a:p>
            <a:pPr lvl="1"/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Isolated single dryer throughput 10 shirts/hour</a:t>
            </a:r>
            <a:endParaRPr lang="en-US" dirty="0" smtClean="0">
              <a:ea typeface="ＭＳ Ｐゴシック" pitchFamily="-107" charset="-128"/>
              <a:cs typeface="ＭＳ Ｐゴシック" pitchFamily="-107" charset="-128"/>
            </a:endParaRPr>
          </a:p>
          <a:p>
            <a:r>
              <a:rPr lang="en-US" dirty="0" smtClean="0">
                <a:solidFill>
                  <a:srgbClr val="FF6600"/>
                </a:solidFill>
                <a:ea typeface="ＭＳ Ｐゴシック" pitchFamily="-107" charset="-128"/>
                <a:cs typeface="ＭＳ Ｐゴシック" pitchFamily="-107" charset="-128"/>
              </a:rPr>
              <a:t>Latency?</a:t>
            </a:r>
          </a:p>
          <a:p>
            <a:r>
              <a:rPr lang="en-US" dirty="0" smtClean="0">
                <a:solidFill>
                  <a:srgbClr val="FF6600"/>
                </a:solidFill>
                <a:ea typeface="ＭＳ Ｐゴシック" pitchFamily="-107" charset="-128"/>
                <a:cs typeface="ＭＳ Ｐゴシック" pitchFamily="-107" charset="-128"/>
              </a:rPr>
              <a:t>Throughput?</a:t>
            </a:r>
            <a:endParaRPr lang="en-US" dirty="0">
              <a:solidFill>
                <a:srgbClr val="FF6600"/>
              </a:solidFill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5638800" y="3886200"/>
            <a:ext cx="3048000" cy="1905000"/>
            <a:chOff x="5638800" y="3886200"/>
            <a:chExt cx="3048000" cy="1905000"/>
          </a:xfrm>
        </p:grpSpPr>
        <p:grpSp>
          <p:nvGrpSpPr>
            <p:cNvPr id="33" name="Group 32"/>
            <p:cNvGrpSpPr/>
            <p:nvPr/>
          </p:nvGrpSpPr>
          <p:grpSpPr>
            <a:xfrm>
              <a:off x="5638800" y="4495800"/>
              <a:ext cx="685800" cy="838200"/>
              <a:chOff x="7011194" y="1829594"/>
              <a:chExt cx="685800" cy="838200"/>
            </a:xfrm>
          </p:grpSpPr>
          <p:sp>
            <p:nvSpPr>
              <p:cNvPr id="17" name="Rectangle 16"/>
              <p:cNvSpPr/>
              <p:nvPr/>
            </p:nvSpPr>
            <p:spPr bwMode="auto">
              <a:xfrm>
                <a:off x="7011194" y="1829594"/>
                <a:ext cx="685800" cy="838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9" name="Oval 18"/>
              <p:cNvSpPr/>
              <p:nvPr/>
            </p:nvSpPr>
            <p:spPr bwMode="auto">
              <a:xfrm>
                <a:off x="7087394" y="1981994"/>
                <a:ext cx="533400" cy="533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W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8001000" y="3886200"/>
              <a:ext cx="685800" cy="838200"/>
              <a:chOff x="7849394" y="1829594"/>
              <a:chExt cx="685800" cy="838200"/>
            </a:xfrm>
          </p:grpSpPr>
          <p:sp>
            <p:nvSpPr>
              <p:cNvPr id="18" name="Rectangle 17"/>
              <p:cNvSpPr/>
              <p:nvPr/>
            </p:nvSpPr>
            <p:spPr bwMode="auto">
              <a:xfrm>
                <a:off x="7849394" y="1829594"/>
                <a:ext cx="685800" cy="8382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 bwMode="auto">
              <a:xfrm>
                <a:off x="7925594" y="1981994"/>
                <a:ext cx="457200" cy="457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D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8001000" y="4953000"/>
              <a:ext cx="685800" cy="838200"/>
              <a:chOff x="7849394" y="1829594"/>
              <a:chExt cx="685800" cy="838200"/>
            </a:xfrm>
          </p:grpSpPr>
          <p:sp>
            <p:nvSpPr>
              <p:cNvPr id="24" name="Rectangle 23"/>
              <p:cNvSpPr/>
              <p:nvPr/>
            </p:nvSpPr>
            <p:spPr bwMode="auto">
              <a:xfrm>
                <a:off x="7849394" y="1829594"/>
                <a:ext cx="685800" cy="8382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 bwMode="auto">
              <a:xfrm>
                <a:off x="7925594" y="1981994"/>
                <a:ext cx="457200" cy="457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D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sp>
          <p:nvSpPr>
            <p:cNvPr id="26" name="Oval 25"/>
            <p:cNvSpPr/>
            <p:nvPr/>
          </p:nvSpPr>
          <p:spPr bwMode="auto">
            <a:xfrm>
              <a:off x="7086600" y="4648200"/>
              <a:ext cx="228600" cy="4572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28" name="Straight Arrow Connector 27"/>
            <p:cNvCxnSpPr>
              <a:stCxn id="26" idx="6"/>
              <a:endCxn id="18" idx="1"/>
            </p:cNvCxnSpPr>
            <p:nvPr/>
          </p:nvCxnSpPr>
          <p:spPr bwMode="auto">
            <a:xfrm flipV="1">
              <a:off x="7315200" y="4305300"/>
              <a:ext cx="685800" cy="5715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0" name="Straight Arrow Connector 29"/>
            <p:cNvCxnSpPr>
              <a:stCxn id="26" idx="6"/>
              <a:endCxn id="24" idx="1"/>
            </p:cNvCxnSpPr>
            <p:nvPr/>
          </p:nvCxnSpPr>
          <p:spPr bwMode="auto">
            <a:xfrm>
              <a:off x="7315200" y="4876800"/>
              <a:ext cx="685800" cy="4953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2" name="Straight Arrow Connector 31"/>
            <p:cNvCxnSpPr>
              <a:stCxn id="17" idx="3"/>
              <a:endCxn id="26" idx="2"/>
            </p:cNvCxnSpPr>
            <p:nvPr/>
          </p:nvCxnSpPr>
          <p:spPr bwMode="auto">
            <a:xfrm flipV="1">
              <a:off x="6324600" y="4876800"/>
              <a:ext cx="762000" cy="381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99EA32-7B0F-0946-82D2-BE4EC9DFEFE5}" type="slidenum">
              <a:rPr lang="en-US" smtClean="0">
                <a:latin typeface="Times New Roman" pitchFamily="-107" charset="0"/>
              </a:rPr>
              <a:pPr/>
              <a:t>12</a:t>
            </a:fld>
            <a:endParaRPr lang="en-US" dirty="0" smtClean="0">
              <a:latin typeface="Times New Roman" pitchFamily="-107" charset="0"/>
            </a:endParaRP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dirty="0" err="1" smtClean="0">
                <a:ea typeface="ＭＳ Ｐゴシック" pitchFamily="-107" charset="-128"/>
                <a:cs typeface="ＭＳ Ｐゴシック" pitchFamily="-107" charset="-128"/>
              </a:rPr>
              <a:t>Preclass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 </a:t>
            </a:r>
            <a:b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</a:b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Washer</a:t>
            </a:r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/Dryer Example</a:t>
            </a: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1 Washer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 $500</a:t>
            </a:r>
          </a:p>
          <a:p>
            <a:pPr lvl="1"/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Isolated throughput 20 shirts/hour</a:t>
            </a:r>
            <a:endParaRPr lang="en-US" dirty="0" smtClean="0">
              <a:ea typeface="ＭＳ Ｐゴシック" pitchFamily="-107" charset="-128"/>
              <a:cs typeface="ＭＳ Ｐゴシック" pitchFamily="-107" charset="-128"/>
            </a:endParaRPr>
          </a:p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2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 Dryers $500</a:t>
            </a:r>
          </a:p>
          <a:p>
            <a:pPr lvl="1"/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Isolated single dryer throughput 10 shirts/hour</a:t>
            </a:r>
            <a:endParaRPr lang="en-US" dirty="0" smtClean="0">
              <a:ea typeface="ＭＳ Ｐゴシック" pitchFamily="-107" charset="-128"/>
              <a:cs typeface="ＭＳ Ｐゴシック" pitchFamily="-107" charset="-128"/>
            </a:endParaRPr>
          </a:p>
          <a:p>
            <a:r>
              <a:rPr lang="en-US" dirty="0" smtClean="0">
                <a:solidFill>
                  <a:srgbClr val="0000FF"/>
                </a:solidFill>
                <a:ea typeface="ＭＳ Ｐゴシック" pitchFamily="-107" charset="-128"/>
                <a:cs typeface="ＭＳ Ｐゴシック" pitchFamily="-107" charset="-128"/>
              </a:rPr>
              <a:t>Able to double the </a:t>
            </a:r>
            <a:br>
              <a:rPr lang="en-US" dirty="0" smtClean="0">
                <a:solidFill>
                  <a:srgbClr val="0000FF"/>
                </a:solidFill>
                <a:ea typeface="ＭＳ Ｐゴシック" pitchFamily="-107" charset="-128"/>
                <a:cs typeface="ＭＳ Ｐゴシック" pitchFamily="-107" charset="-128"/>
              </a:rPr>
            </a:br>
            <a:r>
              <a:rPr lang="en-US" dirty="0" smtClean="0">
                <a:solidFill>
                  <a:srgbClr val="0000FF"/>
                </a:solidFill>
                <a:ea typeface="ＭＳ Ｐゴシック" pitchFamily="-107" charset="-128"/>
                <a:cs typeface="ＭＳ Ｐゴシック" pitchFamily="-107" charset="-128"/>
              </a:rPr>
              <a:t>throughput without doubling system cost</a:t>
            </a:r>
            <a:endParaRPr lang="en-US" dirty="0">
              <a:solidFill>
                <a:srgbClr val="0000FF"/>
              </a:solidFill>
            </a:endParaRPr>
          </a:p>
        </p:txBody>
      </p:sp>
      <p:grpSp>
        <p:nvGrpSpPr>
          <p:cNvPr id="2" name="Group 36"/>
          <p:cNvGrpSpPr/>
          <p:nvPr/>
        </p:nvGrpSpPr>
        <p:grpSpPr>
          <a:xfrm>
            <a:off x="5715000" y="3657600"/>
            <a:ext cx="3048000" cy="1905000"/>
            <a:chOff x="5638800" y="3886200"/>
            <a:chExt cx="3048000" cy="1905000"/>
          </a:xfrm>
        </p:grpSpPr>
        <p:grpSp>
          <p:nvGrpSpPr>
            <p:cNvPr id="3" name="Group 32"/>
            <p:cNvGrpSpPr/>
            <p:nvPr/>
          </p:nvGrpSpPr>
          <p:grpSpPr>
            <a:xfrm>
              <a:off x="5638800" y="4495800"/>
              <a:ext cx="685800" cy="838200"/>
              <a:chOff x="7011194" y="1829594"/>
              <a:chExt cx="685800" cy="838200"/>
            </a:xfrm>
          </p:grpSpPr>
          <p:sp>
            <p:nvSpPr>
              <p:cNvPr id="17" name="Rectangle 16"/>
              <p:cNvSpPr/>
              <p:nvPr/>
            </p:nvSpPr>
            <p:spPr bwMode="auto">
              <a:xfrm>
                <a:off x="7011194" y="1829594"/>
                <a:ext cx="685800" cy="838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9" name="Oval 18"/>
              <p:cNvSpPr/>
              <p:nvPr/>
            </p:nvSpPr>
            <p:spPr bwMode="auto">
              <a:xfrm>
                <a:off x="7087394" y="1981994"/>
                <a:ext cx="533400" cy="533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W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5" name="Group 21"/>
            <p:cNvGrpSpPr/>
            <p:nvPr/>
          </p:nvGrpSpPr>
          <p:grpSpPr>
            <a:xfrm>
              <a:off x="8001000" y="3886200"/>
              <a:ext cx="685800" cy="838200"/>
              <a:chOff x="7849394" y="1829594"/>
              <a:chExt cx="685800" cy="838200"/>
            </a:xfrm>
          </p:grpSpPr>
          <p:sp>
            <p:nvSpPr>
              <p:cNvPr id="18" name="Rectangle 17"/>
              <p:cNvSpPr/>
              <p:nvPr/>
            </p:nvSpPr>
            <p:spPr bwMode="auto">
              <a:xfrm>
                <a:off x="7849394" y="1829594"/>
                <a:ext cx="685800" cy="8382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 bwMode="auto">
              <a:xfrm>
                <a:off x="7925594" y="1981994"/>
                <a:ext cx="457200" cy="457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D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6" name="Group 22"/>
            <p:cNvGrpSpPr/>
            <p:nvPr/>
          </p:nvGrpSpPr>
          <p:grpSpPr>
            <a:xfrm>
              <a:off x="8001000" y="4953000"/>
              <a:ext cx="685800" cy="838200"/>
              <a:chOff x="7849394" y="1829594"/>
              <a:chExt cx="685800" cy="838200"/>
            </a:xfrm>
          </p:grpSpPr>
          <p:sp>
            <p:nvSpPr>
              <p:cNvPr id="24" name="Rectangle 23"/>
              <p:cNvSpPr/>
              <p:nvPr/>
            </p:nvSpPr>
            <p:spPr bwMode="auto">
              <a:xfrm>
                <a:off x="7849394" y="1829594"/>
                <a:ext cx="685800" cy="8382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 bwMode="auto">
              <a:xfrm>
                <a:off x="7925594" y="1981994"/>
                <a:ext cx="457200" cy="457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D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sp>
          <p:nvSpPr>
            <p:cNvPr id="26" name="Oval 25"/>
            <p:cNvSpPr/>
            <p:nvPr/>
          </p:nvSpPr>
          <p:spPr bwMode="auto">
            <a:xfrm>
              <a:off x="7086600" y="4648200"/>
              <a:ext cx="228600" cy="4572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28" name="Straight Arrow Connector 27"/>
            <p:cNvCxnSpPr>
              <a:stCxn id="26" idx="6"/>
              <a:endCxn id="18" idx="1"/>
            </p:cNvCxnSpPr>
            <p:nvPr/>
          </p:nvCxnSpPr>
          <p:spPr bwMode="auto">
            <a:xfrm flipV="1">
              <a:off x="7315200" y="4305300"/>
              <a:ext cx="685800" cy="5715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0" name="Straight Arrow Connector 29"/>
            <p:cNvCxnSpPr>
              <a:stCxn id="26" idx="6"/>
              <a:endCxn id="24" idx="1"/>
            </p:cNvCxnSpPr>
            <p:nvPr/>
          </p:nvCxnSpPr>
          <p:spPr bwMode="auto">
            <a:xfrm>
              <a:off x="7315200" y="4876800"/>
              <a:ext cx="685800" cy="4953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2" name="Straight Arrow Connector 31"/>
            <p:cNvCxnSpPr>
              <a:stCxn id="17" idx="3"/>
              <a:endCxn id="26" idx="2"/>
            </p:cNvCxnSpPr>
            <p:nvPr/>
          </p:nvCxnSpPr>
          <p:spPr bwMode="auto">
            <a:xfrm flipV="1">
              <a:off x="6324600" y="4876800"/>
              <a:ext cx="762000" cy="381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99EA32-7B0F-0946-82D2-BE4EC9DFEFE5}" type="slidenum">
              <a:rPr lang="en-US" smtClean="0">
                <a:latin typeface="Times New Roman" pitchFamily="-107" charset="0"/>
              </a:rPr>
              <a:pPr/>
              <a:t>13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dirty="0" err="1" smtClean="0">
                <a:ea typeface="ＭＳ Ｐゴシック" pitchFamily="-107" charset="-128"/>
                <a:cs typeface="ＭＳ Ｐゴシック" pitchFamily="-107" charset="-128"/>
              </a:rPr>
              <a:t>Preclass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 </a:t>
            </a:r>
            <a:b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</a:b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Stain Example</a:t>
            </a:r>
            <a:endParaRPr lang="en-US" dirty="0"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1 Washer Takes 30 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minutes</a:t>
            </a:r>
          </a:p>
          <a:p>
            <a:pPr lvl="1"/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Isolated throughput 20 shirts/hour</a:t>
            </a:r>
            <a:endParaRPr lang="en-US" dirty="0" smtClean="0">
              <a:ea typeface="ＭＳ Ｐゴシック" pitchFamily="-107" charset="-128"/>
              <a:cs typeface="ＭＳ Ｐゴシック" pitchFamily="-107" charset="-128"/>
            </a:endParaRPr>
          </a:p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1 Dryer Takes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 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60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 minutes</a:t>
            </a:r>
          </a:p>
          <a:p>
            <a:pPr lvl="1"/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Isolated throughput 10 shirts/hour</a:t>
            </a:r>
          </a:p>
          <a:p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Shirt need 3 wash cycles</a:t>
            </a:r>
          </a:p>
          <a:p>
            <a:r>
              <a:rPr lang="en-US" dirty="0" smtClean="0">
                <a:solidFill>
                  <a:srgbClr val="FF6600"/>
                </a:solidFill>
                <a:ea typeface="ＭＳ Ｐゴシック" pitchFamily="-107" charset="-128"/>
                <a:cs typeface="ＭＳ Ｐゴシック" pitchFamily="-107" charset="-128"/>
              </a:rPr>
              <a:t>Latency?</a:t>
            </a:r>
          </a:p>
          <a:p>
            <a:r>
              <a:rPr lang="en-US" dirty="0" smtClean="0">
                <a:solidFill>
                  <a:srgbClr val="FF6600"/>
                </a:solidFill>
                <a:ea typeface="ＭＳ Ｐゴシック" pitchFamily="-107" charset="-128"/>
                <a:cs typeface="ＭＳ Ｐゴシック" pitchFamily="-107" charset="-128"/>
              </a:rPr>
              <a:t>Throughput (assuming share)?</a:t>
            </a:r>
          </a:p>
          <a:p>
            <a:r>
              <a:rPr lang="en-US" dirty="0" smtClean="0">
                <a:solidFill>
                  <a:srgbClr val="FF6600"/>
                </a:solidFill>
                <a:ea typeface="ＭＳ Ｐゴシック" pitchFamily="-107" charset="-128"/>
                <a:cs typeface="ＭＳ Ｐゴシック" pitchFamily="-107" charset="-128"/>
              </a:rPr>
              <a:t>Throughput (one shirt at a time)?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011194" y="1829594"/>
            <a:ext cx="685800" cy="8382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7087394" y="1981994"/>
            <a:ext cx="533400" cy="533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W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8458200" y="1828800"/>
            <a:ext cx="685800" cy="838200"/>
            <a:chOff x="7849394" y="1829594"/>
            <a:chExt cx="685800" cy="838200"/>
          </a:xfrm>
        </p:grpSpPr>
        <p:sp>
          <p:nvSpPr>
            <p:cNvPr id="18" name="Rectangle 17"/>
            <p:cNvSpPr/>
            <p:nvPr/>
          </p:nvSpPr>
          <p:spPr bwMode="auto">
            <a:xfrm>
              <a:off x="7849394" y="1829594"/>
              <a:ext cx="685800" cy="8382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7925594" y="1981994"/>
              <a:ext cx="457200" cy="457200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D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24" name="U-Turn Arrow 23"/>
          <p:cNvSpPr/>
          <p:nvPr/>
        </p:nvSpPr>
        <p:spPr bwMode="auto">
          <a:xfrm flipH="1">
            <a:off x="7239000" y="1295400"/>
            <a:ext cx="886968" cy="877824"/>
          </a:xfrm>
          <a:prstGeom prst="uturnArrow">
            <a:avLst>
              <a:gd name="adj1" fmla="val 20431"/>
              <a:gd name="adj2" fmla="val 22716"/>
              <a:gd name="adj3" fmla="val 38706"/>
              <a:gd name="adj4" fmla="val 30203"/>
              <a:gd name="adj5" fmla="val 75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>
            <a:off x="7696200" y="1981200"/>
            <a:ext cx="838200" cy="484632"/>
          </a:xfrm>
          <a:prstGeom prst="rightArrow">
            <a:avLst>
              <a:gd name="adj1" fmla="val 27585"/>
              <a:gd name="adj2" fmla="val 4448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543800" y="76200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3x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593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458200" cy="4114800"/>
          </a:xfrm>
        </p:spPr>
        <p:txBody>
          <a:bodyPr/>
          <a:lstStyle/>
          <a:p>
            <a:r>
              <a:rPr lang="en-US" dirty="0" smtClean="0"/>
              <a:t>F, G, H – each 1 cycle, throughput 1/cycle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Latency of </a:t>
            </a:r>
            <a:r>
              <a:rPr lang="en-US" dirty="0" err="1" smtClean="0">
                <a:solidFill>
                  <a:srgbClr val="FF6600"/>
                </a:solidFill>
              </a:rPr>
              <a:t>y</a:t>
            </a:r>
            <a:r>
              <a:rPr lang="en-US" baseline="-25000" dirty="0" err="1" smtClean="0">
                <a:solidFill>
                  <a:srgbClr val="FF6600"/>
                </a:solidFill>
              </a:rPr>
              <a:t>i</a:t>
            </a:r>
            <a:r>
              <a:rPr lang="en-US" dirty="0" smtClean="0">
                <a:solidFill>
                  <a:srgbClr val="FF6600"/>
                </a:solidFill>
              </a:rPr>
              <a:t> from y</a:t>
            </a:r>
            <a:r>
              <a:rPr lang="en-US" baseline="-25000" dirty="0" smtClean="0">
                <a:solidFill>
                  <a:srgbClr val="FF6600"/>
                </a:solidFill>
              </a:rPr>
              <a:t>i-1</a:t>
            </a:r>
            <a:r>
              <a:rPr lang="en-US" dirty="0" smtClean="0">
                <a:solidFill>
                  <a:srgbClr val="FF6600"/>
                </a:solidFill>
              </a:rPr>
              <a:t> 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Throughput? (rate of production of </a:t>
            </a:r>
            <a:r>
              <a:rPr lang="en-US" dirty="0" err="1" smtClean="0">
                <a:solidFill>
                  <a:srgbClr val="FF6600"/>
                </a:solidFill>
              </a:rPr>
              <a:t>y</a:t>
            </a:r>
            <a:r>
              <a:rPr lang="en-US" baseline="-25000" dirty="0" err="1" smtClean="0">
                <a:solidFill>
                  <a:srgbClr val="FF6600"/>
                </a:solidFill>
              </a:rPr>
              <a:t>i</a:t>
            </a:r>
            <a:r>
              <a:rPr lang="en-US" dirty="0" err="1" smtClean="0">
                <a:solidFill>
                  <a:srgbClr val="FF6600"/>
                </a:solidFill>
              </a:rPr>
              <a:t>’s</a:t>
            </a:r>
            <a:r>
              <a:rPr lang="en-US" dirty="0" smtClean="0">
                <a:solidFill>
                  <a:srgbClr val="FF6600"/>
                </a:solidFill>
              </a:rPr>
              <a:t>)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4495800"/>
            <a:ext cx="7620000" cy="1674789"/>
          </a:xfrm>
          <a:prstGeom prst="rect">
            <a:avLst/>
          </a:prstGeom>
        </p:spPr>
      </p:pic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371600" y="3429000"/>
          <a:ext cx="4711700" cy="622300"/>
        </p:xfrm>
        <a:graphic>
          <a:graphicData uri="http://schemas.openxmlformats.org/presentationml/2006/ole">
            <p:oleObj spid="_x0000_s148482" name="Equation" r:id="rId4" imgW="1346200" imgH="177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Initiation Interval (II)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458200" cy="4114800"/>
          </a:xfrm>
        </p:spPr>
        <p:txBody>
          <a:bodyPr/>
          <a:lstStyle/>
          <a:p>
            <a:r>
              <a:rPr lang="en-US" dirty="0" smtClean="0"/>
              <a:t>Cyclic dependencies can limit throughput</a:t>
            </a:r>
          </a:p>
          <a:p>
            <a:r>
              <a:rPr lang="en-US" dirty="0" smtClean="0"/>
              <a:t>Due to dependent cycles,</a:t>
            </a:r>
          </a:p>
          <a:p>
            <a:pPr lvl="1"/>
            <a:r>
              <a:rPr lang="en-US" dirty="0" smtClean="0"/>
              <a:t>May not be able to initiate a new computation on every cycle</a:t>
            </a:r>
          </a:p>
          <a:p>
            <a:r>
              <a:rPr lang="en-US" dirty="0" smtClean="0"/>
              <a:t>II – cycles (delay) before can initiate</a:t>
            </a:r>
          </a:p>
          <a:p>
            <a:r>
              <a:rPr lang="en-US" dirty="0" smtClean="0"/>
              <a:t>Throughput = 1/II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4800600"/>
            <a:ext cx="7620000" cy="16747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Beyond Computation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Bottleneck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Maybe be anywhere in path</a:t>
            </a:r>
          </a:p>
          <a:p>
            <a:pPr lvl="1"/>
            <a:r>
              <a:rPr lang="en-US" dirty="0" smtClean="0"/>
              <a:t>I/O, compute, memory, data movement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200" y="3276600"/>
            <a:ext cx="8813800" cy="22633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Bottleneck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2954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Where bottleneck?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200" y="3276600"/>
            <a:ext cx="8813800" cy="226336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7200" y="4953000"/>
            <a:ext cx="9713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Serial</a:t>
            </a:r>
          </a:p>
          <a:p>
            <a:r>
              <a:rPr lang="en-US" dirty="0" smtClean="0"/>
              <a:t>1Mb/s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676400" y="3657600"/>
            <a:ext cx="23841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64b</a:t>
            </a:r>
            <a:r>
              <a:rPr lang="en-US" dirty="0" smtClean="0">
                <a:sym typeface="Wingdings"/>
              </a:rPr>
              <a:t>32b in 10ns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200400" y="5715000"/>
            <a:ext cx="2177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64b @ 100MHz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620000" y="2590800"/>
            <a:ext cx="12362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Ethernet</a:t>
            </a:r>
          </a:p>
          <a:p>
            <a:r>
              <a:rPr lang="en-US" dirty="0" smtClean="0"/>
              <a:t>1Gb/s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105400" y="2743200"/>
            <a:ext cx="2177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32b @ 100MHz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324600" y="5334000"/>
            <a:ext cx="22302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64b</a:t>
            </a:r>
            <a:r>
              <a:rPr lang="en-US" dirty="0" smtClean="0">
                <a:sym typeface="Wingdings"/>
              </a:rPr>
              <a:t>64b in 2ns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648200" y="3352800"/>
            <a:ext cx="14094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64b</a:t>
            </a:r>
            <a:r>
              <a:rPr lang="en-US" dirty="0" smtClean="0">
                <a:sym typeface="Wingdings"/>
              </a:rPr>
              <a:t>64b </a:t>
            </a:r>
          </a:p>
          <a:p>
            <a:r>
              <a:rPr lang="en-US" dirty="0" smtClean="0">
                <a:sym typeface="Wingdings"/>
              </a:rPr>
              <a:t>In 5ns</a:t>
            </a:r>
            <a:endParaRPr lang="en-US" dirty="0"/>
          </a:p>
        </p:txBody>
      </p:sp>
      <p:cxnSp>
        <p:nvCxnSpPr>
          <p:cNvPr id="15" name="Straight Connector 14"/>
          <p:cNvCxnSpPr>
            <a:stCxn id="11" idx="2"/>
          </p:cNvCxnSpPr>
          <p:nvPr/>
        </p:nvCxnSpPr>
        <p:spPr bwMode="auto">
          <a:xfrm rot="5400000">
            <a:off x="5880696" y="3496370"/>
            <a:ext cx="605135" cy="2212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Bottleneck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2954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Where bottleneck?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200" y="3276600"/>
            <a:ext cx="8813800" cy="226336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7200" y="4953000"/>
            <a:ext cx="12362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Ethernet</a:t>
            </a:r>
          </a:p>
          <a:p>
            <a:r>
              <a:rPr lang="en-US" dirty="0" smtClean="0"/>
              <a:t>1Gb/s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905000" y="2971800"/>
            <a:ext cx="1871125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32b</a:t>
            </a:r>
            <a:r>
              <a:rPr lang="en-US" dirty="0" smtClean="0">
                <a:sym typeface="Wingdings"/>
              </a:rPr>
              <a:t>32x32b </a:t>
            </a:r>
          </a:p>
          <a:p>
            <a:r>
              <a:rPr lang="en-US" dirty="0" smtClean="0">
                <a:sym typeface="Wingdings"/>
              </a:rPr>
              <a:t>i</a:t>
            </a:r>
            <a:r>
              <a:rPr lang="en-US" dirty="0" smtClean="0">
                <a:sym typeface="Wingdings"/>
              </a:rPr>
              <a:t>n 32ns</a:t>
            </a:r>
          </a:p>
          <a:p>
            <a:r>
              <a:rPr lang="en-US" dirty="0" smtClean="0">
                <a:sym typeface="Wingdings"/>
              </a:rPr>
              <a:t>(read/1ns)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200400" y="5715000"/>
            <a:ext cx="2177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64b @ 100MHz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620000" y="2590800"/>
            <a:ext cx="12362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Ethernet</a:t>
            </a:r>
          </a:p>
          <a:p>
            <a:r>
              <a:rPr lang="en-US" dirty="0" smtClean="0"/>
              <a:t>1Gb/s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105400" y="2743200"/>
            <a:ext cx="2177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32b @ 100MHz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324600" y="5334000"/>
            <a:ext cx="22302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64b</a:t>
            </a:r>
            <a:r>
              <a:rPr lang="en-US" dirty="0" smtClean="0">
                <a:sym typeface="Wingdings"/>
              </a:rPr>
              <a:t>64b in 2ns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648200" y="3352800"/>
            <a:ext cx="14094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64b</a:t>
            </a:r>
            <a:r>
              <a:rPr lang="en-US" dirty="0" smtClean="0">
                <a:sym typeface="Wingdings"/>
              </a:rPr>
              <a:t>64b </a:t>
            </a:r>
          </a:p>
          <a:p>
            <a:r>
              <a:rPr lang="en-US" dirty="0" smtClean="0">
                <a:sym typeface="Wingdings"/>
              </a:rPr>
              <a:t>In 5ns</a:t>
            </a:r>
            <a:endParaRPr lang="en-US" dirty="0"/>
          </a:p>
        </p:txBody>
      </p:sp>
      <p:cxnSp>
        <p:nvCxnSpPr>
          <p:cNvPr id="15" name="Straight Connector 14"/>
          <p:cNvCxnSpPr>
            <a:stCxn id="11" idx="2"/>
          </p:cNvCxnSpPr>
          <p:nvPr/>
        </p:nvCxnSpPr>
        <p:spPr bwMode="auto">
          <a:xfrm rot="5400000">
            <a:off x="5880696" y="3496370"/>
            <a:ext cx="605135" cy="2212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Throughput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Latency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Bottleneck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Initiation Interval</a:t>
            </a:r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Computation as a Graph</a:t>
            </a:r>
          </a:p>
          <a:p>
            <a:pPr lvl="1"/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As a sequence?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Critical Path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90/10 Rule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Amdahl’s Law</a:t>
            </a:r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Bottleneck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2954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Where bottleneck?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200" y="3276600"/>
            <a:ext cx="8813800" cy="226336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7200" y="4953000"/>
            <a:ext cx="12362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Ethernet</a:t>
            </a:r>
          </a:p>
          <a:p>
            <a:r>
              <a:rPr lang="en-US" dirty="0" smtClean="0"/>
              <a:t>1Gb/s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905000" y="2971800"/>
            <a:ext cx="1871125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32b</a:t>
            </a:r>
            <a:r>
              <a:rPr lang="en-US" dirty="0" smtClean="0">
                <a:sym typeface="Wingdings"/>
              </a:rPr>
              <a:t>32x32b </a:t>
            </a:r>
          </a:p>
          <a:p>
            <a:r>
              <a:rPr lang="en-US" dirty="0" smtClean="0">
                <a:sym typeface="Wingdings"/>
              </a:rPr>
              <a:t>i</a:t>
            </a:r>
            <a:r>
              <a:rPr lang="en-US" dirty="0" smtClean="0">
                <a:sym typeface="Wingdings"/>
              </a:rPr>
              <a:t>n 32ns</a:t>
            </a:r>
          </a:p>
          <a:p>
            <a:r>
              <a:rPr lang="en-US" dirty="0" smtClean="0">
                <a:sym typeface="Wingdings"/>
              </a:rPr>
              <a:t>(read/1ns)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200400" y="5715000"/>
            <a:ext cx="18186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64b @ 1GHz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620000" y="2590800"/>
            <a:ext cx="12362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Ethernet</a:t>
            </a:r>
          </a:p>
          <a:p>
            <a:r>
              <a:rPr lang="en-US" dirty="0" smtClean="0"/>
              <a:t>1Gb/s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105400" y="2743200"/>
            <a:ext cx="2177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32b @ 100MHz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324600" y="5334000"/>
            <a:ext cx="22302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64b</a:t>
            </a:r>
            <a:r>
              <a:rPr lang="en-US" dirty="0" smtClean="0">
                <a:sym typeface="Wingdings"/>
              </a:rPr>
              <a:t>16b in 1ns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648200" y="3352800"/>
            <a:ext cx="14094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64b</a:t>
            </a:r>
            <a:r>
              <a:rPr lang="en-US" dirty="0" smtClean="0">
                <a:sym typeface="Wingdings"/>
              </a:rPr>
              <a:t>64b </a:t>
            </a:r>
          </a:p>
          <a:p>
            <a:r>
              <a:rPr lang="en-US" dirty="0" smtClean="0">
                <a:sym typeface="Wingdings"/>
              </a:rPr>
              <a:t>In 1ns</a:t>
            </a:r>
            <a:endParaRPr lang="en-US" dirty="0"/>
          </a:p>
        </p:txBody>
      </p:sp>
      <p:cxnSp>
        <p:nvCxnSpPr>
          <p:cNvPr id="15" name="Straight Connector 14"/>
          <p:cNvCxnSpPr>
            <a:stCxn id="11" idx="2"/>
          </p:cNvCxnSpPr>
          <p:nvPr/>
        </p:nvCxnSpPr>
        <p:spPr bwMode="auto">
          <a:xfrm rot="5400000">
            <a:off x="5880696" y="3496370"/>
            <a:ext cx="605135" cy="2212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Feasibility / Limits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things to understand </a:t>
            </a:r>
          </a:p>
          <a:p>
            <a:pPr lvl="1"/>
            <a:r>
              <a:rPr lang="en-US" dirty="0" smtClean="0"/>
              <a:t>Obvious limits in system?</a:t>
            </a:r>
          </a:p>
          <a:p>
            <a:r>
              <a:rPr lang="en-US" dirty="0" smtClean="0"/>
              <a:t>Impossible?</a:t>
            </a:r>
          </a:p>
          <a:p>
            <a:r>
              <a:rPr lang="en-US" dirty="0" smtClean="0"/>
              <a:t>Which aspects will demand efficient mapping?</a:t>
            </a:r>
          </a:p>
          <a:p>
            <a:r>
              <a:rPr lang="en-US" dirty="0" smtClean="0"/>
              <a:t>Where might there be spare capacity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Generalizing</a:t>
            </a:r>
            <a:endParaRPr lang="en-US" dirty="0"/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B57DF-B8E1-6E4E-A23B-D02022E33D11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 as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Shown “simple” graphs (pipelines) so far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5105400"/>
            <a:ext cx="5539819" cy="1217589"/>
          </a:xfrm>
          <a:prstGeom prst="rect">
            <a:avLst/>
          </a:prstGeom>
        </p:spPr>
      </p:pic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33400" y="3733800"/>
          <a:ext cx="4287647" cy="566293"/>
        </p:xfrm>
        <a:graphic>
          <a:graphicData uri="http://schemas.openxmlformats.org/presentationml/2006/ole">
            <p:oleObj spid="_x0000_s151554" name="Equation" r:id="rId4" imgW="1346200" imgH="177800" progId="Equation.3">
              <p:embed/>
            </p:oleObj>
          </a:graphicData>
        </a:graphic>
      </p:graphicFrame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 as 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Shown “simple” graphs (pipelines) so far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5334000" y="1905000"/>
            <a:ext cx="3810000" cy="4114800"/>
          </a:xfrm>
        </p:spPr>
        <p:txBody>
          <a:bodyPr/>
          <a:lstStyle/>
          <a:p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=1 to N)</a:t>
            </a:r>
          </a:p>
          <a:p>
            <a:pPr lvl="1">
              <a:buNone/>
            </a:pPr>
            <a:r>
              <a:rPr lang="en-US" dirty="0" smtClean="0"/>
              <a:t>  X=</a:t>
            </a:r>
            <a:r>
              <a:rPr lang="en-US" dirty="0" err="1" smtClean="0"/>
              <a:t>readX</a:t>
            </a:r>
            <a:r>
              <a:rPr lang="en-US" dirty="0" smtClean="0"/>
              <a:t>()</a:t>
            </a:r>
          </a:p>
          <a:p>
            <a:pPr lvl="1">
              <a:buNone/>
            </a:pPr>
            <a:r>
              <a:rPr lang="en-US" dirty="0" smtClean="0"/>
              <a:t>  T1=</a:t>
            </a:r>
            <a:r>
              <a:rPr lang="en-US" dirty="0" err="1" smtClean="0"/>
              <a:t>H(x,y</a:t>
            </a:r>
            <a:r>
              <a:rPr lang="en-US" dirty="0" smtClean="0"/>
              <a:t>)</a:t>
            </a:r>
          </a:p>
          <a:p>
            <a:pPr lvl="1">
              <a:buNone/>
            </a:pPr>
            <a:r>
              <a:rPr lang="en-US" dirty="0" smtClean="0"/>
              <a:t>  T2=G(T1)</a:t>
            </a:r>
          </a:p>
          <a:p>
            <a:pPr lvl="1">
              <a:buNone/>
            </a:pPr>
            <a:r>
              <a:rPr lang="en-US" dirty="0" smtClean="0"/>
              <a:t>  Y=F(T2)</a:t>
            </a:r>
          </a:p>
          <a:p>
            <a:pPr lvl="1">
              <a:buNone/>
            </a:pPr>
            <a:r>
              <a:rPr lang="en-US" dirty="0" smtClean="0"/>
              <a:t>  </a:t>
            </a:r>
            <a:r>
              <a:rPr lang="en-US" dirty="0" err="1" smtClean="0"/>
              <a:t>writeY(Y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5105400"/>
            <a:ext cx="5539819" cy="1217589"/>
          </a:xfrm>
          <a:prstGeom prst="rect">
            <a:avLst/>
          </a:prstGeom>
        </p:spPr>
      </p:pic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33400" y="3733800"/>
          <a:ext cx="4287647" cy="566293"/>
        </p:xfrm>
        <a:graphic>
          <a:graphicData uri="http://schemas.openxmlformats.org/presentationml/2006/ole">
            <p:oleObj spid="_x0000_s169986" name="Equation" r:id="rId4" imgW="1346200" imgH="177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 as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Y=Ax</a:t>
            </a:r>
            <a:r>
              <a:rPr lang="en-US" baseline="30000" dirty="0" smtClean="0"/>
              <a:t>2</a:t>
            </a:r>
            <a:r>
              <a:rPr lang="en-US" dirty="0" smtClean="0"/>
              <a:t>+Bx+C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248400" y="1981200"/>
            <a:ext cx="2209800" cy="4114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T1=</a:t>
            </a:r>
            <a:r>
              <a:rPr lang="en-US" dirty="0" err="1" smtClean="0"/>
              <a:t>x</a:t>
            </a:r>
            <a:r>
              <a:rPr lang="en-US" dirty="0" smtClean="0"/>
              <a:t>*</a:t>
            </a:r>
            <a:r>
              <a:rPr lang="en-US" dirty="0" err="1" smtClean="0"/>
              <a:t>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T2=A*T1</a:t>
            </a:r>
          </a:p>
          <a:p>
            <a:pPr>
              <a:buNone/>
            </a:pPr>
            <a:r>
              <a:rPr lang="en-US" dirty="0" smtClean="0"/>
              <a:t>T3=B*</a:t>
            </a:r>
            <a:r>
              <a:rPr lang="en-US" dirty="0" err="1" smtClean="0"/>
              <a:t>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T4=T2+T3</a:t>
            </a:r>
          </a:p>
          <a:p>
            <a:pPr>
              <a:buNone/>
            </a:pPr>
            <a:r>
              <a:rPr lang="en-US" dirty="0" smtClean="0"/>
              <a:t>Y=C+T4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2514600"/>
            <a:ext cx="4658449" cy="4038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 as Graph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791200" y="1981200"/>
            <a:ext cx="2971800" cy="4114800"/>
          </a:xfrm>
        </p:spPr>
        <p:txBody>
          <a:bodyPr/>
          <a:lstStyle/>
          <a:p>
            <a:r>
              <a:rPr lang="en-US" dirty="0" smtClean="0"/>
              <a:t>Nodes have multiple input/output edges</a:t>
            </a:r>
          </a:p>
          <a:p>
            <a:r>
              <a:rPr lang="en-US" dirty="0" smtClean="0"/>
              <a:t>Edges may </a:t>
            </a:r>
            <a:r>
              <a:rPr lang="en-US" dirty="0" err="1" smtClean="0"/>
              <a:t>fanout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Results go to multiple successors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2514600"/>
            <a:ext cx="4658449" cy="40386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 as Graph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791200" y="1981200"/>
            <a:ext cx="29718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complicate our identification of latency, throughput, bottlenecks?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2514600"/>
            <a:ext cx="4658449" cy="40386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 as Graph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638800" y="1981200"/>
            <a:ext cx="3505200" cy="4114800"/>
          </a:xfrm>
        </p:spPr>
        <p:txBody>
          <a:bodyPr/>
          <a:lstStyle/>
          <a:p>
            <a:r>
              <a:rPr lang="en-US" dirty="0" smtClean="0"/>
              <a:t>Latency multiply = 3</a:t>
            </a:r>
          </a:p>
          <a:p>
            <a:r>
              <a:rPr lang="en-US" dirty="0" smtClean="0"/>
              <a:t>Latency add = 1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Latency from B to output?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Latency from </a:t>
            </a:r>
            <a:r>
              <a:rPr lang="en-US" dirty="0" err="1" smtClean="0">
                <a:solidFill>
                  <a:srgbClr val="FF6600"/>
                </a:solidFill>
              </a:rPr>
              <a:t>x</a:t>
            </a:r>
            <a:r>
              <a:rPr lang="en-US" dirty="0" smtClean="0">
                <a:solidFill>
                  <a:srgbClr val="FF6600"/>
                </a:solidFill>
              </a:rPr>
              <a:t> to output? 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Through Ax</a:t>
            </a:r>
            <a:r>
              <a:rPr lang="en-US" baseline="30000" dirty="0" smtClean="0">
                <a:solidFill>
                  <a:srgbClr val="FF6600"/>
                </a:solidFill>
              </a:rPr>
              <a:t>2</a:t>
            </a:r>
            <a:r>
              <a:rPr lang="en-US" dirty="0" smtClean="0">
                <a:solidFill>
                  <a:srgbClr val="FF6600"/>
                </a:solidFill>
              </a:rPr>
              <a:t> 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Through </a:t>
            </a:r>
            <a:r>
              <a:rPr lang="en-US" dirty="0" err="1" smtClean="0">
                <a:solidFill>
                  <a:srgbClr val="FF6600"/>
                </a:solidFill>
              </a:rPr>
              <a:t>Bx</a:t>
            </a:r>
            <a:r>
              <a:rPr lang="en-US" dirty="0" smtClean="0">
                <a:solidFill>
                  <a:srgbClr val="FF6600"/>
                </a:solidFill>
              </a:rPr>
              <a:t> 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2514600"/>
            <a:ext cx="4658449" cy="40386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Delay in Graphs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multiple paths from inputs to outputs</a:t>
            </a:r>
          </a:p>
          <a:p>
            <a:r>
              <a:rPr lang="en-US" dirty="0" smtClean="0"/>
              <a:t>Need to complete all of them to produce outputs</a:t>
            </a:r>
          </a:p>
          <a:p>
            <a:r>
              <a:rPr lang="en-US" dirty="0" smtClean="0"/>
              <a:t>Limited by longest path</a:t>
            </a:r>
          </a:p>
          <a:p>
            <a:r>
              <a:rPr lang="en-US" b="1" dirty="0" smtClean="0"/>
              <a:t>Critical path:</a:t>
            </a:r>
            <a:r>
              <a:rPr lang="en-US" dirty="0" smtClean="0"/>
              <a:t> longest path in the graph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dirty="0" smtClean="0"/>
              <a:t>Today: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 dirty="0" smtClean="0"/>
              <a:t>How do we quickly estimate what’s possible?</a:t>
            </a:r>
          </a:p>
          <a:p>
            <a:pPr lvl="1"/>
            <a:r>
              <a:rPr lang="en-US" dirty="0" smtClean="0"/>
              <a:t>Before (with less effort than) developing a complete solution</a:t>
            </a:r>
          </a:p>
          <a:p>
            <a:r>
              <a:rPr lang="en-US" dirty="0" smtClean="0"/>
              <a:t>How should we attack the problem?</a:t>
            </a:r>
          </a:p>
          <a:p>
            <a:pPr lvl="1"/>
            <a:r>
              <a:rPr lang="en-US" dirty="0" smtClean="0"/>
              <a:t>Achieve the performance, energy goals?</a:t>
            </a:r>
          </a:p>
          <a:p>
            <a:r>
              <a:rPr lang="en-US" dirty="0" smtClean="0"/>
              <a:t>Where should we spend our time?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 as Graph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410200" y="1981200"/>
            <a:ext cx="3733800" cy="4114800"/>
          </a:xfrm>
        </p:spPr>
        <p:txBody>
          <a:bodyPr/>
          <a:lstStyle/>
          <a:p>
            <a:r>
              <a:rPr lang="en-US" dirty="0" smtClean="0"/>
              <a:t>Latency multiply = 3</a:t>
            </a:r>
          </a:p>
          <a:p>
            <a:r>
              <a:rPr lang="en-US" dirty="0" smtClean="0"/>
              <a:t>Latency add = 1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Critical Path?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2514600"/>
            <a:ext cx="4658449" cy="40386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 dirty="0" smtClean="0"/>
              <a:t>Bottleneck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77724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Where is the bottleneck?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2170892"/>
            <a:ext cx="6286500" cy="46871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Time and Space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Space-Time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general, we can spend resources to reduce time</a:t>
            </a:r>
          </a:p>
          <a:p>
            <a:pPr lvl="1"/>
            <a:r>
              <a:rPr lang="en-US" dirty="0" smtClean="0"/>
              <a:t>Increase throughput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5715000" y="3048000"/>
            <a:ext cx="3048000" cy="1905000"/>
            <a:chOff x="5638800" y="3886200"/>
            <a:chExt cx="3048000" cy="1905000"/>
          </a:xfrm>
        </p:grpSpPr>
        <p:grpSp>
          <p:nvGrpSpPr>
            <p:cNvPr id="7" name="Group 32"/>
            <p:cNvGrpSpPr/>
            <p:nvPr/>
          </p:nvGrpSpPr>
          <p:grpSpPr>
            <a:xfrm>
              <a:off x="5638800" y="4495800"/>
              <a:ext cx="685800" cy="838200"/>
              <a:chOff x="7011194" y="1829594"/>
              <a:chExt cx="685800" cy="838200"/>
            </a:xfrm>
          </p:grpSpPr>
          <p:sp>
            <p:nvSpPr>
              <p:cNvPr id="18" name="Rectangle 17"/>
              <p:cNvSpPr/>
              <p:nvPr/>
            </p:nvSpPr>
            <p:spPr bwMode="auto">
              <a:xfrm>
                <a:off x="7011194" y="1829594"/>
                <a:ext cx="685800" cy="838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9" name="Oval 18"/>
              <p:cNvSpPr/>
              <p:nvPr/>
            </p:nvSpPr>
            <p:spPr bwMode="auto">
              <a:xfrm>
                <a:off x="7087394" y="1981994"/>
                <a:ext cx="533400" cy="533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W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8" name="Group 21"/>
            <p:cNvGrpSpPr/>
            <p:nvPr/>
          </p:nvGrpSpPr>
          <p:grpSpPr>
            <a:xfrm>
              <a:off x="8001000" y="3886200"/>
              <a:ext cx="685800" cy="838200"/>
              <a:chOff x="7849394" y="1829594"/>
              <a:chExt cx="685800" cy="838200"/>
            </a:xfrm>
          </p:grpSpPr>
          <p:sp>
            <p:nvSpPr>
              <p:cNvPr id="16" name="Rectangle 15"/>
              <p:cNvSpPr/>
              <p:nvPr/>
            </p:nvSpPr>
            <p:spPr bwMode="auto">
              <a:xfrm>
                <a:off x="7849394" y="1829594"/>
                <a:ext cx="685800" cy="8382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 bwMode="auto">
              <a:xfrm>
                <a:off x="7925594" y="1981994"/>
                <a:ext cx="457200" cy="457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D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9" name="Group 22"/>
            <p:cNvGrpSpPr/>
            <p:nvPr/>
          </p:nvGrpSpPr>
          <p:grpSpPr>
            <a:xfrm>
              <a:off x="8001000" y="4953000"/>
              <a:ext cx="685800" cy="838200"/>
              <a:chOff x="7849394" y="1829594"/>
              <a:chExt cx="685800" cy="838200"/>
            </a:xfrm>
          </p:grpSpPr>
          <p:sp>
            <p:nvSpPr>
              <p:cNvPr id="14" name="Rectangle 13"/>
              <p:cNvSpPr/>
              <p:nvPr/>
            </p:nvSpPr>
            <p:spPr bwMode="auto">
              <a:xfrm>
                <a:off x="7849394" y="1829594"/>
                <a:ext cx="685800" cy="8382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 bwMode="auto">
              <a:xfrm>
                <a:off x="7925594" y="1981994"/>
                <a:ext cx="457200" cy="457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D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sp>
          <p:nvSpPr>
            <p:cNvPr id="10" name="Oval 9"/>
            <p:cNvSpPr/>
            <p:nvPr/>
          </p:nvSpPr>
          <p:spPr bwMode="auto">
            <a:xfrm>
              <a:off x="7086600" y="4648200"/>
              <a:ext cx="228600" cy="4572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11" name="Straight Arrow Connector 10"/>
            <p:cNvCxnSpPr>
              <a:stCxn id="10" idx="6"/>
              <a:endCxn id="16" idx="1"/>
            </p:cNvCxnSpPr>
            <p:nvPr/>
          </p:nvCxnSpPr>
          <p:spPr bwMode="auto">
            <a:xfrm flipV="1">
              <a:off x="7315200" y="4305300"/>
              <a:ext cx="685800" cy="5715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" name="Straight Arrow Connector 11"/>
            <p:cNvCxnSpPr>
              <a:stCxn id="10" idx="6"/>
              <a:endCxn id="14" idx="1"/>
            </p:cNvCxnSpPr>
            <p:nvPr/>
          </p:nvCxnSpPr>
          <p:spPr bwMode="auto">
            <a:xfrm>
              <a:off x="7315200" y="4876800"/>
              <a:ext cx="685800" cy="4953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Straight Arrow Connector 12"/>
            <p:cNvCxnSpPr>
              <a:stCxn id="18" idx="3"/>
              <a:endCxn id="10" idx="2"/>
            </p:cNvCxnSpPr>
            <p:nvPr/>
          </p:nvCxnSpPr>
          <p:spPr bwMode="auto">
            <a:xfrm flipV="1">
              <a:off x="6324600" y="4876800"/>
              <a:ext cx="762000" cy="381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41" name="Group 40"/>
          <p:cNvGrpSpPr/>
          <p:nvPr/>
        </p:nvGrpSpPr>
        <p:grpSpPr>
          <a:xfrm>
            <a:off x="1143000" y="4724400"/>
            <a:ext cx="4419600" cy="1371600"/>
            <a:chOff x="1143000" y="4724400"/>
            <a:chExt cx="4419600" cy="1371600"/>
          </a:xfrm>
        </p:grpSpPr>
        <p:grpSp>
          <p:nvGrpSpPr>
            <p:cNvPr id="21" name="Group 32"/>
            <p:cNvGrpSpPr/>
            <p:nvPr/>
          </p:nvGrpSpPr>
          <p:grpSpPr>
            <a:xfrm>
              <a:off x="2362200" y="5257800"/>
              <a:ext cx="685800" cy="838200"/>
              <a:chOff x="7011194" y="1829594"/>
              <a:chExt cx="685800" cy="838200"/>
            </a:xfrm>
          </p:grpSpPr>
          <p:sp>
            <p:nvSpPr>
              <p:cNvPr id="32" name="Rectangle 31"/>
              <p:cNvSpPr/>
              <p:nvPr/>
            </p:nvSpPr>
            <p:spPr bwMode="auto">
              <a:xfrm>
                <a:off x="7011194" y="1829594"/>
                <a:ext cx="685800" cy="838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3" name="Oval 32"/>
              <p:cNvSpPr/>
              <p:nvPr/>
            </p:nvSpPr>
            <p:spPr bwMode="auto">
              <a:xfrm>
                <a:off x="7087394" y="1981994"/>
                <a:ext cx="533400" cy="533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W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4876800" y="5257800"/>
              <a:ext cx="685800" cy="838200"/>
              <a:chOff x="7849394" y="1829594"/>
              <a:chExt cx="685800" cy="838200"/>
            </a:xfrm>
          </p:grpSpPr>
          <p:sp>
            <p:nvSpPr>
              <p:cNvPr id="28" name="Rectangle 27"/>
              <p:cNvSpPr/>
              <p:nvPr/>
            </p:nvSpPr>
            <p:spPr bwMode="auto">
              <a:xfrm>
                <a:off x="7849394" y="1829594"/>
                <a:ext cx="685800" cy="8382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 bwMode="auto">
              <a:xfrm>
                <a:off x="7925594" y="1981994"/>
                <a:ext cx="457200" cy="457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D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34" name="Group 32"/>
            <p:cNvGrpSpPr/>
            <p:nvPr/>
          </p:nvGrpSpPr>
          <p:grpSpPr>
            <a:xfrm>
              <a:off x="3200400" y="5257800"/>
              <a:ext cx="685800" cy="838200"/>
              <a:chOff x="7011194" y="1829594"/>
              <a:chExt cx="685800" cy="838200"/>
            </a:xfrm>
          </p:grpSpPr>
          <p:sp>
            <p:nvSpPr>
              <p:cNvPr id="35" name="Rectangle 34"/>
              <p:cNvSpPr/>
              <p:nvPr/>
            </p:nvSpPr>
            <p:spPr bwMode="auto">
              <a:xfrm>
                <a:off x="7011194" y="1829594"/>
                <a:ext cx="685800" cy="838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6" name="Oval 35"/>
              <p:cNvSpPr/>
              <p:nvPr/>
            </p:nvSpPr>
            <p:spPr bwMode="auto">
              <a:xfrm>
                <a:off x="7087394" y="1981994"/>
                <a:ext cx="533400" cy="533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W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37" name="Group 32"/>
            <p:cNvGrpSpPr/>
            <p:nvPr/>
          </p:nvGrpSpPr>
          <p:grpSpPr>
            <a:xfrm>
              <a:off x="4038600" y="5257800"/>
              <a:ext cx="685800" cy="838200"/>
              <a:chOff x="7011194" y="1829594"/>
              <a:chExt cx="685800" cy="838200"/>
            </a:xfrm>
          </p:grpSpPr>
          <p:sp>
            <p:nvSpPr>
              <p:cNvPr id="38" name="Rectangle 37"/>
              <p:cNvSpPr/>
              <p:nvPr/>
            </p:nvSpPr>
            <p:spPr bwMode="auto">
              <a:xfrm>
                <a:off x="7011194" y="1829594"/>
                <a:ext cx="685800" cy="838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9" name="Oval 38"/>
              <p:cNvSpPr/>
              <p:nvPr/>
            </p:nvSpPr>
            <p:spPr bwMode="auto">
              <a:xfrm>
                <a:off x="7087394" y="1981994"/>
                <a:ext cx="533400" cy="533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W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sp>
          <p:nvSpPr>
            <p:cNvPr id="40" name="TextBox 39"/>
            <p:cNvSpPr txBox="1"/>
            <p:nvPr/>
          </p:nvSpPr>
          <p:spPr>
            <a:xfrm>
              <a:off x="1143000" y="4724400"/>
              <a:ext cx="396184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Three wash stain removal case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Space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Computation</a:t>
            </a:r>
          </a:p>
          <a:p>
            <a:pPr lvl="1"/>
            <a:r>
              <a:rPr lang="en-US" dirty="0" smtClean="0"/>
              <a:t>A=x0+x1</a:t>
            </a:r>
          </a:p>
          <a:p>
            <a:pPr lvl="1"/>
            <a:r>
              <a:rPr lang="en-US" dirty="0" smtClean="0"/>
              <a:t>B=A+x2</a:t>
            </a:r>
          </a:p>
          <a:p>
            <a:pPr lvl="1"/>
            <a:r>
              <a:rPr lang="en-US" dirty="0" smtClean="0"/>
              <a:t>C=B+x3</a:t>
            </a:r>
          </a:p>
          <a:p>
            <a:r>
              <a:rPr lang="en-US" dirty="0" smtClean="0"/>
              <a:t>Adder takes one cycle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Throughput on one adder?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Throughput on 3 adders?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6400800" y="2362200"/>
            <a:ext cx="1752600" cy="1752600"/>
            <a:chOff x="6400800" y="2362200"/>
            <a:chExt cx="1752600" cy="1752600"/>
          </a:xfrm>
        </p:grpSpPr>
        <p:sp>
          <p:nvSpPr>
            <p:cNvPr id="6" name="Oval 5"/>
            <p:cNvSpPr/>
            <p:nvPr/>
          </p:nvSpPr>
          <p:spPr bwMode="auto">
            <a:xfrm>
              <a:off x="6400800" y="2362200"/>
              <a:ext cx="762000" cy="7620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 </a:t>
              </a: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+</a:t>
              </a:r>
              <a:endPara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7391400" y="2362200"/>
              <a:ext cx="762000" cy="7620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 </a:t>
              </a: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+</a:t>
              </a:r>
              <a:endPara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6858000" y="3352800"/>
              <a:ext cx="762000" cy="7620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 </a:t>
              </a: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+</a:t>
              </a:r>
              <a:endPara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11" name="Straight Arrow Connector 10"/>
            <p:cNvCxnSpPr>
              <a:stCxn id="6" idx="4"/>
              <a:endCxn id="9" idx="1"/>
            </p:cNvCxnSpPr>
            <p:nvPr/>
          </p:nvCxnSpPr>
          <p:spPr bwMode="auto">
            <a:xfrm rot="16200000" flipH="1">
              <a:off x="6705600" y="3200400"/>
              <a:ext cx="340192" cy="18779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Straight Arrow Connector 12"/>
            <p:cNvCxnSpPr>
              <a:stCxn id="8" idx="4"/>
              <a:endCxn id="9" idx="7"/>
            </p:cNvCxnSpPr>
            <p:nvPr/>
          </p:nvCxnSpPr>
          <p:spPr bwMode="auto">
            <a:xfrm rot="5400000">
              <a:off x="7470308" y="3162300"/>
              <a:ext cx="340192" cy="26399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Dependencies and S-T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Dependencies may limit throughput acceleration</a:t>
            </a:r>
          </a:p>
          <a:p>
            <a:pPr lvl="1"/>
            <a:r>
              <a:rPr lang="en-US" dirty="0" smtClean="0"/>
              <a:t>Give benefit less than 1/space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 as Graph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410200" y="1981200"/>
            <a:ext cx="3733800" cy="4114800"/>
          </a:xfrm>
        </p:spPr>
        <p:txBody>
          <a:bodyPr/>
          <a:lstStyle/>
          <a:p>
            <a:r>
              <a:rPr lang="en-US" dirty="0" smtClean="0"/>
              <a:t>Latency multiply = 3</a:t>
            </a:r>
          </a:p>
          <a:p>
            <a:r>
              <a:rPr lang="en-US" dirty="0" err="1" smtClean="0"/>
              <a:t>Thput</a:t>
            </a:r>
            <a:r>
              <a:rPr lang="en-US" dirty="0" smtClean="0"/>
              <a:t> </a:t>
            </a:r>
            <a:r>
              <a:rPr lang="en-US" dirty="0" err="1" smtClean="0"/>
              <a:t>mult</a:t>
            </a:r>
            <a:r>
              <a:rPr lang="en-US" dirty="0" smtClean="0"/>
              <a:t> = 1/3</a:t>
            </a:r>
          </a:p>
          <a:p>
            <a:r>
              <a:rPr lang="en-US" dirty="0" smtClean="0"/>
              <a:t>Space multiply = 3</a:t>
            </a:r>
          </a:p>
          <a:p>
            <a:r>
              <a:rPr lang="en-US" dirty="0" smtClean="0"/>
              <a:t>Latency add = 1</a:t>
            </a:r>
          </a:p>
          <a:p>
            <a:r>
              <a:rPr lang="en-US" dirty="0" smtClean="0"/>
              <a:t>Space add = 1</a:t>
            </a:r>
          </a:p>
          <a:p>
            <a:r>
              <a:rPr lang="en-US" dirty="0" err="1" smtClean="0">
                <a:solidFill>
                  <a:srgbClr val="FF6600"/>
                </a:solidFill>
              </a:rPr>
              <a:t>Thput</a:t>
            </a:r>
            <a:r>
              <a:rPr lang="en-US" dirty="0" smtClean="0">
                <a:solidFill>
                  <a:srgbClr val="FF6600"/>
                </a:solidFill>
              </a:rPr>
              <a:t> and Space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3 </a:t>
            </a:r>
            <a:r>
              <a:rPr lang="en-US" dirty="0" err="1" smtClean="0">
                <a:solidFill>
                  <a:srgbClr val="FF6600"/>
                </a:solidFill>
              </a:rPr>
              <a:t>mul</a:t>
            </a:r>
            <a:r>
              <a:rPr lang="en-US" dirty="0" smtClean="0">
                <a:solidFill>
                  <a:srgbClr val="FF6600"/>
                </a:solidFill>
              </a:rPr>
              <a:t>, 2 </a:t>
            </a:r>
            <a:r>
              <a:rPr lang="en-US" dirty="0" smtClean="0">
                <a:solidFill>
                  <a:srgbClr val="FF6600"/>
                </a:solidFill>
              </a:rPr>
              <a:t>add</a:t>
            </a:r>
            <a:endParaRPr lang="en-US" dirty="0" smtClean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2514600"/>
            <a:ext cx="4658449" cy="40386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 as Graph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410200" y="1981200"/>
            <a:ext cx="3733800" cy="4114800"/>
          </a:xfrm>
        </p:spPr>
        <p:txBody>
          <a:bodyPr/>
          <a:lstStyle/>
          <a:p>
            <a:r>
              <a:rPr lang="en-US" dirty="0" smtClean="0"/>
              <a:t>Latency multiply = 3</a:t>
            </a:r>
          </a:p>
          <a:p>
            <a:r>
              <a:rPr lang="en-US" dirty="0" err="1" smtClean="0"/>
              <a:t>Thput</a:t>
            </a:r>
            <a:r>
              <a:rPr lang="en-US" dirty="0" smtClean="0"/>
              <a:t> </a:t>
            </a:r>
            <a:r>
              <a:rPr lang="en-US" dirty="0" err="1" smtClean="0"/>
              <a:t>mult</a:t>
            </a:r>
            <a:r>
              <a:rPr lang="en-US" dirty="0" smtClean="0"/>
              <a:t> = 1/</a:t>
            </a:r>
            <a:r>
              <a:rPr lang="en-US" dirty="0" smtClean="0"/>
              <a:t>3</a:t>
            </a:r>
          </a:p>
          <a:p>
            <a:r>
              <a:rPr lang="en-US" dirty="0" smtClean="0"/>
              <a:t>Space multiply = 3</a:t>
            </a:r>
          </a:p>
          <a:p>
            <a:r>
              <a:rPr lang="en-US" dirty="0" smtClean="0"/>
              <a:t>Latency add = 1</a:t>
            </a:r>
          </a:p>
          <a:p>
            <a:r>
              <a:rPr lang="en-US" dirty="0" smtClean="0"/>
              <a:t>Space add = 1</a:t>
            </a:r>
          </a:p>
          <a:p>
            <a:r>
              <a:rPr lang="en-US" dirty="0" err="1" smtClean="0">
                <a:solidFill>
                  <a:srgbClr val="FF6600"/>
                </a:solidFill>
              </a:rPr>
              <a:t>Thput</a:t>
            </a:r>
            <a:r>
              <a:rPr lang="en-US" dirty="0" smtClean="0">
                <a:solidFill>
                  <a:srgbClr val="FF6600"/>
                </a:solidFill>
              </a:rPr>
              <a:t> and Space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1 </a:t>
            </a:r>
            <a:r>
              <a:rPr lang="en-US" dirty="0" err="1" smtClean="0">
                <a:solidFill>
                  <a:srgbClr val="FF6600"/>
                </a:solidFill>
              </a:rPr>
              <a:t>mul</a:t>
            </a:r>
            <a:r>
              <a:rPr lang="en-US" dirty="0" smtClean="0">
                <a:solidFill>
                  <a:srgbClr val="FF6600"/>
                </a:solidFill>
              </a:rPr>
              <a:t>,</a:t>
            </a:r>
            <a:r>
              <a:rPr lang="en-US" dirty="0" smtClean="0">
                <a:solidFill>
                  <a:srgbClr val="FF6600"/>
                </a:solidFill>
              </a:rPr>
              <a:t> 1 add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Where is bottleneck?</a:t>
            </a:r>
            <a:endParaRPr lang="en-US" dirty="0" smtClean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2514600"/>
            <a:ext cx="4658449" cy="40386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 as Graph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410200" y="1981200"/>
            <a:ext cx="3733800" cy="4114800"/>
          </a:xfrm>
        </p:spPr>
        <p:txBody>
          <a:bodyPr/>
          <a:lstStyle/>
          <a:p>
            <a:r>
              <a:rPr lang="en-US" dirty="0" smtClean="0"/>
              <a:t>Latency multiply = 3</a:t>
            </a:r>
          </a:p>
          <a:p>
            <a:r>
              <a:rPr lang="en-US" dirty="0" err="1" smtClean="0"/>
              <a:t>Thput</a:t>
            </a:r>
            <a:r>
              <a:rPr lang="en-US" dirty="0" smtClean="0"/>
              <a:t> </a:t>
            </a:r>
            <a:r>
              <a:rPr lang="en-US" dirty="0" err="1" smtClean="0"/>
              <a:t>mult</a:t>
            </a:r>
            <a:r>
              <a:rPr lang="en-US" dirty="0" smtClean="0"/>
              <a:t> = 1/</a:t>
            </a:r>
            <a:r>
              <a:rPr lang="en-US" dirty="0" smtClean="0"/>
              <a:t>3</a:t>
            </a:r>
          </a:p>
          <a:p>
            <a:r>
              <a:rPr lang="en-US" dirty="0" smtClean="0"/>
              <a:t>Space multiply = 3</a:t>
            </a:r>
          </a:p>
          <a:p>
            <a:r>
              <a:rPr lang="en-US" dirty="0" smtClean="0"/>
              <a:t>Latency add = 1</a:t>
            </a:r>
          </a:p>
          <a:p>
            <a:r>
              <a:rPr lang="en-US" dirty="0" smtClean="0"/>
              <a:t>Space add = 1</a:t>
            </a:r>
          </a:p>
          <a:p>
            <a:r>
              <a:rPr lang="en-US" dirty="0" err="1" smtClean="0">
                <a:solidFill>
                  <a:srgbClr val="FF6600"/>
                </a:solidFill>
              </a:rPr>
              <a:t>Thput</a:t>
            </a:r>
            <a:r>
              <a:rPr lang="en-US" dirty="0" smtClean="0">
                <a:solidFill>
                  <a:srgbClr val="FF6600"/>
                </a:solidFill>
              </a:rPr>
              <a:t> and Space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2</a:t>
            </a:r>
            <a:r>
              <a:rPr lang="en-US" dirty="0" smtClean="0">
                <a:solidFill>
                  <a:srgbClr val="FF6600"/>
                </a:solidFill>
              </a:rPr>
              <a:t> </a:t>
            </a:r>
            <a:r>
              <a:rPr lang="en-US" dirty="0" err="1" smtClean="0">
                <a:solidFill>
                  <a:srgbClr val="FF6600"/>
                </a:solidFill>
              </a:rPr>
              <a:t>mul</a:t>
            </a:r>
            <a:r>
              <a:rPr lang="en-US" dirty="0" smtClean="0">
                <a:solidFill>
                  <a:srgbClr val="FF6600"/>
                </a:solidFill>
              </a:rPr>
              <a:t>,</a:t>
            </a:r>
            <a:r>
              <a:rPr lang="en-US" dirty="0" smtClean="0">
                <a:solidFill>
                  <a:srgbClr val="FF6600"/>
                </a:solidFill>
              </a:rPr>
              <a:t> 1 add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2514600"/>
            <a:ext cx="4658449" cy="40386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747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962AFE-E46E-4D49-A4C3-661866E7A08C}" type="slidenum">
              <a:rPr lang="en-US" smtClean="0">
                <a:latin typeface="Times New Roman" pitchFamily="-107" charset="0"/>
              </a:rPr>
              <a:pPr/>
              <a:t>39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Two Bounds</a:t>
            </a:r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(still in Time and Space)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34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5609EC-4A1E-094D-9DEA-AD0F4B82004C}" type="slidenum">
              <a:rPr lang="en-US" smtClean="0">
                <a:latin typeface="Times New Roman" pitchFamily="1" charset="0"/>
              </a:rPr>
              <a:pPr/>
              <a:t>4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634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Message for Day</a:t>
            </a:r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Identify the Bottleneck</a:t>
            </a:r>
          </a:p>
          <a:p>
            <a:pPr lvl="1"/>
            <a:r>
              <a:rPr lang="en-US" dirty="0" smtClean="0"/>
              <a:t>May be in compute, I/O, </a:t>
            </a:r>
            <a:r>
              <a:rPr lang="en-US" dirty="0" smtClean="0"/>
              <a:t>memory ,data movement</a:t>
            </a:r>
          </a:p>
          <a:p>
            <a:r>
              <a:rPr lang="en-US" dirty="0" smtClean="0"/>
              <a:t>Focus and reduce/remove bottleneck</a:t>
            </a:r>
          </a:p>
          <a:p>
            <a:pPr lvl="1"/>
            <a:r>
              <a:rPr lang="en-US" dirty="0" smtClean="0"/>
              <a:t>More efficient use of resources</a:t>
            </a:r>
          </a:p>
          <a:p>
            <a:pPr lvl="1"/>
            <a:r>
              <a:rPr lang="en-US" dirty="0" smtClean="0"/>
              <a:t>More resources</a:t>
            </a:r>
          </a:p>
          <a:p>
            <a:r>
              <a:rPr lang="en-US" dirty="0" smtClean="0"/>
              <a:t>Repeat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768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DF5AEA-01BB-7C4E-8897-D82B532EF08B}" type="slidenum">
              <a:rPr lang="en-US" smtClean="0">
                <a:latin typeface="Times New Roman" pitchFamily="-107" charset="0"/>
              </a:rPr>
              <a:pPr/>
              <a:t>40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768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Bounds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Quick lower bounds can estimate</a:t>
            </a:r>
          </a:p>
          <a:p>
            <a:r>
              <a:rPr lang="en-US" dirty="0"/>
              <a:t>Two:</a:t>
            </a:r>
          </a:p>
          <a:p>
            <a:pPr lvl="1"/>
            <a:r>
              <a:rPr lang="en-US" dirty="0">
                <a:ea typeface="ＭＳ Ｐゴシック" pitchFamily="-107" charset="-128"/>
              </a:rPr>
              <a:t>CP: Critical Path</a:t>
            </a:r>
          </a:p>
          <a:p>
            <a:pPr lvl="2"/>
            <a:r>
              <a:rPr lang="en-US" dirty="0">
                <a:ea typeface="ＭＳ Ｐゴシック" pitchFamily="-107" charset="-128"/>
              </a:rPr>
              <a:t>Sometimes call it “Latency Bound”</a:t>
            </a:r>
          </a:p>
          <a:p>
            <a:pPr lvl="1"/>
            <a:r>
              <a:rPr lang="en-US" dirty="0">
                <a:ea typeface="ＭＳ Ｐゴシック" pitchFamily="-107" charset="-128"/>
              </a:rPr>
              <a:t>RB: Resource Bound</a:t>
            </a:r>
          </a:p>
          <a:p>
            <a:pPr lvl="2"/>
            <a:r>
              <a:rPr lang="en-US" dirty="0">
                <a:ea typeface="ＭＳ Ｐゴシック" pitchFamily="-107" charset="-128"/>
              </a:rPr>
              <a:t>Sometimes call it “Throughput Bound” or “Compute Bound”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788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080385-5372-8F41-B5CD-58D70257C001}" type="slidenum">
              <a:rPr lang="en-US" smtClean="0">
                <a:latin typeface="Times New Roman" pitchFamily="-107" charset="0"/>
              </a:rPr>
              <a:pPr/>
              <a:t>41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788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Critical Path Lower Bound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Critical path assuming infinite resources</a:t>
            </a:r>
            <a:endParaRPr lang="en-US" dirty="0" smtClean="0">
              <a:ea typeface="ＭＳ Ｐゴシック" pitchFamily="-107" charset="-128"/>
            </a:endParaRPr>
          </a:p>
          <a:p>
            <a:endParaRPr lang="en-US" dirty="0"/>
          </a:p>
          <a:p>
            <a:r>
              <a:rPr lang="en-US" dirty="0"/>
              <a:t>Certainly cannot finish any faster than that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 build="p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808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C7BD43-F662-2145-BE69-21CACCCF7260}" type="slidenum">
              <a:rPr lang="en-US" smtClean="0">
                <a:latin typeface="Times New Roman" pitchFamily="-107" charset="0"/>
              </a:rPr>
              <a:pPr/>
              <a:t>42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809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Resource Capacity Lower Bound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Sum up all capacity required per resource</a:t>
            </a:r>
          </a:p>
          <a:p>
            <a:r>
              <a:rPr lang="en-US" dirty="0"/>
              <a:t>Divide by total resource (for type)</a:t>
            </a:r>
          </a:p>
          <a:p>
            <a:r>
              <a:rPr lang="en-US" dirty="0"/>
              <a:t>Lower bound</a:t>
            </a:r>
            <a:r>
              <a:rPr lang="en-US" dirty="0" smtClean="0"/>
              <a:t> on compute</a:t>
            </a:r>
          </a:p>
          <a:p>
            <a:pPr lvl="1"/>
            <a:r>
              <a:rPr lang="en-US" dirty="0">
                <a:ea typeface="ＭＳ Ｐゴシック" pitchFamily="-107" charset="-128"/>
              </a:rPr>
              <a:t>(best can do is pack all use densely)</a:t>
            </a:r>
          </a:p>
          <a:p>
            <a:pPr lvl="1"/>
            <a:r>
              <a:rPr lang="en-US" dirty="0">
                <a:ea typeface="ＭＳ Ｐゴシック" pitchFamily="-107" charset="-128"/>
              </a:rPr>
              <a:t>Ignores</a:t>
            </a:r>
            <a:r>
              <a:rPr lang="en-US" dirty="0" smtClean="0">
                <a:ea typeface="ＭＳ Ｐゴシック" pitchFamily="-107" charset="-128"/>
              </a:rPr>
              <a:t> data dependency </a:t>
            </a:r>
            <a:r>
              <a:rPr lang="en-US" dirty="0">
                <a:ea typeface="ＭＳ Ｐゴシック" pitchFamily="-107" charset="-128"/>
              </a:rPr>
              <a:t>constraints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829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5B9DE1-8484-6C48-8271-85CD0DBED451}" type="slidenum">
              <a:rPr lang="en-US" smtClean="0">
                <a:latin typeface="Times New Roman" pitchFamily="-107" charset="0"/>
              </a:rPr>
              <a:pPr/>
              <a:t>43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82948" name="Rectangle 2"/>
          <p:cNvSpPr>
            <a:spLocks noGrp="1" noChangeArrowheads="1"/>
          </p:cNvSpPr>
          <p:nvPr>
            <p:ph type="title"/>
          </p:nvPr>
        </p:nvSpPr>
        <p:spPr>
          <a:xfrm>
            <a:off x="650875" y="433388"/>
            <a:ext cx="7772400" cy="1143000"/>
          </a:xfrm>
        </p:spPr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82949" name="Oval 3"/>
          <p:cNvSpPr>
            <a:spLocks noChangeArrowheads="1"/>
          </p:cNvSpPr>
          <p:nvPr/>
        </p:nvSpPr>
        <p:spPr bwMode="auto">
          <a:xfrm>
            <a:off x="1465263" y="1782763"/>
            <a:ext cx="684212" cy="649287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2950" name="Oval 4"/>
          <p:cNvSpPr>
            <a:spLocks noChangeArrowheads="1"/>
          </p:cNvSpPr>
          <p:nvPr/>
        </p:nvSpPr>
        <p:spPr bwMode="auto">
          <a:xfrm>
            <a:off x="1465263" y="2736850"/>
            <a:ext cx="684212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2951" name="Oval 5"/>
          <p:cNvSpPr>
            <a:spLocks noChangeArrowheads="1"/>
          </p:cNvSpPr>
          <p:nvPr/>
        </p:nvSpPr>
        <p:spPr bwMode="auto">
          <a:xfrm>
            <a:off x="1465263" y="3538538"/>
            <a:ext cx="684212" cy="649287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2952" name="Oval 6"/>
          <p:cNvSpPr>
            <a:spLocks noChangeArrowheads="1"/>
          </p:cNvSpPr>
          <p:nvPr/>
        </p:nvSpPr>
        <p:spPr bwMode="auto">
          <a:xfrm>
            <a:off x="1465263" y="4495800"/>
            <a:ext cx="684212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2953" name="Oval 7"/>
          <p:cNvSpPr>
            <a:spLocks noChangeArrowheads="1"/>
          </p:cNvSpPr>
          <p:nvPr/>
        </p:nvSpPr>
        <p:spPr bwMode="auto">
          <a:xfrm>
            <a:off x="2667000" y="1752600"/>
            <a:ext cx="684213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2954" name="Oval 8"/>
          <p:cNvSpPr>
            <a:spLocks noChangeArrowheads="1"/>
          </p:cNvSpPr>
          <p:nvPr/>
        </p:nvSpPr>
        <p:spPr bwMode="auto">
          <a:xfrm>
            <a:off x="3868738" y="1752600"/>
            <a:ext cx="684212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2955" name="Line 9"/>
          <p:cNvSpPr>
            <a:spLocks noChangeShapeType="1"/>
          </p:cNvSpPr>
          <p:nvPr/>
        </p:nvSpPr>
        <p:spPr bwMode="auto">
          <a:xfrm>
            <a:off x="2149475" y="2133600"/>
            <a:ext cx="517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56" name="Line 10"/>
          <p:cNvSpPr>
            <a:spLocks noChangeShapeType="1"/>
          </p:cNvSpPr>
          <p:nvPr/>
        </p:nvSpPr>
        <p:spPr bwMode="auto">
          <a:xfrm>
            <a:off x="3351213" y="2133600"/>
            <a:ext cx="517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57" name="Line 11"/>
          <p:cNvSpPr>
            <a:spLocks noChangeShapeType="1"/>
          </p:cNvSpPr>
          <p:nvPr/>
        </p:nvSpPr>
        <p:spPr bwMode="auto">
          <a:xfrm>
            <a:off x="4552950" y="2133600"/>
            <a:ext cx="517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58" name="Oval 12"/>
          <p:cNvSpPr>
            <a:spLocks noChangeArrowheads="1"/>
          </p:cNvSpPr>
          <p:nvPr/>
        </p:nvSpPr>
        <p:spPr bwMode="auto">
          <a:xfrm>
            <a:off x="2667000" y="2736850"/>
            <a:ext cx="684213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2959" name="Line 13"/>
          <p:cNvSpPr>
            <a:spLocks noChangeShapeType="1"/>
          </p:cNvSpPr>
          <p:nvPr/>
        </p:nvSpPr>
        <p:spPr bwMode="auto">
          <a:xfrm>
            <a:off x="2149475" y="3048000"/>
            <a:ext cx="517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60" name="Line 14"/>
          <p:cNvSpPr>
            <a:spLocks noChangeShapeType="1"/>
          </p:cNvSpPr>
          <p:nvPr/>
        </p:nvSpPr>
        <p:spPr bwMode="auto">
          <a:xfrm flipV="1">
            <a:off x="2149475" y="3386138"/>
            <a:ext cx="517525" cy="4238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61" name="Line 15"/>
          <p:cNvSpPr>
            <a:spLocks noChangeShapeType="1"/>
          </p:cNvSpPr>
          <p:nvPr/>
        </p:nvSpPr>
        <p:spPr bwMode="auto">
          <a:xfrm flipV="1">
            <a:off x="2135188" y="2433638"/>
            <a:ext cx="1992312" cy="2363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62" name="Line 16"/>
          <p:cNvSpPr>
            <a:spLocks noChangeShapeType="1"/>
          </p:cNvSpPr>
          <p:nvPr/>
        </p:nvSpPr>
        <p:spPr bwMode="auto">
          <a:xfrm flipV="1">
            <a:off x="3333750" y="2274888"/>
            <a:ext cx="600075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63" name="Text Box 17"/>
          <p:cNvSpPr txBox="1">
            <a:spLocks noChangeArrowheads="1"/>
          </p:cNvSpPr>
          <p:nvPr/>
        </p:nvSpPr>
        <p:spPr bwMode="auto">
          <a:xfrm>
            <a:off x="5183188" y="35560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07" charset="0"/>
              </a:rPr>
              <a:t>Critical Path</a:t>
            </a:r>
          </a:p>
        </p:txBody>
      </p:sp>
      <p:sp>
        <p:nvSpPr>
          <p:cNvPr id="82964" name="Text Box 18"/>
          <p:cNvSpPr txBox="1">
            <a:spLocks noChangeArrowheads="1"/>
          </p:cNvSpPr>
          <p:nvPr/>
        </p:nvSpPr>
        <p:spPr bwMode="auto">
          <a:xfrm>
            <a:off x="3200400" y="4343400"/>
            <a:ext cx="4338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07" charset="0"/>
              </a:rPr>
              <a:t>Resource Bound (2 resources)</a:t>
            </a:r>
          </a:p>
        </p:txBody>
      </p:sp>
      <p:sp>
        <p:nvSpPr>
          <p:cNvPr id="82965" name="Text Box 19"/>
          <p:cNvSpPr txBox="1">
            <a:spLocks noChangeArrowheads="1"/>
          </p:cNvSpPr>
          <p:nvPr/>
        </p:nvSpPr>
        <p:spPr bwMode="auto">
          <a:xfrm>
            <a:off x="3200400" y="5029200"/>
            <a:ext cx="4338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07" charset="0"/>
              </a:rPr>
              <a:t>Resource Bound (4 resources)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849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B3C4E8-0742-9145-B085-DE0B2F033E1E}" type="slidenum">
              <a:rPr lang="en-US" smtClean="0">
                <a:latin typeface="Times New Roman" pitchFamily="-107" charset="0"/>
              </a:rPr>
              <a:pPr/>
              <a:t>44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84996" name="Rectangle 2"/>
          <p:cNvSpPr>
            <a:spLocks noGrp="1" noChangeArrowheads="1"/>
          </p:cNvSpPr>
          <p:nvPr>
            <p:ph type="title"/>
          </p:nvPr>
        </p:nvSpPr>
        <p:spPr>
          <a:xfrm>
            <a:off x="650875" y="433388"/>
            <a:ext cx="7772400" cy="1143000"/>
          </a:xfrm>
        </p:spPr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84997" name="Oval 3"/>
          <p:cNvSpPr>
            <a:spLocks noChangeArrowheads="1"/>
          </p:cNvSpPr>
          <p:nvPr/>
        </p:nvSpPr>
        <p:spPr bwMode="auto">
          <a:xfrm>
            <a:off x="1465263" y="1782763"/>
            <a:ext cx="684212" cy="649287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4998" name="Oval 4"/>
          <p:cNvSpPr>
            <a:spLocks noChangeArrowheads="1"/>
          </p:cNvSpPr>
          <p:nvPr/>
        </p:nvSpPr>
        <p:spPr bwMode="auto">
          <a:xfrm>
            <a:off x="1465263" y="2736850"/>
            <a:ext cx="684212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4999" name="Oval 5"/>
          <p:cNvSpPr>
            <a:spLocks noChangeArrowheads="1"/>
          </p:cNvSpPr>
          <p:nvPr/>
        </p:nvSpPr>
        <p:spPr bwMode="auto">
          <a:xfrm>
            <a:off x="1465263" y="3538538"/>
            <a:ext cx="684212" cy="649287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5000" name="Oval 6"/>
          <p:cNvSpPr>
            <a:spLocks noChangeArrowheads="1"/>
          </p:cNvSpPr>
          <p:nvPr/>
        </p:nvSpPr>
        <p:spPr bwMode="auto">
          <a:xfrm>
            <a:off x="1465263" y="4495800"/>
            <a:ext cx="684212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5001" name="Oval 7"/>
          <p:cNvSpPr>
            <a:spLocks noChangeArrowheads="1"/>
          </p:cNvSpPr>
          <p:nvPr/>
        </p:nvSpPr>
        <p:spPr bwMode="auto">
          <a:xfrm>
            <a:off x="2667000" y="1752600"/>
            <a:ext cx="684213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5002" name="Oval 8"/>
          <p:cNvSpPr>
            <a:spLocks noChangeArrowheads="1"/>
          </p:cNvSpPr>
          <p:nvPr/>
        </p:nvSpPr>
        <p:spPr bwMode="auto">
          <a:xfrm>
            <a:off x="3868738" y="1752600"/>
            <a:ext cx="684212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5003" name="Line 9"/>
          <p:cNvSpPr>
            <a:spLocks noChangeShapeType="1"/>
          </p:cNvSpPr>
          <p:nvPr/>
        </p:nvSpPr>
        <p:spPr bwMode="auto">
          <a:xfrm>
            <a:off x="2149475" y="2133600"/>
            <a:ext cx="517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04" name="Line 10"/>
          <p:cNvSpPr>
            <a:spLocks noChangeShapeType="1"/>
          </p:cNvSpPr>
          <p:nvPr/>
        </p:nvSpPr>
        <p:spPr bwMode="auto">
          <a:xfrm>
            <a:off x="3351213" y="2133600"/>
            <a:ext cx="517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05" name="Line 11"/>
          <p:cNvSpPr>
            <a:spLocks noChangeShapeType="1"/>
          </p:cNvSpPr>
          <p:nvPr/>
        </p:nvSpPr>
        <p:spPr bwMode="auto">
          <a:xfrm>
            <a:off x="4552950" y="2133600"/>
            <a:ext cx="517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06" name="Oval 12"/>
          <p:cNvSpPr>
            <a:spLocks noChangeArrowheads="1"/>
          </p:cNvSpPr>
          <p:nvPr/>
        </p:nvSpPr>
        <p:spPr bwMode="auto">
          <a:xfrm>
            <a:off x="2667000" y="2736850"/>
            <a:ext cx="684213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5007" name="Line 13"/>
          <p:cNvSpPr>
            <a:spLocks noChangeShapeType="1"/>
          </p:cNvSpPr>
          <p:nvPr/>
        </p:nvSpPr>
        <p:spPr bwMode="auto">
          <a:xfrm>
            <a:off x="2149475" y="3048000"/>
            <a:ext cx="517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08" name="Line 14"/>
          <p:cNvSpPr>
            <a:spLocks noChangeShapeType="1"/>
          </p:cNvSpPr>
          <p:nvPr/>
        </p:nvSpPr>
        <p:spPr bwMode="auto">
          <a:xfrm flipV="1">
            <a:off x="2149475" y="3386138"/>
            <a:ext cx="517525" cy="4238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09" name="Line 15"/>
          <p:cNvSpPr>
            <a:spLocks noChangeShapeType="1"/>
          </p:cNvSpPr>
          <p:nvPr/>
        </p:nvSpPr>
        <p:spPr bwMode="auto">
          <a:xfrm flipV="1">
            <a:off x="2135188" y="2433638"/>
            <a:ext cx="1992312" cy="2363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10" name="Line 16"/>
          <p:cNvSpPr>
            <a:spLocks noChangeShapeType="1"/>
          </p:cNvSpPr>
          <p:nvPr/>
        </p:nvSpPr>
        <p:spPr bwMode="auto">
          <a:xfrm flipV="1">
            <a:off x="3333750" y="2274888"/>
            <a:ext cx="600075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11" name="Text Box 17"/>
          <p:cNvSpPr txBox="1">
            <a:spLocks noChangeArrowheads="1"/>
          </p:cNvSpPr>
          <p:nvPr/>
        </p:nvSpPr>
        <p:spPr bwMode="auto">
          <a:xfrm>
            <a:off x="5183188" y="35560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07" charset="0"/>
              </a:rPr>
              <a:t>Critical Path</a:t>
            </a:r>
          </a:p>
        </p:txBody>
      </p:sp>
      <p:sp>
        <p:nvSpPr>
          <p:cNvPr id="85012" name="Text Box 18"/>
          <p:cNvSpPr txBox="1">
            <a:spLocks noChangeArrowheads="1"/>
          </p:cNvSpPr>
          <p:nvPr/>
        </p:nvSpPr>
        <p:spPr bwMode="auto">
          <a:xfrm>
            <a:off x="3200400" y="4343400"/>
            <a:ext cx="4338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07" charset="0"/>
              </a:rPr>
              <a:t>Resource Bound (2 resources)</a:t>
            </a:r>
          </a:p>
        </p:txBody>
      </p:sp>
      <p:sp>
        <p:nvSpPr>
          <p:cNvPr id="85013" name="Text Box 19"/>
          <p:cNvSpPr txBox="1">
            <a:spLocks noChangeArrowheads="1"/>
          </p:cNvSpPr>
          <p:nvPr/>
        </p:nvSpPr>
        <p:spPr bwMode="auto">
          <a:xfrm>
            <a:off x="3200400" y="5029200"/>
            <a:ext cx="4338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07" charset="0"/>
              </a:rPr>
              <a:t>Resource Bound (4 resources)</a:t>
            </a:r>
          </a:p>
        </p:txBody>
      </p:sp>
      <p:sp>
        <p:nvSpPr>
          <p:cNvPr id="85014" name="Text Box 20"/>
          <p:cNvSpPr txBox="1">
            <a:spLocks noChangeArrowheads="1"/>
          </p:cNvSpPr>
          <p:nvPr/>
        </p:nvSpPr>
        <p:spPr bwMode="auto">
          <a:xfrm>
            <a:off x="7696200" y="3581400"/>
            <a:ext cx="95567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" pitchFamily="-107" charset="0"/>
              </a:rPr>
              <a:t>3</a:t>
            </a:r>
          </a:p>
          <a:p>
            <a:endParaRPr lang="en-US">
              <a:solidFill>
                <a:schemeClr val="accent2"/>
              </a:solidFill>
              <a:latin typeface="Arial" pitchFamily="-107" charset="0"/>
            </a:endParaRPr>
          </a:p>
          <a:p>
            <a:r>
              <a:rPr lang="en-US">
                <a:solidFill>
                  <a:schemeClr val="accent2"/>
                </a:solidFill>
                <a:latin typeface="Arial" pitchFamily="-107" charset="0"/>
              </a:rPr>
              <a:t>7/2=4</a:t>
            </a:r>
          </a:p>
          <a:p>
            <a:endParaRPr lang="en-US">
              <a:solidFill>
                <a:schemeClr val="accent2"/>
              </a:solidFill>
              <a:latin typeface="Arial" pitchFamily="-107" charset="0"/>
            </a:endParaRPr>
          </a:p>
          <a:p>
            <a:r>
              <a:rPr lang="en-US">
                <a:solidFill>
                  <a:schemeClr val="accent2"/>
                </a:solidFill>
                <a:latin typeface="Arial" pitchFamily="-107" charset="0"/>
              </a:rPr>
              <a:t>7/4=2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dirty="0" smtClean="0"/>
              <a:t>90/10 Rule (of Thumb)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82000" cy="5105400"/>
          </a:xfrm>
        </p:spPr>
        <p:txBody>
          <a:bodyPr/>
          <a:lstStyle/>
          <a:p>
            <a:r>
              <a:rPr lang="en-US" dirty="0" smtClean="0"/>
              <a:t>Observation that code is not used uniformly</a:t>
            </a:r>
          </a:p>
          <a:p>
            <a:r>
              <a:rPr lang="en-US" dirty="0" smtClean="0"/>
              <a:t>90% of the time is spent in 10% of the code</a:t>
            </a:r>
          </a:p>
          <a:p>
            <a:r>
              <a:rPr lang="en-US" dirty="0" smtClean="0"/>
              <a:t>Knuth: 50% of the time in 2% of the code</a:t>
            </a:r>
            <a:endParaRPr lang="en-US" dirty="0" smtClean="0"/>
          </a:p>
          <a:p>
            <a:r>
              <a:rPr lang="en-US" dirty="0" smtClean="0"/>
              <a:t>Implications</a:t>
            </a:r>
          </a:p>
          <a:p>
            <a:pPr lvl="1"/>
            <a:r>
              <a:rPr lang="en-US" dirty="0" smtClean="0"/>
              <a:t>There will typically be a bottleneck</a:t>
            </a:r>
          </a:p>
          <a:p>
            <a:pPr lvl="1"/>
            <a:r>
              <a:rPr lang="en-US" dirty="0" smtClean="0"/>
              <a:t>We don’t need to optimize everything</a:t>
            </a:r>
          </a:p>
          <a:p>
            <a:pPr lvl="1"/>
            <a:r>
              <a:rPr lang="en-US" dirty="0" smtClean="0"/>
              <a:t>We don’t need to uniformly replicate space to achieve speedup</a:t>
            </a:r>
          </a:p>
          <a:p>
            <a:pPr lvl="1"/>
            <a:r>
              <a:rPr lang="en-US" dirty="0" smtClean="0"/>
              <a:t>Not everything needs to be accelerated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Amdahl’s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only speedup Y(%) of the code, the most you can accelerate your application is 1/(1-Y)</a:t>
            </a:r>
          </a:p>
          <a:p>
            <a:r>
              <a:rPr lang="en-US" dirty="0" err="1" smtClean="0"/>
              <a:t>T</a:t>
            </a:r>
            <a:r>
              <a:rPr lang="en-US" baseline="-25000" dirty="0" err="1" smtClean="0"/>
              <a:t>before</a:t>
            </a:r>
            <a:r>
              <a:rPr lang="en-US" dirty="0" smtClean="0"/>
              <a:t> = 1*Y + 1*(1-Y)</a:t>
            </a:r>
          </a:p>
          <a:p>
            <a:r>
              <a:rPr lang="en-US" dirty="0" smtClean="0"/>
              <a:t>Speedup by factor of S</a:t>
            </a:r>
          </a:p>
          <a:p>
            <a:r>
              <a:rPr lang="en-US" dirty="0" err="1" smtClean="0"/>
              <a:t>T</a:t>
            </a:r>
            <a:r>
              <a:rPr lang="en-US" baseline="-25000" dirty="0" err="1" smtClean="0"/>
              <a:t>after</a:t>
            </a:r>
            <a:r>
              <a:rPr lang="en-US" dirty="0" smtClean="0"/>
              <a:t>=(1/S)*Y+1*(1-Y)</a:t>
            </a:r>
          </a:p>
          <a:p>
            <a:r>
              <a:rPr lang="en-US" dirty="0" smtClean="0"/>
              <a:t>Limit </a:t>
            </a:r>
            <a:r>
              <a:rPr lang="en-US" dirty="0" err="1" smtClean="0"/>
              <a:t>S</a:t>
            </a:r>
            <a:r>
              <a:rPr lang="en-US" dirty="0" err="1" smtClean="0">
                <a:sym typeface="Wingdings"/>
              </a:rPr>
              <a:t>infinity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T</a:t>
            </a:r>
            <a:r>
              <a:rPr lang="en-US" baseline="-25000" dirty="0" err="1" smtClean="0">
                <a:sym typeface="Wingdings"/>
              </a:rPr>
              <a:t>before</a:t>
            </a:r>
            <a:r>
              <a:rPr lang="en-US" dirty="0" err="1" smtClean="0">
                <a:sym typeface="Wingdings"/>
              </a:rPr>
              <a:t>/T</a:t>
            </a:r>
            <a:r>
              <a:rPr lang="en-US" baseline="-25000" dirty="0" err="1" smtClean="0">
                <a:sym typeface="Wingdings"/>
              </a:rPr>
              <a:t>after</a:t>
            </a:r>
            <a:r>
              <a:rPr lang="en-US" dirty="0" smtClean="0">
                <a:sym typeface="Wingdings"/>
              </a:rPr>
              <a:t>=1/(1-Y)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Amdahl’s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</a:t>
            </a:r>
            <a:r>
              <a:rPr lang="en-US" baseline="-25000" dirty="0" err="1" smtClean="0"/>
              <a:t>before</a:t>
            </a:r>
            <a:r>
              <a:rPr lang="en-US" dirty="0" smtClean="0"/>
              <a:t> = 1*Y + 1*(1-Y)</a:t>
            </a:r>
          </a:p>
          <a:p>
            <a:r>
              <a:rPr lang="en-US" dirty="0" smtClean="0"/>
              <a:t>Speedup by factor of S</a:t>
            </a:r>
          </a:p>
          <a:p>
            <a:r>
              <a:rPr lang="en-US" dirty="0" err="1" smtClean="0"/>
              <a:t>T</a:t>
            </a:r>
            <a:r>
              <a:rPr lang="en-US" baseline="-25000" dirty="0" err="1" smtClean="0"/>
              <a:t>after</a:t>
            </a:r>
            <a:r>
              <a:rPr lang="en-US" dirty="0" smtClean="0"/>
              <a:t>=(1/S)*Y+1*(1-Y)</a:t>
            </a:r>
          </a:p>
          <a:p>
            <a:r>
              <a:rPr lang="en-US" dirty="0" smtClean="0"/>
              <a:t>Y=70%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Possible speedup (</a:t>
            </a:r>
            <a:r>
              <a:rPr lang="en-US" dirty="0" err="1" smtClean="0">
                <a:solidFill>
                  <a:srgbClr val="FF6600"/>
                </a:solidFill>
              </a:rPr>
              <a:t>S</a:t>
            </a:r>
            <a:r>
              <a:rPr lang="en-US" dirty="0" err="1" smtClean="0">
                <a:solidFill>
                  <a:srgbClr val="FF6600"/>
                </a:solidFill>
                <a:sym typeface="Wingdings"/>
              </a:rPr>
              <a:t>infinity</a:t>
            </a:r>
            <a:r>
              <a:rPr lang="en-US" dirty="0" smtClean="0">
                <a:solidFill>
                  <a:srgbClr val="FF6600"/>
                </a:solidFill>
                <a:sym typeface="Wingdings"/>
              </a:rPr>
              <a:t>) 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  <a:sym typeface="Wingdings"/>
              </a:rPr>
              <a:t>Speedup if S=10?</a:t>
            </a:r>
            <a:endParaRPr lang="en-US" dirty="0" smtClean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Amdahl’s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r>
              <a:rPr lang="en-US" dirty="0" smtClean="0"/>
              <a:t>If you only speedup Y(%) of the code, the most you can accelerate your application is 1/(1-Y)</a:t>
            </a:r>
          </a:p>
          <a:p>
            <a:r>
              <a:rPr lang="en-US" dirty="0" smtClean="0"/>
              <a:t>Implications</a:t>
            </a:r>
          </a:p>
          <a:p>
            <a:pPr lvl="1"/>
            <a:r>
              <a:rPr lang="en-US" dirty="0" err="1" smtClean="0"/>
              <a:t>Amdhal</a:t>
            </a:r>
            <a:r>
              <a:rPr lang="en-US" dirty="0" smtClean="0"/>
              <a:t>: good to have a fast sequential processor</a:t>
            </a:r>
          </a:p>
          <a:p>
            <a:pPr lvl="1"/>
            <a:r>
              <a:rPr lang="en-US" dirty="0" smtClean="0"/>
              <a:t>Keep optimizing </a:t>
            </a:r>
          </a:p>
          <a:p>
            <a:pPr lvl="2"/>
            <a:r>
              <a:rPr lang="en-US" dirty="0" err="1" smtClean="0"/>
              <a:t>T</a:t>
            </a:r>
            <a:r>
              <a:rPr lang="en-US" baseline="-25000" dirty="0" err="1" smtClean="0"/>
              <a:t>after</a:t>
            </a:r>
            <a:r>
              <a:rPr lang="en-US" dirty="0" smtClean="0"/>
              <a:t>=(1/S)*Y+1*(1-Y)</a:t>
            </a:r>
            <a:endParaRPr lang="en-US" dirty="0" smtClean="0"/>
          </a:p>
          <a:p>
            <a:pPr lvl="2"/>
            <a:r>
              <a:rPr lang="en-US" dirty="0" smtClean="0"/>
              <a:t>For large S, bottleneck now in the 1-Y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Optimizing Designs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1B6166-70FC-7641-938B-5D2D1013E7B7}" type="slidenum">
              <a:rPr lang="en-US" smtClean="0">
                <a:latin typeface="Times New Roman" pitchFamily="-107" charset="0"/>
              </a:rPr>
              <a:pPr/>
              <a:t>5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Latency vs. Throughput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ea typeface="ＭＳ Ｐゴシック" pitchFamily="-107" charset="-128"/>
                <a:cs typeface="ＭＳ Ｐゴシック" pitchFamily="-107" charset="-128"/>
              </a:rPr>
              <a:t>Latency:</a:t>
            </a:r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 Delay from inputs to </a:t>
            </a:r>
            <a:r>
              <a:rPr lang="en-US" dirty="0" err="1">
                <a:ea typeface="ＭＳ Ｐゴシック" pitchFamily="-107" charset="-128"/>
                <a:cs typeface="ＭＳ Ｐゴシック" pitchFamily="-107" charset="-128"/>
              </a:rPr>
              <a:t>output(s</a:t>
            </a:r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)</a:t>
            </a:r>
          </a:p>
          <a:p>
            <a:r>
              <a:rPr lang="en-US" b="1" dirty="0">
                <a:ea typeface="ＭＳ Ｐゴシック" pitchFamily="-107" charset="-128"/>
                <a:cs typeface="ＭＳ Ｐゴシック" pitchFamily="-107" charset="-128"/>
              </a:rPr>
              <a:t>Throughput:</a:t>
            </a:r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 Rate at which can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 produce new set of outputs</a:t>
            </a:r>
          </a:p>
          <a:p>
            <a:pPr lvl="1"/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(alternately, can introduce new set of inputs)</a:t>
            </a:r>
            <a:endParaRPr lang="en-US" dirty="0"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Bottleneck</a:t>
            </a:r>
          </a:p>
          <a:p>
            <a:r>
              <a:rPr lang="en-US" dirty="0" smtClean="0"/>
              <a:t>Remove</a:t>
            </a:r>
          </a:p>
          <a:p>
            <a:r>
              <a:rPr lang="en-US" dirty="0" smtClean="0"/>
              <a:t>Repeat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Remove?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Resources more </a:t>
            </a:r>
            <a:r>
              <a:rPr lang="en-US" dirty="0" smtClean="0"/>
              <a:t>efficiently</a:t>
            </a:r>
          </a:p>
          <a:p>
            <a:pPr lvl="1"/>
            <a:r>
              <a:rPr lang="en-US" dirty="0" smtClean="0"/>
              <a:t>Is bottleneck resource fully used?</a:t>
            </a:r>
          </a:p>
          <a:p>
            <a:pPr lvl="2"/>
            <a:r>
              <a:rPr lang="en-US" dirty="0" smtClean="0"/>
              <a:t>At resource bound?  Latency bound?</a:t>
            </a:r>
          </a:p>
          <a:p>
            <a:pPr lvl="1"/>
            <a:r>
              <a:rPr lang="en-US" dirty="0" smtClean="0"/>
              <a:t>Compress I/O, data transferred</a:t>
            </a:r>
          </a:p>
          <a:p>
            <a:pPr lvl="2"/>
            <a:r>
              <a:rPr lang="en-US" dirty="0" smtClean="0"/>
              <a:t>Spend more compute to reduce data</a:t>
            </a:r>
          </a:p>
          <a:p>
            <a:r>
              <a:rPr lang="en-US" dirty="0" smtClean="0"/>
              <a:t>Add Resources</a:t>
            </a:r>
          </a:p>
          <a:p>
            <a:pPr lvl="1"/>
            <a:r>
              <a:rPr lang="en-US" dirty="0" smtClean="0"/>
              <a:t>Exploit Space-Time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Stop?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Runs fast enough</a:t>
            </a:r>
          </a:p>
          <a:p>
            <a:pPr lvl="1"/>
            <a:r>
              <a:rPr lang="en-US" dirty="0" smtClean="0"/>
              <a:t>Meets real-time</a:t>
            </a:r>
          </a:p>
          <a:p>
            <a:pPr lvl="1"/>
            <a:r>
              <a:rPr lang="en-US" dirty="0" smtClean="0"/>
              <a:t>Bottleneck is outside of computation</a:t>
            </a:r>
          </a:p>
          <a:p>
            <a:pPr lvl="2"/>
            <a:r>
              <a:rPr lang="en-US" dirty="0" smtClean="0"/>
              <a:t>Maybe in the human?</a:t>
            </a:r>
          </a:p>
          <a:p>
            <a:r>
              <a:rPr lang="en-US" dirty="0" smtClean="0"/>
              <a:t>Exhaust resources</a:t>
            </a:r>
          </a:p>
          <a:p>
            <a:r>
              <a:rPr lang="en-US" dirty="0" smtClean="0"/>
              <a:t>Exhaust parallelism</a:t>
            </a:r>
          </a:p>
          <a:p>
            <a:r>
              <a:rPr lang="en-US" dirty="0" smtClean="0"/>
              <a:t>(Run out of time, budget to optimize)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34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5609EC-4A1E-094D-9DEA-AD0F4B82004C}" type="slidenum">
              <a:rPr lang="en-US" smtClean="0">
                <a:latin typeface="Times New Roman" pitchFamily="1" charset="0"/>
              </a:rPr>
              <a:pPr/>
              <a:t>53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634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Big Ideas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Identify the Bottleneck</a:t>
            </a:r>
          </a:p>
          <a:p>
            <a:pPr lvl="1"/>
            <a:r>
              <a:rPr lang="en-US" dirty="0" smtClean="0"/>
              <a:t>May be in compute, I/O, </a:t>
            </a:r>
            <a:r>
              <a:rPr lang="en-US" dirty="0" smtClean="0"/>
              <a:t>memory ,data movement</a:t>
            </a:r>
          </a:p>
          <a:p>
            <a:r>
              <a:rPr lang="en-US" dirty="0" smtClean="0"/>
              <a:t>Focus and reduce/remove bottleneck</a:t>
            </a:r>
          </a:p>
          <a:p>
            <a:pPr lvl="1"/>
            <a:r>
              <a:rPr lang="en-US" dirty="0" smtClean="0"/>
              <a:t>More efficient use of resources</a:t>
            </a:r>
          </a:p>
          <a:p>
            <a:pPr lvl="1"/>
            <a:r>
              <a:rPr lang="en-US" dirty="0" smtClean="0"/>
              <a:t>More resources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36585"/>
            <a:ext cx="8153400" cy="4114800"/>
          </a:xfrm>
        </p:spPr>
        <p:txBody>
          <a:bodyPr/>
          <a:lstStyle/>
          <a:p>
            <a:r>
              <a:rPr lang="en-US" dirty="0" smtClean="0"/>
              <a:t>Reading for Day 3 on canvas</a:t>
            </a:r>
          </a:p>
          <a:p>
            <a:r>
              <a:rPr lang="en-US" dirty="0" smtClean="0"/>
              <a:t>HW1 due Friday</a:t>
            </a:r>
          </a:p>
          <a:p>
            <a:r>
              <a:rPr lang="en-US" dirty="0" smtClean="0"/>
              <a:t>HW2</a:t>
            </a:r>
          </a:p>
          <a:p>
            <a:pPr lvl="1"/>
            <a:r>
              <a:rPr lang="en-US" dirty="0" smtClean="0"/>
              <a:t>Preliminary out </a:t>
            </a:r>
          </a:p>
          <a:p>
            <a:pPr lvl="2"/>
            <a:r>
              <a:rPr lang="en-US" dirty="0" smtClean="0"/>
              <a:t>(may </a:t>
            </a:r>
            <a:r>
              <a:rPr lang="en-US" dirty="0" smtClean="0"/>
              <a:t>get some more testing and instruction refinement)</a:t>
            </a:r>
          </a:p>
          <a:p>
            <a:pPr lvl="1"/>
            <a:r>
              <a:rPr lang="en-US" dirty="0" smtClean="0"/>
              <a:t>Assigning partners </a:t>
            </a:r>
          </a:p>
          <a:p>
            <a:pPr lvl="2"/>
            <a:r>
              <a:rPr lang="en-US" dirty="0" smtClean="0"/>
              <a:t>See canvas (not up, yet)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99EA32-7B0F-0946-82D2-BE4EC9DFEFE5}" type="slidenum">
              <a:rPr lang="en-US" smtClean="0">
                <a:latin typeface="Times New Roman" pitchFamily="-107" charset="0"/>
              </a:rPr>
              <a:pPr/>
              <a:t>6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dirty="0" err="1" smtClean="0">
                <a:ea typeface="ＭＳ Ｐゴシック" pitchFamily="-107" charset="-128"/>
                <a:cs typeface="ＭＳ Ｐゴシック" pitchFamily="-107" charset="-128"/>
              </a:rPr>
              <a:t>Preclass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 </a:t>
            </a:r>
            <a:b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</a:b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Washer</a:t>
            </a:r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/Dryer Example</a:t>
            </a: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1 Washer Takes 30 minutes</a:t>
            </a:r>
          </a:p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1 Dryer Takes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 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60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 </a:t>
            </a:r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minutes</a:t>
            </a:r>
            <a:endParaRPr lang="en-US" dirty="0" smtClean="0">
              <a:ea typeface="ＭＳ Ｐゴシック" pitchFamily="-107" charset="-128"/>
              <a:cs typeface="ＭＳ Ｐゴシック" pitchFamily="-107" charset="-128"/>
            </a:endParaRPr>
          </a:p>
          <a:p>
            <a:r>
              <a:rPr lang="en-US" dirty="0" smtClean="0">
                <a:solidFill>
                  <a:srgbClr val="FF6600"/>
                </a:solidFill>
                <a:ea typeface="ＭＳ Ｐゴシック" pitchFamily="-107" charset="-128"/>
                <a:cs typeface="ＭＳ Ｐゴシック" pitchFamily="-107" charset="-128"/>
              </a:rPr>
              <a:t>Cleaning </a:t>
            </a:r>
            <a:r>
              <a:rPr lang="en-US" dirty="0" smtClean="0">
                <a:solidFill>
                  <a:srgbClr val="FF6600"/>
                </a:solidFill>
                <a:ea typeface="ＭＳ Ｐゴシック" pitchFamily="-107" charset="-128"/>
                <a:cs typeface="ＭＳ Ｐゴシック" pitchFamily="-107" charset="-128"/>
              </a:rPr>
              <a:t>Throughput?</a:t>
            </a:r>
          </a:p>
          <a:p>
            <a:r>
              <a:rPr lang="en-US" dirty="0" smtClean="0">
                <a:solidFill>
                  <a:srgbClr val="FF6600"/>
                </a:solidFill>
                <a:ea typeface="ＭＳ Ｐゴシック" pitchFamily="-107" charset="-128"/>
                <a:cs typeface="ＭＳ Ｐゴシック" pitchFamily="-107" charset="-128"/>
              </a:rPr>
              <a:t>How </a:t>
            </a:r>
            <a:r>
              <a:rPr lang="en-US" dirty="0">
                <a:solidFill>
                  <a:srgbClr val="FF6600"/>
                </a:solidFill>
                <a:ea typeface="ＭＳ Ｐゴシック" pitchFamily="-107" charset="-128"/>
                <a:cs typeface="ＭＳ Ｐゴシック" pitchFamily="-107" charset="-128"/>
              </a:rPr>
              <a:t>long to do one load of wash?</a:t>
            </a:r>
          </a:p>
          <a:p>
            <a:pPr lvl="1"/>
            <a:r>
              <a:rPr lang="en-US" dirty="0" err="1">
                <a:solidFill>
                  <a:srgbClr val="FF6600"/>
                </a:solidFill>
                <a:sym typeface="Wingdings" pitchFamily="-107" charset="2"/>
              </a:rPr>
              <a:t></a:t>
            </a:r>
            <a:r>
              <a:rPr lang="en-US" dirty="0">
                <a:solidFill>
                  <a:srgbClr val="FF6600"/>
                </a:solidFill>
                <a:sym typeface="Wingdings" pitchFamily="-107" charset="2"/>
              </a:rPr>
              <a:t> Wash </a:t>
            </a:r>
            <a:r>
              <a:rPr lang="en-US" dirty="0" smtClean="0">
                <a:solidFill>
                  <a:srgbClr val="FF6600"/>
                </a:solidFill>
                <a:sym typeface="Wingdings" pitchFamily="-107" charset="2"/>
              </a:rPr>
              <a:t>latency</a:t>
            </a:r>
            <a:endParaRPr lang="en-US" dirty="0">
              <a:solidFill>
                <a:srgbClr val="FF6600"/>
              </a:solidFill>
            </a:endParaRPr>
          </a:p>
        </p:txBody>
      </p:sp>
      <p:grpSp>
        <p:nvGrpSpPr>
          <p:cNvPr id="2" name="Group 23"/>
          <p:cNvGrpSpPr/>
          <p:nvPr/>
        </p:nvGrpSpPr>
        <p:grpSpPr>
          <a:xfrm>
            <a:off x="5715000" y="5181600"/>
            <a:ext cx="1831976" cy="1528465"/>
            <a:chOff x="5715000" y="5181600"/>
            <a:chExt cx="1831976" cy="1528465"/>
          </a:xfrm>
        </p:grpSpPr>
        <p:grpSp>
          <p:nvGrpSpPr>
            <p:cNvPr id="3" name="Group 13"/>
            <p:cNvGrpSpPr/>
            <p:nvPr/>
          </p:nvGrpSpPr>
          <p:grpSpPr>
            <a:xfrm>
              <a:off x="5715000" y="5181600"/>
              <a:ext cx="1831976" cy="1220788"/>
              <a:chOff x="7466806" y="456406"/>
              <a:chExt cx="1831976" cy="1220788"/>
            </a:xfrm>
          </p:grpSpPr>
          <p:sp>
            <p:nvSpPr>
              <p:cNvPr id="6" name="Rectangle 5"/>
              <p:cNvSpPr/>
              <p:nvPr/>
            </p:nvSpPr>
            <p:spPr bwMode="auto">
              <a:xfrm>
                <a:off x="7620000" y="533400"/>
                <a:ext cx="685800" cy="838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 bwMode="auto">
              <a:xfrm>
                <a:off x="8458200" y="533400"/>
                <a:ext cx="685800" cy="8382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8" name="Oval 7"/>
              <p:cNvSpPr/>
              <p:nvPr/>
            </p:nvSpPr>
            <p:spPr bwMode="auto">
              <a:xfrm>
                <a:off x="7696200" y="685800"/>
                <a:ext cx="533400" cy="533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W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 bwMode="auto">
              <a:xfrm>
                <a:off x="8534400" y="685800"/>
                <a:ext cx="457200" cy="457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D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11" name="Straight Connector 10"/>
              <p:cNvCxnSpPr/>
              <p:nvPr/>
            </p:nvCxnSpPr>
            <p:spPr bwMode="auto">
              <a:xfrm rot="5400000">
                <a:off x="6858000" y="1066800"/>
                <a:ext cx="12192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" name="Straight Connector 11"/>
              <p:cNvCxnSpPr/>
              <p:nvPr/>
            </p:nvCxnSpPr>
            <p:spPr bwMode="auto">
              <a:xfrm rot="5400000">
                <a:off x="7773194" y="1066006"/>
                <a:ext cx="12192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" name="Straight Connector 12"/>
              <p:cNvCxnSpPr/>
              <p:nvPr/>
            </p:nvCxnSpPr>
            <p:spPr bwMode="auto">
              <a:xfrm rot="5400000">
                <a:off x="8688388" y="1065212"/>
                <a:ext cx="12192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5" name="TextBox 14"/>
            <p:cNvSpPr txBox="1"/>
            <p:nvPr/>
          </p:nvSpPr>
          <p:spPr>
            <a:xfrm>
              <a:off x="6705600" y="6248400"/>
              <a:ext cx="73184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60</a:t>
              </a:r>
              <a:r>
                <a:rPr lang="en-US" dirty="0" smtClean="0"/>
                <a:t>m</a:t>
              </a:r>
              <a:endParaRPr lang="en-US" dirty="0"/>
            </a:p>
          </p:txBody>
        </p:sp>
      </p:grpSp>
      <p:sp>
        <p:nvSpPr>
          <p:cNvPr id="17" name="Rectangle 16"/>
          <p:cNvSpPr/>
          <p:nvPr/>
        </p:nvSpPr>
        <p:spPr bwMode="auto">
          <a:xfrm>
            <a:off x="7011194" y="1829594"/>
            <a:ext cx="685800" cy="8382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849394" y="1829594"/>
            <a:ext cx="685800" cy="838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7087394" y="1981994"/>
            <a:ext cx="533400" cy="533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W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7925594" y="1981994"/>
            <a:ext cx="457200" cy="4572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593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7772400" cy="1143000"/>
          </a:xfrm>
        </p:spPr>
        <p:txBody>
          <a:bodyPr/>
          <a:lstStyle/>
          <a:p>
            <a:r>
              <a:rPr lang="en-US" dirty="0" smtClean="0"/>
              <a:t>Pipeline Concurrency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4114800"/>
          </a:xfrm>
        </p:spPr>
        <p:txBody>
          <a:bodyPr/>
          <a:lstStyle/>
          <a:p>
            <a:r>
              <a:rPr lang="en-US" dirty="0" smtClean="0"/>
              <a:t>Break up the computation graph into stages</a:t>
            </a:r>
          </a:p>
          <a:p>
            <a:pPr lvl="1"/>
            <a:r>
              <a:rPr lang="en-US" dirty="0" smtClean="0"/>
              <a:t>Allowing us to </a:t>
            </a:r>
          </a:p>
          <a:p>
            <a:pPr lvl="2"/>
            <a:r>
              <a:rPr lang="en-US" dirty="0" smtClean="0"/>
              <a:t>reuse</a:t>
            </a:r>
            <a:r>
              <a:rPr lang="en-US" dirty="0" smtClean="0"/>
              <a:t> resources for </a:t>
            </a:r>
            <a:r>
              <a:rPr lang="en-US" dirty="0" smtClean="0"/>
              <a:t>new</a:t>
            </a:r>
            <a:r>
              <a:rPr lang="en-US" dirty="0" smtClean="0"/>
              <a:t> inputs (data), </a:t>
            </a:r>
            <a:endParaRPr lang="en-US" dirty="0" smtClean="0"/>
          </a:p>
          <a:p>
            <a:pPr lvl="2"/>
            <a:r>
              <a:rPr lang="en-US" dirty="0" smtClean="0"/>
              <a:t>while older data is still working its way through the graph</a:t>
            </a:r>
          </a:p>
          <a:p>
            <a:pPr lvl="3"/>
            <a:r>
              <a:rPr lang="en-US" dirty="0" smtClean="0"/>
              <a:t>Before it has exited graph</a:t>
            </a:r>
            <a:endParaRPr lang="en-US" dirty="0" smtClean="0"/>
          </a:p>
          <a:p>
            <a:pPr lvl="1"/>
            <a:r>
              <a:rPr lang="en-US" dirty="0" smtClean="0"/>
              <a:t>Throughput </a:t>
            </a:r>
            <a:r>
              <a:rPr lang="en-US" dirty="0" smtClean="0"/>
              <a:t>&gt; (1/Latency)</a:t>
            </a:r>
          </a:p>
          <a:p>
            <a:r>
              <a:rPr lang="en-US" dirty="0" smtClean="0"/>
              <a:t>Relate liquid in </a:t>
            </a:r>
            <a:r>
              <a:rPr lang="en-US" dirty="0" smtClean="0"/>
              <a:t>pipe</a:t>
            </a:r>
          </a:p>
          <a:p>
            <a:pPr lvl="1"/>
            <a:r>
              <a:rPr lang="en-US" dirty="0" smtClean="0"/>
              <a:t>Doesn’t wait for first drop of liquid to exit far end of pipe before accepting second drop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D9A67A-6AE3-2A40-9E6F-B5860FCA322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6858000" y="152400"/>
            <a:ext cx="1831976" cy="1220788"/>
            <a:chOff x="7466806" y="456406"/>
            <a:chExt cx="1831976" cy="1220788"/>
          </a:xfrm>
        </p:grpSpPr>
        <p:sp>
          <p:nvSpPr>
            <p:cNvPr id="7" name="Rectangle 6"/>
            <p:cNvSpPr/>
            <p:nvPr/>
          </p:nvSpPr>
          <p:spPr bwMode="auto">
            <a:xfrm>
              <a:off x="7620000" y="533400"/>
              <a:ext cx="685800" cy="838200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8458200" y="533400"/>
              <a:ext cx="685800" cy="8382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7696200" y="685800"/>
              <a:ext cx="533400" cy="5334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W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8534400" y="685800"/>
              <a:ext cx="457200" cy="457200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D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 bwMode="auto">
            <a:xfrm rot="5400000">
              <a:off x="6858000" y="1066800"/>
              <a:ext cx="1219200" cy="158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 rot="5400000">
              <a:off x="7773194" y="1066006"/>
              <a:ext cx="1219200" cy="158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 rot="5400000">
              <a:off x="8688388" y="1065212"/>
              <a:ext cx="1219200" cy="158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Bottleneck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rate limiting item?</a:t>
            </a:r>
          </a:p>
          <a:p>
            <a:pPr lvl="1"/>
            <a:r>
              <a:rPr lang="en-US" dirty="0" smtClean="0"/>
              <a:t>Resource, computation, ….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99EA32-7B0F-0946-82D2-BE4EC9DFEFE5}" type="slidenum">
              <a:rPr lang="en-US" smtClean="0">
                <a:latin typeface="Times New Roman" pitchFamily="-107" charset="0"/>
              </a:rPr>
              <a:pPr/>
              <a:t>9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dirty="0" err="1" smtClean="0">
                <a:ea typeface="ＭＳ Ｐゴシック" pitchFamily="-107" charset="-128"/>
                <a:cs typeface="ＭＳ Ｐゴシック" pitchFamily="-107" charset="-128"/>
              </a:rPr>
              <a:t>Preclass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 </a:t>
            </a:r>
            <a:b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</a:b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Washer</a:t>
            </a:r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/Dryer Example</a:t>
            </a: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1 Washer Takes 30 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minutes</a:t>
            </a:r>
          </a:p>
          <a:p>
            <a:pPr lvl="1"/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Isolated throughput 20 shirts/hour</a:t>
            </a:r>
            <a:endParaRPr lang="en-US" dirty="0" smtClean="0">
              <a:ea typeface="ＭＳ Ｐゴシック" pitchFamily="-107" charset="-128"/>
              <a:cs typeface="ＭＳ Ｐゴシック" pitchFamily="-107" charset="-128"/>
            </a:endParaRPr>
          </a:p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1 Dryer Takes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 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60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 minutes</a:t>
            </a:r>
          </a:p>
          <a:p>
            <a:pPr lvl="1"/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Isolated throughput 10 shirts/hour</a:t>
            </a:r>
            <a:endParaRPr lang="en-US" dirty="0" smtClean="0">
              <a:ea typeface="ＭＳ Ｐゴシック" pitchFamily="-107" charset="-128"/>
              <a:cs typeface="ＭＳ Ｐゴシック" pitchFamily="-107" charset="-128"/>
            </a:endParaRPr>
          </a:p>
          <a:p>
            <a:r>
              <a:rPr lang="en-US" dirty="0" smtClean="0">
                <a:solidFill>
                  <a:srgbClr val="FF6600"/>
                </a:solidFill>
                <a:ea typeface="ＭＳ Ｐゴシック" pitchFamily="-107" charset="-128"/>
                <a:cs typeface="ＭＳ Ｐゴシック" pitchFamily="-107" charset="-128"/>
              </a:rPr>
              <a:t>Where is bottleneck in our cleaning system?</a:t>
            </a:r>
            <a:endParaRPr lang="en-US" dirty="0">
              <a:solidFill>
                <a:srgbClr val="FF6600"/>
              </a:solidFill>
            </a:endParaRPr>
          </a:p>
        </p:txBody>
      </p:sp>
      <p:grpSp>
        <p:nvGrpSpPr>
          <p:cNvPr id="2" name="Group 23"/>
          <p:cNvGrpSpPr/>
          <p:nvPr/>
        </p:nvGrpSpPr>
        <p:grpSpPr>
          <a:xfrm>
            <a:off x="5715000" y="5181600"/>
            <a:ext cx="1831976" cy="1528465"/>
            <a:chOff x="5715000" y="5181600"/>
            <a:chExt cx="1831976" cy="1528465"/>
          </a:xfrm>
        </p:grpSpPr>
        <p:grpSp>
          <p:nvGrpSpPr>
            <p:cNvPr id="3" name="Group 13"/>
            <p:cNvGrpSpPr/>
            <p:nvPr/>
          </p:nvGrpSpPr>
          <p:grpSpPr>
            <a:xfrm>
              <a:off x="5715000" y="5181600"/>
              <a:ext cx="1831976" cy="1220788"/>
              <a:chOff x="7466806" y="456406"/>
              <a:chExt cx="1831976" cy="1220788"/>
            </a:xfrm>
          </p:grpSpPr>
          <p:sp>
            <p:nvSpPr>
              <p:cNvPr id="6" name="Rectangle 5"/>
              <p:cNvSpPr/>
              <p:nvPr/>
            </p:nvSpPr>
            <p:spPr bwMode="auto">
              <a:xfrm>
                <a:off x="7620000" y="533400"/>
                <a:ext cx="685800" cy="838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 bwMode="auto">
              <a:xfrm>
                <a:off x="8458200" y="533400"/>
                <a:ext cx="685800" cy="8382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8" name="Oval 7"/>
              <p:cNvSpPr/>
              <p:nvPr/>
            </p:nvSpPr>
            <p:spPr bwMode="auto">
              <a:xfrm>
                <a:off x="7696200" y="685800"/>
                <a:ext cx="533400" cy="533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W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 bwMode="auto">
              <a:xfrm>
                <a:off x="8534400" y="685800"/>
                <a:ext cx="457200" cy="457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D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11" name="Straight Connector 10"/>
              <p:cNvCxnSpPr/>
              <p:nvPr/>
            </p:nvCxnSpPr>
            <p:spPr bwMode="auto">
              <a:xfrm rot="5400000">
                <a:off x="6858000" y="1066800"/>
                <a:ext cx="12192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" name="Straight Connector 11"/>
              <p:cNvCxnSpPr/>
              <p:nvPr/>
            </p:nvCxnSpPr>
            <p:spPr bwMode="auto">
              <a:xfrm rot="5400000">
                <a:off x="7773194" y="1066006"/>
                <a:ext cx="12192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" name="Straight Connector 12"/>
              <p:cNvCxnSpPr/>
              <p:nvPr/>
            </p:nvCxnSpPr>
            <p:spPr bwMode="auto">
              <a:xfrm rot="5400000">
                <a:off x="8688388" y="1065212"/>
                <a:ext cx="12192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5" name="TextBox 14"/>
            <p:cNvSpPr txBox="1"/>
            <p:nvPr/>
          </p:nvSpPr>
          <p:spPr>
            <a:xfrm>
              <a:off x="6705600" y="6248400"/>
              <a:ext cx="73184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60</a:t>
              </a:r>
              <a:r>
                <a:rPr lang="en-US" dirty="0" smtClean="0"/>
                <a:t>m</a:t>
              </a:r>
              <a:endParaRPr lang="en-US" dirty="0"/>
            </a:p>
          </p:txBody>
        </p:sp>
      </p:grpSp>
      <p:sp>
        <p:nvSpPr>
          <p:cNvPr id="17" name="Rectangle 16"/>
          <p:cNvSpPr/>
          <p:nvPr/>
        </p:nvSpPr>
        <p:spPr bwMode="auto">
          <a:xfrm>
            <a:off x="7011194" y="1829594"/>
            <a:ext cx="685800" cy="8382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849394" y="1829594"/>
            <a:ext cx="685800" cy="838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7087394" y="1981994"/>
            <a:ext cx="533400" cy="533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W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7925594" y="1981994"/>
            <a:ext cx="457200" cy="4572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22012</TotalTime>
  <Words>2122</Words>
  <Application>Microsoft Macintosh PowerPoint</Application>
  <PresentationFormat>On-screen Show (4:3)</PresentationFormat>
  <Paragraphs>480</Paragraphs>
  <Slides>54</Slides>
  <Notes>13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6" baseType="lpstr">
      <vt:lpstr>Blank Presentation</vt:lpstr>
      <vt:lpstr>Microsoft Equation</vt:lpstr>
      <vt:lpstr>ESE532: System-on-a-Chip Architecture</vt:lpstr>
      <vt:lpstr>Today</vt:lpstr>
      <vt:lpstr>Today: Analysis</vt:lpstr>
      <vt:lpstr>Message for Day</vt:lpstr>
      <vt:lpstr>Latency vs. Throughput</vt:lpstr>
      <vt:lpstr>Preclass  Washer/Dryer Example</vt:lpstr>
      <vt:lpstr>Pipeline Concurrency</vt:lpstr>
      <vt:lpstr>Bottleneck</vt:lpstr>
      <vt:lpstr>Preclass  Washer/Dryer Example</vt:lpstr>
      <vt:lpstr>Preclass  Washer/Dryer Example</vt:lpstr>
      <vt:lpstr>Preclass  Washer/Dryer Example</vt:lpstr>
      <vt:lpstr>Preclass  Washer/Dryer Example</vt:lpstr>
      <vt:lpstr>Preclass  Stain Example</vt:lpstr>
      <vt:lpstr>Preclass Cycle</vt:lpstr>
      <vt:lpstr>Initiation Interval (II)</vt:lpstr>
      <vt:lpstr>Beyond Computation</vt:lpstr>
      <vt:lpstr>Bottleneck</vt:lpstr>
      <vt:lpstr>Bottleneck</vt:lpstr>
      <vt:lpstr>Bottleneck</vt:lpstr>
      <vt:lpstr>Bottleneck</vt:lpstr>
      <vt:lpstr>Feasibility / Limits</vt:lpstr>
      <vt:lpstr>Generalizing</vt:lpstr>
      <vt:lpstr>Computation as Graph</vt:lpstr>
      <vt:lpstr>Computation as Sequence</vt:lpstr>
      <vt:lpstr>Computation as Graph</vt:lpstr>
      <vt:lpstr>Computation as Graph</vt:lpstr>
      <vt:lpstr>Computation as Graph</vt:lpstr>
      <vt:lpstr>Computation as Graph</vt:lpstr>
      <vt:lpstr>Delay in Graphs</vt:lpstr>
      <vt:lpstr>Computation as Graph</vt:lpstr>
      <vt:lpstr>Bottleneck</vt:lpstr>
      <vt:lpstr>Time and Space</vt:lpstr>
      <vt:lpstr>Space-Time</vt:lpstr>
      <vt:lpstr>Space Time</vt:lpstr>
      <vt:lpstr>Dependencies and S-T</vt:lpstr>
      <vt:lpstr>Computation as Graph</vt:lpstr>
      <vt:lpstr>Computation as Graph</vt:lpstr>
      <vt:lpstr>Computation as Graph</vt:lpstr>
      <vt:lpstr>Two Bounds</vt:lpstr>
      <vt:lpstr>Bounds</vt:lpstr>
      <vt:lpstr>Critical Path Lower Bound</vt:lpstr>
      <vt:lpstr>Resource Capacity Lower Bound</vt:lpstr>
      <vt:lpstr>Example</vt:lpstr>
      <vt:lpstr>Example</vt:lpstr>
      <vt:lpstr>90/10 Rule (of Thumb)</vt:lpstr>
      <vt:lpstr>Amdahl’s Law</vt:lpstr>
      <vt:lpstr>Amdahl’s Law</vt:lpstr>
      <vt:lpstr>Amdahl’s Law</vt:lpstr>
      <vt:lpstr>Optimizing Designs</vt:lpstr>
      <vt:lpstr>Optimization</vt:lpstr>
      <vt:lpstr>How Remove?</vt:lpstr>
      <vt:lpstr>When Stop?</vt:lpstr>
      <vt:lpstr>Big Ideas</vt:lpstr>
      <vt:lpstr>Admin</vt:lpstr>
    </vt:vector>
  </TitlesOfParts>
  <Company>California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Andre DeHon</cp:lastModifiedBy>
  <cp:revision>100</cp:revision>
  <cp:lastPrinted>2017-01-18T14:27:41Z</cp:lastPrinted>
  <dcterms:created xsi:type="dcterms:W3CDTF">2017-01-12T14:28:44Z</dcterms:created>
  <dcterms:modified xsi:type="dcterms:W3CDTF">2017-01-18T19:27:16Z</dcterms:modified>
</cp:coreProperties>
</file>