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embeddings/Microsoft_Equation3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8" r:id="rId3"/>
    <p:sldId id="338" r:id="rId4"/>
    <p:sldId id="337" r:id="rId5"/>
    <p:sldId id="331" r:id="rId6"/>
    <p:sldId id="332" r:id="rId7"/>
    <p:sldId id="333" r:id="rId8"/>
    <p:sldId id="339" r:id="rId9"/>
    <p:sldId id="334" r:id="rId10"/>
    <p:sldId id="335" r:id="rId11"/>
    <p:sldId id="336" r:id="rId12"/>
    <p:sldId id="386" r:id="rId13"/>
    <p:sldId id="340" r:id="rId14"/>
    <p:sldId id="341" r:id="rId15"/>
    <p:sldId id="342" r:id="rId16"/>
    <p:sldId id="387" r:id="rId17"/>
    <p:sldId id="343" r:id="rId18"/>
    <p:sldId id="358" r:id="rId19"/>
    <p:sldId id="359" r:id="rId20"/>
    <p:sldId id="360" r:id="rId21"/>
    <p:sldId id="361" r:id="rId22"/>
    <p:sldId id="355" r:id="rId23"/>
    <p:sldId id="344" r:id="rId24"/>
    <p:sldId id="362" r:id="rId25"/>
    <p:sldId id="345" r:id="rId26"/>
    <p:sldId id="363" r:id="rId27"/>
    <p:sldId id="364" r:id="rId28"/>
    <p:sldId id="365" r:id="rId29"/>
    <p:sldId id="366" r:id="rId30"/>
    <p:sldId id="373" r:id="rId31"/>
    <p:sldId id="347" r:id="rId32"/>
    <p:sldId id="356" r:id="rId33"/>
    <p:sldId id="348" r:id="rId34"/>
    <p:sldId id="380" r:id="rId35"/>
    <p:sldId id="349" r:id="rId36"/>
    <p:sldId id="381" r:id="rId37"/>
    <p:sldId id="382" r:id="rId38"/>
    <p:sldId id="383" r:id="rId39"/>
    <p:sldId id="374" r:id="rId40"/>
    <p:sldId id="375" r:id="rId41"/>
    <p:sldId id="376" r:id="rId42"/>
    <p:sldId id="377" r:id="rId43"/>
    <p:sldId id="378" r:id="rId44"/>
    <p:sldId id="379" r:id="rId45"/>
    <p:sldId id="350" r:id="rId46"/>
    <p:sldId id="351" r:id="rId47"/>
    <p:sldId id="385" r:id="rId48"/>
    <p:sldId id="384" r:id="rId49"/>
    <p:sldId id="357" r:id="rId50"/>
    <p:sldId id="352" r:id="rId51"/>
    <p:sldId id="353" r:id="rId52"/>
    <p:sldId id="354" r:id="rId53"/>
    <p:sldId id="301" r:id="rId54"/>
    <p:sldId id="33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6F0B5-EB28-CF49-9A10-0E1F6A4405AC}" type="slidenum">
              <a:rPr lang="en-US">
                <a:latin typeface="Times New Roman" pitchFamily="-107" charset="0"/>
              </a:rPr>
              <a:pPr/>
              <a:t>5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4F6AA-A859-6748-9F06-6BD017A0C369}" type="slidenum">
              <a:rPr lang="en-US">
                <a:latin typeface="Times New Roman" pitchFamily="-107" charset="0"/>
              </a:rPr>
              <a:pPr/>
              <a:t>41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DABC8-9A7F-8142-B6B3-50F296CB7435}" type="slidenum">
              <a:rPr lang="en-US">
                <a:latin typeface="Times New Roman" pitchFamily="-107" charset="0"/>
              </a:rPr>
              <a:pPr/>
              <a:t>42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43587-F2C0-C241-AA5B-1E8E33385B84}" type="slidenum">
              <a:rPr lang="en-US">
                <a:latin typeface="Times New Roman" pitchFamily="-107" charset="0"/>
              </a:rPr>
              <a:pPr/>
              <a:t>43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3ED5F-DB28-1841-A604-DB84D2B4894A}" type="slidenum">
              <a:rPr lang="en-US">
                <a:latin typeface="Times New Roman" pitchFamily="-107" charset="0"/>
              </a:rPr>
              <a:pPr/>
              <a:t>44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6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11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4BC99-1BDB-2148-973D-A7CD2D904B75}" type="slidenum">
              <a:rPr lang="en-US">
                <a:latin typeface="Times New Roman" pitchFamily="-107" charset="0"/>
              </a:rPr>
              <a:pPr/>
              <a:t>13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3E88C-66FD-C44B-B71B-D4F6855804B0}" type="slidenum">
              <a:rPr lang="en-US">
                <a:latin typeface="Times New Roman" pitchFamily="-107" charset="0"/>
              </a:rPr>
              <a:pPr/>
              <a:t>39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9BD0F-B828-6345-8BF8-1CFD94E6E30B}" type="slidenum">
              <a:rPr lang="en-US">
                <a:latin typeface="Times New Roman" pitchFamily="-107" charset="0"/>
              </a:rPr>
              <a:pPr/>
              <a:t>40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2: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January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18,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Analysis, Metrics, and Bottlenecks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5181600"/>
            <a:ext cx="2748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 err="1" smtClean="0">
                <a:solidFill>
                  <a:srgbClr val="FF0000"/>
                </a:solidFill>
              </a:rPr>
              <a:t>Preclass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Lecture start 3:05pm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do we increase throughput with $500 investment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11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638800" y="3886200"/>
            <a:ext cx="3048000" cy="1905000"/>
            <a:chOff x="5638800" y="3886200"/>
            <a:chExt cx="3048000" cy="1905000"/>
          </a:xfrm>
        </p:grpSpPr>
        <p:grpSp>
          <p:nvGrpSpPr>
            <p:cNvPr id="3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12</a:t>
            </a:fld>
            <a:endParaRPr lang="en-US" dirty="0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2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Dryers $500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single dryer throughput 10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Able to double the </a:t>
            </a:r>
            <a:b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0000FF"/>
                </a:solidFill>
                <a:ea typeface="ＭＳ Ｐゴシック" pitchFamily="-107" charset="-128"/>
                <a:cs typeface="ＭＳ Ｐゴシック" pitchFamily="-107" charset="-128"/>
              </a:rPr>
              <a:t>throughput without doubling system cost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5715000" y="3657600"/>
            <a:ext cx="3048000" cy="1905000"/>
            <a:chOff x="5638800" y="3886200"/>
            <a:chExt cx="3048000" cy="1905000"/>
          </a:xfrm>
        </p:grpSpPr>
        <p:grpSp>
          <p:nvGrpSpPr>
            <p:cNvPr id="3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8" name="Straight Arrow Connector 27"/>
            <p:cNvCxnSpPr>
              <a:stCxn id="26" idx="6"/>
              <a:endCxn id="18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6" idx="6"/>
              <a:endCxn id="2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7" idx="3"/>
              <a:endCxn id="26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13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Stain Example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60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</a:p>
          <a:p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Shirt need 3 wash cycles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Latency?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 (assuming share)?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 (one shirt at a time)?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458200" y="1828800"/>
            <a:ext cx="685800" cy="838200"/>
            <a:chOff x="7849394" y="1829594"/>
            <a:chExt cx="685800" cy="838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849394" y="1829594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5594" y="1981994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4" name="U-Turn Arrow 23"/>
          <p:cNvSpPr/>
          <p:nvPr/>
        </p:nvSpPr>
        <p:spPr bwMode="auto">
          <a:xfrm flipH="1">
            <a:off x="7239000" y="1295400"/>
            <a:ext cx="886968" cy="877824"/>
          </a:xfrm>
          <a:prstGeom prst="uturnArrow">
            <a:avLst>
              <a:gd name="adj1" fmla="val 20431"/>
              <a:gd name="adj2" fmla="val 22716"/>
              <a:gd name="adj3" fmla="val 38706"/>
              <a:gd name="adj4" fmla="val 30203"/>
              <a:gd name="adj5" fmla="val 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7696200" y="1981200"/>
            <a:ext cx="838200" cy="484632"/>
          </a:xfrm>
          <a:prstGeom prst="rightArrow">
            <a:avLst>
              <a:gd name="adj1" fmla="val 27585"/>
              <a:gd name="adj2" fmla="val 444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3800" y="762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4114800"/>
          </a:xfrm>
        </p:spPr>
        <p:txBody>
          <a:bodyPr/>
          <a:lstStyle/>
          <a:p>
            <a:r>
              <a:rPr lang="en-US" dirty="0" smtClean="0"/>
              <a:t>F, G, H – each 1 cycle, throughput 1/cycle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of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baseline="-25000" dirty="0" err="1" smtClean="0">
                <a:solidFill>
                  <a:srgbClr val="FF6600"/>
                </a:solidFill>
              </a:rPr>
              <a:t>i</a:t>
            </a:r>
            <a:r>
              <a:rPr lang="en-US" dirty="0" smtClean="0">
                <a:solidFill>
                  <a:srgbClr val="FF6600"/>
                </a:solidFill>
              </a:rPr>
              <a:t> from y</a:t>
            </a:r>
            <a:r>
              <a:rPr lang="en-US" baseline="-25000" dirty="0" smtClean="0">
                <a:solidFill>
                  <a:srgbClr val="FF6600"/>
                </a:solidFill>
              </a:rPr>
              <a:t>i-1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 (rate of production of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baseline="-25000" dirty="0" err="1" smtClean="0">
                <a:solidFill>
                  <a:srgbClr val="FF6600"/>
                </a:solidFill>
              </a:rPr>
              <a:t>i</a:t>
            </a:r>
            <a:r>
              <a:rPr lang="en-US" dirty="0" err="1" smtClean="0">
                <a:solidFill>
                  <a:srgbClr val="FF6600"/>
                </a:solidFill>
              </a:rPr>
              <a:t>’s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95800"/>
            <a:ext cx="7620000" cy="16747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3429000"/>
          <a:ext cx="4711700" cy="622300"/>
        </p:xfrm>
        <a:graphic>
          <a:graphicData uri="http://schemas.openxmlformats.org/presentationml/2006/ole">
            <p:oleObj spid="_x0000_s148482" name="Equation" r:id="rId4" imgW="1346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Initiation Interval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114800"/>
          </a:xfrm>
        </p:spPr>
        <p:txBody>
          <a:bodyPr/>
          <a:lstStyle/>
          <a:p>
            <a:r>
              <a:rPr lang="en-US" dirty="0" smtClean="0"/>
              <a:t>Cyclic dependencies can limit throughput</a:t>
            </a:r>
          </a:p>
          <a:p>
            <a:r>
              <a:rPr lang="en-US" dirty="0" smtClean="0"/>
              <a:t>Due to dependent cycles,</a:t>
            </a:r>
          </a:p>
          <a:p>
            <a:pPr lvl="1"/>
            <a:r>
              <a:rPr lang="en-US" dirty="0" smtClean="0"/>
              <a:t>May not be able to initiate a new computation on every cycle</a:t>
            </a:r>
          </a:p>
          <a:p>
            <a:r>
              <a:rPr lang="en-US" dirty="0" smtClean="0"/>
              <a:t>II – cycles (delay) before can initiate</a:t>
            </a:r>
          </a:p>
          <a:p>
            <a:r>
              <a:rPr lang="en-US" dirty="0" smtClean="0"/>
              <a:t>Throughput = 1/II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800600"/>
            <a:ext cx="7620000" cy="1674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Computation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be anywhere in path</a:t>
            </a:r>
          </a:p>
          <a:p>
            <a:pPr lvl="1"/>
            <a:r>
              <a:rPr lang="en-US" dirty="0" smtClean="0"/>
              <a:t>I/O, compute, memory, data movement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53000"/>
            <a:ext cx="971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</a:t>
            </a:r>
          </a:p>
          <a:p>
            <a:r>
              <a:rPr lang="en-US" dirty="0" smtClean="0"/>
              <a:t>1Mb/s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657600"/>
            <a:ext cx="2384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32b in 10ns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177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 @ 100MHz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25908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</a:p>
          <a:p>
            <a:r>
              <a:rPr lang="en-US" dirty="0" smtClean="0"/>
              <a:t>1Gb/s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77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32b @ 100MHz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2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64b in 2ns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1409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64b </a:t>
            </a:r>
          </a:p>
          <a:p>
            <a:r>
              <a:rPr lang="en-US" dirty="0" smtClean="0">
                <a:sym typeface="Wingdings"/>
              </a:rPr>
              <a:t>In 5ns</a:t>
            </a:r>
            <a:endParaRPr lang="en-US" dirty="0"/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5400000">
            <a:off x="5880696" y="3496370"/>
            <a:ext cx="605135" cy="22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530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</a:p>
          <a:p>
            <a:r>
              <a:rPr lang="en-US" dirty="0" smtClean="0"/>
              <a:t>1Gb/s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971800"/>
            <a:ext cx="18711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32b</a:t>
            </a:r>
            <a:r>
              <a:rPr lang="en-US" dirty="0" smtClean="0">
                <a:sym typeface="Wingdings"/>
              </a:rPr>
              <a:t>32x32b </a:t>
            </a:r>
          </a:p>
          <a:p>
            <a:r>
              <a:rPr lang="en-US" dirty="0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n 32ns</a:t>
            </a:r>
          </a:p>
          <a:p>
            <a:r>
              <a:rPr lang="en-US" dirty="0" smtClean="0">
                <a:sym typeface="Wingdings"/>
              </a:rPr>
              <a:t>(read/1ns)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2177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 @ 100MHz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25908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</a:p>
          <a:p>
            <a:r>
              <a:rPr lang="en-US" dirty="0" smtClean="0"/>
              <a:t>1Gb/s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77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32b @ 100MHz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2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64b in 2ns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1409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64b </a:t>
            </a:r>
          </a:p>
          <a:p>
            <a:r>
              <a:rPr lang="en-US" dirty="0" smtClean="0">
                <a:sym typeface="Wingdings"/>
              </a:rPr>
              <a:t>In 5ns</a:t>
            </a:r>
            <a:endParaRPr lang="en-US" dirty="0"/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5400000">
            <a:off x="5880696" y="3496370"/>
            <a:ext cx="605135" cy="22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Throughput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Latency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Bottleneck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Initiation Interval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Computation as a Graph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 a sequence?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Critical Path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90/10 Rule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Amdahl’s Law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bottleneck?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3276600"/>
            <a:ext cx="8813800" cy="2263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9530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</a:p>
          <a:p>
            <a:r>
              <a:rPr lang="en-US" dirty="0" smtClean="0"/>
              <a:t>1Gb/s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971800"/>
            <a:ext cx="187112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32b</a:t>
            </a:r>
            <a:r>
              <a:rPr lang="en-US" dirty="0" smtClean="0">
                <a:sym typeface="Wingdings"/>
              </a:rPr>
              <a:t>32x32b </a:t>
            </a:r>
          </a:p>
          <a:p>
            <a:r>
              <a:rPr lang="en-US" dirty="0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n 32ns</a:t>
            </a:r>
          </a:p>
          <a:p>
            <a:r>
              <a:rPr lang="en-US" dirty="0" smtClean="0">
                <a:sym typeface="Wingdings"/>
              </a:rPr>
              <a:t>(read/1ns)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5715000"/>
            <a:ext cx="1818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 @ 1GHz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2590800"/>
            <a:ext cx="1236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</a:t>
            </a:r>
          </a:p>
          <a:p>
            <a:r>
              <a:rPr lang="en-US" dirty="0" smtClean="0"/>
              <a:t>1Gb/s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743200"/>
            <a:ext cx="2177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32b @ 100MHz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2230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16b in 1ns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3352800"/>
            <a:ext cx="1409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64b</a:t>
            </a:r>
            <a:r>
              <a:rPr lang="en-US" dirty="0" smtClean="0">
                <a:sym typeface="Wingdings"/>
              </a:rPr>
              <a:t>64b </a:t>
            </a:r>
          </a:p>
          <a:p>
            <a:r>
              <a:rPr lang="en-US" dirty="0" smtClean="0">
                <a:sym typeface="Wingdings"/>
              </a:rPr>
              <a:t>In 1ns</a:t>
            </a:r>
            <a:endParaRPr lang="en-US" dirty="0"/>
          </a:p>
        </p:txBody>
      </p:sp>
      <p:cxnSp>
        <p:nvCxnSpPr>
          <p:cNvPr id="15" name="Straight Connector 14"/>
          <p:cNvCxnSpPr>
            <a:stCxn id="11" idx="2"/>
          </p:cNvCxnSpPr>
          <p:nvPr/>
        </p:nvCxnSpPr>
        <p:spPr bwMode="auto">
          <a:xfrm rot="5400000">
            <a:off x="5880696" y="3496370"/>
            <a:ext cx="605135" cy="221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/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things to understand </a:t>
            </a:r>
          </a:p>
          <a:p>
            <a:pPr lvl="1"/>
            <a:r>
              <a:rPr lang="en-US" dirty="0" smtClean="0"/>
              <a:t>Obvious limits in system?</a:t>
            </a:r>
          </a:p>
          <a:p>
            <a:r>
              <a:rPr lang="en-US" dirty="0" smtClean="0"/>
              <a:t>Impossible?</a:t>
            </a:r>
          </a:p>
          <a:p>
            <a:r>
              <a:rPr lang="en-US" dirty="0" smtClean="0"/>
              <a:t>Which aspects will demand efficient mapping?</a:t>
            </a:r>
          </a:p>
          <a:p>
            <a:r>
              <a:rPr lang="en-US" dirty="0" smtClean="0"/>
              <a:t>Where might there be spare capacity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far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105400"/>
            <a:ext cx="5539819" cy="12175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3733800"/>
          <a:ext cx="4287647" cy="566293"/>
        </p:xfrm>
        <a:graphic>
          <a:graphicData uri="http://schemas.openxmlformats.org/presentationml/2006/ole">
            <p:oleObj spid="_x0000_s151554" name="Equation" r:id="rId4" imgW="1346200" imgH="177800" progId="Equation.3">
              <p:embed/>
            </p:oleObj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Shown “simple” graphs (pipelines) so far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34000" y="1905000"/>
            <a:ext cx="3810000" cy="4114800"/>
          </a:xfrm>
        </p:spPr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=1 to N)</a:t>
            </a:r>
          </a:p>
          <a:p>
            <a:pPr lvl="1">
              <a:buNone/>
            </a:pPr>
            <a:r>
              <a:rPr lang="en-US" dirty="0" smtClean="0"/>
              <a:t>  X=</a:t>
            </a:r>
            <a:r>
              <a:rPr lang="en-US" dirty="0" err="1" smtClean="0"/>
              <a:t>readX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smtClean="0"/>
              <a:t>  T1=</a:t>
            </a:r>
            <a:r>
              <a:rPr lang="en-US" dirty="0" err="1" smtClean="0"/>
              <a:t>H(x,y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  T2=G(T1)</a:t>
            </a:r>
          </a:p>
          <a:p>
            <a:pPr lvl="1">
              <a:buNone/>
            </a:pPr>
            <a:r>
              <a:rPr lang="en-US" dirty="0" smtClean="0"/>
              <a:t>  Y=F(T2)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writeY(Y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105400"/>
            <a:ext cx="5539819" cy="121758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3733800"/>
          <a:ext cx="4287647" cy="566293"/>
        </p:xfrm>
        <a:graphic>
          <a:graphicData uri="http://schemas.openxmlformats.org/presentationml/2006/ole">
            <p:oleObj spid="_x0000_s169986" name="Equation" r:id="rId4" imgW="13462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Y=Ax</a:t>
            </a:r>
            <a:r>
              <a:rPr lang="en-US" baseline="30000" dirty="0" smtClean="0"/>
              <a:t>2</a:t>
            </a:r>
            <a:r>
              <a:rPr lang="en-US" dirty="0" smtClean="0"/>
              <a:t>+Bx+C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2209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T1=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T2=A*T1</a:t>
            </a:r>
          </a:p>
          <a:p>
            <a:pPr>
              <a:buNone/>
            </a:pPr>
            <a:r>
              <a:rPr lang="en-US" dirty="0" smtClean="0"/>
              <a:t>T3=B*</a:t>
            </a:r>
            <a:r>
              <a:rPr lang="en-US" dirty="0" err="1" smtClean="0"/>
              <a:t>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T4=T2+T3</a:t>
            </a:r>
          </a:p>
          <a:p>
            <a:pPr>
              <a:buNone/>
            </a:pPr>
            <a:r>
              <a:rPr lang="en-US" dirty="0" smtClean="0"/>
              <a:t>Y=C+T4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91200" y="1981200"/>
            <a:ext cx="2971800" cy="4114800"/>
          </a:xfrm>
        </p:spPr>
        <p:txBody>
          <a:bodyPr/>
          <a:lstStyle/>
          <a:p>
            <a:r>
              <a:rPr lang="en-US" dirty="0" smtClean="0"/>
              <a:t>Nodes have multiple input/output edges</a:t>
            </a:r>
          </a:p>
          <a:p>
            <a:r>
              <a:rPr lang="en-US" dirty="0" smtClean="0"/>
              <a:t>Edges may </a:t>
            </a:r>
            <a:r>
              <a:rPr lang="en-US" dirty="0" err="1" smtClean="0"/>
              <a:t>fanout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Results go to multiple successors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91200" y="1981200"/>
            <a:ext cx="29718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complicate our identification of latency, throughput, bottlenecks?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35052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B to output?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Latency from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to output?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Ax</a:t>
            </a:r>
            <a:r>
              <a:rPr lang="en-US" baseline="30000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Through </a:t>
            </a:r>
            <a:r>
              <a:rPr lang="en-US" dirty="0" err="1" smtClean="0">
                <a:solidFill>
                  <a:srgbClr val="FF6600"/>
                </a:solidFill>
              </a:rPr>
              <a:t>Bx</a:t>
            </a:r>
            <a:r>
              <a:rPr lang="en-US" dirty="0" smtClean="0">
                <a:solidFill>
                  <a:srgbClr val="FF6600"/>
                </a:solidFill>
              </a:rPr>
              <a:t> 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in Graphs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paths from inputs to outputs</a:t>
            </a:r>
          </a:p>
          <a:p>
            <a:r>
              <a:rPr lang="en-US" dirty="0" smtClean="0"/>
              <a:t>Need to complete all of them to produce outputs</a:t>
            </a:r>
          </a:p>
          <a:p>
            <a:r>
              <a:rPr lang="en-US" dirty="0" smtClean="0"/>
              <a:t>Limited by longest path</a:t>
            </a:r>
          </a:p>
          <a:p>
            <a:r>
              <a:rPr lang="en-US" b="1" dirty="0" smtClean="0"/>
              <a:t>Critical path:</a:t>
            </a:r>
            <a:r>
              <a:rPr lang="en-US" dirty="0" smtClean="0"/>
              <a:t> longest path in the graph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Today: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How do we quickly estimate what’s possible?</a:t>
            </a:r>
          </a:p>
          <a:p>
            <a:pPr lvl="1"/>
            <a:r>
              <a:rPr lang="en-US" dirty="0" smtClean="0"/>
              <a:t>Before (with less effort than) developing a complete solution</a:t>
            </a:r>
          </a:p>
          <a:p>
            <a:r>
              <a:rPr lang="en-US" dirty="0" smtClean="0"/>
              <a:t>How should we attack the problem?</a:t>
            </a:r>
          </a:p>
          <a:p>
            <a:pPr lvl="1"/>
            <a:r>
              <a:rPr lang="en-US" dirty="0" smtClean="0"/>
              <a:t>Achieve the performance, energy goals?</a:t>
            </a:r>
          </a:p>
          <a:p>
            <a:r>
              <a:rPr lang="en-US" dirty="0" smtClean="0"/>
              <a:t>Where should we spend our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Critical Path?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is the bottleneck?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70892"/>
            <a:ext cx="6286500" cy="468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we can spend resources to reduce time</a:t>
            </a:r>
          </a:p>
          <a:p>
            <a:pPr lvl="1"/>
            <a:r>
              <a:rPr lang="en-US" dirty="0" smtClean="0"/>
              <a:t>Increase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15000" y="3048000"/>
            <a:ext cx="3048000" cy="1905000"/>
            <a:chOff x="5638800" y="3886200"/>
            <a:chExt cx="3048000" cy="1905000"/>
          </a:xfrm>
        </p:grpSpPr>
        <p:grpSp>
          <p:nvGrpSpPr>
            <p:cNvPr id="7" name="Group 32"/>
            <p:cNvGrpSpPr/>
            <p:nvPr/>
          </p:nvGrpSpPr>
          <p:grpSpPr>
            <a:xfrm>
              <a:off x="5638800" y="4495800"/>
              <a:ext cx="685800" cy="838200"/>
              <a:chOff x="7011194" y="1829594"/>
              <a:chExt cx="685800" cy="838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8001000" y="3886200"/>
              <a:ext cx="685800" cy="838200"/>
              <a:chOff x="7849394" y="1829594"/>
              <a:chExt cx="685800" cy="8382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8001000" y="4953000"/>
              <a:ext cx="685800" cy="838200"/>
              <a:chOff x="7849394" y="1829594"/>
              <a:chExt cx="685800" cy="8382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10" name="Oval 9"/>
            <p:cNvSpPr/>
            <p:nvPr/>
          </p:nvSpPr>
          <p:spPr bwMode="auto">
            <a:xfrm>
              <a:off x="7086600" y="4648200"/>
              <a:ext cx="228600" cy="457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10" idx="6"/>
              <a:endCxn id="16" idx="1"/>
            </p:cNvCxnSpPr>
            <p:nvPr/>
          </p:nvCxnSpPr>
          <p:spPr bwMode="auto">
            <a:xfrm flipV="1">
              <a:off x="7315200" y="4305300"/>
              <a:ext cx="685800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6"/>
              <a:endCxn id="14" idx="1"/>
            </p:cNvCxnSpPr>
            <p:nvPr/>
          </p:nvCxnSpPr>
          <p:spPr bwMode="auto">
            <a:xfrm>
              <a:off x="7315200" y="4876800"/>
              <a:ext cx="685800" cy="495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8" idx="3"/>
              <a:endCxn id="10" idx="2"/>
            </p:cNvCxnSpPr>
            <p:nvPr/>
          </p:nvCxnSpPr>
          <p:spPr bwMode="auto">
            <a:xfrm flipV="1">
              <a:off x="6324600" y="4876800"/>
              <a:ext cx="7620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1143000" y="4724400"/>
            <a:ext cx="4419600" cy="1371600"/>
            <a:chOff x="1143000" y="4724400"/>
            <a:chExt cx="4419600" cy="1371600"/>
          </a:xfrm>
        </p:grpSpPr>
        <p:grpSp>
          <p:nvGrpSpPr>
            <p:cNvPr id="21" name="Group 32"/>
            <p:cNvGrpSpPr/>
            <p:nvPr/>
          </p:nvGrpSpPr>
          <p:grpSpPr>
            <a:xfrm>
              <a:off x="2362200" y="5257800"/>
              <a:ext cx="685800" cy="838200"/>
              <a:chOff x="7011194" y="1829594"/>
              <a:chExt cx="685800" cy="838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876800" y="5257800"/>
              <a:ext cx="685800" cy="838200"/>
              <a:chOff x="7849394" y="1829594"/>
              <a:chExt cx="685800" cy="838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7849394" y="1829594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925594" y="1981994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4" name="Group 32"/>
            <p:cNvGrpSpPr/>
            <p:nvPr/>
          </p:nvGrpSpPr>
          <p:grpSpPr>
            <a:xfrm>
              <a:off x="3200400" y="5257800"/>
              <a:ext cx="685800" cy="838200"/>
              <a:chOff x="7011194" y="1829594"/>
              <a:chExt cx="685800" cy="8382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37" name="Group 32"/>
            <p:cNvGrpSpPr/>
            <p:nvPr/>
          </p:nvGrpSpPr>
          <p:grpSpPr>
            <a:xfrm>
              <a:off x="4038600" y="5257800"/>
              <a:ext cx="685800" cy="838200"/>
              <a:chOff x="7011194" y="1829594"/>
              <a:chExt cx="685800" cy="8382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7011194" y="1829594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7087394" y="1981994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143000" y="4724400"/>
              <a:ext cx="39618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Three wash stain removal case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A=x0+x1</a:t>
            </a:r>
          </a:p>
          <a:p>
            <a:pPr lvl="1"/>
            <a:r>
              <a:rPr lang="en-US" dirty="0" smtClean="0"/>
              <a:t>B=A+x2</a:t>
            </a:r>
          </a:p>
          <a:p>
            <a:pPr lvl="1"/>
            <a:r>
              <a:rPr lang="en-US" dirty="0" smtClean="0"/>
              <a:t>C=B+x3</a:t>
            </a:r>
          </a:p>
          <a:p>
            <a:r>
              <a:rPr lang="en-US" dirty="0" smtClean="0"/>
              <a:t>Adder takes one cycle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one adder?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on 3 adders?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400800" y="2362200"/>
            <a:ext cx="1752600" cy="1752600"/>
            <a:chOff x="6400800" y="2362200"/>
            <a:chExt cx="17526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64008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91400" y="23622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858000" y="3352800"/>
              <a:ext cx="762000" cy="7620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6" idx="4"/>
              <a:endCxn id="9" idx="1"/>
            </p:cNvCxnSpPr>
            <p:nvPr/>
          </p:nvCxnSpPr>
          <p:spPr bwMode="auto">
            <a:xfrm rot="16200000" flipH="1">
              <a:off x="6705600" y="3200400"/>
              <a:ext cx="340192" cy="1877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4"/>
              <a:endCxn id="9" idx="7"/>
            </p:cNvCxnSpPr>
            <p:nvPr/>
          </p:nvCxnSpPr>
          <p:spPr bwMode="auto">
            <a:xfrm rot="5400000">
              <a:off x="7470308" y="3162300"/>
              <a:ext cx="340192" cy="2639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 and S-T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 may limit throughput acceleration</a:t>
            </a:r>
          </a:p>
          <a:p>
            <a:pPr lvl="1"/>
            <a:r>
              <a:rPr lang="en-US" dirty="0" smtClean="0"/>
              <a:t>Give benefit less than 1/space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 2 </a:t>
            </a:r>
            <a:r>
              <a:rPr lang="en-US" dirty="0" smtClean="0">
                <a:solidFill>
                  <a:srgbClr val="FF6600"/>
                </a:solidFill>
              </a:rPr>
              <a:t>add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</a:t>
            </a:r>
            <a:r>
              <a:rPr lang="en-US" dirty="0" smtClean="0"/>
              <a:t>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1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</a:t>
            </a:r>
            <a:r>
              <a:rPr lang="en-US" dirty="0" smtClean="0">
                <a:solidFill>
                  <a:srgbClr val="FF6600"/>
                </a:solidFill>
              </a:rPr>
              <a:t> 1 add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Where is bottleneck?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as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733800" cy="4114800"/>
          </a:xfrm>
        </p:spPr>
        <p:txBody>
          <a:bodyPr/>
          <a:lstStyle/>
          <a:p>
            <a:r>
              <a:rPr lang="en-US" dirty="0" smtClean="0"/>
              <a:t>Latency multiply = 3</a:t>
            </a:r>
          </a:p>
          <a:p>
            <a:r>
              <a:rPr lang="en-US" dirty="0" err="1" smtClean="0"/>
              <a:t>Thput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= 1/</a:t>
            </a:r>
            <a:r>
              <a:rPr lang="en-US" dirty="0" smtClean="0"/>
              <a:t>3</a:t>
            </a:r>
          </a:p>
          <a:p>
            <a:r>
              <a:rPr lang="en-US" dirty="0" smtClean="0"/>
              <a:t>Space multiply = 3</a:t>
            </a:r>
          </a:p>
          <a:p>
            <a:r>
              <a:rPr lang="en-US" dirty="0" smtClean="0"/>
              <a:t>Latency add = 1</a:t>
            </a:r>
          </a:p>
          <a:p>
            <a:r>
              <a:rPr lang="en-US" dirty="0" smtClean="0"/>
              <a:t>Space add = 1</a:t>
            </a:r>
          </a:p>
          <a:p>
            <a:r>
              <a:rPr lang="en-US" dirty="0" err="1" smtClean="0">
                <a:solidFill>
                  <a:srgbClr val="FF6600"/>
                </a:solidFill>
              </a:rPr>
              <a:t>Thput</a:t>
            </a:r>
            <a:r>
              <a:rPr lang="en-US" dirty="0" smtClean="0">
                <a:solidFill>
                  <a:srgbClr val="FF6600"/>
                </a:solidFill>
              </a:rPr>
              <a:t> and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mul</a:t>
            </a:r>
            <a:r>
              <a:rPr lang="en-US" dirty="0" smtClean="0">
                <a:solidFill>
                  <a:srgbClr val="FF6600"/>
                </a:solidFill>
              </a:rPr>
              <a:t>,</a:t>
            </a:r>
            <a:r>
              <a:rPr lang="en-US" dirty="0" smtClean="0">
                <a:solidFill>
                  <a:srgbClr val="FF6600"/>
                </a:solidFill>
              </a:rPr>
              <a:t> 1 add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514600"/>
            <a:ext cx="4658449" cy="4038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62AFE-E46E-4D49-A4C3-661866E7A08C}" type="slidenum">
              <a:rPr lang="en-US" smtClean="0">
                <a:latin typeface="Times New Roman" pitchFamily="-107" charset="0"/>
              </a:rPr>
              <a:pPr/>
              <a:t>39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Two Bounds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(still in Time and Space)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</a:t>
            </a:r>
            <a:r>
              <a:rPr lang="en-US" dirty="0" smtClean="0"/>
              <a:t>memory ,data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F5AEA-01BB-7C4E-8897-D82B532EF08B}" type="slidenum">
              <a:rPr lang="en-US" smtClean="0">
                <a:latin typeface="Times New Roman" pitchFamily="-107" charset="0"/>
              </a:rPr>
              <a:pPr/>
              <a:t>40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lower bounds can estimate</a:t>
            </a:r>
          </a:p>
          <a:p>
            <a:r>
              <a:rPr lang="en-US" dirty="0"/>
              <a:t>Two: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CP: Critical Path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“Latency Bound”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RB: Resource Bound</a:t>
            </a:r>
          </a:p>
          <a:p>
            <a:pPr lvl="2"/>
            <a:r>
              <a:rPr lang="en-US" dirty="0">
                <a:ea typeface="ＭＳ Ｐゴシック" pitchFamily="-107" charset="-128"/>
              </a:rPr>
              <a:t>Sometimes call it “Throughput Bound” or “Compute Bound”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80385-5372-8F41-B5CD-58D70257C001}" type="slidenum">
              <a:rPr lang="en-US" smtClean="0">
                <a:latin typeface="Times New Roman" pitchFamily="-107" charset="0"/>
              </a:rPr>
              <a:pPr/>
              <a:t>41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Path Lower Bound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Critical path assuming infinite resources</a:t>
            </a:r>
            <a:endParaRPr lang="en-US" dirty="0" smtClean="0">
              <a:ea typeface="ＭＳ Ｐゴシック" pitchFamily="-107" charset="-128"/>
            </a:endParaRPr>
          </a:p>
          <a:p>
            <a:endParaRPr lang="en-US" dirty="0"/>
          </a:p>
          <a:p>
            <a:r>
              <a:rPr lang="en-US" dirty="0"/>
              <a:t>Certainly cannot finish any faster than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7BD43-F662-2145-BE69-21CACCCF7260}" type="slidenum">
              <a:rPr lang="en-US" smtClean="0">
                <a:latin typeface="Times New Roman" pitchFamily="-107" charset="0"/>
              </a:rPr>
              <a:pPr/>
              <a:t>42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Capacity Lower Bound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 up all capacity required per resource</a:t>
            </a:r>
          </a:p>
          <a:p>
            <a:r>
              <a:rPr lang="en-US" dirty="0"/>
              <a:t>Divide by total resource (for type)</a:t>
            </a:r>
          </a:p>
          <a:p>
            <a:r>
              <a:rPr lang="en-US" dirty="0"/>
              <a:t>Lower bound</a:t>
            </a:r>
            <a:r>
              <a:rPr lang="en-US" dirty="0" smtClean="0"/>
              <a:t> on compute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(best can do is pack all use densely)</a:t>
            </a:r>
          </a:p>
          <a:p>
            <a:pPr lvl="1"/>
            <a:r>
              <a:rPr lang="en-US" dirty="0">
                <a:ea typeface="ＭＳ Ｐゴシック" pitchFamily="-107" charset="-128"/>
              </a:rPr>
              <a:t>Ignores</a:t>
            </a:r>
            <a:r>
              <a:rPr lang="en-US" dirty="0" smtClean="0">
                <a:ea typeface="ＭＳ Ｐゴシック" pitchFamily="-107" charset="-128"/>
              </a:rPr>
              <a:t> data dependency </a:t>
            </a:r>
            <a:r>
              <a:rPr lang="en-US" dirty="0">
                <a:ea typeface="ＭＳ Ｐゴシック" pitchFamily="-107" charset="-128"/>
              </a:rPr>
              <a:t>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5B9DE1-8484-6C48-8271-85CD0DBED451}" type="slidenum">
              <a:rPr lang="en-US" smtClean="0">
                <a:latin typeface="Times New Roman" pitchFamily="-107" charset="0"/>
              </a:rPr>
              <a:pPr/>
              <a:t>43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0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1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3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4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5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2959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3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2964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2965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B3C4E8-0742-9145-B085-DE0B2F033E1E}" type="slidenum">
              <a:rPr lang="en-US" smtClean="0">
                <a:latin typeface="Times New Roman" pitchFamily="-107" charset="0"/>
              </a:rPr>
              <a:pPr/>
              <a:t>44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433388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84997" name="Oval 3"/>
          <p:cNvSpPr>
            <a:spLocks noChangeArrowheads="1"/>
          </p:cNvSpPr>
          <p:nvPr/>
        </p:nvSpPr>
        <p:spPr bwMode="auto">
          <a:xfrm>
            <a:off x="1465263" y="1782763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8" name="Oval 4"/>
          <p:cNvSpPr>
            <a:spLocks noChangeArrowheads="1"/>
          </p:cNvSpPr>
          <p:nvPr/>
        </p:nvSpPr>
        <p:spPr bwMode="auto">
          <a:xfrm>
            <a:off x="1465263" y="273685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4999" name="Oval 5"/>
          <p:cNvSpPr>
            <a:spLocks noChangeArrowheads="1"/>
          </p:cNvSpPr>
          <p:nvPr/>
        </p:nvSpPr>
        <p:spPr bwMode="auto">
          <a:xfrm>
            <a:off x="1465263" y="3538538"/>
            <a:ext cx="684212" cy="64928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0" name="Oval 6"/>
          <p:cNvSpPr>
            <a:spLocks noChangeArrowheads="1"/>
          </p:cNvSpPr>
          <p:nvPr/>
        </p:nvSpPr>
        <p:spPr bwMode="auto">
          <a:xfrm>
            <a:off x="1465263" y="44958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1" name="Oval 7"/>
          <p:cNvSpPr>
            <a:spLocks noChangeArrowheads="1"/>
          </p:cNvSpPr>
          <p:nvPr/>
        </p:nvSpPr>
        <p:spPr bwMode="auto">
          <a:xfrm>
            <a:off x="2667000" y="175260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2" name="Oval 8"/>
          <p:cNvSpPr>
            <a:spLocks noChangeArrowheads="1"/>
          </p:cNvSpPr>
          <p:nvPr/>
        </p:nvSpPr>
        <p:spPr bwMode="auto">
          <a:xfrm>
            <a:off x="3868738" y="1752600"/>
            <a:ext cx="684212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3" name="Line 9"/>
          <p:cNvSpPr>
            <a:spLocks noChangeShapeType="1"/>
          </p:cNvSpPr>
          <p:nvPr/>
        </p:nvSpPr>
        <p:spPr bwMode="auto">
          <a:xfrm>
            <a:off x="2149475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Line 10"/>
          <p:cNvSpPr>
            <a:spLocks noChangeShapeType="1"/>
          </p:cNvSpPr>
          <p:nvPr/>
        </p:nvSpPr>
        <p:spPr bwMode="auto">
          <a:xfrm>
            <a:off x="3351213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Line 11"/>
          <p:cNvSpPr>
            <a:spLocks noChangeShapeType="1"/>
          </p:cNvSpPr>
          <p:nvPr/>
        </p:nvSpPr>
        <p:spPr bwMode="auto">
          <a:xfrm>
            <a:off x="4552950" y="21336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Oval 12"/>
          <p:cNvSpPr>
            <a:spLocks noChangeArrowheads="1"/>
          </p:cNvSpPr>
          <p:nvPr/>
        </p:nvSpPr>
        <p:spPr bwMode="auto">
          <a:xfrm>
            <a:off x="2667000" y="2736850"/>
            <a:ext cx="684213" cy="6492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5007" name="Line 13"/>
          <p:cNvSpPr>
            <a:spLocks noChangeShapeType="1"/>
          </p:cNvSpPr>
          <p:nvPr/>
        </p:nvSpPr>
        <p:spPr bwMode="auto">
          <a:xfrm>
            <a:off x="2149475" y="3048000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Line 14"/>
          <p:cNvSpPr>
            <a:spLocks noChangeShapeType="1"/>
          </p:cNvSpPr>
          <p:nvPr/>
        </p:nvSpPr>
        <p:spPr bwMode="auto">
          <a:xfrm flipV="1">
            <a:off x="2149475" y="3386138"/>
            <a:ext cx="517525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Line 15"/>
          <p:cNvSpPr>
            <a:spLocks noChangeShapeType="1"/>
          </p:cNvSpPr>
          <p:nvPr/>
        </p:nvSpPr>
        <p:spPr bwMode="auto">
          <a:xfrm flipV="1">
            <a:off x="2135188" y="2433638"/>
            <a:ext cx="1992312" cy="2363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Line 16"/>
          <p:cNvSpPr>
            <a:spLocks noChangeShapeType="1"/>
          </p:cNvSpPr>
          <p:nvPr/>
        </p:nvSpPr>
        <p:spPr bwMode="auto">
          <a:xfrm flipV="1">
            <a:off x="3333750" y="2274888"/>
            <a:ext cx="60007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1" name="Text Box 17"/>
          <p:cNvSpPr txBox="1">
            <a:spLocks noChangeArrowheads="1"/>
          </p:cNvSpPr>
          <p:nvPr/>
        </p:nvSpPr>
        <p:spPr bwMode="auto">
          <a:xfrm>
            <a:off x="5183188" y="355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Critical Path</a:t>
            </a:r>
          </a:p>
        </p:txBody>
      </p:sp>
      <p:sp>
        <p:nvSpPr>
          <p:cNvPr id="85012" name="Text Box 18"/>
          <p:cNvSpPr txBox="1">
            <a:spLocks noChangeArrowheads="1"/>
          </p:cNvSpPr>
          <p:nvPr/>
        </p:nvSpPr>
        <p:spPr bwMode="auto">
          <a:xfrm>
            <a:off x="3200400" y="43434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(2 resources)</a:t>
            </a:r>
          </a:p>
        </p:txBody>
      </p:sp>
      <p:sp>
        <p:nvSpPr>
          <p:cNvPr id="85013" name="Text Box 19"/>
          <p:cNvSpPr txBox="1">
            <a:spLocks noChangeArrowheads="1"/>
          </p:cNvSpPr>
          <p:nvPr/>
        </p:nvSpPr>
        <p:spPr bwMode="auto">
          <a:xfrm>
            <a:off x="3200400" y="50292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</a:rPr>
              <a:t>Resource Bound (4 resources)</a:t>
            </a:r>
          </a:p>
        </p:txBody>
      </p:sp>
      <p:sp>
        <p:nvSpPr>
          <p:cNvPr id="85014" name="Text Box 20"/>
          <p:cNvSpPr txBox="1">
            <a:spLocks noChangeArrowheads="1"/>
          </p:cNvSpPr>
          <p:nvPr/>
        </p:nvSpPr>
        <p:spPr bwMode="auto">
          <a:xfrm>
            <a:off x="7696200" y="3581400"/>
            <a:ext cx="9556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3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7/2=4</a:t>
            </a:r>
          </a:p>
          <a:p>
            <a:endParaRPr lang="en-US">
              <a:solidFill>
                <a:schemeClr val="accent2"/>
              </a:solidFill>
              <a:latin typeface="Arial" pitchFamily="-107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pitchFamily="-107" charset="0"/>
              </a:rPr>
              <a:t>7/4=2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90/10 Rule (of Thumb)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r>
              <a:rPr lang="en-US" dirty="0" smtClean="0"/>
              <a:t>Observation that code is not used uniformly</a:t>
            </a:r>
          </a:p>
          <a:p>
            <a:r>
              <a:rPr lang="en-US" dirty="0" smtClean="0"/>
              <a:t>90% of the time is spent in 10% of the code</a:t>
            </a:r>
          </a:p>
          <a:p>
            <a:r>
              <a:rPr lang="en-US" dirty="0" smtClean="0"/>
              <a:t>Knuth: 50% of the time in 2% of the code</a:t>
            </a:r>
            <a:endParaRPr lang="en-US" dirty="0" smtClean="0"/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There will typically be a bottleneck</a:t>
            </a:r>
          </a:p>
          <a:p>
            <a:pPr lvl="1"/>
            <a:r>
              <a:rPr lang="en-US" dirty="0" smtClean="0"/>
              <a:t>We don’t need to optimize everything</a:t>
            </a:r>
          </a:p>
          <a:p>
            <a:pPr lvl="1"/>
            <a:r>
              <a:rPr lang="en-US" dirty="0" smtClean="0"/>
              <a:t>We don’t need to uniformly replicate space to achieve speedup</a:t>
            </a:r>
          </a:p>
          <a:p>
            <a:pPr lvl="1"/>
            <a:r>
              <a:rPr lang="en-US" dirty="0" smtClean="0"/>
              <a:t>Not everything needs to be accelerated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Limit </a:t>
            </a:r>
            <a:r>
              <a:rPr lang="en-US" dirty="0" err="1" smtClean="0"/>
              <a:t>S</a:t>
            </a:r>
            <a:r>
              <a:rPr lang="en-US" dirty="0" err="1" smtClean="0">
                <a:sym typeface="Wingdings"/>
              </a:rPr>
              <a:t>infinity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before</a:t>
            </a:r>
            <a:r>
              <a:rPr lang="en-US" dirty="0" err="1" smtClean="0">
                <a:sym typeface="Wingdings"/>
              </a:rPr>
              <a:t>/T</a:t>
            </a:r>
            <a:r>
              <a:rPr lang="en-US" baseline="-25000" dirty="0" err="1" smtClean="0">
                <a:sym typeface="Wingdings"/>
              </a:rPr>
              <a:t>after</a:t>
            </a:r>
            <a:r>
              <a:rPr lang="en-US" dirty="0" smtClean="0">
                <a:sym typeface="Wingdings"/>
              </a:rPr>
              <a:t>=1/(1-Y)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before</a:t>
            </a:r>
            <a:r>
              <a:rPr lang="en-US" dirty="0" smtClean="0"/>
              <a:t> = 1*Y + 1*(1-Y)</a:t>
            </a:r>
          </a:p>
          <a:p>
            <a:r>
              <a:rPr lang="en-US" dirty="0" smtClean="0"/>
              <a:t>Speedup by factor of 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</a:p>
          <a:p>
            <a:r>
              <a:rPr lang="en-US" dirty="0" smtClean="0"/>
              <a:t>Y=70%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Possible speedup (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err="1" smtClean="0">
                <a:solidFill>
                  <a:srgbClr val="FF6600"/>
                </a:solidFill>
                <a:sym typeface="Wingdings"/>
              </a:rPr>
              <a:t>infinity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)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sym typeface="Wingdings"/>
              </a:rPr>
              <a:t>Speedup if S=10?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If you only speedup Y(%) of the code, the most you can accelerate your application is 1/(1-Y)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err="1" smtClean="0"/>
              <a:t>Amdhal</a:t>
            </a:r>
            <a:r>
              <a:rPr lang="en-US" dirty="0" smtClean="0"/>
              <a:t>: good to have a fast sequential processor</a:t>
            </a:r>
          </a:p>
          <a:p>
            <a:pPr lvl="1"/>
            <a:r>
              <a:rPr lang="en-US" dirty="0" smtClean="0"/>
              <a:t>Keep optimizing 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after</a:t>
            </a:r>
            <a:r>
              <a:rPr lang="en-US" dirty="0" smtClean="0"/>
              <a:t>=(1/S)*Y+1*(1-Y)</a:t>
            </a:r>
            <a:endParaRPr lang="en-US" dirty="0" smtClean="0"/>
          </a:p>
          <a:p>
            <a:pPr lvl="2"/>
            <a:r>
              <a:rPr lang="en-US" dirty="0" smtClean="0"/>
              <a:t>For large S, bottleneck now in the 1-Y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Designs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1B6166-70FC-7641-938B-5D2D1013E7B7}" type="slidenum">
              <a:rPr lang="en-US" smtClean="0">
                <a:latin typeface="Times New Roman" pitchFamily="-107" charset="0"/>
              </a:rPr>
              <a:pPr/>
              <a:t>5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Latency vs. Throughput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Latency: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Delay from inputs to </a:t>
            </a:r>
            <a:r>
              <a:rPr lang="en-US" dirty="0" err="1">
                <a:ea typeface="ＭＳ Ｐゴシック" pitchFamily="-107" charset="-128"/>
                <a:cs typeface="ＭＳ Ｐゴシック" pitchFamily="-107" charset="-128"/>
              </a:rPr>
              <a:t>output(s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)</a:t>
            </a:r>
          </a:p>
          <a:p>
            <a:r>
              <a:rPr lang="en-US" b="1" dirty="0">
                <a:ea typeface="ＭＳ Ｐゴシック" pitchFamily="-107" charset="-128"/>
                <a:cs typeface="ＭＳ Ｐゴシック" pitchFamily="-107" charset="-128"/>
              </a:rPr>
              <a:t>Throughput: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 Rate at which can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produce new set of outputs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(alternately, can introduce new set of inputs)</a:t>
            </a:r>
            <a:endParaRPr lang="en-US" dirty="0"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Bottleneck</a:t>
            </a:r>
          </a:p>
          <a:p>
            <a:r>
              <a:rPr lang="en-US" dirty="0" smtClean="0"/>
              <a:t>Remove</a:t>
            </a:r>
          </a:p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Remove?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Resources more </a:t>
            </a:r>
            <a:r>
              <a:rPr lang="en-US" dirty="0" smtClean="0"/>
              <a:t>efficiently</a:t>
            </a:r>
          </a:p>
          <a:p>
            <a:pPr lvl="1"/>
            <a:r>
              <a:rPr lang="en-US" dirty="0" smtClean="0"/>
              <a:t>Is bottleneck resource fully used?</a:t>
            </a:r>
          </a:p>
          <a:p>
            <a:pPr lvl="2"/>
            <a:r>
              <a:rPr lang="en-US" dirty="0" smtClean="0"/>
              <a:t>At resource bound?  Latency bound?</a:t>
            </a:r>
          </a:p>
          <a:p>
            <a:pPr lvl="1"/>
            <a:r>
              <a:rPr lang="en-US" dirty="0" smtClean="0"/>
              <a:t>Compress I/O, data transferred</a:t>
            </a:r>
          </a:p>
          <a:p>
            <a:pPr lvl="2"/>
            <a:r>
              <a:rPr lang="en-US" dirty="0" smtClean="0"/>
              <a:t>Spend more compute to reduce data</a:t>
            </a:r>
          </a:p>
          <a:p>
            <a:r>
              <a:rPr lang="en-US" dirty="0" smtClean="0"/>
              <a:t>Add Resources</a:t>
            </a:r>
          </a:p>
          <a:p>
            <a:pPr lvl="1"/>
            <a:r>
              <a:rPr lang="en-US" dirty="0" smtClean="0"/>
              <a:t>Exploit Space-Time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fast enough</a:t>
            </a:r>
          </a:p>
          <a:p>
            <a:pPr lvl="1"/>
            <a:r>
              <a:rPr lang="en-US" dirty="0" smtClean="0"/>
              <a:t>Meets real-time</a:t>
            </a:r>
          </a:p>
          <a:p>
            <a:pPr lvl="1"/>
            <a:r>
              <a:rPr lang="en-US" dirty="0" smtClean="0"/>
              <a:t>Bottleneck is outside of computation</a:t>
            </a:r>
          </a:p>
          <a:p>
            <a:pPr lvl="2"/>
            <a:r>
              <a:rPr lang="en-US" dirty="0" smtClean="0"/>
              <a:t>Maybe in the human?</a:t>
            </a:r>
          </a:p>
          <a:p>
            <a:r>
              <a:rPr lang="en-US" dirty="0" smtClean="0"/>
              <a:t>Exhaust resources</a:t>
            </a:r>
          </a:p>
          <a:p>
            <a:r>
              <a:rPr lang="en-US" dirty="0" smtClean="0"/>
              <a:t>Exhaust parallelism</a:t>
            </a:r>
          </a:p>
          <a:p>
            <a:r>
              <a:rPr lang="en-US" dirty="0" smtClean="0"/>
              <a:t>(Run out of time, budget to optimize)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53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</a:t>
            </a:r>
            <a:r>
              <a:rPr lang="en-US" dirty="0" smtClean="0"/>
              <a:t>memory ,data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 3 on canvas</a:t>
            </a:r>
          </a:p>
          <a:p>
            <a:r>
              <a:rPr lang="en-US" dirty="0" smtClean="0"/>
              <a:t>HW1 due Friday</a:t>
            </a:r>
          </a:p>
          <a:p>
            <a:r>
              <a:rPr lang="en-US" dirty="0" smtClean="0"/>
              <a:t>HW2</a:t>
            </a:r>
          </a:p>
          <a:p>
            <a:pPr lvl="1"/>
            <a:r>
              <a:rPr lang="en-US" dirty="0" smtClean="0"/>
              <a:t>Preliminary out </a:t>
            </a:r>
          </a:p>
          <a:p>
            <a:pPr lvl="2"/>
            <a:r>
              <a:rPr lang="en-US" dirty="0" smtClean="0"/>
              <a:t>(may </a:t>
            </a:r>
            <a:r>
              <a:rPr lang="en-US" dirty="0" smtClean="0"/>
              <a:t>get some more testing and instruction refinement)</a:t>
            </a:r>
          </a:p>
          <a:p>
            <a:pPr lvl="1"/>
            <a:r>
              <a:rPr lang="en-US" dirty="0" smtClean="0"/>
              <a:t>Assigning partners </a:t>
            </a:r>
          </a:p>
          <a:p>
            <a:pPr lvl="2"/>
            <a:r>
              <a:rPr lang="en-US" dirty="0" smtClean="0"/>
              <a:t>See canvas (not up, yet)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6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minutes</a:t>
            </a: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60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minutes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Cleaning </a:t>
            </a:r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Throughput?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How </a:t>
            </a:r>
            <a:r>
              <a:rPr lang="en-US" dirty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long to do one load of wash?</a:t>
            </a:r>
          </a:p>
          <a:p>
            <a:pPr lvl="1"/>
            <a:r>
              <a:rPr lang="en-US" dirty="0" err="1">
                <a:solidFill>
                  <a:srgbClr val="FF6600"/>
                </a:solidFill>
                <a:sym typeface="Wingdings" pitchFamily="-107" charset="2"/>
              </a:rPr>
              <a:t></a:t>
            </a:r>
            <a:r>
              <a:rPr lang="en-US" dirty="0">
                <a:solidFill>
                  <a:srgbClr val="FF6600"/>
                </a:solidFill>
                <a:sym typeface="Wingdings" pitchFamily="-107" charset="2"/>
              </a:rPr>
              <a:t> Wash </a:t>
            </a:r>
            <a:r>
              <a:rPr lang="en-US" dirty="0" smtClean="0">
                <a:solidFill>
                  <a:srgbClr val="FF6600"/>
                </a:solidFill>
                <a:sym typeface="Wingdings" pitchFamily="-107" charset="2"/>
              </a:rPr>
              <a:t>latency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Pipeline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114800"/>
          </a:xfrm>
        </p:spPr>
        <p:txBody>
          <a:bodyPr/>
          <a:lstStyle/>
          <a:p>
            <a:r>
              <a:rPr lang="en-US" dirty="0" smtClean="0"/>
              <a:t>Break up the computation graph into stages</a:t>
            </a:r>
          </a:p>
          <a:p>
            <a:pPr lvl="1"/>
            <a:r>
              <a:rPr lang="en-US" dirty="0" smtClean="0"/>
              <a:t>Allowing us to </a:t>
            </a:r>
          </a:p>
          <a:p>
            <a:pPr lvl="2"/>
            <a:r>
              <a:rPr lang="en-US" dirty="0" smtClean="0"/>
              <a:t>reuse</a:t>
            </a:r>
            <a:r>
              <a:rPr lang="en-US" dirty="0" smtClean="0"/>
              <a:t> resources for </a:t>
            </a:r>
            <a:r>
              <a:rPr lang="en-US" dirty="0" smtClean="0"/>
              <a:t>new</a:t>
            </a:r>
            <a:r>
              <a:rPr lang="en-US" dirty="0" smtClean="0"/>
              <a:t> inputs (data), </a:t>
            </a:r>
            <a:endParaRPr lang="en-US" dirty="0" smtClean="0"/>
          </a:p>
          <a:p>
            <a:pPr lvl="2"/>
            <a:r>
              <a:rPr lang="en-US" dirty="0" smtClean="0"/>
              <a:t>while older data is still working its way through the graph</a:t>
            </a:r>
          </a:p>
          <a:p>
            <a:pPr lvl="3"/>
            <a:r>
              <a:rPr lang="en-US" dirty="0" smtClean="0"/>
              <a:t>Before it has exited graph</a:t>
            </a:r>
            <a:endParaRPr lang="en-US" dirty="0" smtClean="0"/>
          </a:p>
          <a:p>
            <a:pPr lvl="1"/>
            <a:r>
              <a:rPr lang="en-US" dirty="0" smtClean="0"/>
              <a:t>Throughput </a:t>
            </a:r>
            <a:r>
              <a:rPr lang="en-US" dirty="0" smtClean="0"/>
              <a:t>&gt; (1/Latency)</a:t>
            </a:r>
          </a:p>
          <a:p>
            <a:r>
              <a:rPr lang="en-US" dirty="0" smtClean="0"/>
              <a:t>Relate liquid in </a:t>
            </a:r>
            <a:r>
              <a:rPr lang="en-US" dirty="0" smtClean="0"/>
              <a:t>pipe</a:t>
            </a:r>
          </a:p>
          <a:p>
            <a:pPr lvl="1"/>
            <a:r>
              <a:rPr lang="en-US" dirty="0" smtClean="0"/>
              <a:t>Doesn’t wait for first drop of liquid to exit far end of pipe before accepting second drop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9A67A-6AE3-2A40-9E6F-B5860FCA3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52400"/>
            <a:ext cx="1831976" cy="1220788"/>
            <a:chOff x="7466806" y="456406"/>
            <a:chExt cx="1831976" cy="1220788"/>
          </a:xfrm>
        </p:grpSpPr>
        <p:sp>
          <p:nvSpPr>
            <p:cNvPr id="7" name="Rectangle 6"/>
            <p:cNvSpPr/>
            <p:nvPr/>
          </p:nvSpPr>
          <p:spPr bwMode="auto">
            <a:xfrm>
              <a:off x="7620000" y="533400"/>
              <a:ext cx="685800" cy="838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458200" y="533400"/>
              <a:ext cx="685800" cy="838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696200" y="685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W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534400" y="685800"/>
              <a:ext cx="45720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rot="5400000">
              <a:off x="6858000" y="1066800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7773194" y="1066006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88388" y="1065212"/>
              <a:ext cx="1219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rate limiting item?</a:t>
            </a:r>
          </a:p>
          <a:p>
            <a:pPr lvl="1"/>
            <a:r>
              <a:rPr lang="en-US" dirty="0" smtClean="0"/>
              <a:t>Resource, computation, ….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EA32-7B0F-0946-82D2-BE4EC9DFEFE5}" type="slidenum">
              <a:rPr lang="en-US" smtClean="0">
                <a:latin typeface="Times New Roman" pitchFamily="-107" charset="0"/>
              </a:rPr>
              <a:pPr/>
              <a:t>9</a:t>
            </a:fld>
            <a:endParaRPr lang="en-US" smtClean="0">
              <a:latin typeface="Times New Roman" pitchFamily="-107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-107" charset="-128"/>
                <a:cs typeface="ＭＳ Ｐゴシック" pitchFamily="-107" charset="-128"/>
              </a:rPr>
              <a:t>Preclass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b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Washer</a:t>
            </a:r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/Dryer Example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Washer Takes 30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20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1 Dryer Takes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60</a:t>
            </a:r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 minutes</a:t>
            </a:r>
          </a:p>
          <a:p>
            <a:pPr lvl="1"/>
            <a:r>
              <a:rPr lang="en-US" dirty="0" smtClean="0">
                <a:ea typeface="ＭＳ Ｐゴシック" pitchFamily="-107" charset="-128"/>
                <a:cs typeface="ＭＳ Ｐゴシック" pitchFamily="-107" charset="-128"/>
              </a:rPr>
              <a:t>Isolated throughput 10 shirts/hour</a:t>
            </a:r>
            <a:endParaRPr lang="en-US" dirty="0" smtClean="0">
              <a:ea typeface="ＭＳ Ｐゴシック" pitchFamily="-107" charset="-128"/>
              <a:cs typeface="ＭＳ Ｐゴシック" pitchFamily="-107" charset="-128"/>
            </a:endParaRP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-107" charset="-128"/>
                <a:cs typeface="ＭＳ Ｐゴシック" pitchFamily="-107" charset="-128"/>
              </a:rPr>
              <a:t>Where is bottleneck in our cleaning system?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715000" y="5181600"/>
            <a:ext cx="1831976" cy="1528465"/>
            <a:chOff x="5715000" y="5181600"/>
            <a:chExt cx="1831976" cy="1528465"/>
          </a:xfrm>
        </p:grpSpPr>
        <p:grpSp>
          <p:nvGrpSpPr>
            <p:cNvPr id="3" name="Group 13"/>
            <p:cNvGrpSpPr/>
            <p:nvPr/>
          </p:nvGrpSpPr>
          <p:grpSpPr>
            <a:xfrm>
              <a:off x="5715000" y="5181600"/>
              <a:ext cx="1831976" cy="1220788"/>
              <a:chOff x="7466806" y="456406"/>
              <a:chExt cx="1831976" cy="1220788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7620000" y="533400"/>
                <a:ext cx="685800" cy="838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458200" y="533400"/>
                <a:ext cx="685800" cy="8382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7696200" y="6858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W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8534400" y="6858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 bwMode="auto">
              <a:xfrm rot="5400000">
                <a:off x="6858000" y="1066800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>
                <a:off x="7773194" y="1066006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8688388" y="1065212"/>
                <a:ext cx="12192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6705600" y="6248400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</a:t>
              </a:r>
              <a:r>
                <a:rPr lang="en-US" dirty="0" smtClean="0"/>
                <a:t>m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7011194" y="1829594"/>
            <a:ext cx="685800" cy="838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849394" y="1829594"/>
            <a:ext cx="685800" cy="838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7394" y="1981994"/>
            <a:ext cx="533400" cy="533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925594" y="1981994"/>
            <a:ext cx="457200" cy="4572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22012</TotalTime>
  <Words>2122</Words>
  <Application>Microsoft Macintosh PowerPoint</Application>
  <PresentationFormat>On-screen Show (4:3)</PresentationFormat>
  <Paragraphs>480</Paragraphs>
  <Slides>54</Slides>
  <Notes>13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Blank Presentation</vt:lpstr>
      <vt:lpstr>Microsoft Equation</vt:lpstr>
      <vt:lpstr>ESE532: System-on-a-Chip Architecture</vt:lpstr>
      <vt:lpstr>Today</vt:lpstr>
      <vt:lpstr>Today: Analysis</vt:lpstr>
      <vt:lpstr>Message for Day</vt:lpstr>
      <vt:lpstr>Latency vs. Throughput</vt:lpstr>
      <vt:lpstr>Preclass  Washer/Dryer Example</vt:lpstr>
      <vt:lpstr>Pipeline Concurrency</vt:lpstr>
      <vt:lpstr>Bottleneck</vt:lpstr>
      <vt:lpstr>Preclass  Washer/Dryer Example</vt:lpstr>
      <vt:lpstr>Preclass  Washer/Dryer Example</vt:lpstr>
      <vt:lpstr>Preclass  Washer/Dryer Example</vt:lpstr>
      <vt:lpstr>Preclass  Washer/Dryer Example</vt:lpstr>
      <vt:lpstr>Preclass  Stain Example</vt:lpstr>
      <vt:lpstr>Preclass Cycle</vt:lpstr>
      <vt:lpstr>Initiation Interval (II)</vt:lpstr>
      <vt:lpstr>Beyond Computation</vt:lpstr>
      <vt:lpstr>Bottleneck</vt:lpstr>
      <vt:lpstr>Bottleneck</vt:lpstr>
      <vt:lpstr>Bottleneck</vt:lpstr>
      <vt:lpstr>Bottleneck</vt:lpstr>
      <vt:lpstr>Feasibility / Limits</vt:lpstr>
      <vt:lpstr>Generalizing</vt:lpstr>
      <vt:lpstr>Computation as Graph</vt:lpstr>
      <vt:lpstr>Computation as Sequence</vt:lpstr>
      <vt:lpstr>Computation as Graph</vt:lpstr>
      <vt:lpstr>Computation as Graph</vt:lpstr>
      <vt:lpstr>Computation as Graph</vt:lpstr>
      <vt:lpstr>Computation as Graph</vt:lpstr>
      <vt:lpstr>Delay in Graphs</vt:lpstr>
      <vt:lpstr>Computation as Graph</vt:lpstr>
      <vt:lpstr>Bottleneck</vt:lpstr>
      <vt:lpstr>Time and Space</vt:lpstr>
      <vt:lpstr>Space-Time</vt:lpstr>
      <vt:lpstr>Space Time</vt:lpstr>
      <vt:lpstr>Dependencies and S-T</vt:lpstr>
      <vt:lpstr>Computation as Graph</vt:lpstr>
      <vt:lpstr>Computation as Graph</vt:lpstr>
      <vt:lpstr>Computation as Graph</vt:lpstr>
      <vt:lpstr>Two Bounds</vt:lpstr>
      <vt:lpstr>Bounds</vt:lpstr>
      <vt:lpstr>Critical Path Lower Bound</vt:lpstr>
      <vt:lpstr>Resource Capacity Lower Bound</vt:lpstr>
      <vt:lpstr>Example</vt:lpstr>
      <vt:lpstr>Example</vt:lpstr>
      <vt:lpstr>90/10 Rule (of Thumb)</vt:lpstr>
      <vt:lpstr>Amdahl’s Law</vt:lpstr>
      <vt:lpstr>Amdahl’s Law</vt:lpstr>
      <vt:lpstr>Amdahl’s Law</vt:lpstr>
      <vt:lpstr>Optimizing Designs</vt:lpstr>
      <vt:lpstr>Optimization</vt:lpstr>
      <vt:lpstr>How Remove?</vt:lpstr>
      <vt:lpstr>When Stop?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100</cp:revision>
  <cp:lastPrinted>2017-01-18T14:27:41Z</cp:lastPrinted>
  <dcterms:created xsi:type="dcterms:W3CDTF">2017-01-12T14:28:44Z</dcterms:created>
  <dcterms:modified xsi:type="dcterms:W3CDTF">2017-01-18T19:27:16Z</dcterms:modified>
</cp:coreProperties>
</file>