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381" r:id="rId2"/>
    <p:sldId id="382" r:id="rId3"/>
    <p:sldId id="477" r:id="rId4"/>
    <p:sldId id="478" r:id="rId5"/>
    <p:sldId id="538" r:id="rId6"/>
    <p:sldId id="539" r:id="rId7"/>
    <p:sldId id="540" r:id="rId8"/>
    <p:sldId id="481" r:id="rId9"/>
    <p:sldId id="482" r:id="rId10"/>
    <p:sldId id="483" r:id="rId11"/>
    <p:sldId id="484" r:id="rId12"/>
    <p:sldId id="485" r:id="rId13"/>
    <p:sldId id="488" r:id="rId14"/>
    <p:sldId id="486" r:id="rId15"/>
    <p:sldId id="487" r:id="rId16"/>
    <p:sldId id="489" r:id="rId17"/>
    <p:sldId id="494" r:id="rId18"/>
    <p:sldId id="490" r:id="rId19"/>
    <p:sldId id="491" r:id="rId20"/>
    <p:sldId id="493" r:id="rId21"/>
    <p:sldId id="492" r:id="rId22"/>
    <p:sldId id="479" r:id="rId23"/>
    <p:sldId id="495" r:id="rId24"/>
    <p:sldId id="497" r:id="rId25"/>
    <p:sldId id="496" r:id="rId26"/>
    <p:sldId id="541" r:id="rId27"/>
    <p:sldId id="499" r:id="rId28"/>
    <p:sldId id="505" r:id="rId29"/>
    <p:sldId id="500" r:id="rId30"/>
    <p:sldId id="533" r:id="rId31"/>
    <p:sldId id="498" r:id="rId32"/>
    <p:sldId id="501" r:id="rId33"/>
    <p:sldId id="507" r:id="rId34"/>
    <p:sldId id="534" r:id="rId35"/>
    <p:sldId id="535" r:id="rId36"/>
    <p:sldId id="502" r:id="rId37"/>
    <p:sldId id="508" r:id="rId38"/>
    <p:sldId id="537" r:id="rId39"/>
    <p:sldId id="536" r:id="rId40"/>
    <p:sldId id="503" r:id="rId41"/>
    <p:sldId id="509" r:id="rId42"/>
    <p:sldId id="480" r:id="rId43"/>
    <p:sldId id="510" r:id="rId44"/>
    <p:sldId id="511" r:id="rId45"/>
    <p:sldId id="512" r:id="rId46"/>
    <p:sldId id="513" r:id="rId47"/>
    <p:sldId id="514" r:id="rId48"/>
    <p:sldId id="515" r:id="rId49"/>
    <p:sldId id="528" r:id="rId50"/>
    <p:sldId id="517" r:id="rId51"/>
    <p:sldId id="516" r:id="rId52"/>
    <p:sldId id="518" r:id="rId53"/>
    <p:sldId id="519" r:id="rId54"/>
    <p:sldId id="520" r:id="rId55"/>
    <p:sldId id="529" r:id="rId56"/>
    <p:sldId id="521" r:id="rId57"/>
    <p:sldId id="527" r:id="rId58"/>
    <p:sldId id="530" r:id="rId59"/>
    <p:sldId id="525" r:id="rId60"/>
    <p:sldId id="526" r:id="rId61"/>
    <p:sldId id="531" r:id="rId62"/>
    <p:sldId id="522" r:id="rId63"/>
    <p:sldId id="532" r:id="rId64"/>
    <p:sldId id="428" r:id="rId65"/>
    <p:sldId id="300" r:id="rId6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FF00"/>
    <a:srgbClr val="FFCC66"/>
    <a:srgbClr val="99FF99"/>
    <a:srgbClr val="CC0099"/>
    <a:srgbClr val="0099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19" autoAdjust="0"/>
    <p:restoredTop sz="94617" autoAdjust="0"/>
  </p:normalViewPr>
  <p:slideViewPr>
    <p:cSldViewPr>
      <p:cViewPr varScale="1">
        <p:scale>
          <a:sx n="101" d="100"/>
          <a:sy n="101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:  April 3,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Pipelining, Frequency, Dataflow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Acyclic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no feedback cycles</a:t>
            </a:r>
          </a:p>
          <a:p>
            <a:pPr lvl="1"/>
            <a:r>
              <a:rPr lang="en-US" dirty="0" smtClean="0"/>
              <a:t>Should be able to pipeline </a:t>
            </a:r>
            <a:r>
              <a:rPr lang="en-US" dirty="0" err="1" smtClean="0"/>
              <a:t>datapath</a:t>
            </a:r>
            <a:r>
              <a:rPr lang="en-US" dirty="0" smtClean="0"/>
              <a:t> down to level of operators </a:t>
            </a:r>
          </a:p>
          <a:p>
            <a:pPr lvl="2"/>
            <a:r>
              <a:rPr lang="en-US" dirty="0" smtClean="0"/>
              <a:t>Slowest operator</a:t>
            </a:r>
          </a:p>
          <a:p>
            <a:pPr lvl="1"/>
            <a:r>
              <a:rPr lang="en-US" dirty="0" smtClean="0"/>
              <a:t>May need to add more pipeline levels</a:t>
            </a:r>
          </a:p>
          <a:p>
            <a:pPr lvl="2"/>
            <a:r>
              <a:rPr lang="en-US" dirty="0" smtClean="0"/>
              <a:t>Takes more clocks to get from input to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If we pipeline operators ignoring interconnect delays,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         what can happen?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would we fix?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does it cost us?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Synthesis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US" dirty="0" err="1" smtClean="0"/>
              <a:t>HLS</a:t>
            </a:r>
            <a:r>
              <a:rPr lang="en-US" dirty="0" err="1" smtClean="0">
                <a:sym typeface="Wingdings"/>
              </a:rPr>
              <a:t>RTLgates/mem/dspplaceroute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High-level doesn’t know exactly what happens at lower level</a:t>
            </a:r>
          </a:p>
          <a:p>
            <a:r>
              <a:rPr lang="en-US" dirty="0" smtClean="0">
                <a:solidFill>
                  <a:srgbClr val="FF6600"/>
                </a:solidFill>
                <a:sym typeface="Wingdings"/>
              </a:rPr>
              <a:t>What might it not know?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Synthesis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US" dirty="0" err="1" smtClean="0"/>
              <a:t>HLS</a:t>
            </a:r>
            <a:r>
              <a:rPr lang="en-US" dirty="0" err="1" smtClean="0">
                <a:sym typeface="Wingdings"/>
              </a:rPr>
              <a:t>RTLgates/mem/dspplaceroute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High-level doesn’t know exactly what happens at lower level</a:t>
            </a:r>
          </a:p>
          <a:p>
            <a:pPr lvl="1"/>
            <a:r>
              <a:rPr lang="en-US" dirty="0" smtClean="0">
                <a:sym typeface="Wingdings"/>
              </a:rPr>
              <a:t>How many gates some logic takes</a:t>
            </a:r>
          </a:p>
          <a:p>
            <a:pPr lvl="1"/>
            <a:r>
              <a:rPr lang="en-US" dirty="0" smtClean="0">
                <a:sym typeface="Wingdings"/>
              </a:rPr>
              <a:t>Where blocks are placed (how far apart)</a:t>
            </a:r>
          </a:p>
          <a:p>
            <a:pPr lvl="1"/>
            <a:r>
              <a:rPr lang="en-US" dirty="0" smtClean="0">
                <a:sym typeface="Wingdings"/>
              </a:rPr>
              <a:t>Which routes taken between blocks</a:t>
            </a:r>
          </a:p>
          <a:p>
            <a:pPr lvl="2"/>
            <a:r>
              <a:rPr lang="en-US" dirty="0" smtClean="0">
                <a:sym typeface="Wingdings"/>
              </a:rPr>
              <a:t>Take minimum delay path?  Forced to take longer?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Targets a clock cycle</a:t>
            </a:r>
          </a:p>
          <a:p>
            <a:r>
              <a:rPr lang="en-US" dirty="0" smtClean="0"/>
              <a:t>Optimization is open ended</a:t>
            </a:r>
          </a:p>
          <a:p>
            <a:pPr lvl="1"/>
            <a:r>
              <a:rPr lang="en-US" dirty="0" smtClean="0"/>
              <a:t>…and it takes longer to get a lower delay result</a:t>
            </a:r>
          </a:p>
          <a:p>
            <a:r>
              <a:rPr lang="en-US" dirty="0" smtClean="0"/>
              <a:t>Stops when it thinks things are “fast enough”</a:t>
            </a:r>
          </a:p>
          <a:p>
            <a:pPr lvl="1"/>
            <a:r>
              <a:rPr lang="en-US" dirty="0" smtClean="0"/>
              <a:t>Meets target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HLS not know exactly what will happen downstream</a:t>
            </a:r>
          </a:p>
          <a:p>
            <a:r>
              <a:rPr lang="en-US" dirty="0" smtClean="0"/>
              <a:t>HLS optimize for target clock</a:t>
            </a:r>
          </a:p>
          <a:p>
            <a:endParaRPr lang="en-US" dirty="0" smtClean="0"/>
          </a:p>
          <a:p>
            <a:r>
              <a:rPr lang="en-US" dirty="0" smtClean="0"/>
              <a:t>Result: </a:t>
            </a:r>
            <a:r>
              <a:rPr lang="en-US" dirty="0" smtClean="0">
                <a:solidFill>
                  <a:schemeClr val="accent2"/>
                </a:solidFill>
              </a:rPr>
              <a:t>HLS may produce design that fails to meet timing during </a:t>
            </a:r>
            <a:r>
              <a:rPr lang="en-US" dirty="0" err="1" smtClean="0">
                <a:solidFill>
                  <a:schemeClr val="accent2"/>
                </a:solidFill>
              </a:rPr>
              <a:t>place&amp;route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achieved </a:t>
            </a:r>
          </a:p>
          <a:p>
            <a:pPr lvl="1"/>
            <a:r>
              <a:rPr lang="en-US" dirty="0" smtClean="0"/>
              <a:t>May not be what you ask for</a:t>
            </a:r>
          </a:p>
          <a:p>
            <a:pPr lvl="1"/>
            <a:r>
              <a:rPr lang="en-US" dirty="0" smtClean="0"/>
              <a:t>Can be a function of what you ask for</a:t>
            </a:r>
          </a:p>
          <a:p>
            <a:r>
              <a:rPr lang="en-US" dirty="0" smtClean="0"/>
              <a:t>Asking it to for a tighter cycle</a:t>
            </a:r>
          </a:p>
          <a:p>
            <a:pPr lvl="1"/>
            <a:r>
              <a:rPr lang="en-US" dirty="0" smtClean="0"/>
              <a:t>Often gives a tighter result</a:t>
            </a:r>
          </a:p>
          <a:p>
            <a:pPr lvl="1"/>
            <a:r>
              <a:rPr lang="en-US" dirty="0" smtClean="0"/>
              <a:t>Not 100%</a:t>
            </a:r>
          </a:p>
          <a:p>
            <a:pPr lvl="1"/>
            <a:r>
              <a:rPr lang="en-US" dirty="0" smtClean="0"/>
              <a:t>Not always by same amount / predictable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might HLS compensate?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margin for downstream</a:t>
            </a:r>
          </a:p>
          <a:p>
            <a:pPr lvl="1"/>
            <a:r>
              <a:rPr lang="en-US" dirty="0" smtClean="0"/>
              <a:t>How much?</a:t>
            </a:r>
          </a:p>
          <a:p>
            <a:r>
              <a:rPr lang="en-US" dirty="0" smtClean="0"/>
              <a:t>Iterate</a:t>
            </a:r>
          </a:p>
          <a:p>
            <a:pPr lvl="1"/>
            <a:r>
              <a:rPr lang="en-US" dirty="0" smtClean="0"/>
              <a:t>If downstream margin inadequate,</a:t>
            </a:r>
            <a:br>
              <a:rPr lang="en-US" dirty="0" smtClean="0"/>
            </a:br>
            <a:r>
              <a:rPr lang="en-US" dirty="0" smtClean="0"/>
              <a:t>increase margin and try again</a:t>
            </a:r>
          </a:p>
          <a:p>
            <a:r>
              <a:rPr lang="en-US" dirty="0" smtClean="0"/>
              <a:t>Try at multiple targets to explore possible frequencies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What drives cycle times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Pipelining in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Vivado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HLS C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Avoiding bottlenecks feeding data in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Vivado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HLS C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margin for downstream</a:t>
            </a:r>
          </a:p>
          <a:p>
            <a:pPr lvl="1"/>
            <a:r>
              <a:rPr lang="en-US" dirty="0" smtClean="0"/>
              <a:t>How much?</a:t>
            </a:r>
          </a:p>
          <a:p>
            <a:pPr lvl="1"/>
            <a:r>
              <a:rPr lang="en-US" dirty="0" err="1" smtClean="0">
                <a:solidFill>
                  <a:srgbClr val="3366FF"/>
                </a:solidFill>
              </a:rPr>
              <a:t>Vivado</a:t>
            </a:r>
            <a:r>
              <a:rPr lang="en-US" dirty="0" smtClean="0">
                <a:solidFill>
                  <a:srgbClr val="3366FF"/>
                </a:solidFill>
              </a:rPr>
              <a:t> HLS – allows specification of “clock uncertainty”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733799"/>
            <a:ext cx="5105400" cy="2549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6396335"/>
            <a:ext cx="2922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Xilinx UG902 </a:t>
            </a:r>
            <a:r>
              <a:rPr lang="en-US" dirty="0" err="1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. 184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margin for downstream</a:t>
            </a:r>
          </a:p>
          <a:p>
            <a:pPr lvl="1"/>
            <a:r>
              <a:rPr lang="en-US" dirty="0" smtClean="0"/>
              <a:t>How much?</a:t>
            </a:r>
          </a:p>
          <a:p>
            <a:pPr lvl="1"/>
            <a:r>
              <a:rPr lang="en-US" dirty="0" err="1" smtClean="0">
                <a:solidFill>
                  <a:srgbClr val="3366FF"/>
                </a:solidFill>
              </a:rPr>
              <a:t>Vivado</a:t>
            </a:r>
            <a:r>
              <a:rPr lang="en-US" dirty="0" smtClean="0">
                <a:solidFill>
                  <a:srgbClr val="3366FF"/>
                </a:solidFill>
              </a:rPr>
              <a:t> HLS – allows specification of “clock uncertainty”</a:t>
            </a:r>
          </a:p>
          <a:p>
            <a:r>
              <a:rPr lang="en-US" dirty="0" smtClean="0"/>
              <a:t>Iterate</a:t>
            </a:r>
          </a:p>
          <a:p>
            <a:pPr lvl="1"/>
            <a:r>
              <a:rPr lang="en-US" dirty="0" smtClean="0"/>
              <a:t>If downstream margin inadequate,</a:t>
            </a:r>
            <a:br>
              <a:rPr lang="en-US" dirty="0" smtClean="0"/>
            </a:br>
            <a:r>
              <a:rPr lang="en-US" dirty="0" smtClean="0"/>
              <a:t>increase margin and try again</a:t>
            </a:r>
          </a:p>
          <a:p>
            <a:pPr lvl="1"/>
            <a:r>
              <a:rPr lang="en-US" dirty="0" err="1" smtClean="0">
                <a:solidFill>
                  <a:srgbClr val="3366FF"/>
                </a:solidFill>
              </a:rPr>
              <a:t>Vivado</a:t>
            </a:r>
            <a:r>
              <a:rPr lang="en-US" dirty="0" smtClean="0">
                <a:solidFill>
                  <a:srgbClr val="3366FF"/>
                </a:solidFill>
              </a:rPr>
              <a:t> HLS – doesn’t do this automatically,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But you can…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Pipelining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Streaming operators</a:t>
            </a:r>
          </a:p>
          <a:p>
            <a:r>
              <a:rPr lang="en-US" dirty="0" smtClean="0"/>
              <a:t>Area-Time tuning</a:t>
            </a:r>
          </a:p>
          <a:p>
            <a:pPr lvl="1"/>
            <a:r>
              <a:rPr lang="en-US" dirty="0" smtClean="0"/>
              <a:t>Initiation Intervals for loop for streaming operator</a:t>
            </a:r>
          </a:p>
          <a:p>
            <a:pPr lvl="1"/>
            <a:r>
              <a:rPr lang="en-US" dirty="0" smtClean="0"/>
              <a:t>Unrolling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Benefits and tradeoffs of each?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dataflow graph does this describe?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24200"/>
            <a:ext cx="4838700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 err="1" smtClean="0"/>
              <a:t>Pragma</a:t>
            </a:r>
            <a:r>
              <a:rPr lang="en-US" dirty="0" smtClean="0"/>
              <a:t> DATAFLOW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streaming data between functions and loops</a:t>
            </a:r>
          </a:p>
          <a:p>
            <a:r>
              <a:rPr lang="en-US" dirty="0" smtClean="0"/>
              <a:t>Allows concurrent streaming execution</a:t>
            </a:r>
          </a:p>
          <a:p>
            <a:r>
              <a:rPr lang="en-US" dirty="0" smtClean="0"/>
              <a:t>Requires data be produced/consumed sequentially</a:t>
            </a:r>
          </a:p>
          <a:p>
            <a:r>
              <a:rPr lang="en-US" dirty="0" smtClean="0"/>
              <a:t>Useful to use stream data type (upcoming) or specify FIFO depth between functions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 err="1" smtClean="0"/>
              <a:t>Pragma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that array will be accessed sequentially</a:t>
            </a:r>
          </a:p>
          <a:p>
            <a:pPr lvl="1"/>
            <a:r>
              <a:rPr lang="en-US" dirty="0" smtClean="0"/>
              <a:t>Allows efficient implementation as FIFO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 err="1" smtClean="0"/>
              <a:t>Pragma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 function or loop to be pipelined</a:t>
            </a:r>
          </a:p>
          <a:p>
            <a:r>
              <a:rPr lang="en-US" dirty="0" smtClean="0"/>
              <a:t>Ideally start one loop or function body per cycle</a:t>
            </a:r>
          </a:p>
          <a:p>
            <a:pPr lvl="1"/>
            <a:r>
              <a:rPr lang="en-US" dirty="0" smtClean="0"/>
              <a:t>Can control II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</a:t>
            </a:r>
            <a:r>
              <a:rPr lang="en-US" dirty="0" smtClean="0"/>
              <a:t>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N;i</a:t>
            </a:r>
            <a:r>
              <a:rPr lang="en-US" dirty="0" smtClean="0"/>
              <a:t>++)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yout</a:t>
            </a:r>
            <a:r>
              <a:rPr lang="en-US" dirty="0" smtClean="0"/>
              <a:t>=0;</a:t>
            </a:r>
          </a:p>
          <a:p>
            <a:pPr>
              <a:buNone/>
            </a:pPr>
            <a:r>
              <a:rPr lang="en-US" dirty="0" smtClean="0"/>
              <a:t>    #</a:t>
            </a:r>
            <a:r>
              <a:rPr lang="en-US" dirty="0" err="1" smtClean="0"/>
              <a:t>pragma</a:t>
            </a:r>
            <a:r>
              <a:rPr lang="en-US" dirty="0" smtClean="0"/>
              <a:t> HLS PIPELINE</a:t>
            </a:r>
          </a:p>
          <a:p>
            <a:pPr>
              <a:buNone/>
            </a:pPr>
            <a:r>
              <a:rPr lang="en-US" dirty="0" smtClean="0"/>
              <a:t>    for (</a:t>
            </a:r>
            <a:r>
              <a:rPr lang="en-US" dirty="0" err="1" smtClean="0"/>
              <a:t>j</a:t>
            </a:r>
            <a:r>
              <a:rPr lang="en-US" dirty="0" smtClean="0"/>
              <a:t>=0;j&lt;</a:t>
            </a:r>
            <a:r>
              <a:rPr lang="en-US" dirty="0" err="1" smtClean="0"/>
              <a:t>K;j</a:t>
            </a:r>
            <a:r>
              <a:rPr lang="en-US" dirty="0" smtClean="0"/>
              <a:t>++)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yout</a:t>
            </a:r>
            <a:r>
              <a:rPr lang="en-US" dirty="0" smtClean="0"/>
              <a:t>+=</a:t>
            </a:r>
            <a:r>
              <a:rPr lang="en-US" dirty="0" err="1" smtClean="0"/>
              <a:t>in[i+j</a:t>
            </a:r>
            <a:r>
              <a:rPr lang="en-US" dirty="0" smtClean="0"/>
              <a:t>]*</a:t>
            </a:r>
            <a:r>
              <a:rPr lang="en-US" dirty="0" err="1" smtClean="0"/>
              <a:t>w[j</a:t>
            </a:r>
            <a:r>
              <a:rPr lang="en-US" dirty="0" smtClean="0"/>
              <a:t>];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y[i</a:t>
            </a:r>
            <a:r>
              <a:rPr lang="en-US" dirty="0" smtClean="0"/>
              <a:t>]=</a:t>
            </a:r>
            <a:r>
              <a:rPr lang="en-US" dirty="0" err="1" smtClean="0"/>
              <a:t>yout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2286000"/>
            <a:ext cx="2459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f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rom </a:t>
            </a:r>
            <a:r>
              <a:rPr lang="en-US" dirty="0" err="1" smtClean="0">
                <a:solidFill>
                  <a:srgbClr val="FF6600"/>
                </a:solidFill>
                <a:latin typeface="+mn-lt"/>
              </a:rPr>
              <a:t>p</a:t>
            </a:r>
            <a:r>
              <a:rPr lang="en-US" dirty="0" err="1" smtClean="0">
                <a:solidFill>
                  <a:srgbClr val="FF6600"/>
                </a:solidFill>
                <a:latin typeface="+mn-lt"/>
              </a:rPr>
              <a:t>reclass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 3?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 err="1" smtClean="0"/>
              <a:t>Pragma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Unroll loop into spatial hardware</a:t>
            </a:r>
          </a:p>
          <a:p>
            <a:pPr lvl="1"/>
            <a:r>
              <a:rPr lang="en-US" dirty="0" smtClean="0"/>
              <a:t>Can control level of unrolling</a:t>
            </a:r>
          </a:p>
          <a:p>
            <a:r>
              <a:rPr lang="en-US" dirty="0" smtClean="0"/>
              <a:t>Any loops inside a pipelined loop gets unrolled by the PIPELINE directive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Should be able to run at high clock rates (e.g. 400—550MHz)</a:t>
            </a:r>
          </a:p>
          <a:p>
            <a:r>
              <a:rPr lang="en-US" dirty="0" err="1" smtClean="0"/>
              <a:t>Vivado</a:t>
            </a:r>
            <a:r>
              <a:rPr lang="en-US" dirty="0" smtClean="0"/>
              <a:t> HLS gives control over pipelining</a:t>
            </a:r>
          </a:p>
          <a:p>
            <a:r>
              <a:rPr lang="en-US" dirty="0" smtClean="0"/>
              <a:t>Code may need some care and stylization to feed data efficiently</a:t>
            </a:r>
          </a:p>
          <a:p>
            <a:r>
              <a:rPr lang="en-US" dirty="0" smtClean="0"/>
              <a:t>Read </a:t>
            </a:r>
            <a:r>
              <a:rPr lang="en-US" dirty="0" err="1" smtClean="0"/>
              <a:t>Vivado</a:t>
            </a:r>
            <a:r>
              <a:rPr lang="en-US" dirty="0" smtClean="0"/>
              <a:t> HLS Users Guide (902)</a:t>
            </a:r>
          </a:p>
          <a:p>
            <a:pPr lvl="1"/>
            <a:r>
              <a:rPr lang="en-US" dirty="0" smtClean="0"/>
              <a:t>Methodology, Design Optimization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</a:t>
            </a:r>
            <a:r>
              <a:rPr lang="en-US" dirty="0" smtClean="0"/>
              <a:t>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N;i</a:t>
            </a:r>
            <a:r>
              <a:rPr lang="en-US" dirty="0" smtClean="0"/>
              <a:t>++)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yout</a:t>
            </a:r>
            <a:r>
              <a:rPr lang="en-US" dirty="0" smtClean="0"/>
              <a:t>=0;</a:t>
            </a:r>
          </a:p>
          <a:p>
            <a:pPr>
              <a:buNone/>
            </a:pPr>
            <a:r>
              <a:rPr lang="en-US" dirty="0" smtClean="0"/>
              <a:t>    #</a:t>
            </a:r>
            <a:r>
              <a:rPr lang="en-US" dirty="0" err="1" smtClean="0"/>
              <a:t>pragma</a:t>
            </a:r>
            <a:r>
              <a:rPr lang="en-US" dirty="0" smtClean="0"/>
              <a:t> HLS UNROLL</a:t>
            </a:r>
          </a:p>
          <a:p>
            <a:pPr>
              <a:buNone/>
            </a:pPr>
            <a:r>
              <a:rPr lang="en-US" dirty="0" smtClean="0"/>
              <a:t>    for (</a:t>
            </a:r>
            <a:r>
              <a:rPr lang="en-US" dirty="0" err="1" smtClean="0"/>
              <a:t>j</a:t>
            </a:r>
            <a:r>
              <a:rPr lang="en-US" dirty="0" smtClean="0"/>
              <a:t>=0;j&lt;</a:t>
            </a:r>
            <a:r>
              <a:rPr lang="en-US" dirty="0" err="1" smtClean="0"/>
              <a:t>K;j</a:t>
            </a:r>
            <a:r>
              <a:rPr lang="en-US" dirty="0" smtClean="0"/>
              <a:t>++)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yout</a:t>
            </a:r>
            <a:r>
              <a:rPr lang="en-US" dirty="0" smtClean="0"/>
              <a:t>+=</a:t>
            </a:r>
            <a:r>
              <a:rPr lang="en-US" dirty="0" err="1" smtClean="0"/>
              <a:t>in[i+j</a:t>
            </a:r>
            <a:r>
              <a:rPr lang="en-US" dirty="0" smtClean="0"/>
              <a:t>]*</a:t>
            </a:r>
            <a:r>
              <a:rPr lang="en-US" dirty="0" err="1" smtClean="0"/>
              <a:t>w[j</a:t>
            </a:r>
            <a:r>
              <a:rPr lang="en-US" dirty="0" smtClean="0"/>
              <a:t>];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y[i</a:t>
            </a:r>
            <a:r>
              <a:rPr lang="en-US" dirty="0" smtClean="0"/>
              <a:t>]=</a:t>
            </a:r>
            <a:r>
              <a:rPr lang="en-US" dirty="0" err="1" smtClean="0"/>
              <a:t>yout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2286000"/>
            <a:ext cx="2459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f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rom </a:t>
            </a:r>
            <a:r>
              <a:rPr lang="en-US" dirty="0" err="1" smtClean="0">
                <a:solidFill>
                  <a:srgbClr val="FF6600"/>
                </a:solidFill>
                <a:latin typeface="+mn-lt"/>
              </a:rPr>
              <a:t>p</a:t>
            </a:r>
            <a:r>
              <a:rPr lang="en-US" dirty="0" err="1" smtClean="0">
                <a:solidFill>
                  <a:srgbClr val="FF6600"/>
                </a:solidFill>
                <a:latin typeface="+mn-lt"/>
              </a:rPr>
              <a:t>reclass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 3?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 err="1" smtClean="0"/>
              <a:t>Pragma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Collapse function body into caller</a:t>
            </a:r>
          </a:p>
          <a:p>
            <a:pPr lvl="1"/>
            <a:r>
              <a:rPr lang="en-US" dirty="0" smtClean="0"/>
              <a:t>Eliminates interface code</a:t>
            </a:r>
          </a:p>
          <a:p>
            <a:pPr lvl="1"/>
            <a:r>
              <a:rPr lang="en-US" dirty="0" smtClean="0"/>
              <a:t>Allows optimization of inline code</a:t>
            </a:r>
          </a:p>
          <a:p>
            <a:r>
              <a:rPr lang="en-US" dirty="0" smtClean="0"/>
              <a:t>r</a:t>
            </a:r>
            <a:r>
              <a:rPr lang="en-US" dirty="0" smtClean="0"/>
              <a:t>ecursive option to inline a hierarchy</a:t>
            </a:r>
          </a:p>
          <a:p>
            <a:pPr lvl="1"/>
            <a:r>
              <a:rPr lang="en-US" dirty="0" smtClean="0"/>
              <a:t>Maybe useful when explore granularity of accelerator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 err="1" smtClean="0"/>
              <a:t>Pragma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ARRAY_PARTITION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 out array over multiple </a:t>
            </a:r>
            <a:r>
              <a:rPr lang="en-US" dirty="0" err="1" smtClean="0"/>
              <a:t>BRAMs</a:t>
            </a:r>
            <a:endParaRPr lang="en-US" dirty="0" smtClean="0"/>
          </a:p>
          <a:p>
            <a:pPr lvl="1"/>
            <a:r>
              <a:rPr lang="en-US" dirty="0" smtClean="0"/>
              <a:t>By default placed in single BRAM</a:t>
            </a:r>
          </a:p>
          <a:p>
            <a:pPr lvl="1"/>
            <a:r>
              <a:rPr lang="en-US" dirty="0" smtClean="0"/>
              <a:t>Use to remove memory bottleneck that prevents pipelining (limits II)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Bottleneck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902 example </a:t>
            </a:r>
            <a:r>
              <a:rPr lang="en-US" dirty="0" err="1" smtClean="0"/>
              <a:t>p</a:t>
            </a:r>
            <a:r>
              <a:rPr lang="en-US" dirty="0" smtClean="0"/>
              <a:t>. 91-92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91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5334000"/>
            <a:ext cx="3622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What problem if put </a:t>
            </a:r>
            <a:r>
              <a:rPr lang="en-US" dirty="0" err="1" smtClean="0">
                <a:solidFill>
                  <a:srgbClr val="FF6600"/>
                </a:solidFill>
                <a:latin typeface="+mn-lt"/>
              </a:rPr>
              <a:t>mem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 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   in single BRAM?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7188200" cy="4386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195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Partition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#</a:t>
            </a:r>
            <a:r>
              <a:rPr lang="en-US" sz="2000" dirty="0" err="1" smtClean="0"/>
              <a:t>pragma</a:t>
            </a:r>
            <a:r>
              <a:rPr lang="en-US" sz="2000" dirty="0" smtClean="0"/>
              <a:t> ARRAY_PARTITION variable=</a:t>
            </a:r>
            <a:r>
              <a:rPr lang="en-US" sz="2000" dirty="0" err="1" smtClean="0"/>
              <a:t>mem</a:t>
            </a:r>
            <a:r>
              <a:rPr lang="en-US" sz="2000" dirty="0" smtClean="0"/>
              <a:t> </a:t>
            </a:r>
            <a:r>
              <a:rPr lang="en-US" sz="2000" dirty="0" err="1" smtClean="0"/>
              <a:t>cylic</a:t>
            </a:r>
            <a:r>
              <a:rPr lang="en-US" sz="2000" dirty="0" smtClean="0"/>
              <a:t> factor=4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59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91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 err="1" smtClean="0"/>
              <a:t>Pragma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ARRAY_RESHAPE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 data into BRAM to improve access (reduce </a:t>
            </a:r>
            <a:r>
              <a:rPr lang="en-US" dirty="0" err="1" smtClean="0"/>
              <a:t>BRAMs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May provide similar benefit to partitioning without using more </a:t>
            </a:r>
            <a:r>
              <a:rPr lang="en-US" dirty="0" err="1" smtClean="0"/>
              <a:t>BRAMs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8458200" cy="2647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383691"/>
            <a:ext cx="6559550" cy="347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218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902 example </a:t>
            </a:r>
            <a:r>
              <a:rPr lang="en-US" dirty="0" err="1" smtClean="0"/>
              <a:t>p</a:t>
            </a:r>
            <a:r>
              <a:rPr lang="en-US" dirty="0" smtClean="0"/>
              <a:t>. 91-92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91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276600"/>
            <a:ext cx="334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How fix if </a:t>
            </a:r>
            <a:r>
              <a:rPr lang="en-US" dirty="0" err="1" smtClean="0">
                <a:solidFill>
                  <a:srgbClr val="FF6600"/>
                </a:solidFill>
                <a:latin typeface="+mn-lt"/>
              </a:rPr>
              <a:t>dint_t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 is 16b?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Reshape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#</a:t>
            </a:r>
            <a:r>
              <a:rPr lang="en-US" sz="2000" dirty="0" err="1" smtClean="0"/>
              <a:t>pragma</a:t>
            </a:r>
            <a:r>
              <a:rPr lang="en-US" sz="2000" dirty="0" smtClean="0"/>
              <a:t> ARRAY_RESHAPE variable=</a:t>
            </a:r>
            <a:r>
              <a:rPr lang="en-US" sz="2000" dirty="0" err="1" smtClean="0"/>
              <a:t>mem</a:t>
            </a:r>
            <a:r>
              <a:rPr lang="en-US" sz="2000" dirty="0" smtClean="0"/>
              <a:t> </a:t>
            </a:r>
            <a:r>
              <a:rPr lang="en-US" sz="2000" dirty="0" err="1" smtClean="0"/>
              <a:t>cylic</a:t>
            </a:r>
            <a:r>
              <a:rPr lang="en-US" sz="2000" dirty="0" smtClean="0"/>
              <a:t> factor=4 dim=1</a:t>
            </a:r>
          </a:p>
          <a:p>
            <a:pPr>
              <a:buNone/>
            </a:pPr>
            <a:r>
              <a:rPr lang="en-US" sz="2000" dirty="0" smtClean="0"/>
              <a:t>   (if </a:t>
            </a:r>
            <a:r>
              <a:rPr lang="en-US" sz="2000" dirty="0" err="1" smtClean="0"/>
              <a:t>din_t</a:t>
            </a:r>
            <a:r>
              <a:rPr lang="en-US" sz="2000" dirty="0" smtClean="0"/>
              <a:t> 16b)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59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91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Clock Cycle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 err="1" smtClean="0"/>
              <a:t>Pragma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LOOP_MERGE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loops to reduce delay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P208 1-73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8160047" cy="4258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208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Feeding Data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How get </a:t>
            </a:r>
            <a:r>
              <a:rPr lang="en-US" dirty="0" err="1" smtClean="0"/>
              <a:t>Vivado</a:t>
            </a:r>
            <a:r>
              <a:rPr lang="en-US" dirty="0" smtClean="0"/>
              <a:t> HLS to provide a streaming, fully unrolled version like midterm 2f?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86000"/>
            <a:ext cx="5508374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Midterm 2f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3352800"/>
            <a:ext cx="3200400" cy="2743200"/>
          </a:xfrm>
        </p:spPr>
        <p:txBody>
          <a:bodyPr/>
          <a:lstStyle/>
          <a:p>
            <a:r>
              <a:rPr lang="en-US" sz="2400" dirty="0" smtClean="0"/>
              <a:t>Each pixel needed WSIZE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times</a:t>
            </a:r>
          </a:p>
          <a:p>
            <a:r>
              <a:rPr lang="en-US" sz="2400" dirty="0" smtClean="0"/>
              <a:t>Only want to read once from big memory</a:t>
            </a:r>
          </a:p>
          <a:p>
            <a:r>
              <a:rPr lang="en-US" sz="2400" dirty="0" smtClean="0"/>
              <a:t>(move once to array)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124200"/>
            <a:ext cx="4541993" cy="3581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1"/>
            <a:ext cx="915202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Coding Tricks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Setup input for streaming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Setup local window for X shift register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Setup </a:t>
            </a:r>
            <a:r>
              <a:rPr lang="en-US" dirty="0" err="1" smtClean="0"/>
              <a:t>linebuffer</a:t>
            </a:r>
            <a:r>
              <a:rPr lang="en-US" dirty="0" smtClean="0"/>
              <a:t> for Y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Vivado</a:t>
            </a:r>
            <a:r>
              <a:rPr lang="en-US" dirty="0" smtClean="0"/>
              <a:t> HLS convolution example (pp. 104—121)</a:t>
            </a:r>
          </a:p>
          <a:p>
            <a:r>
              <a:rPr lang="en-US" dirty="0" smtClean="0"/>
              <a:t>…likely need for efficient full search…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Unoptimized</a:t>
            </a:r>
            <a:r>
              <a:rPr lang="en-US" dirty="0" smtClean="0"/>
              <a:t>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429500" cy="4560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6610632" cy="568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Unoptimized</a:t>
            </a:r>
            <a:r>
              <a:rPr lang="en-US" dirty="0" smtClean="0"/>
              <a:t> Horizontal Conv.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What’s inefficient here with </a:t>
            </a:r>
            <a:r>
              <a:rPr lang="en-US" dirty="0" err="1" smtClean="0">
                <a:solidFill>
                  <a:srgbClr val="FF6600"/>
                </a:solidFill>
              </a:rPr>
              <a:t>src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613900" cy="2266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Unoptimized</a:t>
            </a:r>
            <a:r>
              <a:rPr lang="en-US" dirty="0" smtClean="0"/>
              <a:t> Horizontal Conv.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8229600" cy="1219200"/>
          </a:xfrm>
        </p:spPr>
        <p:txBody>
          <a:bodyPr/>
          <a:lstStyle/>
          <a:p>
            <a:r>
              <a:rPr lang="en-US" dirty="0" smtClean="0"/>
              <a:t>Forces </a:t>
            </a:r>
            <a:r>
              <a:rPr lang="en-US" dirty="0" err="1" smtClean="0"/>
              <a:t>src</a:t>
            </a:r>
            <a:r>
              <a:rPr lang="en-US" dirty="0" smtClean="0"/>
              <a:t> data to be reread within window</a:t>
            </a:r>
          </a:p>
          <a:p>
            <a:pPr lvl="1"/>
            <a:r>
              <a:rPr lang="en-US" dirty="0" smtClean="0"/>
              <a:t>Doesn’t automatically figure out and localize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613900" cy="2266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686800" cy="4755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6396335"/>
            <a:ext cx="2716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Xilinx DS191 </a:t>
            </a:r>
            <a:r>
              <a:rPr lang="en-US" dirty="0" err="1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. 54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991163" cy="632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Unoptimized</a:t>
            </a:r>
            <a:r>
              <a:rPr lang="en-US" dirty="0" smtClean="0"/>
              <a:t> Vertical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0"/>
            <a:ext cx="7772400" cy="1524000"/>
          </a:xfrm>
        </p:spPr>
        <p:txBody>
          <a:bodyPr/>
          <a:lstStyle/>
          <a:p>
            <a:r>
              <a:rPr lang="en-US" dirty="0" smtClean="0"/>
              <a:t>Also forces multiple reads of pixel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286000"/>
            <a:ext cx="9048750" cy="2363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Want to read each pixel exactly once in scan order</a:t>
            </a:r>
          </a:p>
          <a:p>
            <a:pPr lvl="1"/>
            <a:r>
              <a:rPr lang="en-US" dirty="0" smtClean="0"/>
              <a:t>Store locally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514600"/>
            <a:ext cx="5409341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dirty="0" err="1" smtClean="0"/>
              <a:t>ls::stream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accessed sequentially</a:t>
            </a:r>
          </a:p>
          <a:p>
            <a:r>
              <a:rPr lang="en-US" dirty="0" smtClean="0"/>
              <a:t>Can only read data item once</a:t>
            </a:r>
          </a:p>
          <a:p>
            <a:r>
              <a:rPr lang="en-US" dirty="0" smtClean="0"/>
              <a:t>Forces discipline for optimal I/O</a:t>
            </a:r>
          </a:p>
          <a:p>
            <a:pPr lvl="1"/>
            <a:r>
              <a:rPr lang="en-US" dirty="0" smtClean="0"/>
              <a:t>Tells compiler that is what you are doing so it can optimize implementation</a:t>
            </a:r>
          </a:p>
          <a:p>
            <a:pPr lvl="1"/>
            <a:r>
              <a:rPr lang="en-US" dirty="0" smtClean="0"/>
              <a:t>Infers a FIFO of depth 1</a:t>
            </a:r>
          </a:p>
          <a:p>
            <a:r>
              <a:rPr lang="en-US" dirty="0" smtClean="0"/>
              <a:t>Useful with function dataflow streams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7029450" cy="5637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78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114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371600" y="1752600"/>
            <a:ext cx="23622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Unoptimized</a:t>
            </a:r>
            <a:r>
              <a:rPr lang="en-US" dirty="0" smtClean="0"/>
              <a:t> Horizontal Conv.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do we need to do to make sure we only read </a:t>
            </a:r>
            <a:r>
              <a:rPr lang="en-US" dirty="0" err="1" smtClean="0">
                <a:solidFill>
                  <a:srgbClr val="FF6600"/>
                </a:solidFill>
              </a:rPr>
              <a:t>src</a:t>
            </a:r>
            <a:r>
              <a:rPr lang="en-US" dirty="0" smtClean="0">
                <a:solidFill>
                  <a:srgbClr val="FF6600"/>
                </a:solidFill>
              </a:rPr>
              <a:t> once?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613900" cy="2266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Optimized </a:t>
            </a:r>
            <a:r>
              <a:rPr lang="en-US" dirty="0" err="1" smtClean="0"/>
              <a:t>Hconv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7772400" cy="990600"/>
          </a:xfrm>
        </p:spPr>
        <p:txBody>
          <a:bodyPr/>
          <a:lstStyle/>
          <a:p>
            <a:r>
              <a:rPr lang="en-US" dirty="0" err="1" smtClean="0"/>
              <a:t>h</a:t>
            </a:r>
            <a:r>
              <a:rPr lang="en-US" dirty="0" err="1" smtClean="0"/>
              <a:t>win</a:t>
            </a:r>
            <a:r>
              <a:rPr lang="en-US" dirty="0" smtClean="0"/>
              <a:t> shift register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33734"/>
            <a:ext cx="8534400" cy="2942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78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Optimized </a:t>
            </a:r>
            <a:r>
              <a:rPr lang="en-US" dirty="0" err="1" smtClean="0"/>
              <a:t>Hconv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7772400" cy="990600"/>
          </a:xfrm>
        </p:spPr>
        <p:txBody>
          <a:bodyPr/>
          <a:lstStyle/>
          <a:p>
            <a:r>
              <a:rPr lang="en-US" dirty="0" err="1" smtClean="0"/>
              <a:t>h</a:t>
            </a:r>
            <a:r>
              <a:rPr lang="en-US" dirty="0" err="1" smtClean="0"/>
              <a:t>win</a:t>
            </a:r>
            <a:r>
              <a:rPr lang="en-US" dirty="0" smtClean="0"/>
              <a:t> shift register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33734"/>
            <a:ext cx="8534400" cy="2942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78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72000"/>
            <a:ext cx="4219262" cy="155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Optimized </a:t>
            </a:r>
            <a:r>
              <a:rPr lang="en-US" dirty="0" err="1" smtClean="0"/>
              <a:t>Hconv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7772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What’s missing?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(not yet give figure on right)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33734"/>
            <a:ext cx="8534400" cy="2942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78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738" y="4191000"/>
            <a:ext cx="4219262" cy="155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267529" cy="567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BRAM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6396335"/>
            <a:ext cx="2716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Xilinx DS191 </a:t>
            </a:r>
            <a:r>
              <a:rPr lang="en-US" dirty="0" err="1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. 57</a:t>
            </a:r>
            <a:endParaRPr lang="en-US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623300" cy="482664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267529" cy="567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52400"/>
            <a:ext cx="2106218" cy="2413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Unoptimized</a:t>
            </a:r>
            <a:r>
              <a:rPr lang="en-US" dirty="0" smtClean="0"/>
              <a:t> Vertical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0"/>
            <a:ext cx="7772400" cy="15240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do we need to do to only read from local once?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286000"/>
            <a:ext cx="9048750" cy="2363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8991600" cy="499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78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UG902 </a:t>
            </a:r>
            <a:r>
              <a:rPr lang="en-US" dirty="0" err="1" smtClean="0"/>
              <a:t>p</a:t>
            </a:r>
            <a:r>
              <a:rPr lang="en-US" dirty="0" smtClean="0"/>
              <a:t>. 118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810000"/>
            <a:ext cx="2106218" cy="2413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Coding Tricks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Setup input for streaming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Setup local window for X shift register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Setup </a:t>
            </a:r>
            <a:r>
              <a:rPr lang="en-US" dirty="0" err="1" smtClean="0"/>
              <a:t>linebuffer</a:t>
            </a:r>
            <a:r>
              <a:rPr lang="en-US" dirty="0" smtClean="0"/>
              <a:t> for Y</a:t>
            </a:r>
          </a:p>
          <a:p>
            <a:endParaRPr lang="en-US" dirty="0" smtClean="0"/>
          </a:p>
          <a:p>
            <a:r>
              <a:rPr lang="en-US" dirty="0" smtClean="0"/>
              <a:t>…likely need for efficient full search…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Should be able to run at high clock rates (e.g. 400—550MHz)</a:t>
            </a:r>
          </a:p>
          <a:p>
            <a:r>
              <a:rPr lang="en-US" dirty="0" err="1" smtClean="0"/>
              <a:t>Vivado</a:t>
            </a:r>
            <a:r>
              <a:rPr lang="en-US" dirty="0" smtClean="0"/>
              <a:t> HLS gives control over pipelining</a:t>
            </a:r>
          </a:p>
          <a:p>
            <a:r>
              <a:rPr lang="en-US" dirty="0" smtClean="0"/>
              <a:t>Code may need some care and stylization to feed data efficiently</a:t>
            </a:r>
          </a:p>
          <a:p>
            <a:r>
              <a:rPr lang="en-US" dirty="0" smtClean="0"/>
              <a:t>Read </a:t>
            </a:r>
            <a:r>
              <a:rPr lang="en-US" dirty="0" err="1" smtClean="0"/>
              <a:t>Vivado</a:t>
            </a:r>
            <a:r>
              <a:rPr lang="en-US" dirty="0" smtClean="0"/>
              <a:t> HLS Users Guide (902)</a:t>
            </a:r>
          </a:p>
          <a:p>
            <a:pPr lvl="1"/>
            <a:r>
              <a:rPr lang="en-US" dirty="0" smtClean="0"/>
              <a:t>Methodology, Design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Project</a:t>
            </a:r>
            <a:r>
              <a:rPr lang="en-US" dirty="0" smtClean="0">
                <a:sym typeface="Wingdings"/>
              </a:rPr>
              <a:t> 4x and area Milestone</a:t>
            </a:r>
          </a:p>
          <a:p>
            <a:pPr lvl="1"/>
            <a:r>
              <a:rPr lang="en-US" dirty="0" smtClean="0">
                <a:sym typeface="Wingdings"/>
              </a:rPr>
              <a:t>Due </a:t>
            </a:r>
            <a:r>
              <a:rPr lang="en-US" dirty="0" smtClean="0">
                <a:sym typeface="Wingdings"/>
              </a:rPr>
              <a:t>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02270" cy="34441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r>
              <a:rPr lang="en-US" dirty="0" smtClean="0"/>
              <a:t>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DSP block – run around 550MHz</a:t>
            </a:r>
          </a:p>
          <a:p>
            <a:r>
              <a:rPr lang="en-US" dirty="0" smtClean="0"/>
              <a:t>BRAM – run around 400—460MHz</a:t>
            </a:r>
          </a:p>
          <a:p>
            <a:r>
              <a:rPr lang="en-US" dirty="0" smtClean="0"/>
              <a:t>CLB – latency around 0.5ns</a:t>
            </a:r>
          </a:p>
          <a:p>
            <a:pPr lvl="1"/>
            <a:r>
              <a:rPr lang="en-US" dirty="0" smtClean="0"/>
              <a:t>Carry cascade around 9ps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fast can pipeline?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55600"/>
            <a:ext cx="2191248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44146</TotalTime>
  <Words>1890</Words>
  <Application>Microsoft Macintosh PowerPoint</Application>
  <PresentationFormat>On-screen Show (4:3)</PresentationFormat>
  <Paragraphs>370</Paragraphs>
  <Slides>65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Blank Presentation</vt:lpstr>
      <vt:lpstr>ESE532: System-on-a-Chip Architecture</vt:lpstr>
      <vt:lpstr>Today</vt:lpstr>
      <vt:lpstr>Message</vt:lpstr>
      <vt:lpstr>Clock Cycle</vt:lpstr>
      <vt:lpstr>Slide 5</vt:lpstr>
      <vt:lpstr>BRAM</vt:lpstr>
      <vt:lpstr>DSP</vt:lpstr>
      <vt:lpstr>Zynq Primitives</vt:lpstr>
      <vt:lpstr>Preclass 1</vt:lpstr>
      <vt:lpstr>Acyclic Datapath</vt:lpstr>
      <vt:lpstr>Interconnect</vt:lpstr>
      <vt:lpstr>Interconnect Delays</vt:lpstr>
      <vt:lpstr>Typical Synthesis Flow</vt:lpstr>
      <vt:lpstr>Typical Synthesis Flow</vt:lpstr>
      <vt:lpstr>Vivado Synthesis</vt:lpstr>
      <vt:lpstr>Consequence</vt:lpstr>
      <vt:lpstr>Another Consequence</vt:lpstr>
      <vt:lpstr>Compensation</vt:lpstr>
      <vt:lpstr>Compensating</vt:lpstr>
      <vt:lpstr>Compensating</vt:lpstr>
      <vt:lpstr>Compensating</vt:lpstr>
      <vt:lpstr>Vivado HLS Pipelining</vt:lpstr>
      <vt:lpstr>Design Mapping</vt:lpstr>
      <vt:lpstr>Preclass 2</vt:lpstr>
      <vt:lpstr>Vivado HLS Pragma DATAFLOW</vt:lpstr>
      <vt:lpstr>Vivado HLS Pragma STREAM</vt:lpstr>
      <vt:lpstr>Vivado HLS Pragma PIPELINE</vt:lpstr>
      <vt:lpstr>Slide 28</vt:lpstr>
      <vt:lpstr>Vivado HLS Pragma UNROLL</vt:lpstr>
      <vt:lpstr>Slide 30</vt:lpstr>
      <vt:lpstr>Vivado HLS Pragma INLINE</vt:lpstr>
      <vt:lpstr>Vivado HLS Pragma ARRAY_PARTITION</vt:lpstr>
      <vt:lpstr>Memory Bottleneck Example</vt:lpstr>
      <vt:lpstr>Array Partition</vt:lpstr>
      <vt:lpstr>Array Partition Example</vt:lpstr>
      <vt:lpstr>Vivado HLS Pragma ARRAY_RESHAPE</vt:lpstr>
      <vt:lpstr>Slide 37</vt:lpstr>
      <vt:lpstr>Slide 38</vt:lpstr>
      <vt:lpstr>Array Reshape Example</vt:lpstr>
      <vt:lpstr>Vivado HLS Pragma LOOP_MERGE</vt:lpstr>
      <vt:lpstr>Loop Merge</vt:lpstr>
      <vt:lpstr>Feeding Data</vt:lpstr>
      <vt:lpstr>Challenge</vt:lpstr>
      <vt:lpstr>Midterm 2f</vt:lpstr>
      <vt:lpstr>Three Coding Tricks</vt:lpstr>
      <vt:lpstr>Unoptimized Convolution</vt:lpstr>
      <vt:lpstr>Slide 47</vt:lpstr>
      <vt:lpstr>Unoptimized Horizontal Conv.</vt:lpstr>
      <vt:lpstr>Unoptimized Horizontal Conv.</vt:lpstr>
      <vt:lpstr>Slide 50</vt:lpstr>
      <vt:lpstr>Unoptimized Vertical</vt:lpstr>
      <vt:lpstr>Optimizing I/O</vt:lpstr>
      <vt:lpstr>hls::stream</vt:lpstr>
      <vt:lpstr>Slide 54</vt:lpstr>
      <vt:lpstr>Unoptimized Horizontal Conv.</vt:lpstr>
      <vt:lpstr>Partially Optimized Hconv</vt:lpstr>
      <vt:lpstr>Partially Optimized Hconv</vt:lpstr>
      <vt:lpstr>Partially Optimized Hconv</vt:lpstr>
      <vt:lpstr>Slide 59</vt:lpstr>
      <vt:lpstr>Slide 60</vt:lpstr>
      <vt:lpstr>Unoptimized Vertical</vt:lpstr>
      <vt:lpstr>Slide 62</vt:lpstr>
      <vt:lpstr>Three Coding Tricks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162</cp:revision>
  <cp:lastPrinted>2017-04-03T13:17:00Z</cp:lastPrinted>
  <dcterms:created xsi:type="dcterms:W3CDTF">2017-03-28T20:21:44Z</dcterms:created>
  <dcterms:modified xsi:type="dcterms:W3CDTF">2017-04-03T13:17:05Z</dcterms:modified>
</cp:coreProperties>
</file>