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slides/slide62.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53.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Default Extension="pict" ContentType="image/pict"/>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embeddings/Microsoft_Equation2.bin" ContentType="application/vnd.openxmlformats-officedocument.oleObject"/>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Default Extension="xls" ContentType="application/vnd.ms-exce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embeddings/Microsoft_Equation1.bin" ContentType="application/vnd.openxmlformats-officedocument.oleObject"/>
  <Override PartName="/ppt/slides/slide41.xml" ContentType="application/vnd.openxmlformats-officedocument.presentationml.slide+xml"/>
  <Override PartName="/ppt/slides/slide57.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viewProps.xml" ContentType="application/vnd.openxmlformats-officedocument.presentationml.viewProps+xml"/>
  <Default Extension="jpeg" ContentType="image/jpeg"/>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slides/slide56.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s/slide63.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65"/>
  </p:notesMasterIdLst>
  <p:handoutMasterIdLst>
    <p:handoutMasterId r:id="rId66"/>
  </p:handoutMasterIdLst>
  <p:sldIdLst>
    <p:sldId id="407" r:id="rId2"/>
    <p:sldId id="320" r:id="rId3"/>
    <p:sldId id="410" r:id="rId4"/>
    <p:sldId id="259" r:id="rId5"/>
    <p:sldId id="260" r:id="rId6"/>
    <p:sldId id="347" r:id="rId7"/>
    <p:sldId id="348" r:id="rId8"/>
    <p:sldId id="349" r:id="rId9"/>
    <p:sldId id="350" r:id="rId10"/>
    <p:sldId id="351" r:id="rId11"/>
    <p:sldId id="352" r:id="rId12"/>
    <p:sldId id="409" r:id="rId13"/>
    <p:sldId id="395" r:id="rId14"/>
    <p:sldId id="353" r:id="rId15"/>
    <p:sldId id="354" r:id="rId16"/>
    <p:sldId id="355" r:id="rId17"/>
    <p:sldId id="356" r:id="rId18"/>
    <p:sldId id="397" r:id="rId19"/>
    <p:sldId id="357" r:id="rId20"/>
    <p:sldId id="358" r:id="rId21"/>
    <p:sldId id="359" r:id="rId22"/>
    <p:sldId id="360" r:id="rId23"/>
    <p:sldId id="361" r:id="rId24"/>
    <p:sldId id="362" r:id="rId25"/>
    <p:sldId id="363" r:id="rId26"/>
    <p:sldId id="364" r:id="rId27"/>
    <p:sldId id="365" r:id="rId28"/>
    <p:sldId id="366" r:id="rId29"/>
    <p:sldId id="367" r:id="rId30"/>
    <p:sldId id="392" r:id="rId31"/>
    <p:sldId id="393" r:id="rId32"/>
    <p:sldId id="368" r:id="rId33"/>
    <p:sldId id="369" r:id="rId34"/>
    <p:sldId id="370" r:id="rId35"/>
    <p:sldId id="413" r:id="rId36"/>
    <p:sldId id="371" r:id="rId37"/>
    <p:sldId id="372" r:id="rId38"/>
    <p:sldId id="373" r:id="rId39"/>
    <p:sldId id="411" r:id="rId40"/>
    <p:sldId id="374" r:id="rId41"/>
    <p:sldId id="375" r:id="rId42"/>
    <p:sldId id="377" r:id="rId43"/>
    <p:sldId id="381" r:id="rId44"/>
    <p:sldId id="382" r:id="rId45"/>
    <p:sldId id="383" r:id="rId46"/>
    <p:sldId id="384" r:id="rId47"/>
    <p:sldId id="388" r:id="rId48"/>
    <p:sldId id="414" r:id="rId49"/>
    <p:sldId id="387" r:id="rId50"/>
    <p:sldId id="402" r:id="rId51"/>
    <p:sldId id="285" r:id="rId52"/>
    <p:sldId id="286" r:id="rId53"/>
    <p:sldId id="331" r:id="rId54"/>
    <p:sldId id="345" r:id="rId55"/>
    <p:sldId id="321" r:id="rId56"/>
    <p:sldId id="398" r:id="rId57"/>
    <p:sldId id="403" r:id="rId58"/>
    <p:sldId id="412" r:id="rId59"/>
    <p:sldId id="399" r:id="rId60"/>
    <p:sldId id="287" r:id="rId61"/>
    <p:sldId id="288" r:id="rId62"/>
    <p:sldId id="289" r:id="rId63"/>
    <p:sldId id="408" r:id="rId64"/>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itchFamily="1"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 charset="0"/>
        <a:ea typeface="+mn-ea"/>
        <a:cs typeface="+mn-cs"/>
      </a:defRPr>
    </a:lvl5pPr>
    <a:lvl6pPr marL="2286000" algn="l" defTabSz="457200" rtl="0" eaLnBrk="1" latinLnBrk="0" hangingPunct="1">
      <a:defRPr sz="2400" kern="1200">
        <a:solidFill>
          <a:schemeClr val="tx1"/>
        </a:solidFill>
        <a:latin typeface="Times New Roman" pitchFamily="1" charset="0"/>
        <a:ea typeface="+mn-ea"/>
        <a:cs typeface="+mn-cs"/>
      </a:defRPr>
    </a:lvl6pPr>
    <a:lvl7pPr marL="2743200" algn="l" defTabSz="457200" rtl="0" eaLnBrk="1" latinLnBrk="0" hangingPunct="1">
      <a:defRPr sz="2400" kern="1200">
        <a:solidFill>
          <a:schemeClr val="tx1"/>
        </a:solidFill>
        <a:latin typeface="Times New Roman" pitchFamily="1" charset="0"/>
        <a:ea typeface="+mn-ea"/>
        <a:cs typeface="+mn-cs"/>
      </a:defRPr>
    </a:lvl7pPr>
    <a:lvl8pPr marL="3200400" algn="l" defTabSz="457200" rtl="0" eaLnBrk="1" latinLnBrk="0" hangingPunct="1">
      <a:defRPr sz="2400" kern="1200">
        <a:solidFill>
          <a:schemeClr val="tx1"/>
        </a:solidFill>
        <a:latin typeface="Times New Roman" pitchFamily="1" charset="0"/>
        <a:ea typeface="+mn-ea"/>
        <a:cs typeface="+mn-cs"/>
      </a:defRPr>
    </a:lvl8pPr>
    <a:lvl9pPr marL="3657600" algn="l" defTabSz="457200" rtl="0" eaLnBrk="1" latinLnBrk="0" hangingPunct="1">
      <a:defRPr sz="2400" kern="1200">
        <a:solidFill>
          <a:schemeClr val="tx1"/>
        </a:solidFill>
        <a:latin typeface="Times New Roman"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hiddenSlides="1"/>
  <p:clrMru>
    <a:srgbClr val="FF0000"/>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95" d="100"/>
          <a:sy n="95" d="100"/>
        </p:scale>
        <p:origin x="-1272"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38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ict"/><Relationship Id="rId2" Type="http://schemas.openxmlformats.org/officeDocument/2006/relationships/image" Target="../media/image9.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 Id="rId2"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Times New Roman" charset="0"/>
              </a:defRPr>
            </a:lvl1pPr>
          </a:lstStyle>
          <a:p>
            <a:pPr>
              <a:defRPr/>
            </a:pPr>
            <a:endParaRPr lang="en-US"/>
          </a:p>
        </p:txBody>
      </p:sp>
      <p:sp>
        <p:nvSpPr>
          <p:cNvPr id="717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Times New Roman" charset="0"/>
              </a:defRPr>
            </a:lvl1pPr>
          </a:lstStyle>
          <a:p>
            <a:pPr>
              <a:defRPr/>
            </a:pPr>
            <a:endParaRPr lang="en-US"/>
          </a:p>
        </p:txBody>
      </p:sp>
      <p:sp>
        <p:nvSpPr>
          <p:cNvPr id="717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Times New Roman" charset="0"/>
              </a:defRPr>
            </a:lvl1pPr>
          </a:lstStyle>
          <a:p>
            <a:pPr>
              <a:defRPr/>
            </a:pPr>
            <a:endParaRPr lang="en-US"/>
          </a:p>
        </p:txBody>
      </p:sp>
      <p:sp>
        <p:nvSpPr>
          <p:cNvPr id="717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Times New Roman" charset="0"/>
              </a:defRPr>
            </a:lvl1pPr>
          </a:lstStyle>
          <a:p>
            <a:pPr>
              <a:defRPr/>
            </a:pPr>
            <a:fld id="{A4FB0263-B9AE-DB49-AD24-C34AC1844F82}"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Times New Roman" charset="0"/>
              </a:defRPr>
            </a:lvl1pPr>
          </a:lstStyle>
          <a:p>
            <a:pPr>
              <a:defRPr/>
            </a:pPr>
            <a:endParaRPr lang="en-US"/>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Times New Roman"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Times New Roman" charset="0"/>
              </a:defRPr>
            </a:lvl1pPr>
          </a:lstStyle>
          <a:p>
            <a:pPr>
              <a:defRPr/>
            </a:pPr>
            <a:endParaRPr 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Times New Roman" charset="0"/>
              </a:defRPr>
            </a:lvl1pPr>
          </a:lstStyle>
          <a:p>
            <a:pPr>
              <a:defRPr/>
            </a:pPr>
            <a:fld id="{78FA33B4-E75E-F145-B693-0D86DBAC6212}"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8024030-BF63-994A-AFBE-999BF9C28002}" type="slidenum">
              <a:rPr lang="en-US"/>
              <a:pPr/>
              <a:t>10</a:t>
            </a:fld>
            <a:endParaRPr lang="en-US"/>
          </a:p>
        </p:txBody>
      </p:sp>
      <p:sp>
        <p:nvSpPr>
          <p:cNvPr id="36867" name="Rectangle 2"/>
          <p:cNvSpPr>
            <a:spLocks noGrp="1" noRot="1" noChangeAspect="1" noChangeArrowheads="1" noTextEdit="1"/>
          </p:cNvSpPr>
          <p:nvPr>
            <p:ph type="sldImg"/>
          </p:nvPr>
        </p:nvSpPr>
        <p:spPr>
          <a:xfrm>
            <a:off x="1262063" y="722313"/>
            <a:ext cx="4795837" cy="3597275"/>
          </a:xfrm>
          <a:ln w="12700" cap="flat">
            <a:solidFill>
              <a:schemeClr val="tx1"/>
            </a:solidFill>
          </a:ln>
        </p:spPr>
      </p:sp>
      <p:sp>
        <p:nvSpPr>
          <p:cNvPr id="36868" name="Rectangle 3"/>
          <p:cNvSpPr>
            <a:spLocks noGrp="1" noChangeArrowheads="1"/>
          </p:cNvSpPr>
          <p:nvPr>
            <p:ph type="body" idx="1"/>
          </p:nvPr>
        </p:nvSpPr>
        <p:spPr>
          <a:noFill/>
          <a:ln/>
        </p:spPr>
        <p:txBody>
          <a:bodyPr lIns="97308" tIns="48654" rIns="97308" bIns="48654"/>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DF1CDEED-9402-A94D-9721-2F1E69D3F290}" type="slidenum">
              <a:rPr lang="en-US">
                <a:latin typeface="Times New Roman" pitchFamily="1" charset="0"/>
              </a:rPr>
              <a:pPr/>
              <a:t>53</a:t>
            </a:fld>
            <a:endParaRPr lang="en-US">
              <a:latin typeface="Times New Roman" pitchFamily="1"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731838" y="4560888"/>
            <a:ext cx="5851525" cy="4319587"/>
          </a:xfrm>
          <a:noFill/>
          <a:ln/>
        </p:spPr>
        <p:txBody>
          <a:bodyPr/>
          <a:lstStyle/>
          <a:p>
            <a:r>
              <a:rPr lang="en-US" sz="1000">
                <a:latin typeface="Times New Roman" pitchFamily="1" charset="0"/>
              </a:rPr>
              <a:t>Starting at the beginning…</a:t>
            </a:r>
          </a:p>
          <a:p>
            <a:endParaRPr lang="en-US" sz="1000">
              <a:latin typeface="Times New Roman" pitchFamily="1" charset="0"/>
            </a:endParaRPr>
          </a:p>
          <a:p>
            <a:r>
              <a:rPr lang="en-US" sz="1000">
                <a:latin typeface="Times New Roman" pitchFamily="1" charset="0"/>
              </a:rPr>
              <a:t>As our devices scale to the atomic scale, we must deal with the fact that the low level physics of the placement and behavior of atoms and electrons is statistical in nature.</a:t>
            </a:r>
          </a:p>
          <a:p>
            <a:endParaRPr lang="en-US" sz="1000">
              <a:latin typeface="Times New Roman" pitchFamily="1" charset="0"/>
            </a:endParaRPr>
          </a:p>
          <a:p>
            <a:r>
              <a:rPr lang="en-US" sz="1000">
                <a:solidFill>
                  <a:srgbClr val="0000FF"/>
                </a:solidFill>
                <a:latin typeface="Times New Roman" pitchFamily="1" charset="0"/>
              </a:rPr>
              <a:t>Note on graphs:</a:t>
            </a:r>
          </a:p>
          <a:p>
            <a:r>
              <a:rPr lang="en-US" sz="1000">
                <a:solidFill>
                  <a:srgbClr val="0000FF"/>
                </a:solidFill>
                <a:latin typeface="Times New Roman" pitchFamily="1" charset="0"/>
              </a:rPr>
              <a:t>The left graphs shows how the number of dopants decreases as we scale to smaller technology nodes.  Around the 65nm node, we are already down to roughly 100 dopants per device.  </a:t>
            </a:r>
          </a:p>
          <a:p>
            <a:endParaRPr lang="en-US" sz="1000">
              <a:solidFill>
                <a:srgbClr val="0000FF"/>
              </a:solidFill>
              <a:latin typeface="Times New Roman" pitchFamily="1" charset="0"/>
            </a:endParaRPr>
          </a:p>
          <a:p>
            <a:r>
              <a:rPr lang="en-US" sz="1000">
                <a:solidFill>
                  <a:srgbClr val="0000FF"/>
                </a:solidFill>
                <a:latin typeface="Times New Roman" pitchFamily="1" charset="0"/>
              </a:rPr>
              <a:t>Since dopants are placed statistically, we always see a range of actual dopants.  As the total number of dopants (N) decreases, the variance among devices increases.  Very roughly, the variance in the number of dopants in a device goes as N</a:t>
            </a:r>
            <a:r>
              <a:rPr lang="en-US" sz="1000" baseline="30000">
                <a:solidFill>
                  <a:srgbClr val="0000FF"/>
                </a:solidFill>
                <a:latin typeface="Times New Roman" pitchFamily="1" charset="0"/>
              </a:rPr>
              <a:t>-0.5 </a:t>
            </a:r>
            <a:r>
              <a:rPr lang="en-US" sz="1000">
                <a:solidFill>
                  <a:srgbClr val="0000FF"/>
                </a:solidFill>
                <a:latin typeface="Times New Roman" pitchFamily="1" charset="0"/>
              </a:rPr>
              <a:t>(i.e.</a:t>
            </a:r>
            <a:r>
              <a:rPr lang="en-US" sz="1000" baseline="30000">
                <a:solidFill>
                  <a:srgbClr val="0000FF"/>
                </a:solidFill>
                <a:latin typeface="Times New Roman" pitchFamily="1" charset="0"/>
              </a:rPr>
              <a:t> </a:t>
            </a:r>
            <a:r>
              <a:rPr lang="en-US" sz="1000">
                <a:solidFill>
                  <a:srgbClr val="0000FF"/>
                </a:solidFill>
                <a:latin typeface="Times New Roman" pitchFamily="1" charset="0"/>
              </a:rPr>
              <a:t>1/sqrt(N) ).  So, at 100 dopants, we have a variance of 10%.  The graph on the right plots this variance.</a:t>
            </a:r>
          </a:p>
          <a:p>
            <a:endParaRPr lang="en-US" sz="1000">
              <a:solidFill>
                <a:srgbClr val="0000FF"/>
              </a:solidFill>
              <a:latin typeface="Times New Roman" pitchFamily="1" charset="0"/>
            </a:endParaRPr>
          </a:p>
          <a:p>
            <a:r>
              <a:rPr lang="en-US" sz="1000">
                <a:solidFill>
                  <a:srgbClr val="0000FF"/>
                </a:solidFill>
                <a:latin typeface="Times New Roman" pitchFamily="1" charset="0"/>
              </a:rPr>
              <a:t>The effective variance is actually larger than this because, at these small numbers, actual placement of the dopants matters as well as the number.</a:t>
            </a:r>
          </a:p>
          <a:p>
            <a:endParaRPr lang="en-US" sz="1000" baseline="30000">
              <a:solidFill>
                <a:srgbClr val="0000FF"/>
              </a:solidFill>
              <a:latin typeface="Times New Roman" pitchFamily="1" charset="0"/>
            </a:endParaRPr>
          </a:p>
          <a:p>
            <a:r>
              <a:rPr lang="en-US" sz="1000">
                <a:solidFill>
                  <a:srgbClr val="0000FF"/>
                </a:solidFill>
                <a:latin typeface="Times New Roman" pitchFamily="1" charset="0"/>
              </a:rPr>
              <a:t>This underscores the fact that increased variance is arising directly from these small number effects.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0FEE5E-49C2-F247-A6A5-FE703B123AA5}" type="slidenum">
              <a:rPr lang="en-US"/>
              <a:pPr/>
              <a:t>63</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Penn ESE532 Spring 2017 -- DeHon</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024C05-062A-C549-A621-ED1A3B49DA3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Penn ESE532 Spring 2017 -- DeHon</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8B805B-7ECE-4E4E-BB82-0FCE625F3D7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Penn ESE532 Spring 2017 -- DeHon</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42ED16-9D3C-6640-83D9-06FF8E68F16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Penn ESE532 Spring 2017 -- DeHon</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57120A-B567-DA4D-BA9C-14ED794BF6E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Penn ESE532 Spring 2017 -- DeHon</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4DA7B5-BF74-7148-A7FE-D377B810013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Penn ESE532 Spring 2017 -- DeHon</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776E09-996F-E941-A7DA-8A0ADFE1E1C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Penn ESE532 Spring 2017 -- DeHon</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BFFA72-A9B5-6E42-9905-01364E7F550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Penn ESE532 Spring 2017 -- DeHon</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1BC57BF-CC51-D84D-8EA3-3C3357DDED7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Penn ESE532 Spring 2017 -- DeHon</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397443E-5BDF-0743-AE27-BC35DF22077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Penn ESE532 Spring 2017 -- DeHon</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21B859-DBCC-5B48-8B19-4415858BC51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Penn ESE532 Spring 2017 -- DeHon</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9CA058-D9A1-8540-AB3D-5A41F22A61E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Penn ESE532 Spring 2017 -- DeHon</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E43D8B-594A-BD42-A512-E8ABC6C9EC2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0" y="6477000"/>
            <a:ext cx="37338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6600"/>
                </a:solidFill>
                <a:latin typeface="+mn-lt"/>
              </a:defRPr>
            </a:lvl1pPr>
          </a:lstStyle>
          <a:p>
            <a:pPr>
              <a:defRPr/>
            </a:pPr>
            <a:r>
              <a:rPr lang="en-US" smtClean="0"/>
              <a:t>Penn ESE532 Spring 2017 -- DeHon</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00">
                <a:latin typeface="+mn-lt"/>
              </a:defRPr>
            </a:lvl1pPr>
          </a:lstStyle>
          <a:p>
            <a:pPr>
              <a:defRPr/>
            </a:pPr>
            <a:fld id="{5B388F47-9142-A94D-936E-BD91359345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hdr="0" ftr="0"/>
  <p:txStyles>
    <p:titleStyle>
      <a:lvl1pPr algn="ctr" rtl="0" eaLnBrk="0" fontAlgn="base" hangingPunct="0">
        <a:spcBef>
          <a:spcPct val="0"/>
        </a:spcBef>
        <a:spcAft>
          <a:spcPct val="0"/>
        </a:spcAft>
        <a:defRPr sz="4400">
          <a:solidFill>
            <a:schemeClr val="tx2"/>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 charset="-128"/>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4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4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4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4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4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oleObject" Target="../embeddings/Microsoft_Equation1.bin"/><Relationship Id="rId5" Type="http://schemas.openxmlformats.org/officeDocument/2006/relationships/oleObject" Target="../embeddings/Microsoft_Equation2.bin"/><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Excel_97_-_2004_Worksheet3.xls"/><Relationship Id="rId4" Type="http://schemas.openxmlformats.org/officeDocument/2006/relationships/oleObject" Target="../embeddings/Microsoft_Excel_97_-_2004_Worksheet4.xls"/><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 Id="rId3"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Microsoft_Excel_97_-_2004_Worksheet5.xls"/><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public.itrs.net" TargetMode="External"/><Relationship Id="rId3" Type="http://schemas.openxmlformats.org/officeDocument/2006/relationships/hyperlink" Target="http://www.semiconductors.org/main/2015_international_technology_roadmap_for_semiconductors_itr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Penn ESE532 Spring 2017 -- DeHon</a:t>
            </a:r>
            <a:endParaRPr lang="en-US" dirty="0"/>
          </a:p>
        </p:txBody>
      </p:sp>
      <p:sp>
        <p:nvSpPr>
          <p:cNvPr id="16387" name="Slide Number Placeholder 5"/>
          <p:cNvSpPr>
            <a:spLocks noGrp="1"/>
          </p:cNvSpPr>
          <p:nvPr>
            <p:ph type="sldNum" sz="quarter" idx="12"/>
          </p:nvPr>
        </p:nvSpPr>
        <p:spPr>
          <a:noFill/>
        </p:spPr>
        <p:txBody>
          <a:bodyPr/>
          <a:lstStyle/>
          <a:p>
            <a:fld id="{E44AF2E4-C780-3047-9B22-3CF860E98A49}" type="slidenum">
              <a:rPr lang="en-US" smtClean="0">
                <a:latin typeface="Times New Roman" pitchFamily="1" charset="0"/>
              </a:rPr>
              <a:pPr/>
              <a:t>1</a:t>
            </a:fld>
            <a:endParaRPr lang="en-US" smtClean="0">
              <a:latin typeface="Times New Roman" pitchFamily="1" charset="0"/>
            </a:endParaRPr>
          </a:p>
        </p:txBody>
      </p:sp>
      <p:sp>
        <p:nvSpPr>
          <p:cNvPr id="16388" name="Rectangle 2"/>
          <p:cNvSpPr>
            <a:spLocks noGrp="1" noChangeArrowheads="1"/>
          </p:cNvSpPr>
          <p:nvPr>
            <p:ph type="ctrTitle"/>
          </p:nvPr>
        </p:nvSpPr>
        <p:spPr>
          <a:xfrm>
            <a:off x="609600" y="533400"/>
            <a:ext cx="8001000" cy="1143000"/>
          </a:xfrm>
        </p:spPr>
        <p:txBody>
          <a:bodyPr/>
          <a:lstStyle/>
          <a:p>
            <a:r>
              <a:rPr lang="en-US" dirty="0" smtClean="0">
                <a:ea typeface="ＭＳ Ｐゴシック" pitchFamily="1" charset="-128"/>
                <a:cs typeface="ＭＳ Ｐゴシック" pitchFamily="1" charset="-128"/>
              </a:rPr>
              <a:t>ESE532:</a:t>
            </a:r>
            <a:br>
              <a:rPr lang="en-US" dirty="0" smtClean="0">
                <a:ea typeface="ＭＳ Ｐゴシック" pitchFamily="1" charset="-128"/>
                <a:cs typeface="ＭＳ Ｐゴシック" pitchFamily="1" charset="-128"/>
              </a:rPr>
            </a:br>
            <a:r>
              <a:rPr lang="en-US" dirty="0" smtClean="0">
                <a:ea typeface="ＭＳ Ｐゴシック" pitchFamily="1" charset="-128"/>
                <a:cs typeface="ＭＳ Ｐゴシック" pitchFamily="1" charset="-128"/>
              </a:rPr>
              <a:t>System-on-a-Chip Architecture</a:t>
            </a:r>
          </a:p>
        </p:txBody>
      </p:sp>
      <p:sp>
        <p:nvSpPr>
          <p:cNvPr id="16389" name="Rectangle 3"/>
          <p:cNvSpPr>
            <a:spLocks noGrp="1" noChangeArrowheads="1"/>
          </p:cNvSpPr>
          <p:nvPr>
            <p:ph type="subTitle" idx="1"/>
          </p:nvPr>
        </p:nvSpPr>
        <p:spPr>
          <a:xfrm>
            <a:off x="533400" y="3429000"/>
            <a:ext cx="7924800" cy="1752600"/>
          </a:xfrm>
        </p:spPr>
        <p:txBody>
          <a:bodyPr/>
          <a:lstStyle/>
          <a:p>
            <a:r>
              <a:rPr lang="en-US" dirty="0">
                <a:ea typeface="ＭＳ Ｐゴシック" pitchFamily="1" charset="-128"/>
                <a:cs typeface="ＭＳ Ｐゴシック" pitchFamily="1" charset="-128"/>
              </a:rPr>
              <a:t>Day</a:t>
            </a:r>
            <a:r>
              <a:rPr lang="en-US" dirty="0" smtClean="0">
                <a:ea typeface="ＭＳ Ｐゴシック" pitchFamily="1" charset="-128"/>
                <a:cs typeface="ＭＳ Ｐゴシック" pitchFamily="1" charset="-128"/>
              </a:rPr>
              <a:t> </a:t>
            </a:r>
            <a:r>
              <a:rPr lang="en-US" dirty="0" smtClean="0">
                <a:ea typeface="ＭＳ Ｐゴシック" pitchFamily="1" charset="-128"/>
                <a:cs typeface="ＭＳ Ｐゴシック" pitchFamily="1" charset="-128"/>
              </a:rPr>
              <a:t>21</a:t>
            </a:r>
            <a:r>
              <a:rPr lang="en-US" dirty="0" smtClean="0">
                <a:ea typeface="ＭＳ Ｐゴシック" pitchFamily="1" charset="-128"/>
                <a:cs typeface="ＭＳ Ｐゴシック" pitchFamily="1" charset="-128"/>
              </a:rPr>
              <a:t>:  April 5, </a:t>
            </a:r>
            <a:r>
              <a:rPr lang="en-US" dirty="0" smtClean="0">
                <a:ea typeface="ＭＳ Ｐゴシック" pitchFamily="1" charset="-128"/>
                <a:cs typeface="ＭＳ Ｐゴシック" pitchFamily="1" charset="-128"/>
              </a:rPr>
              <a:t>2017</a:t>
            </a:r>
            <a:endParaRPr lang="en-US" dirty="0" smtClean="0">
              <a:ea typeface="ＭＳ Ｐゴシック" pitchFamily="1" charset="-128"/>
              <a:cs typeface="ＭＳ Ｐゴシック" pitchFamily="1" charset="-128"/>
            </a:endParaRPr>
          </a:p>
          <a:p>
            <a:r>
              <a:rPr lang="en-US" dirty="0" smtClean="0">
                <a:ea typeface="ＭＳ Ｐゴシック" pitchFamily="1" charset="-128"/>
                <a:cs typeface="ＭＳ Ｐゴシック" pitchFamily="1" charset="-128"/>
              </a:rPr>
              <a:t>VLSI Scaling</a:t>
            </a:r>
            <a:endParaRPr lang="en-US" dirty="0" smtClean="0">
              <a:ea typeface="ＭＳ Ｐゴシック" pitchFamily="1" charset="-128"/>
              <a:cs typeface="ＭＳ Ｐゴシック" pitchFamily="1" charset="-128"/>
            </a:endParaRPr>
          </a:p>
        </p:txBody>
      </p:sp>
      <p:pic>
        <p:nvPicPr>
          <p:cNvPr id="16390" name="Picture 5" descr="penn_logo_noname"/>
          <p:cNvPicPr>
            <a:picLocks noChangeAspect="1" noChangeArrowheads="1"/>
          </p:cNvPicPr>
          <p:nvPr/>
        </p:nvPicPr>
        <p:blipFill>
          <a:blip r:embed="rId2"/>
          <a:srcRect/>
          <a:stretch>
            <a:fillRect/>
          </a:stretch>
        </p:blipFill>
        <p:spPr bwMode="auto">
          <a:xfrm>
            <a:off x="6019800" y="5867400"/>
            <a:ext cx="2952750" cy="81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 name="Date Placeholder 1"/>
          <p:cNvSpPr>
            <a:spLocks noGrp="1"/>
          </p:cNvSpPr>
          <p:nvPr>
            <p:ph type="dt" sz="quarter" idx="10"/>
          </p:nvPr>
        </p:nvSpPr>
        <p:spPr/>
        <p:txBody>
          <a:bodyPr/>
          <a:lstStyle/>
          <a:p>
            <a:pPr>
              <a:defRPr/>
            </a:pPr>
            <a:r>
              <a:rPr lang="en-US" smtClean="0"/>
              <a:t>Penn ESE532 Spring 2017 -- DeHon</a:t>
            </a:r>
            <a:endParaRPr lang="en-US"/>
          </a:p>
        </p:txBody>
      </p:sp>
      <p:sp>
        <p:nvSpPr>
          <p:cNvPr id="43" name="Slide Number Placeholder 3"/>
          <p:cNvSpPr>
            <a:spLocks noGrp="1"/>
          </p:cNvSpPr>
          <p:nvPr>
            <p:ph type="sldNum" sz="quarter" idx="12"/>
          </p:nvPr>
        </p:nvSpPr>
        <p:spPr/>
        <p:txBody>
          <a:bodyPr/>
          <a:lstStyle/>
          <a:p>
            <a:pPr>
              <a:defRPr/>
            </a:pPr>
            <a:fld id="{3EE1B72A-0E6F-114E-8CDF-1EB11875FFC4}" type="slidenum">
              <a:rPr lang="en-US" smtClean="0"/>
              <a:pPr>
                <a:defRPr/>
              </a:pPr>
              <a:t>10</a:t>
            </a:fld>
            <a:endParaRPr lang="en-US"/>
          </a:p>
        </p:txBody>
      </p:sp>
      <p:sp>
        <p:nvSpPr>
          <p:cNvPr id="35844" name="Rectangle 2"/>
          <p:cNvSpPr>
            <a:spLocks noChangeArrowheads="1"/>
          </p:cNvSpPr>
          <p:nvPr/>
        </p:nvSpPr>
        <p:spPr bwMode="auto">
          <a:xfrm>
            <a:off x="731838" y="304800"/>
            <a:ext cx="7954962" cy="441325"/>
          </a:xfrm>
          <a:prstGeom prst="rect">
            <a:avLst/>
          </a:prstGeom>
          <a:noFill/>
          <a:ln w="9525">
            <a:noFill/>
            <a:miter lim="800000"/>
            <a:headEnd/>
            <a:tailEnd/>
          </a:ln>
        </p:spPr>
        <p:txBody>
          <a:bodyPr lIns="0" tIns="0" rIns="0" bIns="0">
            <a:prstTxWarp prst="textNoShape">
              <a:avLst/>
            </a:prstTxWarp>
            <a:spAutoFit/>
          </a:bodyPr>
          <a:lstStyle/>
          <a:p>
            <a:pPr algn="ctr" eaLnBrk="1" hangingPunct="1">
              <a:spcBef>
                <a:spcPct val="20000"/>
              </a:spcBef>
            </a:pPr>
            <a:r>
              <a:rPr lang="en-US" sz="2900" b="1">
                <a:solidFill>
                  <a:srgbClr val="000000"/>
                </a:solidFill>
                <a:latin typeface="Arial" charset="0"/>
              </a:rPr>
              <a:t>Half Pitch (= Pitch/2) Definition</a:t>
            </a:r>
          </a:p>
        </p:txBody>
      </p:sp>
      <p:grpSp>
        <p:nvGrpSpPr>
          <p:cNvPr id="2" name="Group 3"/>
          <p:cNvGrpSpPr>
            <a:grpSpLocks/>
          </p:cNvGrpSpPr>
          <p:nvPr/>
        </p:nvGrpSpPr>
        <p:grpSpPr bwMode="auto">
          <a:xfrm>
            <a:off x="1600200" y="1082675"/>
            <a:ext cx="6477000" cy="5029200"/>
            <a:chOff x="1008" y="768"/>
            <a:chExt cx="4080" cy="3168"/>
          </a:xfrm>
        </p:grpSpPr>
        <p:sp>
          <p:nvSpPr>
            <p:cNvPr id="35848" name="Rectangle 4"/>
            <p:cNvSpPr>
              <a:spLocks noChangeArrowheads="1"/>
            </p:cNvSpPr>
            <p:nvPr/>
          </p:nvSpPr>
          <p:spPr bwMode="auto">
            <a:xfrm>
              <a:off x="3264" y="768"/>
              <a:ext cx="1824" cy="3168"/>
            </a:xfrm>
            <a:prstGeom prst="rect">
              <a:avLst/>
            </a:prstGeom>
            <a:solidFill>
              <a:srgbClr val="CCFFFF"/>
            </a:solidFill>
            <a:ln w="12700">
              <a:solidFill>
                <a:schemeClr val="tx1"/>
              </a:solidFill>
              <a:miter lim="800000"/>
              <a:headEnd/>
              <a:tailEnd/>
            </a:ln>
          </p:spPr>
          <p:txBody>
            <a:bodyPr wrap="none" anchor="ctr">
              <a:prstTxWarp prst="textNoShape">
                <a:avLst/>
              </a:prstTxWarp>
            </a:bodyPr>
            <a:lstStyle/>
            <a:p>
              <a:endParaRPr lang="en-US"/>
            </a:p>
          </p:txBody>
        </p:sp>
        <p:sp>
          <p:nvSpPr>
            <p:cNvPr id="35849" name="Rectangle 5"/>
            <p:cNvSpPr>
              <a:spLocks noChangeArrowheads="1"/>
            </p:cNvSpPr>
            <p:nvPr/>
          </p:nvSpPr>
          <p:spPr bwMode="auto">
            <a:xfrm>
              <a:off x="3721" y="2212"/>
              <a:ext cx="947" cy="800"/>
            </a:xfrm>
            <a:prstGeom prst="rect">
              <a:avLst/>
            </a:prstGeom>
            <a:solidFill>
              <a:srgbClr val="CCFF33"/>
            </a:solidFill>
            <a:ln w="12700">
              <a:solidFill>
                <a:srgbClr val="000000"/>
              </a:solidFill>
              <a:miter lim="800000"/>
              <a:headEnd/>
              <a:tailEnd/>
            </a:ln>
          </p:spPr>
          <p:txBody>
            <a:bodyPr wrap="none" anchor="ctr">
              <a:prstTxWarp prst="textNoShape">
                <a:avLst/>
              </a:prstTxWarp>
            </a:bodyPr>
            <a:lstStyle/>
            <a:p>
              <a:endParaRPr lang="en-US"/>
            </a:p>
          </p:txBody>
        </p:sp>
        <p:sp>
          <p:nvSpPr>
            <p:cNvPr id="35850" name="Rectangle 6"/>
            <p:cNvSpPr>
              <a:spLocks noChangeArrowheads="1"/>
            </p:cNvSpPr>
            <p:nvPr/>
          </p:nvSpPr>
          <p:spPr bwMode="auto">
            <a:xfrm>
              <a:off x="1008" y="768"/>
              <a:ext cx="1200" cy="3168"/>
            </a:xfrm>
            <a:prstGeom prst="rect">
              <a:avLst/>
            </a:prstGeom>
            <a:solidFill>
              <a:srgbClr val="CCFFFF"/>
            </a:solidFill>
            <a:ln w="12700">
              <a:solidFill>
                <a:schemeClr val="tx1"/>
              </a:solidFill>
              <a:miter lim="800000"/>
              <a:headEnd/>
              <a:tailEnd/>
            </a:ln>
          </p:spPr>
          <p:txBody>
            <a:bodyPr wrap="none" anchor="ctr">
              <a:prstTxWarp prst="textNoShape">
                <a:avLst/>
              </a:prstTxWarp>
            </a:bodyPr>
            <a:lstStyle/>
            <a:p>
              <a:endParaRPr lang="en-US"/>
            </a:p>
          </p:txBody>
        </p:sp>
        <p:sp>
          <p:nvSpPr>
            <p:cNvPr id="35851" name="Rectangle 7"/>
            <p:cNvSpPr>
              <a:spLocks noChangeArrowheads="1"/>
            </p:cNvSpPr>
            <p:nvPr/>
          </p:nvSpPr>
          <p:spPr bwMode="auto">
            <a:xfrm>
              <a:off x="4276" y="1981"/>
              <a:ext cx="95" cy="1231"/>
            </a:xfrm>
            <a:prstGeom prst="rect">
              <a:avLst/>
            </a:prstGeom>
            <a:blipFill dpi="0" rotWithShape="0">
              <a:blip/>
              <a:srcRect/>
              <a:tile tx="0" ty="0" sx="100000" sy="100000" flip="none" algn="tl"/>
            </a:blipFill>
            <a:ln w="9525">
              <a:noFill/>
              <a:miter lim="800000"/>
              <a:headEnd/>
              <a:tailEnd/>
            </a:ln>
          </p:spPr>
          <p:txBody>
            <a:bodyPr wrap="none" anchor="ctr">
              <a:prstTxWarp prst="textNoShape">
                <a:avLst/>
              </a:prstTxWarp>
            </a:bodyPr>
            <a:lstStyle/>
            <a:p>
              <a:endParaRPr lang="en-US"/>
            </a:p>
          </p:txBody>
        </p:sp>
        <p:sp>
          <p:nvSpPr>
            <p:cNvPr id="35852" name="Rectangle 8"/>
            <p:cNvSpPr>
              <a:spLocks noChangeArrowheads="1"/>
            </p:cNvSpPr>
            <p:nvPr/>
          </p:nvSpPr>
          <p:spPr bwMode="auto">
            <a:xfrm>
              <a:off x="4290" y="1984"/>
              <a:ext cx="91" cy="1227"/>
            </a:xfrm>
            <a:prstGeom prst="rect">
              <a:avLst/>
            </a:prstGeom>
            <a:solidFill>
              <a:srgbClr val="FF00FF"/>
            </a:solidFill>
            <a:ln w="12700">
              <a:solidFill>
                <a:srgbClr val="000000"/>
              </a:solidFill>
              <a:miter lim="800000"/>
              <a:headEnd/>
              <a:tailEnd/>
            </a:ln>
          </p:spPr>
          <p:txBody>
            <a:bodyPr wrap="none" anchor="ctr">
              <a:prstTxWarp prst="textNoShape">
                <a:avLst/>
              </a:prstTxWarp>
            </a:bodyPr>
            <a:lstStyle/>
            <a:p>
              <a:endParaRPr lang="en-US"/>
            </a:p>
          </p:txBody>
        </p:sp>
        <p:sp>
          <p:nvSpPr>
            <p:cNvPr id="35853" name="Rectangle 9"/>
            <p:cNvSpPr>
              <a:spLocks noChangeArrowheads="1"/>
            </p:cNvSpPr>
            <p:nvPr/>
          </p:nvSpPr>
          <p:spPr bwMode="auto">
            <a:xfrm>
              <a:off x="3764" y="2245"/>
              <a:ext cx="180" cy="199"/>
            </a:xfrm>
            <a:prstGeom prst="rect">
              <a:avLst/>
            </a:prstGeom>
            <a:noFill/>
            <a:ln w="12700">
              <a:solidFill>
                <a:srgbClr val="000000"/>
              </a:solidFill>
              <a:miter lim="800000"/>
              <a:headEnd/>
              <a:tailEnd/>
            </a:ln>
          </p:spPr>
          <p:txBody>
            <a:bodyPr wrap="none" anchor="ctr">
              <a:prstTxWarp prst="textNoShape">
                <a:avLst/>
              </a:prstTxWarp>
            </a:bodyPr>
            <a:lstStyle/>
            <a:p>
              <a:endParaRPr lang="en-US"/>
            </a:p>
          </p:txBody>
        </p:sp>
        <p:sp>
          <p:nvSpPr>
            <p:cNvPr id="35854" name="Line 10"/>
            <p:cNvSpPr>
              <a:spLocks noChangeShapeType="1"/>
            </p:cNvSpPr>
            <p:nvPr/>
          </p:nvSpPr>
          <p:spPr bwMode="auto">
            <a:xfrm>
              <a:off x="3789" y="2274"/>
              <a:ext cx="151" cy="167"/>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35855" name="Line 11"/>
            <p:cNvSpPr>
              <a:spLocks noChangeShapeType="1"/>
            </p:cNvSpPr>
            <p:nvPr/>
          </p:nvSpPr>
          <p:spPr bwMode="auto">
            <a:xfrm flipV="1">
              <a:off x="3773" y="2257"/>
              <a:ext cx="154" cy="168"/>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35856" name="Rectangle 12"/>
            <p:cNvSpPr>
              <a:spLocks noChangeArrowheads="1"/>
            </p:cNvSpPr>
            <p:nvPr/>
          </p:nvSpPr>
          <p:spPr bwMode="auto">
            <a:xfrm>
              <a:off x="4462" y="2245"/>
              <a:ext cx="181" cy="199"/>
            </a:xfrm>
            <a:prstGeom prst="rect">
              <a:avLst/>
            </a:prstGeom>
            <a:noFill/>
            <a:ln w="12700">
              <a:solidFill>
                <a:srgbClr val="000000"/>
              </a:solidFill>
              <a:miter lim="800000"/>
              <a:headEnd/>
              <a:tailEnd/>
            </a:ln>
          </p:spPr>
          <p:txBody>
            <a:bodyPr wrap="none" anchor="ctr">
              <a:prstTxWarp prst="textNoShape">
                <a:avLst/>
              </a:prstTxWarp>
            </a:bodyPr>
            <a:lstStyle/>
            <a:p>
              <a:endParaRPr lang="en-US"/>
            </a:p>
          </p:txBody>
        </p:sp>
        <p:sp>
          <p:nvSpPr>
            <p:cNvPr id="35857" name="Line 13"/>
            <p:cNvSpPr>
              <a:spLocks noChangeShapeType="1"/>
            </p:cNvSpPr>
            <p:nvPr/>
          </p:nvSpPr>
          <p:spPr bwMode="auto">
            <a:xfrm>
              <a:off x="4490" y="2274"/>
              <a:ext cx="150" cy="167"/>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35858" name="Line 14"/>
            <p:cNvSpPr>
              <a:spLocks noChangeShapeType="1"/>
            </p:cNvSpPr>
            <p:nvPr/>
          </p:nvSpPr>
          <p:spPr bwMode="auto">
            <a:xfrm flipV="1">
              <a:off x="4473" y="2257"/>
              <a:ext cx="151" cy="168"/>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35859" name="Rectangle 15"/>
            <p:cNvSpPr>
              <a:spLocks noChangeArrowheads="1"/>
            </p:cNvSpPr>
            <p:nvPr/>
          </p:nvSpPr>
          <p:spPr bwMode="auto">
            <a:xfrm>
              <a:off x="4047" y="1990"/>
              <a:ext cx="96" cy="1231"/>
            </a:xfrm>
            <a:prstGeom prst="rect">
              <a:avLst/>
            </a:prstGeom>
            <a:blipFill dpi="0" rotWithShape="0">
              <a:blip/>
              <a:srcRect/>
              <a:tile tx="0" ty="0" sx="100000" sy="100000" flip="none" algn="tl"/>
            </a:blipFill>
            <a:ln w="9525">
              <a:noFill/>
              <a:miter lim="800000"/>
              <a:headEnd/>
              <a:tailEnd/>
            </a:ln>
          </p:spPr>
          <p:txBody>
            <a:bodyPr wrap="none" anchor="ctr">
              <a:prstTxWarp prst="textNoShape">
                <a:avLst/>
              </a:prstTxWarp>
            </a:bodyPr>
            <a:lstStyle/>
            <a:p>
              <a:endParaRPr lang="en-US"/>
            </a:p>
          </p:txBody>
        </p:sp>
        <p:sp>
          <p:nvSpPr>
            <p:cNvPr id="35860" name="Rectangle 16"/>
            <p:cNvSpPr>
              <a:spLocks noChangeArrowheads="1"/>
            </p:cNvSpPr>
            <p:nvPr/>
          </p:nvSpPr>
          <p:spPr bwMode="auto">
            <a:xfrm>
              <a:off x="4036" y="1994"/>
              <a:ext cx="93" cy="1226"/>
            </a:xfrm>
            <a:prstGeom prst="rect">
              <a:avLst/>
            </a:prstGeom>
            <a:solidFill>
              <a:srgbClr val="FF00FF"/>
            </a:solidFill>
            <a:ln w="12700">
              <a:solidFill>
                <a:srgbClr val="000000"/>
              </a:solidFill>
              <a:miter lim="800000"/>
              <a:headEnd/>
              <a:tailEnd/>
            </a:ln>
          </p:spPr>
          <p:txBody>
            <a:bodyPr wrap="none" anchor="ctr">
              <a:prstTxWarp prst="textNoShape">
                <a:avLst/>
              </a:prstTxWarp>
            </a:bodyPr>
            <a:lstStyle/>
            <a:p>
              <a:endParaRPr lang="en-US"/>
            </a:p>
          </p:txBody>
        </p:sp>
        <p:sp>
          <p:nvSpPr>
            <p:cNvPr id="35861" name="Rectangle 17"/>
            <p:cNvSpPr>
              <a:spLocks noChangeArrowheads="1"/>
            </p:cNvSpPr>
            <p:nvPr/>
          </p:nvSpPr>
          <p:spPr bwMode="auto">
            <a:xfrm>
              <a:off x="3559" y="3218"/>
              <a:ext cx="1328" cy="670"/>
            </a:xfrm>
            <a:prstGeom prst="rect">
              <a:avLst/>
            </a:prstGeom>
            <a:noFill/>
            <a:ln w="9525">
              <a:noFill/>
              <a:miter lim="800000"/>
              <a:headEnd/>
              <a:tailEnd/>
            </a:ln>
          </p:spPr>
          <p:txBody>
            <a:bodyPr wrap="none" lIns="92075" tIns="46038" rIns="92075" bIns="46038">
              <a:prstTxWarp prst="textNoShape">
                <a:avLst/>
              </a:prstTxWarp>
              <a:spAutoFit/>
            </a:bodyPr>
            <a:lstStyle/>
            <a:p>
              <a:pPr algn="ctr" eaLnBrk="1" hangingPunct="1">
                <a:spcBef>
                  <a:spcPct val="20000"/>
                </a:spcBef>
              </a:pPr>
              <a:r>
                <a:rPr lang="en-US" sz="2900" b="1">
                  <a:solidFill>
                    <a:srgbClr val="000000"/>
                  </a:solidFill>
                  <a:latin typeface="Arial" charset="0"/>
                </a:rPr>
                <a:t>(Typical</a:t>
              </a:r>
            </a:p>
            <a:p>
              <a:pPr algn="ctr" eaLnBrk="1" hangingPunct="1">
                <a:spcBef>
                  <a:spcPct val="20000"/>
                </a:spcBef>
              </a:pPr>
              <a:r>
                <a:rPr lang="en-US" sz="2900" b="1">
                  <a:solidFill>
                    <a:srgbClr val="000000"/>
                  </a:solidFill>
                  <a:latin typeface="Arial" charset="0"/>
                </a:rPr>
                <a:t>MPU/ASIC)</a:t>
              </a:r>
            </a:p>
          </p:txBody>
        </p:sp>
        <p:sp>
          <p:nvSpPr>
            <p:cNvPr id="35862" name="Rectangle 18"/>
            <p:cNvSpPr>
              <a:spLocks noChangeArrowheads="1"/>
            </p:cNvSpPr>
            <p:nvPr/>
          </p:nvSpPr>
          <p:spPr bwMode="auto">
            <a:xfrm>
              <a:off x="1159" y="3264"/>
              <a:ext cx="992" cy="670"/>
            </a:xfrm>
            <a:prstGeom prst="rect">
              <a:avLst/>
            </a:prstGeom>
            <a:noFill/>
            <a:ln w="9525">
              <a:noFill/>
              <a:miter lim="800000"/>
              <a:headEnd/>
              <a:tailEnd/>
            </a:ln>
          </p:spPr>
          <p:txBody>
            <a:bodyPr wrap="none" lIns="92075" tIns="46038" rIns="92075" bIns="46038">
              <a:prstTxWarp prst="textNoShape">
                <a:avLst/>
              </a:prstTxWarp>
              <a:spAutoFit/>
            </a:bodyPr>
            <a:lstStyle/>
            <a:p>
              <a:pPr algn="ctr" eaLnBrk="1" hangingPunct="1">
                <a:spcBef>
                  <a:spcPct val="20000"/>
                </a:spcBef>
              </a:pPr>
              <a:r>
                <a:rPr lang="en-US" sz="2900" b="1">
                  <a:solidFill>
                    <a:srgbClr val="000000"/>
                  </a:solidFill>
                  <a:latin typeface="Arial" charset="0"/>
                </a:rPr>
                <a:t>(Typical</a:t>
              </a:r>
            </a:p>
            <a:p>
              <a:pPr algn="ctr" eaLnBrk="1" hangingPunct="1">
                <a:spcBef>
                  <a:spcPct val="20000"/>
                </a:spcBef>
              </a:pPr>
              <a:r>
                <a:rPr lang="en-US" sz="2900" b="1">
                  <a:solidFill>
                    <a:srgbClr val="000000"/>
                  </a:solidFill>
                  <a:latin typeface="Arial" charset="0"/>
                </a:rPr>
                <a:t>DRAM)</a:t>
              </a:r>
            </a:p>
          </p:txBody>
        </p:sp>
        <p:sp>
          <p:nvSpPr>
            <p:cNvPr id="35863" name="Rectangle 19"/>
            <p:cNvSpPr>
              <a:spLocks noChangeArrowheads="1"/>
            </p:cNvSpPr>
            <p:nvPr/>
          </p:nvSpPr>
          <p:spPr bwMode="auto">
            <a:xfrm>
              <a:off x="1445" y="1996"/>
              <a:ext cx="172" cy="1220"/>
            </a:xfrm>
            <a:prstGeom prst="rect">
              <a:avLst/>
            </a:prstGeom>
            <a:solidFill>
              <a:srgbClr val="FFFFCC"/>
            </a:solidFill>
            <a:ln w="12700">
              <a:solidFill>
                <a:srgbClr val="000000"/>
              </a:solidFill>
              <a:miter lim="800000"/>
              <a:headEnd/>
              <a:tailEnd/>
            </a:ln>
          </p:spPr>
          <p:txBody>
            <a:bodyPr wrap="none" anchor="ctr">
              <a:prstTxWarp prst="textNoShape">
                <a:avLst/>
              </a:prstTxWarp>
            </a:bodyPr>
            <a:lstStyle/>
            <a:p>
              <a:endParaRPr lang="en-US"/>
            </a:p>
          </p:txBody>
        </p:sp>
        <p:sp>
          <p:nvSpPr>
            <p:cNvPr id="35864" name="Rectangle 20"/>
            <p:cNvSpPr>
              <a:spLocks noChangeArrowheads="1"/>
            </p:cNvSpPr>
            <p:nvPr/>
          </p:nvSpPr>
          <p:spPr bwMode="auto">
            <a:xfrm>
              <a:off x="1771" y="1996"/>
              <a:ext cx="169" cy="1220"/>
            </a:xfrm>
            <a:prstGeom prst="rect">
              <a:avLst/>
            </a:prstGeom>
            <a:solidFill>
              <a:srgbClr val="FFFFCC"/>
            </a:solidFill>
            <a:ln w="12700">
              <a:solidFill>
                <a:srgbClr val="000000"/>
              </a:solidFill>
              <a:miter lim="800000"/>
              <a:headEnd/>
              <a:tailEnd/>
            </a:ln>
          </p:spPr>
          <p:txBody>
            <a:bodyPr wrap="none" anchor="ctr">
              <a:prstTxWarp prst="textNoShape">
                <a:avLst/>
              </a:prstTxWarp>
            </a:bodyPr>
            <a:lstStyle/>
            <a:p>
              <a:endParaRPr lang="en-US"/>
            </a:p>
          </p:txBody>
        </p:sp>
        <p:sp>
          <p:nvSpPr>
            <p:cNvPr id="35865" name="Rectangle 21"/>
            <p:cNvSpPr>
              <a:spLocks noChangeArrowheads="1"/>
            </p:cNvSpPr>
            <p:nvPr/>
          </p:nvSpPr>
          <p:spPr bwMode="auto">
            <a:xfrm>
              <a:off x="1459" y="2855"/>
              <a:ext cx="146" cy="170"/>
            </a:xfrm>
            <a:prstGeom prst="rect">
              <a:avLst/>
            </a:prstGeom>
            <a:noFill/>
            <a:ln w="12700">
              <a:solidFill>
                <a:srgbClr val="000000"/>
              </a:solidFill>
              <a:miter lim="800000"/>
              <a:headEnd/>
              <a:tailEnd/>
            </a:ln>
          </p:spPr>
          <p:txBody>
            <a:bodyPr wrap="none" anchor="ctr">
              <a:prstTxWarp prst="textNoShape">
                <a:avLst/>
              </a:prstTxWarp>
            </a:bodyPr>
            <a:lstStyle/>
            <a:p>
              <a:endParaRPr lang="en-US"/>
            </a:p>
          </p:txBody>
        </p:sp>
        <p:sp>
          <p:nvSpPr>
            <p:cNvPr id="35866" name="Rectangle 22"/>
            <p:cNvSpPr>
              <a:spLocks noChangeArrowheads="1"/>
            </p:cNvSpPr>
            <p:nvPr/>
          </p:nvSpPr>
          <p:spPr bwMode="auto">
            <a:xfrm>
              <a:off x="1459" y="2200"/>
              <a:ext cx="146" cy="162"/>
            </a:xfrm>
            <a:prstGeom prst="rect">
              <a:avLst/>
            </a:prstGeom>
            <a:noFill/>
            <a:ln w="12700">
              <a:solidFill>
                <a:srgbClr val="000000"/>
              </a:solidFill>
              <a:miter lim="800000"/>
              <a:headEnd/>
              <a:tailEnd/>
            </a:ln>
          </p:spPr>
          <p:txBody>
            <a:bodyPr wrap="none" anchor="ctr">
              <a:prstTxWarp prst="textNoShape">
                <a:avLst/>
              </a:prstTxWarp>
            </a:bodyPr>
            <a:lstStyle/>
            <a:p>
              <a:endParaRPr lang="en-US"/>
            </a:p>
          </p:txBody>
        </p:sp>
        <p:sp>
          <p:nvSpPr>
            <p:cNvPr id="35867" name="Line 23"/>
            <p:cNvSpPr>
              <a:spLocks noChangeShapeType="1"/>
            </p:cNvSpPr>
            <p:nvPr/>
          </p:nvSpPr>
          <p:spPr bwMode="auto">
            <a:xfrm flipV="1">
              <a:off x="1463" y="2203"/>
              <a:ext cx="133" cy="150"/>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35868" name="Line 24"/>
            <p:cNvSpPr>
              <a:spLocks noChangeShapeType="1"/>
            </p:cNvSpPr>
            <p:nvPr/>
          </p:nvSpPr>
          <p:spPr bwMode="auto">
            <a:xfrm>
              <a:off x="1469" y="2210"/>
              <a:ext cx="134" cy="150"/>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35869" name="Line 25"/>
            <p:cNvSpPr>
              <a:spLocks noChangeShapeType="1"/>
            </p:cNvSpPr>
            <p:nvPr/>
          </p:nvSpPr>
          <p:spPr bwMode="auto">
            <a:xfrm flipV="1">
              <a:off x="1463" y="2858"/>
              <a:ext cx="133" cy="150"/>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35870" name="Line 26"/>
            <p:cNvSpPr>
              <a:spLocks noChangeShapeType="1"/>
            </p:cNvSpPr>
            <p:nvPr/>
          </p:nvSpPr>
          <p:spPr bwMode="auto">
            <a:xfrm>
              <a:off x="1469" y="2865"/>
              <a:ext cx="134" cy="150"/>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35871" name="Rectangle 27"/>
            <p:cNvSpPr>
              <a:spLocks noChangeArrowheads="1"/>
            </p:cNvSpPr>
            <p:nvPr/>
          </p:nvSpPr>
          <p:spPr bwMode="auto">
            <a:xfrm>
              <a:off x="1783" y="2529"/>
              <a:ext cx="145" cy="165"/>
            </a:xfrm>
            <a:prstGeom prst="rect">
              <a:avLst/>
            </a:prstGeom>
            <a:noFill/>
            <a:ln w="12700">
              <a:solidFill>
                <a:srgbClr val="000000"/>
              </a:solidFill>
              <a:miter lim="800000"/>
              <a:headEnd/>
              <a:tailEnd/>
            </a:ln>
          </p:spPr>
          <p:txBody>
            <a:bodyPr wrap="none" anchor="ctr">
              <a:prstTxWarp prst="textNoShape">
                <a:avLst/>
              </a:prstTxWarp>
            </a:bodyPr>
            <a:lstStyle/>
            <a:p>
              <a:endParaRPr lang="en-US"/>
            </a:p>
          </p:txBody>
        </p:sp>
        <p:sp>
          <p:nvSpPr>
            <p:cNvPr id="35872" name="Line 28"/>
            <p:cNvSpPr>
              <a:spLocks noChangeShapeType="1"/>
            </p:cNvSpPr>
            <p:nvPr/>
          </p:nvSpPr>
          <p:spPr bwMode="auto">
            <a:xfrm flipV="1">
              <a:off x="1785" y="2532"/>
              <a:ext cx="130" cy="152"/>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35873" name="Line 29"/>
            <p:cNvSpPr>
              <a:spLocks noChangeShapeType="1"/>
            </p:cNvSpPr>
            <p:nvPr/>
          </p:nvSpPr>
          <p:spPr bwMode="auto">
            <a:xfrm>
              <a:off x="1791" y="2540"/>
              <a:ext cx="132" cy="150"/>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grpSp>
          <p:nvGrpSpPr>
            <p:cNvPr id="3" name="Group 30"/>
            <p:cNvGrpSpPr>
              <a:grpSpLocks/>
            </p:cNvGrpSpPr>
            <p:nvPr/>
          </p:nvGrpSpPr>
          <p:grpSpPr bwMode="auto">
            <a:xfrm>
              <a:off x="3936" y="1440"/>
              <a:ext cx="480" cy="525"/>
              <a:chOff x="3936" y="1440"/>
              <a:chExt cx="480" cy="525"/>
            </a:xfrm>
          </p:grpSpPr>
          <p:sp>
            <p:nvSpPr>
              <p:cNvPr id="35880" name="Rectangle 31"/>
              <p:cNvSpPr>
                <a:spLocks noChangeArrowheads="1"/>
              </p:cNvSpPr>
              <p:nvPr/>
            </p:nvSpPr>
            <p:spPr bwMode="auto">
              <a:xfrm>
                <a:off x="3936" y="1440"/>
                <a:ext cx="480" cy="397"/>
              </a:xfrm>
              <a:prstGeom prst="rect">
                <a:avLst/>
              </a:prstGeom>
              <a:noFill/>
              <a:ln w="9525">
                <a:noFill/>
                <a:miter lim="800000"/>
                <a:headEnd/>
                <a:tailEnd/>
              </a:ln>
            </p:spPr>
            <p:txBody>
              <a:bodyPr lIns="92075" tIns="46038" rIns="92075" bIns="46038">
                <a:prstTxWarp prst="textNoShape">
                  <a:avLst/>
                </a:prstTxWarp>
                <a:spAutoFit/>
              </a:bodyPr>
              <a:lstStyle/>
              <a:p>
                <a:pPr algn="ctr" eaLnBrk="1" hangingPunct="1">
                  <a:spcBef>
                    <a:spcPct val="20000"/>
                  </a:spcBef>
                  <a:buFontTx/>
                  <a:buChar char=" "/>
                </a:pPr>
                <a:r>
                  <a:rPr lang="en-US" sz="1600" b="1"/>
                  <a:t>Poly </a:t>
                </a:r>
              </a:p>
              <a:p>
                <a:pPr algn="ctr" eaLnBrk="1" hangingPunct="1">
                  <a:spcBef>
                    <a:spcPct val="20000"/>
                  </a:spcBef>
                  <a:buFontTx/>
                  <a:buChar char=" "/>
                </a:pPr>
                <a:r>
                  <a:rPr lang="en-US" sz="1600" b="1"/>
                  <a:t>Pitch</a:t>
                </a:r>
              </a:p>
            </p:txBody>
          </p:sp>
          <p:sp>
            <p:nvSpPr>
              <p:cNvPr id="35881" name="Line 32"/>
              <p:cNvSpPr>
                <a:spLocks noChangeShapeType="1"/>
              </p:cNvSpPr>
              <p:nvPr/>
            </p:nvSpPr>
            <p:spPr bwMode="auto">
              <a:xfrm flipV="1">
                <a:off x="4038" y="1854"/>
                <a:ext cx="0" cy="111"/>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35882" name="Line 33"/>
              <p:cNvSpPr>
                <a:spLocks noChangeShapeType="1"/>
              </p:cNvSpPr>
              <p:nvPr/>
            </p:nvSpPr>
            <p:spPr bwMode="auto">
              <a:xfrm flipV="1">
                <a:off x="4290" y="1854"/>
                <a:ext cx="0" cy="111"/>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35883" name="Line 34"/>
              <p:cNvSpPr>
                <a:spLocks noChangeShapeType="1"/>
              </p:cNvSpPr>
              <p:nvPr/>
            </p:nvSpPr>
            <p:spPr bwMode="auto">
              <a:xfrm flipV="1">
                <a:off x="4032" y="1917"/>
                <a:ext cx="255" cy="3"/>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grpSp>
        <p:grpSp>
          <p:nvGrpSpPr>
            <p:cNvPr id="4" name="Group 35"/>
            <p:cNvGrpSpPr>
              <a:grpSpLocks/>
            </p:cNvGrpSpPr>
            <p:nvPr/>
          </p:nvGrpSpPr>
          <p:grpSpPr bwMode="auto">
            <a:xfrm>
              <a:off x="1392" y="1492"/>
              <a:ext cx="385" cy="524"/>
              <a:chOff x="1392" y="1492"/>
              <a:chExt cx="385" cy="524"/>
            </a:xfrm>
          </p:grpSpPr>
          <p:sp>
            <p:nvSpPr>
              <p:cNvPr id="35876" name="Line 36"/>
              <p:cNvSpPr>
                <a:spLocks noChangeShapeType="1"/>
              </p:cNvSpPr>
              <p:nvPr/>
            </p:nvSpPr>
            <p:spPr bwMode="auto">
              <a:xfrm flipV="1">
                <a:off x="1440" y="1878"/>
                <a:ext cx="0" cy="111"/>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35877" name="Line 37"/>
              <p:cNvSpPr>
                <a:spLocks noChangeShapeType="1"/>
              </p:cNvSpPr>
              <p:nvPr/>
            </p:nvSpPr>
            <p:spPr bwMode="auto">
              <a:xfrm flipV="1">
                <a:off x="1763" y="1878"/>
                <a:ext cx="0" cy="111"/>
              </a:xfrm>
              <a:prstGeom prst="line">
                <a:avLst/>
              </a:prstGeom>
              <a:noFill/>
              <a:ln w="12700">
                <a:solidFill>
                  <a:srgbClr val="000000"/>
                </a:solidFill>
                <a:round/>
                <a:headEnd type="none" w="sm" len="sm"/>
                <a:tailEnd type="none" w="sm" len="sm"/>
              </a:ln>
            </p:spPr>
            <p:txBody>
              <a:bodyPr wrap="none" anchor="ctr">
                <a:prstTxWarp prst="textNoShape">
                  <a:avLst/>
                </a:prstTxWarp>
              </a:bodyPr>
              <a:lstStyle/>
              <a:p>
                <a:endParaRPr lang="en-US"/>
              </a:p>
            </p:txBody>
          </p:sp>
          <p:sp>
            <p:nvSpPr>
              <p:cNvPr id="35878" name="Rectangle 38"/>
              <p:cNvSpPr>
                <a:spLocks noChangeArrowheads="1"/>
              </p:cNvSpPr>
              <p:nvPr/>
            </p:nvSpPr>
            <p:spPr bwMode="auto">
              <a:xfrm>
                <a:off x="1392" y="1492"/>
                <a:ext cx="385" cy="524"/>
              </a:xfrm>
              <a:prstGeom prst="rect">
                <a:avLst/>
              </a:prstGeom>
              <a:noFill/>
              <a:ln w="9525">
                <a:noFill/>
                <a:miter lim="800000"/>
                <a:headEnd/>
                <a:tailEnd/>
              </a:ln>
            </p:spPr>
            <p:txBody>
              <a:bodyPr lIns="0" tIns="0" rIns="0" bIns="0">
                <a:prstTxWarp prst="textNoShape">
                  <a:avLst/>
                </a:prstTxWarp>
                <a:spAutoFit/>
              </a:bodyPr>
              <a:lstStyle/>
              <a:p>
                <a:pPr algn="ctr" eaLnBrk="1" hangingPunct="1">
                  <a:spcBef>
                    <a:spcPct val="20000"/>
                  </a:spcBef>
                  <a:buFontTx/>
                  <a:buChar char=" "/>
                </a:pPr>
                <a:r>
                  <a:rPr lang="en-US" sz="1600" b="1">
                    <a:solidFill>
                      <a:srgbClr val="000000"/>
                    </a:solidFill>
                  </a:rPr>
                  <a:t>Metal </a:t>
                </a:r>
              </a:p>
              <a:p>
                <a:pPr algn="ctr" eaLnBrk="1" hangingPunct="1">
                  <a:spcBef>
                    <a:spcPct val="20000"/>
                  </a:spcBef>
                  <a:buFontTx/>
                  <a:buChar char=" "/>
                </a:pPr>
                <a:r>
                  <a:rPr lang="en-US" sz="1600" b="1">
                    <a:solidFill>
                      <a:srgbClr val="000000"/>
                    </a:solidFill>
                  </a:rPr>
                  <a:t>Pitch</a:t>
                </a:r>
              </a:p>
              <a:p>
                <a:pPr algn="ctr" eaLnBrk="1" hangingPunct="1">
                  <a:spcBef>
                    <a:spcPct val="20000"/>
                  </a:spcBef>
                  <a:buFontTx/>
                  <a:buChar char=" "/>
                </a:pPr>
                <a:endParaRPr lang="en-US" sz="1600" b="1">
                  <a:solidFill>
                    <a:srgbClr val="000000"/>
                  </a:solidFill>
                </a:endParaRPr>
              </a:p>
            </p:txBody>
          </p:sp>
          <p:sp>
            <p:nvSpPr>
              <p:cNvPr id="35879" name="Line 39"/>
              <p:cNvSpPr>
                <a:spLocks noChangeShapeType="1"/>
              </p:cNvSpPr>
              <p:nvPr/>
            </p:nvSpPr>
            <p:spPr bwMode="auto">
              <a:xfrm flipV="1">
                <a:off x="1440" y="1941"/>
                <a:ext cx="324" cy="0"/>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grpSp>
      </p:grpSp>
      <p:sp>
        <p:nvSpPr>
          <p:cNvPr id="35846" name="Text Box 40"/>
          <p:cNvSpPr txBox="1">
            <a:spLocks noChangeArrowheads="1"/>
          </p:cNvSpPr>
          <p:nvPr/>
        </p:nvSpPr>
        <p:spPr bwMode="auto">
          <a:xfrm>
            <a:off x="228600" y="6248400"/>
            <a:ext cx="3708400" cy="274638"/>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200" b="1"/>
              <a:t>Source:  2001 ITRS - Exec. Summary, ORTC Figure</a:t>
            </a:r>
          </a:p>
        </p:txBody>
      </p:sp>
      <p:sp>
        <p:nvSpPr>
          <p:cNvPr id="35847" name="Text Box 41"/>
          <p:cNvSpPr txBox="1">
            <a:spLocks noChangeArrowheads="1"/>
          </p:cNvSpPr>
          <p:nvPr/>
        </p:nvSpPr>
        <p:spPr bwMode="auto">
          <a:xfrm>
            <a:off x="4572000" y="6172200"/>
            <a:ext cx="3048000" cy="457200"/>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Arial" charset="0"/>
              </a:rPr>
              <a:t>[from Andrew Kahng]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 name="Date Placeholder 2"/>
          <p:cNvSpPr>
            <a:spLocks noGrp="1"/>
          </p:cNvSpPr>
          <p:nvPr>
            <p:ph type="dt" sz="quarter" idx="10"/>
          </p:nvPr>
        </p:nvSpPr>
        <p:spPr/>
        <p:txBody>
          <a:bodyPr/>
          <a:lstStyle/>
          <a:p>
            <a:pPr>
              <a:defRPr/>
            </a:pPr>
            <a:r>
              <a:rPr lang="en-US" smtClean="0"/>
              <a:t>Penn ESE532 Spring 2017 -- DeHon</a:t>
            </a:r>
            <a:endParaRPr lang="en-US"/>
          </a:p>
        </p:txBody>
      </p:sp>
      <p:sp>
        <p:nvSpPr>
          <p:cNvPr id="35" name="Slide Number Placeholder 4"/>
          <p:cNvSpPr>
            <a:spLocks noGrp="1"/>
          </p:cNvSpPr>
          <p:nvPr>
            <p:ph type="sldNum" sz="quarter" idx="12"/>
          </p:nvPr>
        </p:nvSpPr>
        <p:spPr/>
        <p:txBody>
          <a:bodyPr/>
          <a:lstStyle/>
          <a:p>
            <a:pPr>
              <a:defRPr/>
            </a:pPr>
            <a:fld id="{E4421F9E-E07A-274E-93AF-FB838D51B251}" type="slidenum">
              <a:rPr lang="en-US" smtClean="0"/>
              <a:pPr>
                <a:defRPr/>
              </a:pPr>
              <a:t>11</a:t>
            </a:fld>
            <a:endParaRPr lang="en-US"/>
          </a:p>
        </p:txBody>
      </p:sp>
      <p:grpSp>
        <p:nvGrpSpPr>
          <p:cNvPr id="2" name="Group 2"/>
          <p:cNvGrpSpPr>
            <a:grpSpLocks/>
          </p:cNvGrpSpPr>
          <p:nvPr/>
        </p:nvGrpSpPr>
        <p:grpSpPr bwMode="auto">
          <a:xfrm>
            <a:off x="228600" y="449263"/>
            <a:ext cx="8763000" cy="5738812"/>
            <a:chOff x="144" y="283"/>
            <a:chExt cx="5520" cy="3615"/>
          </a:xfrm>
        </p:grpSpPr>
        <p:sp>
          <p:nvSpPr>
            <p:cNvPr id="37896" name="Rectangle 3"/>
            <p:cNvSpPr>
              <a:spLocks noChangeArrowheads="1"/>
            </p:cNvSpPr>
            <p:nvPr/>
          </p:nvSpPr>
          <p:spPr bwMode="auto">
            <a:xfrm>
              <a:off x="1296" y="768"/>
              <a:ext cx="2160" cy="432"/>
            </a:xfrm>
            <a:prstGeom prst="rect">
              <a:avLst/>
            </a:prstGeom>
            <a:solidFill>
              <a:srgbClr val="FFFF00"/>
            </a:solidFill>
            <a:ln w="9525">
              <a:noFill/>
              <a:miter lim="800000"/>
              <a:headEnd/>
              <a:tailEnd/>
            </a:ln>
          </p:spPr>
          <p:txBody>
            <a:bodyPr wrap="none" anchor="ctr">
              <a:prstTxWarp prst="textNoShape">
                <a:avLst/>
              </a:prstTxWarp>
            </a:bodyPr>
            <a:lstStyle/>
            <a:p>
              <a:endParaRPr lang="en-US"/>
            </a:p>
          </p:txBody>
        </p:sp>
        <p:grpSp>
          <p:nvGrpSpPr>
            <p:cNvPr id="3" name="Group 4"/>
            <p:cNvGrpSpPr>
              <a:grpSpLocks/>
            </p:cNvGrpSpPr>
            <p:nvPr/>
          </p:nvGrpSpPr>
          <p:grpSpPr bwMode="auto">
            <a:xfrm>
              <a:off x="144" y="1392"/>
              <a:ext cx="5472" cy="1632"/>
              <a:chOff x="144" y="1392"/>
              <a:chExt cx="5472" cy="1632"/>
            </a:xfrm>
          </p:grpSpPr>
          <p:sp>
            <p:nvSpPr>
              <p:cNvPr id="37909" name="Text Box 5"/>
              <p:cNvSpPr txBox="1">
                <a:spLocks noChangeArrowheads="1"/>
              </p:cNvSpPr>
              <p:nvPr/>
            </p:nvSpPr>
            <p:spPr bwMode="auto">
              <a:xfrm>
                <a:off x="144" y="1824"/>
                <a:ext cx="5472" cy="327"/>
              </a:xfrm>
              <a:prstGeom prst="rect">
                <a:avLst/>
              </a:prstGeom>
              <a:noFill/>
              <a:ln w="9525">
                <a:noFill/>
                <a:miter lim="800000"/>
                <a:headEnd/>
                <a:tailEnd/>
              </a:ln>
            </p:spPr>
            <p:txBody>
              <a:bodyPr>
                <a:prstTxWarp prst="textNoShape">
                  <a:avLst/>
                </a:prstTxWarp>
                <a:spAutoFit/>
              </a:bodyPr>
              <a:lstStyle/>
              <a:p>
                <a:pPr>
                  <a:spcBef>
                    <a:spcPct val="50000"/>
                  </a:spcBef>
                </a:pPr>
                <a:r>
                  <a:rPr lang="en-US" sz="2800">
                    <a:latin typeface="Comic Sans MS" charset="0"/>
                  </a:rPr>
                  <a:t>250 -&gt; 180 -&gt; 130 -&gt; 90 -&gt; 65 -&gt; 45 -&gt; 32 -&gt; 22 -&gt; 16</a:t>
                </a:r>
              </a:p>
            </p:txBody>
          </p:sp>
          <p:grpSp>
            <p:nvGrpSpPr>
              <p:cNvPr id="4" name="Group 6"/>
              <p:cNvGrpSpPr>
                <a:grpSpLocks/>
              </p:cNvGrpSpPr>
              <p:nvPr/>
            </p:nvGrpSpPr>
            <p:grpSpPr bwMode="auto">
              <a:xfrm>
                <a:off x="1488" y="1392"/>
                <a:ext cx="1824" cy="1632"/>
                <a:chOff x="1488" y="1392"/>
                <a:chExt cx="1824" cy="1632"/>
              </a:xfrm>
            </p:grpSpPr>
            <p:grpSp>
              <p:nvGrpSpPr>
                <p:cNvPr id="5" name="Group 7"/>
                <p:cNvGrpSpPr>
                  <a:grpSpLocks/>
                </p:cNvGrpSpPr>
                <p:nvPr/>
              </p:nvGrpSpPr>
              <p:grpSpPr bwMode="auto">
                <a:xfrm>
                  <a:off x="1680" y="1392"/>
                  <a:ext cx="1392" cy="1200"/>
                  <a:chOff x="1680" y="1392"/>
                  <a:chExt cx="1392" cy="1200"/>
                </a:xfrm>
              </p:grpSpPr>
              <p:sp>
                <p:nvSpPr>
                  <p:cNvPr id="37916" name="Freeform 8"/>
                  <p:cNvSpPr>
                    <a:spLocks/>
                  </p:cNvSpPr>
                  <p:nvPr/>
                </p:nvSpPr>
                <p:spPr bwMode="auto">
                  <a:xfrm flipV="1">
                    <a:off x="1728" y="2160"/>
                    <a:ext cx="1344" cy="288"/>
                  </a:xfrm>
                  <a:custGeom>
                    <a:avLst/>
                    <a:gdLst>
                      <a:gd name="T0" fmla="*/ 0 w 672"/>
                      <a:gd name="T1" fmla="*/ 240 h 288"/>
                      <a:gd name="T2" fmla="*/ 0 w 672"/>
                      <a:gd name="T3" fmla="*/ 0 h 288"/>
                      <a:gd name="T4" fmla="*/ 1344 w 672"/>
                      <a:gd name="T5" fmla="*/ 0 h 288"/>
                      <a:gd name="T6" fmla="*/ 1344 w 672"/>
                      <a:gd name="T7" fmla="*/ 288 h 288"/>
                      <a:gd name="T8" fmla="*/ 0 60000 65536"/>
                      <a:gd name="T9" fmla="*/ 0 60000 65536"/>
                      <a:gd name="T10" fmla="*/ 0 60000 65536"/>
                      <a:gd name="T11" fmla="*/ 0 60000 65536"/>
                      <a:gd name="T12" fmla="*/ 0 w 672"/>
                      <a:gd name="T13" fmla="*/ 0 h 288"/>
                      <a:gd name="T14" fmla="*/ 672 w 672"/>
                      <a:gd name="T15" fmla="*/ 288 h 288"/>
                    </a:gdLst>
                    <a:ahLst/>
                    <a:cxnLst>
                      <a:cxn ang="T8">
                        <a:pos x="T0" y="T1"/>
                      </a:cxn>
                      <a:cxn ang="T9">
                        <a:pos x="T2" y="T3"/>
                      </a:cxn>
                      <a:cxn ang="T10">
                        <a:pos x="T4" y="T5"/>
                      </a:cxn>
                      <a:cxn ang="T11">
                        <a:pos x="T6" y="T7"/>
                      </a:cxn>
                    </a:cxnLst>
                    <a:rect l="T12" t="T13" r="T14" b="T15"/>
                    <a:pathLst>
                      <a:path w="672" h="288">
                        <a:moveTo>
                          <a:pt x="0" y="240"/>
                        </a:moveTo>
                        <a:lnTo>
                          <a:pt x="0" y="0"/>
                        </a:lnTo>
                        <a:lnTo>
                          <a:pt x="672" y="0"/>
                        </a:lnTo>
                        <a:lnTo>
                          <a:pt x="672" y="288"/>
                        </a:lnTo>
                      </a:path>
                    </a:pathLst>
                  </a:custGeom>
                  <a:noFill/>
                  <a:ln w="28575">
                    <a:solidFill>
                      <a:schemeClr val="accent2"/>
                    </a:solidFill>
                    <a:round/>
                    <a:headEnd/>
                    <a:tailEnd type="triangle" w="med" len="med"/>
                  </a:ln>
                </p:spPr>
                <p:txBody>
                  <a:bodyPr wrap="none" anchor="ctr">
                    <a:prstTxWarp prst="textNoShape">
                      <a:avLst/>
                    </a:prstTxWarp>
                  </a:bodyPr>
                  <a:lstStyle/>
                  <a:p>
                    <a:endParaRPr lang="en-US"/>
                  </a:p>
                </p:txBody>
              </p:sp>
              <p:sp>
                <p:nvSpPr>
                  <p:cNvPr id="37917" name="Text Box 9"/>
                  <p:cNvSpPr txBox="1">
                    <a:spLocks noChangeArrowheads="1"/>
                  </p:cNvSpPr>
                  <p:nvPr/>
                </p:nvSpPr>
                <p:spPr bwMode="auto">
                  <a:xfrm>
                    <a:off x="1968" y="2304"/>
                    <a:ext cx="816" cy="288"/>
                  </a:xfrm>
                  <a:prstGeom prst="rect">
                    <a:avLst/>
                  </a:prstGeom>
                  <a:solidFill>
                    <a:srgbClr val="FFFF00"/>
                  </a:solidFill>
                  <a:ln w="9525">
                    <a:noFill/>
                    <a:miter lim="800000"/>
                    <a:headEnd/>
                    <a:tailEnd/>
                  </a:ln>
                </p:spPr>
                <p:txBody>
                  <a:bodyPr>
                    <a:prstTxWarp prst="textNoShape">
                      <a:avLst/>
                    </a:prstTxWarp>
                    <a:spAutoFit/>
                  </a:bodyPr>
                  <a:lstStyle/>
                  <a:p>
                    <a:pPr algn="ctr">
                      <a:spcBef>
                        <a:spcPct val="50000"/>
                      </a:spcBef>
                    </a:pPr>
                    <a:r>
                      <a:rPr lang="en-US">
                        <a:latin typeface="Comic Sans MS" charset="0"/>
                      </a:rPr>
                      <a:t>0.5x</a:t>
                    </a:r>
                  </a:p>
                </p:txBody>
              </p:sp>
              <p:grpSp>
                <p:nvGrpSpPr>
                  <p:cNvPr id="6" name="Group 10"/>
                  <p:cNvGrpSpPr>
                    <a:grpSpLocks/>
                  </p:cNvGrpSpPr>
                  <p:nvPr/>
                </p:nvGrpSpPr>
                <p:grpSpPr bwMode="auto">
                  <a:xfrm>
                    <a:off x="1680" y="1392"/>
                    <a:ext cx="672" cy="432"/>
                    <a:chOff x="2016" y="1296"/>
                    <a:chExt cx="672" cy="432"/>
                  </a:xfrm>
                </p:grpSpPr>
                <p:sp>
                  <p:nvSpPr>
                    <p:cNvPr id="37922" name="Freeform 11"/>
                    <p:cNvSpPr>
                      <a:spLocks/>
                    </p:cNvSpPr>
                    <p:nvPr/>
                  </p:nvSpPr>
                  <p:spPr bwMode="auto">
                    <a:xfrm>
                      <a:off x="2016" y="1440"/>
                      <a:ext cx="672" cy="288"/>
                    </a:xfrm>
                    <a:custGeom>
                      <a:avLst/>
                      <a:gdLst>
                        <a:gd name="T0" fmla="*/ 0 w 672"/>
                        <a:gd name="T1" fmla="*/ 240 h 288"/>
                        <a:gd name="T2" fmla="*/ 0 w 672"/>
                        <a:gd name="T3" fmla="*/ 0 h 288"/>
                        <a:gd name="T4" fmla="*/ 672 w 672"/>
                        <a:gd name="T5" fmla="*/ 0 h 288"/>
                        <a:gd name="T6" fmla="*/ 672 w 672"/>
                        <a:gd name="T7" fmla="*/ 288 h 288"/>
                        <a:gd name="T8" fmla="*/ 0 60000 65536"/>
                        <a:gd name="T9" fmla="*/ 0 60000 65536"/>
                        <a:gd name="T10" fmla="*/ 0 60000 65536"/>
                        <a:gd name="T11" fmla="*/ 0 60000 65536"/>
                        <a:gd name="T12" fmla="*/ 0 w 672"/>
                        <a:gd name="T13" fmla="*/ 0 h 288"/>
                        <a:gd name="T14" fmla="*/ 672 w 672"/>
                        <a:gd name="T15" fmla="*/ 288 h 288"/>
                      </a:gdLst>
                      <a:ahLst/>
                      <a:cxnLst>
                        <a:cxn ang="T8">
                          <a:pos x="T0" y="T1"/>
                        </a:cxn>
                        <a:cxn ang="T9">
                          <a:pos x="T2" y="T3"/>
                        </a:cxn>
                        <a:cxn ang="T10">
                          <a:pos x="T4" y="T5"/>
                        </a:cxn>
                        <a:cxn ang="T11">
                          <a:pos x="T6" y="T7"/>
                        </a:cxn>
                      </a:cxnLst>
                      <a:rect l="T12" t="T13" r="T14" b="T15"/>
                      <a:pathLst>
                        <a:path w="672" h="288">
                          <a:moveTo>
                            <a:pt x="0" y="240"/>
                          </a:moveTo>
                          <a:lnTo>
                            <a:pt x="0" y="0"/>
                          </a:lnTo>
                          <a:lnTo>
                            <a:pt x="672" y="0"/>
                          </a:lnTo>
                          <a:lnTo>
                            <a:pt x="672" y="288"/>
                          </a:lnTo>
                        </a:path>
                      </a:pathLst>
                    </a:custGeom>
                    <a:noFill/>
                    <a:ln w="28575">
                      <a:solidFill>
                        <a:schemeClr val="accent2"/>
                      </a:solidFill>
                      <a:round/>
                      <a:headEnd/>
                      <a:tailEnd type="triangle" w="med" len="med"/>
                    </a:ln>
                  </p:spPr>
                  <p:txBody>
                    <a:bodyPr wrap="none" anchor="ctr">
                      <a:prstTxWarp prst="textNoShape">
                        <a:avLst/>
                      </a:prstTxWarp>
                    </a:bodyPr>
                    <a:lstStyle/>
                    <a:p>
                      <a:endParaRPr lang="en-US"/>
                    </a:p>
                  </p:txBody>
                </p:sp>
                <p:sp>
                  <p:nvSpPr>
                    <p:cNvPr id="37923" name="Text Box 12"/>
                    <p:cNvSpPr txBox="1">
                      <a:spLocks noChangeArrowheads="1"/>
                    </p:cNvSpPr>
                    <p:nvPr/>
                  </p:nvSpPr>
                  <p:spPr bwMode="auto">
                    <a:xfrm>
                      <a:off x="2083" y="1296"/>
                      <a:ext cx="528" cy="288"/>
                    </a:xfrm>
                    <a:prstGeom prst="rect">
                      <a:avLst/>
                    </a:prstGeom>
                    <a:solidFill>
                      <a:srgbClr val="FFFF00"/>
                    </a:solidFill>
                    <a:ln w="9525">
                      <a:noFill/>
                      <a:miter lim="800000"/>
                      <a:headEnd/>
                      <a:tailEnd/>
                    </a:ln>
                  </p:spPr>
                  <p:txBody>
                    <a:bodyPr>
                      <a:prstTxWarp prst="textNoShape">
                        <a:avLst/>
                      </a:prstTxWarp>
                      <a:spAutoFit/>
                    </a:bodyPr>
                    <a:lstStyle/>
                    <a:p>
                      <a:pPr algn="ctr">
                        <a:spcBef>
                          <a:spcPct val="50000"/>
                        </a:spcBef>
                      </a:pPr>
                      <a:r>
                        <a:rPr lang="en-US">
                          <a:latin typeface="Comic Sans MS" charset="0"/>
                        </a:rPr>
                        <a:t>0.7x</a:t>
                      </a:r>
                    </a:p>
                  </p:txBody>
                </p:sp>
              </p:grpSp>
              <p:grpSp>
                <p:nvGrpSpPr>
                  <p:cNvPr id="7" name="Group 13"/>
                  <p:cNvGrpSpPr>
                    <a:grpSpLocks/>
                  </p:cNvGrpSpPr>
                  <p:nvPr/>
                </p:nvGrpSpPr>
                <p:grpSpPr bwMode="auto">
                  <a:xfrm>
                    <a:off x="2400" y="1392"/>
                    <a:ext cx="672" cy="432"/>
                    <a:chOff x="2688" y="1392"/>
                    <a:chExt cx="672" cy="432"/>
                  </a:xfrm>
                </p:grpSpPr>
                <p:sp>
                  <p:nvSpPr>
                    <p:cNvPr id="37920" name="Freeform 14"/>
                    <p:cNvSpPr>
                      <a:spLocks/>
                    </p:cNvSpPr>
                    <p:nvPr/>
                  </p:nvSpPr>
                  <p:spPr bwMode="auto">
                    <a:xfrm>
                      <a:off x="2688" y="1536"/>
                      <a:ext cx="672" cy="288"/>
                    </a:xfrm>
                    <a:custGeom>
                      <a:avLst/>
                      <a:gdLst>
                        <a:gd name="T0" fmla="*/ 0 w 672"/>
                        <a:gd name="T1" fmla="*/ 240 h 288"/>
                        <a:gd name="T2" fmla="*/ 0 w 672"/>
                        <a:gd name="T3" fmla="*/ 0 h 288"/>
                        <a:gd name="T4" fmla="*/ 672 w 672"/>
                        <a:gd name="T5" fmla="*/ 0 h 288"/>
                        <a:gd name="T6" fmla="*/ 672 w 672"/>
                        <a:gd name="T7" fmla="*/ 288 h 288"/>
                        <a:gd name="T8" fmla="*/ 0 60000 65536"/>
                        <a:gd name="T9" fmla="*/ 0 60000 65536"/>
                        <a:gd name="T10" fmla="*/ 0 60000 65536"/>
                        <a:gd name="T11" fmla="*/ 0 60000 65536"/>
                        <a:gd name="T12" fmla="*/ 0 w 672"/>
                        <a:gd name="T13" fmla="*/ 0 h 288"/>
                        <a:gd name="T14" fmla="*/ 672 w 672"/>
                        <a:gd name="T15" fmla="*/ 288 h 288"/>
                      </a:gdLst>
                      <a:ahLst/>
                      <a:cxnLst>
                        <a:cxn ang="T8">
                          <a:pos x="T0" y="T1"/>
                        </a:cxn>
                        <a:cxn ang="T9">
                          <a:pos x="T2" y="T3"/>
                        </a:cxn>
                        <a:cxn ang="T10">
                          <a:pos x="T4" y="T5"/>
                        </a:cxn>
                        <a:cxn ang="T11">
                          <a:pos x="T6" y="T7"/>
                        </a:cxn>
                      </a:cxnLst>
                      <a:rect l="T12" t="T13" r="T14" b="T15"/>
                      <a:pathLst>
                        <a:path w="672" h="288">
                          <a:moveTo>
                            <a:pt x="0" y="240"/>
                          </a:moveTo>
                          <a:lnTo>
                            <a:pt x="0" y="0"/>
                          </a:lnTo>
                          <a:lnTo>
                            <a:pt x="672" y="0"/>
                          </a:lnTo>
                          <a:lnTo>
                            <a:pt x="672" y="288"/>
                          </a:lnTo>
                        </a:path>
                      </a:pathLst>
                    </a:custGeom>
                    <a:noFill/>
                    <a:ln w="28575">
                      <a:solidFill>
                        <a:schemeClr val="accent2"/>
                      </a:solidFill>
                      <a:round/>
                      <a:headEnd/>
                      <a:tailEnd type="triangle" w="med" len="med"/>
                    </a:ln>
                  </p:spPr>
                  <p:txBody>
                    <a:bodyPr wrap="none" anchor="ctr">
                      <a:prstTxWarp prst="textNoShape">
                        <a:avLst/>
                      </a:prstTxWarp>
                    </a:bodyPr>
                    <a:lstStyle/>
                    <a:p>
                      <a:endParaRPr lang="en-US"/>
                    </a:p>
                  </p:txBody>
                </p:sp>
                <p:sp>
                  <p:nvSpPr>
                    <p:cNvPr id="37921" name="Text Box 15"/>
                    <p:cNvSpPr txBox="1">
                      <a:spLocks noChangeArrowheads="1"/>
                    </p:cNvSpPr>
                    <p:nvPr/>
                  </p:nvSpPr>
                  <p:spPr bwMode="auto">
                    <a:xfrm>
                      <a:off x="2755" y="1392"/>
                      <a:ext cx="528" cy="288"/>
                    </a:xfrm>
                    <a:prstGeom prst="rect">
                      <a:avLst/>
                    </a:prstGeom>
                    <a:solidFill>
                      <a:srgbClr val="FFFF00"/>
                    </a:solidFill>
                    <a:ln w="9525">
                      <a:noFill/>
                      <a:miter lim="800000"/>
                      <a:headEnd/>
                      <a:tailEnd/>
                    </a:ln>
                  </p:spPr>
                  <p:txBody>
                    <a:bodyPr>
                      <a:prstTxWarp prst="textNoShape">
                        <a:avLst/>
                      </a:prstTxWarp>
                      <a:spAutoFit/>
                    </a:bodyPr>
                    <a:lstStyle/>
                    <a:p>
                      <a:pPr algn="ctr">
                        <a:spcBef>
                          <a:spcPct val="50000"/>
                        </a:spcBef>
                      </a:pPr>
                      <a:r>
                        <a:rPr lang="en-US">
                          <a:latin typeface="Comic Sans MS" charset="0"/>
                        </a:rPr>
                        <a:t>0.7x</a:t>
                      </a:r>
                    </a:p>
                  </p:txBody>
                </p:sp>
              </p:grpSp>
            </p:grpSp>
            <p:grpSp>
              <p:nvGrpSpPr>
                <p:cNvPr id="8" name="Group 16"/>
                <p:cNvGrpSpPr>
                  <a:grpSpLocks/>
                </p:cNvGrpSpPr>
                <p:nvPr/>
              </p:nvGrpSpPr>
              <p:grpSpPr bwMode="auto">
                <a:xfrm>
                  <a:off x="1488" y="2736"/>
                  <a:ext cx="1824" cy="288"/>
                  <a:chOff x="1728" y="2736"/>
                  <a:chExt cx="1824" cy="288"/>
                </a:xfrm>
              </p:grpSpPr>
              <p:sp>
                <p:nvSpPr>
                  <p:cNvPr id="37913" name="Text Box 17"/>
                  <p:cNvSpPr txBox="1">
                    <a:spLocks noChangeArrowheads="1"/>
                  </p:cNvSpPr>
                  <p:nvPr/>
                </p:nvSpPr>
                <p:spPr bwMode="auto">
                  <a:xfrm>
                    <a:off x="1728" y="2736"/>
                    <a:ext cx="432" cy="288"/>
                  </a:xfrm>
                  <a:prstGeom prst="rect">
                    <a:avLst/>
                  </a:prstGeom>
                  <a:noFill/>
                  <a:ln w="9525">
                    <a:noFill/>
                    <a:miter lim="800000"/>
                    <a:headEnd/>
                    <a:tailEnd/>
                  </a:ln>
                </p:spPr>
                <p:txBody>
                  <a:bodyPr>
                    <a:prstTxWarp prst="textNoShape">
                      <a:avLst/>
                    </a:prstTxWarp>
                    <a:spAutoFit/>
                  </a:bodyPr>
                  <a:lstStyle/>
                  <a:p>
                    <a:pPr algn="ctr">
                      <a:spcBef>
                        <a:spcPct val="50000"/>
                      </a:spcBef>
                    </a:pPr>
                    <a:r>
                      <a:rPr lang="en-US">
                        <a:latin typeface="Comic Sans MS" charset="0"/>
                      </a:rPr>
                      <a:t>N</a:t>
                    </a:r>
                  </a:p>
                </p:txBody>
              </p:sp>
              <p:sp>
                <p:nvSpPr>
                  <p:cNvPr id="37914" name="Text Box 18"/>
                  <p:cNvSpPr txBox="1">
                    <a:spLocks noChangeArrowheads="1"/>
                  </p:cNvSpPr>
                  <p:nvPr/>
                </p:nvSpPr>
                <p:spPr bwMode="auto">
                  <a:xfrm>
                    <a:off x="2400" y="2736"/>
                    <a:ext cx="480" cy="288"/>
                  </a:xfrm>
                  <a:prstGeom prst="rect">
                    <a:avLst/>
                  </a:prstGeom>
                  <a:noFill/>
                  <a:ln w="9525">
                    <a:noFill/>
                    <a:miter lim="800000"/>
                    <a:headEnd/>
                    <a:tailEnd/>
                  </a:ln>
                </p:spPr>
                <p:txBody>
                  <a:bodyPr>
                    <a:prstTxWarp prst="textNoShape">
                      <a:avLst/>
                    </a:prstTxWarp>
                    <a:spAutoFit/>
                  </a:bodyPr>
                  <a:lstStyle/>
                  <a:p>
                    <a:pPr algn="ctr">
                      <a:spcBef>
                        <a:spcPct val="50000"/>
                      </a:spcBef>
                    </a:pPr>
                    <a:r>
                      <a:rPr lang="en-US">
                        <a:latin typeface="Comic Sans MS" charset="0"/>
                      </a:rPr>
                      <a:t>N+1</a:t>
                    </a:r>
                  </a:p>
                </p:txBody>
              </p:sp>
              <p:sp>
                <p:nvSpPr>
                  <p:cNvPr id="37915" name="Text Box 19"/>
                  <p:cNvSpPr txBox="1">
                    <a:spLocks noChangeArrowheads="1"/>
                  </p:cNvSpPr>
                  <p:nvPr/>
                </p:nvSpPr>
                <p:spPr bwMode="auto">
                  <a:xfrm>
                    <a:off x="3072" y="2736"/>
                    <a:ext cx="480" cy="288"/>
                  </a:xfrm>
                  <a:prstGeom prst="rect">
                    <a:avLst/>
                  </a:prstGeom>
                  <a:noFill/>
                  <a:ln w="9525">
                    <a:noFill/>
                    <a:miter lim="800000"/>
                    <a:headEnd/>
                    <a:tailEnd/>
                  </a:ln>
                </p:spPr>
                <p:txBody>
                  <a:bodyPr>
                    <a:prstTxWarp prst="textNoShape">
                      <a:avLst/>
                    </a:prstTxWarp>
                    <a:spAutoFit/>
                  </a:bodyPr>
                  <a:lstStyle/>
                  <a:p>
                    <a:pPr algn="ctr">
                      <a:spcBef>
                        <a:spcPct val="50000"/>
                      </a:spcBef>
                    </a:pPr>
                    <a:r>
                      <a:rPr lang="en-US">
                        <a:latin typeface="Comic Sans MS" charset="0"/>
                      </a:rPr>
                      <a:t>N+2</a:t>
                    </a:r>
                  </a:p>
                </p:txBody>
              </p:sp>
            </p:grpSp>
          </p:grpSp>
        </p:grpSp>
        <p:sp>
          <p:nvSpPr>
            <p:cNvPr id="37898" name="Text Box 20"/>
            <p:cNvSpPr txBox="1">
              <a:spLocks noChangeArrowheads="1"/>
            </p:cNvSpPr>
            <p:nvPr/>
          </p:nvSpPr>
          <p:spPr bwMode="auto">
            <a:xfrm>
              <a:off x="3456" y="2304"/>
              <a:ext cx="2064" cy="1594"/>
            </a:xfrm>
            <a:prstGeom prst="rect">
              <a:avLst/>
            </a:prstGeom>
            <a:solidFill>
              <a:srgbClr val="FFFF00"/>
            </a:solidFill>
            <a:ln w="9525">
              <a:noFill/>
              <a:miter lim="800000"/>
              <a:headEnd/>
              <a:tailEnd/>
            </a:ln>
          </p:spPr>
          <p:txBody>
            <a:bodyPr>
              <a:prstTxWarp prst="textNoShape">
                <a:avLst/>
              </a:prstTxWarp>
              <a:spAutoFit/>
            </a:bodyPr>
            <a:lstStyle/>
            <a:p>
              <a:pPr algn="ctr">
                <a:spcBef>
                  <a:spcPct val="50000"/>
                </a:spcBef>
              </a:pPr>
              <a:r>
                <a:rPr lang="en-US" sz="2000">
                  <a:latin typeface="Comic Sans MS" charset="0"/>
                </a:rPr>
                <a:t>Node Cycle Time            (T yrs):</a:t>
              </a:r>
            </a:p>
            <a:p>
              <a:pPr algn="ctr">
                <a:spcBef>
                  <a:spcPct val="50000"/>
                </a:spcBef>
              </a:pPr>
              <a:r>
                <a:rPr lang="en-US" sz="2000">
                  <a:latin typeface="Comic Sans MS" charset="0"/>
                </a:rPr>
                <a:t>*CARR(T) =</a:t>
              </a:r>
            </a:p>
            <a:p>
              <a:pPr algn="ctr">
                <a:spcBef>
                  <a:spcPct val="50000"/>
                </a:spcBef>
              </a:pPr>
              <a:r>
                <a:rPr lang="en-US" sz="2000">
                  <a:latin typeface="Comic Sans MS" charset="0"/>
                </a:rPr>
                <a:t>[(0.5)^(1/2T yrs)] - 1</a:t>
              </a:r>
            </a:p>
            <a:p>
              <a:pPr algn="ctr">
                <a:spcBef>
                  <a:spcPct val="50000"/>
                </a:spcBef>
              </a:pPr>
              <a:r>
                <a:rPr lang="en-US" sz="2000" b="1">
                  <a:solidFill>
                    <a:schemeClr val="accent2"/>
                  </a:solidFill>
                  <a:latin typeface="Comic Sans MS" charset="0"/>
                </a:rPr>
                <a:t>CARR(3 yrs) = -10.9%</a:t>
              </a:r>
              <a:endParaRPr lang="en-US" sz="2000">
                <a:latin typeface="Comic Sans MS" charset="0"/>
              </a:endParaRPr>
            </a:p>
            <a:p>
              <a:pPr algn="ctr">
                <a:spcBef>
                  <a:spcPct val="50000"/>
                </a:spcBef>
              </a:pPr>
              <a:r>
                <a:rPr lang="en-US" sz="2000" b="1">
                  <a:solidFill>
                    <a:srgbClr val="FF3300"/>
                  </a:solidFill>
                  <a:latin typeface="Comic Sans MS" charset="0"/>
                </a:rPr>
                <a:t>CARR(2 yrs) = -15.9%</a:t>
              </a:r>
            </a:p>
          </p:txBody>
        </p:sp>
        <p:sp>
          <p:nvSpPr>
            <p:cNvPr id="37899" name="Text Box 21"/>
            <p:cNvSpPr txBox="1">
              <a:spLocks noChangeArrowheads="1"/>
            </p:cNvSpPr>
            <p:nvPr/>
          </p:nvSpPr>
          <p:spPr bwMode="auto">
            <a:xfrm>
              <a:off x="1392" y="3360"/>
              <a:ext cx="1920" cy="520"/>
            </a:xfrm>
            <a:prstGeom prst="rect">
              <a:avLst/>
            </a:prstGeom>
            <a:solidFill>
              <a:srgbClr val="FFFF00"/>
            </a:solidFill>
            <a:ln w="9525">
              <a:noFill/>
              <a:miter lim="800000"/>
              <a:headEnd/>
              <a:tailEnd/>
            </a:ln>
          </p:spPr>
          <p:txBody>
            <a:bodyPr>
              <a:prstTxWarp prst="textNoShape">
                <a:avLst/>
              </a:prstTxWarp>
              <a:spAutoFit/>
            </a:bodyPr>
            <a:lstStyle/>
            <a:p>
              <a:pPr algn="ctr">
                <a:spcBef>
                  <a:spcPct val="50000"/>
                </a:spcBef>
              </a:pPr>
              <a:r>
                <a:rPr lang="en-US" sz="1600">
                  <a:latin typeface="Comic Sans MS" charset="0"/>
                </a:rPr>
                <a:t>* CARR(T) = Compound Annual Reduction Rate                     (@ cycle time period, T)</a:t>
              </a:r>
            </a:p>
          </p:txBody>
        </p:sp>
        <p:grpSp>
          <p:nvGrpSpPr>
            <p:cNvPr id="9" name="Group 22"/>
            <p:cNvGrpSpPr>
              <a:grpSpLocks/>
            </p:cNvGrpSpPr>
            <p:nvPr/>
          </p:nvGrpSpPr>
          <p:grpSpPr bwMode="auto">
            <a:xfrm>
              <a:off x="4021" y="283"/>
              <a:ext cx="1643" cy="1397"/>
              <a:chOff x="4021" y="283"/>
              <a:chExt cx="1643" cy="1397"/>
            </a:xfrm>
          </p:grpSpPr>
          <p:sp>
            <p:nvSpPr>
              <p:cNvPr id="37901" name="Rectangle 23"/>
              <p:cNvSpPr>
                <a:spLocks noChangeArrowheads="1"/>
              </p:cNvSpPr>
              <p:nvPr/>
            </p:nvSpPr>
            <p:spPr bwMode="auto">
              <a:xfrm>
                <a:off x="4021" y="283"/>
                <a:ext cx="1643" cy="1397"/>
              </a:xfrm>
              <a:prstGeom prst="rect">
                <a:avLst/>
              </a:prstGeom>
              <a:solidFill>
                <a:srgbClr val="FFFF00"/>
              </a:solidFill>
              <a:ln w="9525">
                <a:noFill/>
                <a:miter lim="800000"/>
                <a:headEnd/>
                <a:tailEnd/>
              </a:ln>
            </p:spPr>
            <p:txBody>
              <a:bodyPr wrap="none" anchor="ctr">
                <a:prstTxWarp prst="textNoShape">
                  <a:avLst/>
                </a:prstTxWarp>
              </a:bodyPr>
              <a:lstStyle/>
              <a:p>
                <a:endParaRPr lang="en-US"/>
              </a:p>
            </p:txBody>
          </p:sp>
          <p:sp>
            <p:nvSpPr>
              <p:cNvPr id="37902" name="Freeform 24"/>
              <p:cNvSpPr>
                <a:spLocks/>
              </p:cNvSpPr>
              <p:nvPr/>
            </p:nvSpPr>
            <p:spPr bwMode="auto">
              <a:xfrm>
                <a:off x="4272" y="451"/>
                <a:ext cx="1248" cy="960"/>
              </a:xfrm>
              <a:custGeom>
                <a:avLst/>
                <a:gdLst>
                  <a:gd name="T0" fmla="*/ 0 w 1248"/>
                  <a:gd name="T1" fmla="*/ 0 h 960"/>
                  <a:gd name="T2" fmla="*/ 0 w 1248"/>
                  <a:gd name="T3" fmla="*/ 960 h 960"/>
                  <a:gd name="T4" fmla="*/ 1248 w 1248"/>
                  <a:gd name="T5" fmla="*/ 960 h 960"/>
                  <a:gd name="T6" fmla="*/ 0 60000 65536"/>
                  <a:gd name="T7" fmla="*/ 0 60000 65536"/>
                  <a:gd name="T8" fmla="*/ 0 60000 65536"/>
                  <a:gd name="T9" fmla="*/ 0 w 1248"/>
                  <a:gd name="T10" fmla="*/ 0 h 960"/>
                  <a:gd name="T11" fmla="*/ 1248 w 1248"/>
                  <a:gd name="T12" fmla="*/ 960 h 960"/>
                </a:gdLst>
                <a:ahLst/>
                <a:cxnLst>
                  <a:cxn ang="T6">
                    <a:pos x="T0" y="T1"/>
                  </a:cxn>
                  <a:cxn ang="T7">
                    <a:pos x="T2" y="T3"/>
                  </a:cxn>
                  <a:cxn ang="T8">
                    <a:pos x="T4" y="T5"/>
                  </a:cxn>
                </a:cxnLst>
                <a:rect l="T9" t="T10" r="T11" b="T12"/>
                <a:pathLst>
                  <a:path w="1248" h="960">
                    <a:moveTo>
                      <a:pt x="0" y="0"/>
                    </a:moveTo>
                    <a:lnTo>
                      <a:pt x="0" y="960"/>
                    </a:lnTo>
                    <a:lnTo>
                      <a:pt x="1248" y="960"/>
                    </a:lnTo>
                  </a:path>
                </a:pathLst>
              </a:custGeom>
              <a:noFill/>
              <a:ln w="28575">
                <a:solidFill>
                  <a:schemeClr val="accent2"/>
                </a:solidFill>
                <a:round/>
                <a:headEnd/>
                <a:tailEnd/>
              </a:ln>
            </p:spPr>
            <p:txBody>
              <a:bodyPr wrap="none" anchor="ctr">
                <a:prstTxWarp prst="textNoShape">
                  <a:avLst/>
                </a:prstTxWarp>
              </a:bodyPr>
              <a:lstStyle/>
              <a:p>
                <a:endParaRPr lang="en-US"/>
              </a:p>
            </p:txBody>
          </p:sp>
          <p:sp>
            <p:nvSpPr>
              <p:cNvPr id="37903" name="Line 25"/>
              <p:cNvSpPr>
                <a:spLocks noChangeShapeType="1"/>
              </p:cNvSpPr>
              <p:nvPr/>
            </p:nvSpPr>
            <p:spPr bwMode="auto">
              <a:xfrm>
                <a:off x="4416" y="547"/>
                <a:ext cx="960" cy="768"/>
              </a:xfrm>
              <a:prstGeom prst="line">
                <a:avLst/>
              </a:prstGeom>
              <a:noFill/>
              <a:ln w="38100">
                <a:solidFill>
                  <a:schemeClr val="accent2"/>
                </a:solidFill>
                <a:round/>
                <a:headEnd/>
                <a:tailEnd type="triangle" w="med" len="med"/>
              </a:ln>
            </p:spPr>
            <p:txBody>
              <a:bodyPr wrap="none" anchor="ctr">
                <a:prstTxWarp prst="textNoShape">
                  <a:avLst/>
                </a:prstTxWarp>
              </a:bodyPr>
              <a:lstStyle/>
              <a:p>
                <a:endParaRPr lang="en-US"/>
              </a:p>
            </p:txBody>
          </p:sp>
          <p:sp>
            <p:nvSpPr>
              <p:cNvPr id="37904" name="Text Box 26"/>
              <p:cNvSpPr txBox="1">
                <a:spLocks noChangeArrowheads="1"/>
              </p:cNvSpPr>
              <p:nvPr/>
            </p:nvSpPr>
            <p:spPr bwMode="auto">
              <a:xfrm rot="-5400000">
                <a:off x="3561" y="800"/>
                <a:ext cx="1174" cy="231"/>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800" b="1"/>
                  <a:t>Log Half-Pitch </a:t>
                </a:r>
              </a:p>
            </p:txBody>
          </p:sp>
          <p:sp>
            <p:nvSpPr>
              <p:cNvPr id="37905" name="Text Box 27"/>
              <p:cNvSpPr txBox="1">
                <a:spLocks noChangeArrowheads="1"/>
              </p:cNvSpPr>
              <p:nvPr/>
            </p:nvSpPr>
            <p:spPr bwMode="auto">
              <a:xfrm>
                <a:off x="4345" y="1420"/>
                <a:ext cx="1271" cy="231"/>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800" b="1"/>
                  <a:t>Linear Time</a:t>
                </a:r>
              </a:p>
            </p:txBody>
          </p:sp>
          <p:sp>
            <p:nvSpPr>
              <p:cNvPr id="37906" name="Text Box 28"/>
              <p:cNvSpPr txBox="1">
                <a:spLocks noChangeArrowheads="1"/>
              </p:cNvSpPr>
              <p:nvPr/>
            </p:nvSpPr>
            <p:spPr bwMode="auto">
              <a:xfrm>
                <a:off x="4320" y="335"/>
                <a:ext cx="1127" cy="404"/>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800" b="1"/>
                  <a:t>1994 NTRS - .7x/</a:t>
                </a:r>
                <a:r>
                  <a:rPr lang="en-US" sz="1800" b="1">
                    <a:solidFill>
                      <a:schemeClr val="accent2"/>
                    </a:solidFill>
                  </a:rPr>
                  <a:t>3yrs</a:t>
                </a:r>
              </a:p>
            </p:txBody>
          </p:sp>
          <p:sp>
            <p:nvSpPr>
              <p:cNvPr id="37907" name="Text Box 29"/>
              <p:cNvSpPr txBox="1">
                <a:spLocks noChangeArrowheads="1"/>
              </p:cNvSpPr>
              <p:nvPr/>
            </p:nvSpPr>
            <p:spPr bwMode="auto">
              <a:xfrm>
                <a:off x="4032" y="1007"/>
                <a:ext cx="1127" cy="404"/>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800" b="1"/>
                  <a:t>Actual - .7x/</a:t>
                </a:r>
                <a:r>
                  <a:rPr lang="en-US" sz="1800" b="1">
                    <a:solidFill>
                      <a:srgbClr val="FF3300"/>
                    </a:solidFill>
                  </a:rPr>
                  <a:t>2yrs</a:t>
                </a:r>
              </a:p>
            </p:txBody>
          </p:sp>
          <p:sp>
            <p:nvSpPr>
              <p:cNvPr id="37908" name="Line 30"/>
              <p:cNvSpPr>
                <a:spLocks noChangeShapeType="1"/>
              </p:cNvSpPr>
              <p:nvPr/>
            </p:nvSpPr>
            <p:spPr bwMode="auto">
              <a:xfrm>
                <a:off x="4418" y="548"/>
                <a:ext cx="341" cy="464"/>
              </a:xfrm>
              <a:prstGeom prst="line">
                <a:avLst/>
              </a:prstGeom>
              <a:noFill/>
              <a:ln w="38100">
                <a:solidFill>
                  <a:srgbClr val="FF3300"/>
                </a:solidFill>
                <a:round/>
                <a:headEnd/>
                <a:tailEnd type="triangle" w="med" len="med"/>
              </a:ln>
            </p:spPr>
            <p:txBody>
              <a:bodyPr wrap="none" anchor="ctr">
                <a:prstTxWarp prst="textNoShape">
                  <a:avLst/>
                </a:prstTxWarp>
              </a:bodyPr>
              <a:lstStyle/>
              <a:p>
                <a:endParaRPr lang="en-US"/>
              </a:p>
            </p:txBody>
          </p:sp>
        </p:grpSp>
      </p:grpSp>
      <p:sp>
        <p:nvSpPr>
          <p:cNvPr id="37893" name="Rectangle 31"/>
          <p:cNvSpPr>
            <a:spLocks noGrp="1" noChangeArrowheads="1"/>
          </p:cNvSpPr>
          <p:nvPr>
            <p:ph type="title"/>
          </p:nvPr>
        </p:nvSpPr>
        <p:spPr>
          <a:xfrm>
            <a:off x="-76200" y="609600"/>
            <a:ext cx="7772400" cy="1143000"/>
          </a:xfrm>
        </p:spPr>
        <p:txBody>
          <a:bodyPr/>
          <a:lstStyle/>
          <a:p>
            <a:r>
              <a:rPr lang="en-US">
                <a:solidFill>
                  <a:schemeClr val="accent2"/>
                </a:solidFill>
                <a:latin typeface="Comic Sans MS" charset="0"/>
              </a:rPr>
              <a:t>Scaling Calculator +		  </a:t>
            </a:r>
            <a:r>
              <a:rPr lang="en-US" sz="3200">
                <a:solidFill>
                  <a:schemeClr val="accent2"/>
                </a:solidFill>
                <a:latin typeface="Comic Sans MS" charset="0"/>
              </a:rPr>
              <a:t>Node Cycle Time:</a:t>
            </a:r>
            <a:endParaRPr lang="en-US">
              <a:solidFill>
                <a:schemeClr val="accent2"/>
              </a:solidFill>
              <a:latin typeface="Comic Sans MS" charset="0"/>
            </a:endParaRPr>
          </a:p>
        </p:txBody>
      </p:sp>
      <p:sp>
        <p:nvSpPr>
          <p:cNvPr id="37894" name="Text Box 32"/>
          <p:cNvSpPr txBox="1">
            <a:spLocks noChangeArrowheads="1"/>
          </p:cNvSpPr>
          <p:nvPr/>
        </p:nvSpPr>
        <p:spPr bwMode="auto">
          <a:xfrm>
            <a:off x="0" y="6248400"/>
            <a:ext cx="3721100" cy="274638"/>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200" b="1"/>
              <a:t>Source:  2001 ITRS - Exec. Summary, ORTC Figure</a:t>
            </a:r>
          </a:p>
        </p:txBody>
      </p:sp>
      <p:sp>
        <p:nvSpPr>
          <p:cNvPr id="37895" name="Text Box 33"/>
          <p:cNvSpPr txBox="1">
            <a:spLocks noChangeArrowheads="1"/>
          </p:cNvSpPr>
          <p:nvPr/>
        </p:nvSpPr>
        <p:spPr bwMode="auto">
          <a:xfrm>
            <a:off x="4572000" y="6172200"/>
            <a:ext cx="3048000" cy="457200"/>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Arial" charset="0"/>
              </a:rPr>
              <a:t>[from Andrew Kahng]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152400"/>
            <a:ext cx="7772400" cy="1143000"/>
          </a:xfrm>
        </p:spPr>
        <p:txBody>
          <a:bodyPr/>
          <a:lstStyle/>
          <a:p>
            <a:r>
              <a:rPr lang="en-US" dirty="0" smtClean="0">
                <a:solidFill>
                  <a:srgbClr val="FF0000"/>
                </a:solidFill>
              </a:rPr>
              <a:t>Warning</a:t>
            </a:r>
            <a:endParaRPr lang="en-US" dirty="0">
              <a:solidFill>
                <a:srgbClr val="FF0000"/>
              </a:solidFill>
            </a:endParaRPr>
          </a:p>
        </p:txBody>
      </p:sp>
      <p:sp>
        <p:nvSpPr>
          <p:cNvPr id="6" name="Content Placeholder 5"/>
          <p:cNvSpPr>
            <a:spLocks noGrp="1"/>
          </p:cNvSpPr>
          <p:nvPr>
            <p:ph idx="1"/>
          </p:nvPr>
        </p:nvSpPr>
        <p:spPr>
          <a:xfrm>
            <a:off x="533400" y="1143000"/>
            <a:ext cx="7924800" cy="4114800"/>
          </a:xfrm>
        </p:spPr>
        <p:txBody>
          <a:bodyPr/>
          <a:lstStyle/>
          <a:p>
            <a:r>
              <a:rPr lang="en-US" dirty="0" smtClean="0"/>
              <a:t>Dive into detail equations</a:t>
            </a:r>
          </a:p>
          <a:p>
            <a:pPr lvl="1"/>
            <a:r>
              <a:rPr lang="en-US" dirty="0" smtClean="0"/>
              <a:t>Not expect you necessarily know before</a:t>
            </a:r>
          </a:p>
          <a:p>
            <a:pPr lvl="2"/>
            <a:r>
              <a:rPr lang="en-US" dirty="0" smtClean="0"/>
              <a:t>Unless took 370, 570, 534…</a:t>
            </a:r>
          </a:p>
          <a:p>
            <a:pPr lvl="1"/>
            <a:r>
              <a:rPr lang="en-US" dirty="0" smtClean="0"/>
              <a:t>Won’t expect you use later</a:t>
            </a:r>
          </a:p>
          <a:p>
            <a:r>
              <a:rPr lang="en-US" dirty="0" smtClean="0"/>
              <a:t>…but, you want to have an idea of the implications (area, performance, energy)</a:t>
            </a:r>
          </a:p>
          <a:p>
            <a:r>
              <a:rPr lang="en-US" dirty="0" smtClean="0"/>
              <a:t>If I just showed you results</a:t>
            </a:r>
          </a:p>
          <a:p>
            <a:pPr lvl="1"/>
            <a:r>
              <a:rPr lang="en-US" dirty="0" smtClean="0"/>
              <a:t>I think would be hard to follow</a:t>
            </a:r>
          </a:p>
          <a:p>
            <a:pPr lvl="1"/>
            <a:r>
              <a:rPr lang="en-US" dirty="0" smtClean="0"/>
              <a:t>Not engaged</a:t>
            </a:r>
          </a:p>
          <a:p>
            <a:r>
              <a:rPr lang="en-US" dirty="0" smtClean="0"/>
              <a:t>So, we will do calculations together</a:t>
            </a:r>
            <a:endParaRPr lang="en-US" dirty="0"/>
          </a:p>
        </p:txBody>
      </p:sp>
      <p:sp>
        <p:nvSpPr>
          <p:cNvPr id="3" name="Date Placeholder 2"/>
          <p:cNvSpPr>
            <a:spLocks noGrp="1"/>
          </p:cNvSpPr>
          <p:nvPr>
            <p:ph type="dt" sz="half" idx="10"/>
          </p:nvPr>
        </p:nvSpPr>
        <p:spPr/>
        <p:txBody>
          <a:bodyPr/>
          <a:lstStyle/>
          <a:p>
            <a:pPr>
              <a:defRPr/>
            </a:pPr>
            <a:r>
              <a:rPr lang="en-US" smtClean="0"/>
              <a:t>Penn ESE532 Spring 2017 -- DeHon</a:t>
            </a:r>
            <a:endParaRPr lang="en-US"/>
          </a:p>
        </p:txBody>
      </p:sp>
      <p:sp>
        <p:nvSpPr>
          <p:cNvPr id="4" name="Slide Number Placeholder 3"/>
          <p:cNvSpPr>
            <a:spLocks noGrp="1"/>
          </p:cNvSpPr>
          <p:nvPr>
            <p:ph type="sldNum" sz="quarter" idx="12"/>
          </p:nvPr>
        </p:nvSpPr>
        <p:spPr/>
        <p:txBody>
          <a:bodyPr/>
          <a:lstStyle/>
          <a:p>
            <a:pPr>
              <a:defRPr/>
            </a:pPr>
            <a:fld id="{8397443E-5BDF-0743-AE27-BC35DF220775}" type="slidenum">
              <a:rPr lang="en-US" smtClean="0"/>
              <a:pPr>
                <a:defRPr/>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Date Placeholder 4"/>
          <p:cNvSpPr>
            <a:spLocks noGrp="1"/>
          </p:cNvSpPr>
          <p:nvPr>
            <p:ph type="dt" sz="quarter" idx="10"/>
          </p:nvPr>
        </p:nvSpPr>
        <p:spPr>
          <a:noFill/>
        </p:spPr>
        <p:txBody>
          <a:bodyPr/>
          <a:lstStyle/>
          <a:p>
            <a:r>
              <a:rPr lang="en-US" smtClean="0"/>
              <a:t>Penn ESE532 Spring 2017 -- DeHon</a:t>
            </a:r>
            <a:endParaRPr lang="en-US"/>
          </a:p>
        </p:txBody>
      </p:sp>
      <p:sp>
        <p:nvSpPr>
          <p:cNvPr id="6" name="Slide Number Placeholder 6"/>
          <p:cNvSpPr>
            <a:spLocks noGrp="1"/>
          </p:cNvSpPr>
          <p:nvPr>
            <p:ph type="sldNum" sz="quarter" idx="12"/>
          </p:nvPr>
        </p:nvSpPr>
        <p:spPr/>
        <p:txBody>
          <a:bodyPr/>
          <a:lstStyle/>
          <a:p>
            <a:pPr>
              <a:defRPr/>
            </a:pPr>
            <a:fld id="{10CDD288-0F7A-B342-9468-228AEA38AAA2}" type="slidenum">
              <a:rPr lang="en-US" smtClean="0"/>
              <a:pPr>
                <a:defRPr/>
              </a:pPr>
              <a:t>13</a:t>
            </a:fld>
            <a:endParaRPr lang="en-US"/>
          </a:p>
        </p:txBody>
      </p:sp>
      <p:sp>
        <p:nvSpPr>
          <p:cNvPr id="30724" name="Rectangle 2"/>
          <p:cNvSpPr>
            <a:spLocks noGrp="1" noChangeArrowheads="1"/>
          </p:cNvSpPr>
          <p:nvPr>
            <p:ph type="title"/>
          </p:nvPr>
        </p:nvSpPr>
        <p:spPr/>
        <p:txBody>
          <a:bodyPr/>
          <a:lstStyle/>
          <a:p>
            <a:r>
              <a:rPr lang="en-US" smtClean="0"/>
              <a:t>Dimensions</a:t>
            </a:r>
          </a:p>
        </p:txBody>
      </p:sp>
      <p:sp>
        <p:nvSpPr>
          <p:cNvPr id="30725" name="Rectangle 3"/>
          <p:cNvSpPr>
            <a:spLocks noGrp="1" noChangeArrowheads="1"/>
          </p:cNvSpPr>
          <p:nvPr>
            <p:ph type="body" sz="half" idx="1"/>
          </p:nvPr>
        </p:nvSpPr>
        <p:spPr>
          <a:xfrm>
            <a:off x="304800" y="1600200"/>
            <a:ext cx="4038600" cy="4114800"/>
          </a:xfrm>
        </p:spPr>
        <p:txBody>
          <a:bodyPr/>
          <a:lstStyle/>
          <a:p>
            <a:r>
              <a:rPr lang="en-US" sz="2800" dirty="0"/>
              <a:t>Channel Length (L)</a:t>
            </a:r>
          </a:p>
          <a:p>
            <a:r>
              <a:rPr lang="en-US" sz="2800" dirty="0"/>
              <a:t>Channel Width (W)</a:t>
            </a:r>
          </a:p>
          <a:p>
            <a:r>
              <a:rPr lang="en-US" sz="2800" dirty="0"/>
              <a:t>Oxide Thickness (</a:t>
            </a:r>
            <a:r>
              <a:rPr lang="en-US" sz="2800" dirty="0" err="1"/>
              <a:t>T</a:t>
            </a:r>
            <a:r>
              <a:rPr lang="en-US" sz="2800" baseline="-25000" dirty="0" err="1"/>
              <a:t>ox</a:t>
            </a:r>
            <a:r>
              <a:rPr lang="en-US" sz="2800" dirty="0"/>
              <a:t>)</a:t>
            </a:r>
          </a:p>
          <a:p>
            <a:endParaRPr lang="en-US" sz="2800" dirty="0"/>
          </a:p>
        </p:txBody>
      </p:sp>
      <p:pic>
        <p:nvPicPr>
          <p:cNvPr id="30726" name="Picture 4" descr="mosfet_medium"/>
          <p:cNvPicPr>
            <a:picLocks noChangeAspect="1" noChangeArrowheads="1"/>
          </p:cNvPicPr>
          <p:nvPr/>
        </p:nvPicPr>
        <p:blipFill>
          <a:blip r:embed="rId2"/>
          <a:srcRect/>
          <a:stretch>
            <a:fillRect/>
          </a:stretch>
        </p:blipFill>
        <p:spPr bwMode="auto">
          <a:xfrm>
            <a:off x="4800600" y="2209800"/>
            <a:ext cx="3876675" cy="2266950"/>
          </a:xfrm>
          <a:prstGeom prst="rect">
            <a:avLst/>
          </a:prstGeom>
          <a:noFill/>
          <a:ln w="9525">
            <a:noFill/>
            <a:miter lim="800000"/>
            <a:headEnd/>
            <a:tailEnd/>
          </a:ln>
        </p:spPr>
      </p:pic>
      <p:pic>
        <p:nvPicPr>
          <p:cNvPr id="30727" name="Picture 6"/>
          <p:cNvPicPr>
            <a:picLocks noChangeAspect="1"/>
          </p:cNvPicPr>
          <p:nvPr/>
        </p:nvPicPr>
        <p:blipFill>
          <a:blip r:embed="rId3"/>
          <a:srcRect/>
          <a:stretch>
            <a:fillRect/>
          </a:stretch>
        </p:blipFill>
        <p:spPr bwMode="auto">
          <a:xfrm>
            <a:off x="5954713" y="0"/>
            <a:ext cx="3189287" cy="1066800"/>
          </a:xfrm>
          <a:prstGeom prst="rect">
            <a:avLst/>
          </a:prstGeom>
          <a:noFill/>
          <a:ln w="9525">
            <a:noFill/>
            <a:miter lim="800000"/>
            <a:headEnd/>
            <a:tailEnd/>
          </a:ln>
        </p:spPr>
      </p:pic>
      <p:pic>
        <p:nvPicPr>
          <p:cNvPr id="30728" name="Picture 7"/>
          <p:cNvPicPr>
            <a:picLocks noChangeAspect="1"/>
          </p:cNvPicPr>
          <p:nvPr/>
        </p:nvPicPr>
        <p:blipFill>
          <a:blip r:embed="rId4"/>
          <a:srcRect/>
          <a:stretch>
            <a:fillRect/>
          </a:stretch>
        </p:blipFill>
        <p:spPr bwMode="auto">
          <a:xfrm>
            <a:off x="2133600" y="4732338"/>
            <a:ext cx="5632450" cy="1685925"/>
          </a:xfrm>
          <a:prstGeom prst="rect">
            <a:avLst/>
          </a:prstGeom>
          <a:noFill/>
          <a:ln w="9525">
            <a:noFill/>
            <a:miter lim="800000"/>
            <a:headEnd/>
            <a:tailEnd/>
          </a:ln>
        </p:spPr>
      </p:pic>
      <p:pic>
        <p:nvPicPr>
          <p:cNvPr id="9" name="Picture 8"/>
          <p:cNvPicPr>
            <a:picLocks noChangeAspect="1"/>
          </p:cNvPicPr>
          <p:nvPr/>
        </p:nvPicPr>
        <p:blipFill>
          <a:blip r:embed="rId5"/>
          <a:srcRect/>
          <a:stretch>
            <a:fillRect/>
          </a:stretch>
        </p:blipFill>
        <p:spPr bwMode="auto">
          <a:xfrm>
            <a:off x="0" y="3276600"/>
            <a:ext cx="3124200" cy="1341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r>
              <a:rPr lang="en-US" smtClean="0"/>
              <a:t>Penn ESE532 Spring 2017 -- DeHon</a:t>
            </a:r>
            <a:endParaRPr lang="en-US"/>
          </a:p>
        </p:txBody>
      </p:sp>
      <p:sp>
        <p:nvSpPr>
          <p:cNvPr id="6" name="Slide Number Placeholder 6"/>
          <p:cNvSpPr>
            <a:spLocks noGrp="1"/>
          </p:cNvSpPr>
          <p:nvPr>
            <p:ph type="sldNum" sz="quarter" idx="12"/>
          </p:nvPr>
        </p:nvSpPr>
        <p:spPr/>
        <p:txBody>
          <a:bodyPr/>
          <a:lstStyle/>
          <a:p>
            <a:pPr>
              <a:defRPr/>
            </a:pPr>
            <a:fld id="{BAB07C28-C7A3-F144-B463-4F9E96066BC4}" type="slidenum">
              <a:rPr lang="en-US" smtClean="0"/>
              <a:pPr>
                <a:defRPr/>
              </a:pPr>
              <a:t>14</a:t>
            </a:fld>
            <a:endParaRPr lang="en-US"/>
          </a:p>
        </p:txBody>
      </p:sp>
      <p:sp>
        <p:nvSpPr>
          <p:cNvPr id="38916" name="Rectangle 2"/>
          <p:cNvSpPr>
            <a:spLocks noGrp="1" noChangeArrowheads="1"/>
          </p:cNvSpPr>
          <p:nvPr>
            <p:ph type="title"/>
          </p:nvPr>
        </p:nvSpPr>
        <p:spPr/>
        <p:txBody>
          <a:bodyPr/>
          <a:lstStyle/>
          <a:p>
            <a:r>
              <a:rPr lang="en-US"/>
              <a:t>Scaling</a:t>
            </a:r>
          </a:p>
        </p:txBody>
      </p:sp>
      <p:sp>
        <p:nvSpPr>
          <p:cNvPr id="38917" name="Rectangle 3"/>
          <p:cNvSpPr>
            <a:spLocks noGrp="1" noChangeArrowheads="1"/>
          </p:cNvSpPr>
          <p:nvPr>
            <p:ph type="body" sz="half" idx="1"/>
          </p:nvPr>
        </p:nvSpPr>
        <p:spPr>
          <a:xfrm>
            <a:off x="685800" y="1981200"/>
            <a:ext cx="4038600" cy="4114800"/>
          </a:xfrm>
        </p:spPr>
        <p:txBody>
          <a:bodyPr/>
          <a:lstStyle/>
          <a:p>
            <a:r>
              <a:rPr lang="en-US" sz="2800"/>
              <a:t>Channel Length (L)</a:t>
            </a:r>
          </a:p>
          <a:p>
            <a:r>
              <a:rPr lang="en-US" sz="2800"/>
              <a:t>Channel Width (W)</a:t>
            </a:r>
          </a:p>
          <a:p>
            <a:r>
              <a:rPr lang="en-US" sz="2800"/>
              <a:t>Oxide Thickness (T</a:t>
            </a:r>
            <a:r>
              <a:rPr lang="en-US" sz="2800" baseline="-25000"/>
              <a:t>ox</a:t>
            </a:r>
            <a:r>
              <a:rPr lang="en-US" sz="2800"/>
              <a:t>)</a:t>
            </a:r>
          </a:p>
          <a:p>
            <a:r>
              <a:rPr lang="en-US" sz="2800"/>
              <a:t>Doping (N</a:t>
            </a:r>
            <a:r>
              <a:rPr lang="en-US" sz="2800" baseline="-25000"/>
              <a:t>a</a:t>
            </a:r>
            <a:r>
              <a:rPr lang="en-US" sz="2800"/>
              <a:t>)</a:t>
            </a:r>
          </a:p>
          <a:p>
            <a:r>
              <a:rPr lang="en-US" sz="2800"/>
              <a:t>Voltage (V)</a:t>
            </a:r>
            <a:endParaRPr lang="en-US" sz="2800" baseline="-25000"/>
          </a:p>
        </p:txBody>
      </p:sp>
      <p:pic>
        <p:nvPicPr>
          <p:cNvPr id="38918" name="Picture 4" descr="mosfet_medium"/>
          <p:cNvPicPr>
            <a:picLocks noChangeAspect="1" noChangeArrowheads="1"/>
          </p:cNvPicPr>
          <p:nvPr/>
        </p:nvPicPr>
        <p:blipFill>
          <a:blip r:embed="rId2"/>
          <a:srcRect/>
          <a:stretch>
            <a:fillRect/>
          </a:stretch>
        </p:blipFill>
        <p:spPr bwMode="auto">
          <a:xfrm>
            <a:off x="4800600" y="2209800"/>
            <a:ext cx="3876675" cy="2266950"/>
          </a:xfrm>
          <a:prstGeom prst="rect">
            <a:avLst/>
          </a:prstGeom>
          <a:noFill/>
          <a:ln w="9525">
            <a:noFill/>
            <a:miter lim="800000"/>
            <a:headEnd/>
            <a:tailEnd/>
          </a:ln>
        </p:spPr>
      </p:pic>
      <p:pic>
        <p:nvPicPr>
          <p:cNvPr id="7" name="Picture 6"/>
          <p:cNvPicPr>
            <a:picLocks noChangeAspect="1"/>
          </p:cNvPicPr>
          <p:nvPr/>
        </p:nvPicPr>
        <p:blipFill>
          <a:blip r:embed="rId3"/>
          <a:srcRect/>
          <a:stretch>
            <a:fillRect/>
          </a:stretch>
        </p:blipFill>
        <p:spPr bwMode="auto">
          <a:xfrm>
            <a:off x="2514600" y="4603866"/>
            <a:ext cx="4114800" cy="17667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r>
              <a:rPr lang="en-US" smtClean="0"/>
              <a:t>Penn ESE532 Spring 2017 -- DeHon</a:t>
            </a:r>
            <a:endParaRPr lang="en-US"/>
          </a:p>
        </p:txBody>
      </p:sp>
      <p:sp>
        <p:nvSpPr>
          <p:cNvPr id="6" name="Slide Number Placeholder 6"/>
          <p:cNvSpPr>
            <a:spLocks noGrp="1"/>
          </p:cNvSpPr>
          <p:nvPr>
            <p:ph type="sldNum" sz="quarter" idx="12"/>
          </p:nvPr>
        </p:nvSpPr>
        <p:spPr/>
        <p:txBody>
          <a:bodyPr/>
          <a:lstStyle/>
          <a:p>
            <a:pPr>
              <a:defRPr/>
            </a:pPr>
            <a:fld id="{765F4CBF-81C9-664B-94E8-7602DC5D3045}" type="slidenum">
              <a:rPr lang="en-US" smtClean="0"/>
              <a:pPr>
                <a:defRPr/>
              </a:pPr>
              <a:t>15</a:t>
            </a:fld>
            <a:endParaRPr lang="en-US"/>
          </a:p>
        </p:txBody>
      </p:sp>
      <p:pic>
        <p:nvPicPr>
          <p:cNvPr id="39940" name="Picture 4" descr="mosfet_medium"/>
          <p:cNvPicPr>
            <a:picLocks noChangeAspect="1" noChangeArrowheads="1"/>
          </p:cNvPicPr>
          <p:nvPr/>
        </p:nvPicPr>
        <p:blipFill>
          <a:blip r:embed="rId2"/>
          <a:srcRect/>
          <a:stretch>
            <a:fillRect/>
          </a:stretch>
        </p:blipFill>
        <p:spPr bwMode="auto">
          <a:xfrm>
            <a:off x="4800600" y="4114800"/>
            <a:ext cx="3657600" cy="2138363"/>
          </a:xfrm>
          <a:prstGeom prst="rect">
            <a:avLst/>
          </a:prstGeom>
          <a:noFill/>
          <a:ln w="9525">
            <a:noFill/>
            <a:miter lim="800000"/>
            <a:headEnd/>
            <a:tailEnd/>
          </a:ln>
        </p:spPr>
      </p:pic>
      <p:sp>
        <p:nvSpPr>
          <p:cNvPr id="39941" name="Rectangle 2"/>
          <p:cNvSpPr>
            <a:spLocks noGrp="1" noChangeArrowheads="1"/>
          </p:cNvSpPr>
          <p:nvPr>
            <p:ph type="title"/>
          </p:nvPr>
        </p:nvSpPr>
        <p:spPr>
          <a:xfrm>
            <a:off x="304800" y="152400"/>
            <a:ext cx="8458200" cy="1143000"/>
          </a:xfrm>
        </p:spPr>
        <p:txBody>
          <a:bodyPr/>
          <a:lstStyle/>
          <a:p>
            <a:r>
              <a:rPr lang="en-US" dirty="0" smtClean="0"/>
              <a:t>Full Scaling</a:t>
            </a:r>
            <a:br>
              <a:rPr lang="en-US" dirty="0" smtClean="0"/>
            </a:br>
            <a:r>
              <a:rPr lang="en-US" dirty="0" smtClean="0"/>
              <a:t>(Ideal Scaling, </a:t>
            </a:r>
            <a:r>
              <a:rPr lang="en-US" dirty="0" err="1" smtClean="0"/>
              <a:t>Dennard</a:t>
            </a:r>
            <a:r>
              <a:rPr lang="en-US" dirty="0" smtClean="0"/>
              <a:t> Scaling)</a:t>
            </a:r>
          </a:p>
        </p:txBody>
      </p:sp>
      <p:sp>
        <p:nvSpPr>
          <p:cNvPr id="39942" name="Rectangle 3"/>
          <p:cNvSpPr>
            <a:spLocks noGrp="1" noChangeArrowheads="1"/>
          </p:cNvSpPr>
          <p:nvPr>
            <p:ph type="body" sz="half" idx="1"/>
          </p:nvPr>
        </p:nvSpPr>
        <p:spPr>
          <a:xfrm>
            <a:off x="228600" y="1676400"/>
            <a:ext cx="6629400" cy="4114800"/>
          </a:xfrm>
        </p:spPr>
        <p:txBody>
          <a:bodyPr/>
          <a:lstStyle/>
          <a:p>
            <a:r>
              <a:rPr lang="en-US" dirty="0"/>
              <a:t>Channel Length (L)         S</a:t>
            </a:r>
          </a:p>
          <a:p>
            <a:r>
              <a:rPr lang="en-US" dirty="0"/>
              <a:t>Channel Width (W)          S</a:t>
            </a:r>
          </a:p>
          <a:p>
            <a:r>
              <a:rPr lang="en-US" dirty="0"/>
              <a:t>Oxide Thickness (</a:t>
            </a:r>
            <a:r>
              <a:rPr lang="en-US" dirty="0" err="1"/>
              <a:t>T</a:t>
            </a:r>
            <a:r>
              <a:rPr lang="en-US" baseline="-25000" dirty="0" err="1"/>
              <a:t>ox</a:t>
            </a:r>
            <a:r>
              <a:rPr lang="en-US" dirty="0"/>
              <a:t>)     S</a:t>
            </a:r>
          </a:p>
          <a:p>
            <a:r>
              <a:rPr lang="en-US" dirty="0"/>
              <a:t>Doping (N</a:t>
            </a:r>
            <a:r>
              <a:rPr lang="en-US" baseline="-25000" dirty="0"/>
              <a:t>a</a:t>
            </a:r>
            <a:r>
              <a:rPr lang="en-US" dirty="0"/>
              <a:t>)                   1/S</a:t>
            </a:r>
          </a:p>
          <a:p>
            <a:r>
              <a:rPr lang="en-US" dirty="0"/>
              <a:t>Voltage (V)                      S</a:t>
            </a:r>
            <a:endParaRPr lang="en-US" baseline="-25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r>
              <a:rPr lang="en-US" smtClean="0"/>
              <a:t>Penn ESE532 Spring 2017 -- DeHon</a:t>
            </a:r>
            <a:endParaRPr lang="en-US"/>
          </a:p>
        </p:txBody>
      </p:sp>
      <p:sp>
        <p:nvSpPr>
          <p:cNvPr id="6" name="Slide Number Placeholder 6"/>
          <p:cNvSpPr>
            <a:spLocks noGrp="1"/>
          </p:cNvSpPr>
          <p:nvPr>
            <p:ph type="sldNum" sz="quarter" idx="12"/>
          </p:nvPr>
        </p:nvSpPr>
        <p:spPr/>
        <p:txBody>
          <a:bodyPr/>
          <a:lstStyle/>
          <a:p>
            <a:pPr>
              <a:defRPr/>
            </a:pPr>
            <a:fld id="{E7F515C3-3496-BC49-8DE9-CC3E0DFA82B0}" type="slidenum">
              <a:rPr lang="en-US" smtClean="0"/>
              <a:pPr>
                <a:defRPr/>
              </a:pPr>
              <a:t>16</a:t>
            </a:fld>
            <a:endParaRPr lang="en-US"/>
          </a:p>
        </p:txBody>
      </p:sp>
      <p:sp>
        <p:nvSpPr>
          <p:cNvPr id="40964" name="Rectangle 2"/>
          <p:cNvSpPr>
            <a:spLocks noGrp="1" noChangeArrowheads="1"/>
          </p:cNvSpPr>
          <p:nvPr>
            <p:ph type="title"/>
          </p:nvPr>
        </p:nvSpPr>
        <p:spPr>
          <a:xfrm>
            <a:off x="533400" y="609600"/>
            <a:ext cx="8077200" cy="1143000"/>
          </a:xfrm>
        </p:spPr>
        <p:txBody>
          <a:bodyPr/>
          <a:lstStyle/>
          <a:p>
            <a:r>
              <a:rPr lang="en-US" smtClean="0"/>
              <a:t>Effects on Physical Properties?</a:t>
            </a:r>
          </a:p>
        </p:txBody>
      </p:sp>
      <p:sp>
        <p:nvSpPr>
          <p:cNvPr id="40965" name="Rectangle 3"/>
          <p:cNvSpPr>
            <a:spLocks noGrp="1" noChangeArrowheads="1"/>
          </p:cNvSpPr>
          <p:nvPr>
            <p:ph type="body" sz="half" idx="1"/>
          </p:nvPr>
        </p:nvSpPr>
        <p:spPr/>
        <p:txBody>
          <a:bodyPr/>
          <a:lstStyle/>
          <a:p>
            <a:r>
              <a:rPr lang="en-US" dirty="0">
                <a:solidFill>
                  <a:srgbClr val="3366FF"/>
                </a:solidFill>
              </a:rPr>
              <a:t>Area</a:t>
            </a:r>
          </a:p>
          <a:p>
            <a:r>
              <a:rPr lang="en-US" dirty="0"/>
              <a:t>Capacitance</a:t>
            </a:r>
          </a:p>
          <a:p>
            <a:r>
              <a:rPr lang="en-US" dirty="0"/>
              <a:t>Resistance</a:t>
            </a:r>
          </a:p>
          <a:p>
            <a:r>
              <a:rPr lang="en-US" dirty="0"/>
              <a:t>Threshold (</a:t>
            </a:r>
            <a:r>
              <a:rPr lang="en-US" dirty="0" err="1"/>
              <a:t>V</a:t>
            </a:r>
            <a:r>
              <a:rPr lang="en-US" baseline="-25000" dirty="0" err="1"/>
              <a:t>th</a:t>
            </a:r>
            <a:r>
              <a:rPr lang="en-US" dirty="0"/>
              <a:t>)</a:t>
            </a:r>
          </a:p>
          <a:p>
            <a:r>
              <a:rPr lang="en-US" dirty="0"/>
              <a:t>Current (I</a:t>
            </a:r>
            <a:r>
              <a:rPr lang="en-US" baseline="-25000" dirty="0"/>
              <a:t>d</a:t>
            </a:r>
            <a:r>
              <a:rPr lang="en-US" dirty="0"/>
              <a:t>)</a:t>
            </a:r>
          </a:p>
          <a:p>
            <a:r>
              <a:rPr lang="en-US" dirty="0">
                <a:solidFill>
                  <a:srgbClr val="3366FF"/>
                </a:solidFill>
              </a:rPr>
              <a:t>Gate Delay (</a:t>
            </a:r>
            <a:r>
              <a:rPr lang="en-US" dirty="0" err="1">
                <a:solidFill>
                  <a:srgbClr val="3366FF"/>
                </a:solidFill>
                <a:latin typeface="Symbol" charset="2"/>
              </a:rPr>
              <a:t>t</a:t>
            </a:r>
            <a:r>
              <a:rPr lang="en-US" baseline="-25000" dirty="0" err="1">
                <a:solidFill>
                  <a:srgbClr val="3366FF"/>
                </a:solidFill>
              </a:rPr>
              <a:t>gd</a:t>
            </a:r>
            <a:r>
              <a:rPr lang="en-US" dirty="0">
                <a:solidFill>
                  <a:srgbClr val="3366FF"/>
                </a:solidFill>
              </a:rPr>
              <a:t>)</a:t>
            </a:r>
          </a:p>
          <a:p>
            <a:r>
              <a:rPr lang="en-US" dirty="0">
                <a:solidFill>
                  <a:srgbClr val="3366FF"/>
                </a:solidFill>
              </a:rPr>
              <a:t>Wire Delay (</a:t>
            </a:r>
            <a:r>
              <a:rPr lang="en-US" dirty="0" err="1">
                <a:solidFill>
                  <a:srgbClr val="3366FF"/>
                </a:solidFill>
                <a:latin typeface="Symbol" charset="2"/>
              </a:rPr>
              <a:t>t</a:t>
            </a:r>
            <a:r>
              <a:rPr lang="en-US" baseline="-25000" dirty="0" err="1">
                <a:solidFill>
                  <a:srgbClr val="3366FF"/>
                </a:solidFill>
              </a:rPr>
              <a:t>wire</a:t>
            </a:r>
            <a:r>
              <a:rPr lang="en-US" dirty="0">
                <a:solidFill>
                  <a:srgbClr val="3366FF"/>
                </a:solidFill>
              </a:rPr>
              <a:t>)</a:t>
            </a:r>
            <a:endParaRPr lang="en-US" dirty="0" smtClean="0">
              <a:solidFill>
                <a:srgbClr val="3366FF"/>
              </a:solidFill>
            </a:endParaRPr>
          </a:p>
          <a:p>
            <a:r>
              <a:rPr lang="en-US" dirty="0" smtClean="0">
                <a:solidFill>
                  <a:srgbClr val="3366FF"/>
                </a:solidFill>
              </a:rPr>
              <a:t>Energy</a:t>
            </a:r>
          </a:p>
          <a:p>
            <a:r>
              <a:rPr lang="en-US" dirty="0" smtClean="0">
                <a:solidFill>
                  <a:srgbClr val="3366FF"/>
                </a:solidFill>
              </a:rPr>
              <a:t>Power </a:t>
            </a:r>
            <a:endParaRPr lang="en-US" dirty="0">
              <a:solidFill>
                <a:srgbClr val="3366FF"/>
              </a:solidFill>
            </a:endParaRPr>
          </a:p>
        </p:txBody>
      </p:sp>
      <p:sp>
        <p:nvSpPr>
          <p:cNvPr id="16388" name="Rectangle 4"/>
          <p:cNvSpPr>
            <a:spLocks noGrp="1" noChangeArrowheads="1"/>
          </p:cNvSpPr>
          <p:nvPr>
            <p:ph type="body" sz="half" idx="2"/>
          </p:nvPr>
        </p:nvSpPr>
        <p:spPr/>
        <p:txBody>
          <a:bodyPr/>
          <a:lstStyle/>
          <a:p>
            <a:r>
              <a:rPr lang="en-US" dirty="0" smtClean="0"/>
              <a:t>Go through full (ideal)</a:t>
            </a:r>
          </a:p>
          <a:p>
            <a:r>
              <a:rPr lang="en-US" dirty="0" smtClean="0"/>
              <a:t>…then come back and ask what still makes sense </a:t>
            </a:r>
            <a:r>
              <a:rPr lang="en-US" dirty="0" smtClean="0"/>
              <a:t>today</a:t>
            </a:r>
          </a:p>
          <a:p>
            <a:r>
              <a:rPr lang="en-US" dirty="0" smtClean="0">
                <a:solidFill>
                  <a:srgbClr val="3366FF"/>
                </a:solidFill>
              </a:rPr>
              <a:t>These are more the take-</a:t>
            </a:r>
            <a:r>
              <a:rPr lang="en-US" dirty="0" err="1" smtClean="0">
                <a:solidFill>
                  <a:srgbClr val="3366FF"/>
                </a:solidFill>
              </a:rPr>
              <a:t>aways</a:t>
            </a:r>
            <a:endParaRPr lang="en-US" dirty="0" smtClean="0">
              <a:solidFill>
                <a:srgbClr val="3366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r>
              <a:rPr lang="en-US" smtClean="0"/>
              <a:t>Penn ESE532 Spring 2017 -- DeHon</a:t>
            </a:r>
            <a:endParaRPr lang="en-US"/>
          </a:p>
        </p:txBody>
      </p:sp>
      <p:sp>
        <p:nvSpPr>
          <p:cNvPr id="6" name="Slide Number Placeholder 6"/>
          <p:cNvSpPr>
            <a:spLocks noGrp="1"/>
          </p:cNvSpPr>
          <p:nvPr>
            <p:ph type="sldNum" sz="quarter" idx="12"/>
          </p:nvPr>
        </p:nvSpPr>
        <p:spPr/>
        <p:txBody>
          <a:bodyPr/>
          <a:lstStyle/>
          <a:p>
            <a:pPr>
              <a:defRPr/>
            </a:pPr>
            <a:fld id="{8D7B7846-FF14-3A48-87DB-AAD6F7A2CB12}" type="slidenum">
              <a:rPr lang="en-US" smtClean="0"/>
              <a:pPr>
                <a:defRPr/>
              </a:pPr>
              <a:t>17</a:t>
            </a:fld>
            <a:endParaRPr lang="en-US"/>
          </a:p>
        </p:txBody>
      </p:sp>
      <p:sp>
        <p:nvSpPr>
          <p:cNvPr id="41988" name="Rectangle 2"/>
          <p:cNvSpPr>
            <a:spLocks noGrp="1" noChangeArrowheads="1"/>
          </p:cNvSpPr>
          <p:nvPr>
            <p:ph type="title"/>
          </p:nvPr>
        </p:nvSpPr>
        <p:spPr>
          <a:xfrm>
            <a:off x="685800" y="228600"/>
            <a:ext cx="7772400" cy="1143000"/>
          </a:xfrm>
        </p:spPr>
        <p:txBody>
          <a:bodyPr/>
          <a:lstStyle/>
          <a:p>
            <a:r>
              <a:rPr lang="en-US"/>
              <a:t>Area</a:t>
            </a:r>
          </a:p>
        </p:txBody>
      </p:sp>
      <p:sp>
        <p:nvSpPr>
          <p:cNvPr id="40965" name="Rectangle 3"/>
          <p:cNvSpPr>
            <a:spLocks noGrp="1" noChangeArrowheads="1"/>
          </p:cNvSpPr>
          <p:nvPr>
            <p:ph type="body" sz="half" idx="1"/>
          </p:nvPr>
        </p:nvSpPr>
        <p:spPr>
          <a:xfrm>
            <a:off x="609600" y="1219200"/>
            <a:ext cx="3810000" cy="4114800"/>
          </a:xfrm>
        </p:spPr>
        <p:txBody>
          <a:bodyPr/>
          <a:lstStyle/>
          <a:p>
            <a:pPr>
              <a:buFont typeface="Wingdings" charset="2"/>
              <a:buChar char="§"/>
            </a:pPr>
            <a:r>
              <a:rPr lang="en-US" sz="3600" dirty="0" smtClean="0"/>
              <a:t>F</a:t>
            </a:r>
            <a:r>
              <a:rPr lang="en-US" sz="3600" dirty="0" smtClean="0">
                <a:latin typeface="Wingdings" charset="2"/>
                <a:ea typeface="Wingdings" charset="2"/>
                <a:cs typeface="Wingdings" charset="2"/>
                <a:sym typeface="Wingdings" charset="2"/>
              </a:rPr>
              <a:t></a:t>
            </a:r>
            <a:r>
              <a:rPr lang="en-US" sz="3600" dirty="0" smtClean="0">
                <a:latin typeface="Symbol" charset="2"/>
              </a:rPr>
              <a:t> </a:t>
            </a:r>
            <a:r>
              <a:rPr lang="en-US" sz="3600" dirty="0" smtClean="0"/>
              <a:t>FS</a:t>
            </a:r>
          </a:p>
          <a:p>
            <a:pPr>
              <a:buFont typeface="Wingdings" charset="2"/>
              <a:buChar char="§"/>
            </a:pPr>
            <a:r>
              <a:rPr lang="en-US" sz="3600" dirty="0" smtClean="0">
                <a:solidFill>
                  <a:srgbClr val="FF6600"/>
                </a:solidFill>
              </a:rPr>
              <a:t>Area impact?</a:t>
            </a:r>
          </a:p>
          <a:p>
            <a:pPr>
              <a:buFont typeface="Wingdings" charset="2"/>
              <a:buChar char="§"/>
            </a:pPr>
            <a:r>
              <a:rPr lang="en-US" sz="3600" dirty="0">
                <a:latin typeface="Symbol" charset="2"/>
              </a:rPr>
              <a:t> A = </a:t>
            </a:r>
            <a:r>
              <a:rPr lang="en-US" sz="3600" dirty="0"/>
              <a:t>L</a:t>
            </a:r>
            <a:r>
              <a:rPr lang="en-US" sz="3600" dirty="0" smtClean="0"/>
              <a:t> × </a:t>
            </a:r>
            <a:r>
              <a:rPr lang="en-US" sz="3600" dirty="0"/>
              <a:t>W</a:t>
            </a:r>
            <a:endParaRPr lang="en-US" sz="3600" dirty="0">
              <a:latin typeface="Symbol" charset="2"/>
            </a:endParaRPr>
          </a:p>
          <a:p>
            <a:pPr>
              <a:buFont typeface="Wingdings" charset="2"/>
              <a:buChar char="§"/>
            </a:pPr>
            <a:r>
              <a:rPr lang="en-US" sz="3600" dirty="0">
                <a:latin typeface="Symbol" charset="2"/>
              </a:rPr>
              <a:t> A</a:t>
            </a:r>
            <a:r>
              <a:rPr lang="en-US" sz="3600" dirty="0" smtClean="0">
                <a:latin typeface="Symbol" charset="2"/>
              </a:rPr>
              <a:t> </a:t>
            </a:r>
            <a:r>
              <a:rPr lang="en-US" sz="3600" dirty="0" err="1" smtClean="0">
                <a:latin typeface="Wingdings" charset="2"/>
                <a:ea typeface="Wingdings" charset="2"/>
                <a:cs typeface="Wingdings" charset="2"/>
                <a:sym typeface="Wingdings" charset="2"/>
              </a:rPr>
              <a:t></a:t>
            </a:r>
            <a:r>
              <a:rPr lang="en-US" sz="3600" dirty="0" smtClean="0">
                <a:latin typeface="Symbol" charset="2"/>
              </a:rPr>
              <a:t> A</a:t>
            </a:r>
            <a:r>
              <a:rPr lang="en-US" sz="3600" dirty="0" smtClean="0"/>
              <a:t>S</a:t>
            </a:r>
            <a:r>
              <a:rPr lang="en-US" sz="3600" baseline="30000" dirty="0" smtClean="0"/>
              <a:t>2</a:t>
            </a:r>
            <a:endParaRPr lang="en-US" sz="3600" dirty="0"/>
          </a:p>
        </p:txBody>
      </p:sp>
      <p:sp>
        <p:nvSpPr>
          <p:cNvPr id="40966" name="Rectangle 4"/>
          <p:cNvSpPr>
            <a:spLocks noGrp="1" noChangeArrowheads="1"/>
          </p:cNvSpPr>
          <p:nvPr>
            <p:ph type="body" sz="half" idx="2"/>
          </p:nvPr>
        </p:nvSpPr>
        <p:spPr>
          <a:xfrm>
            <a:off x="4648200" y="1371600"/>
            <a:ext cx="3810000" cy="4114800"/>
          </a:xfrm>
        </p:spPr>
        <p:txBody>
          <a:bodyPr/>
          <a:lstStyle/>
          <a:p>
            <a:pPr>
              <a:buFont typeface="Wingdings" charset="2"/>
              <a:buChar char="§"/>
            </a:pPr>
            <a:r>
              <a:rPr lang="en-US" dirty="0" smtClean="0"/>
              <a:t>28nm </a:t>
            </a:r>
            <a:r>
              <a:rPr lang="en-US" dirty="0" err="1" smtClean="0">
                <a:latin typeface="Wingdings" charset="2"/>
                <a:ea typeface="Wingdings" charset="2"/>
                <a:cs typeface="Wingdings" charset="2"/>
                <a:sym typeface="Wingdings" charset="2"/>
              </a:rPr>
              <a:t></a:t>
            </a:r>
            <a:r>
              <a:rPr lang="en-US" dirty="0" smtClean="0">
                <a:latin typeface="Symbol" charset="2"/>
              </a:rPr>
              <a:t> </a:t>
            </a:r>
            <a:r>
              <a:rPr lang="en-US" dirty="0" smtClean="0"/>
              <a:t>20nm</a:t>
            </a:r>
            <a:endParaRPr lang="en-US" dirty="0"/>
          </a:p>
          <a:p>
            <a:pPr>
              <a:buFont typeface="Wingdings" charset="2"/>
              <a:buChar char="§"/>
            </a:pPr>
            <a:r>
              <a:rPr lang="en-US" dirty="0"/>
              <a:t>50% area</a:t>
            </a:r>
          </a:p>
          <a:p>
            <a:pPr>
              <a:buFont typeface="Wingdings" charset="2"/>
              <a:buChar char="§"/>
            </a:pPr>
            <a:r>
              <a:rPr lang="en-US" dirty="0"/>
              <a:t>2</a:t>
            </a:r>
            <a:r>
              <a:rPr lang="en-US" dirty="0">
                <a:ea typeface="Arial" charset="0"/>
                <a:cs typeface="Arial" charset="0"/>
              </a:rPr>
              <a:t>×</a:t>
            </a:r>
            <a:r>
              <a:rPr lang="en-US" dirty="0"/>
              <a:t> capacity same area</a:t>
            </a:r>
          </a:p>
        </p:txBody>
      </p:sp>
      <p:grpSp>
        <p:nvGrpSpPr>
          <p:cNvPr id="2" name="Group 3"/>
          <p:cNvGrpSpPr>
            <a:grpSpLocks/>
          </p:cNvGrpSpPr>
          <p:nvPr/>
        </p:nvGrpSpPr>
        <p:grpSpPr bwMode="auto">
          <a:xfrm>
            <a:off x="762000" y="3581400"/>
            <a:ext cx="5549900" cy="3022600"/>
            <a:chOff x="1132" y="1456"/>
            <a:chExt cx="3496" cy="1904"/>
          </a:xfrm>
        </p:grpSpPr>
        <p:sp>
          <p:nvSpPr>
            <p:cNvPr id="41999" name="Text Box 4"/>
            <p:cNvSpPr txBox="1">
              <a:spLocks noChangeArrowheads="1"/>
            </p:cNvSpPr>
            <p:nvPr/>
          </p:nvSpPr>
          <p:spPr bwMode="auto">
            <a:xfrm>
              <a:off x="1420" y="1456"/>
              <a:ext cx="2962" cy="1124"/>
            </a:xfrm>
            <a:prstGeom prst="rect">
              <a:avLst/>
            </a:prstGeom>
            <a:noFill/>
            <a:ln w="9525">
              <a:noFill/>
              <a:miter lim="800000"/>
              <a:headEnd/>
              <a:tailEnd/>
            </a:ln>
          </p:spPr>
          <p:txBody>
            <a:bodyPr wrap="none">
              <a:prstTxWarp prst="textNoShape">
                <a:avLst/>
              </a:prstTxWarp>
              <a:spAutoFit/>
            </a:bodyPr>
            <a:lstStyle/>
            <a:p>
              <a:pPr algn="ctr"/>
              <a:r>
                <a:rPr lang="en-US" sz="6600">
                  <a:solidFill>
                    <a:schemeClr val="accent2"/>
                  </a:solidFill>
                  <a:latin typeface="Arial" charset="0"/>
                </a:rPr>
                <a:t>S=0.7</a:t>
              </a:r>
            </a:p>
            <a:p>
              <a:pPr algn="ctr"/>
              <a:r>
                <a:rPr lang="en-US" sz="4400">
                  <a:solidFill>
                    <a:schemeClr val="accent2"/>
                  </a:solidFill>
                  <a:latin typeface="Arial" charset="0"/>
                </a:rPr>
                <a:t>[0.5x per 2 nodes]</a:t>
              </a:r>
              <a:endParaRPr lang="en-US" sz="6600">
                <a:solidFill>
                  <a:schemeClr val="accent2"/>
                </a:solidFill>
                <a:latin typeface="Arial" charset="0"/>
              </a:endParaRPr>
            </a:p>
          </p:txBody>
        </p:sp>
        <p:grpSp>
          <p:nvGrpSpPr>
            <p:cNvPr id="3" name="Group 5"/>
            <p:cNvGrpSpPr>
              <a:grpSpLocks/>
            </p:cNvGrpSpPr>
            <p:nvPr/>
          </p:nvGrpSpPr>
          <p:grpSpPr bwMode="auto">
            <a:xfrm>
              <a:off x="1132" y="2808"/>
              <a:ext cx="3496" cy="552"/>
              <a:chOff x="1132" y="2808"/>
              <a:chExt cx="3496" cy="552"/>
            </a:xfrm>
          </p:grpSpPr>
          <p:sp>
            <p:nvSpPr>
              <p:cNvPr id="42001" name="Rectangle 6"/>
              <p:cNvSpPr>
                <a:spLocks noChangeArrowheads="1"/>
              </p:cNvSpPr>
              <p:nvPr/>
            </p:nvSpPr>
            <p:spPr bwMode="auto">
              <a:xfrm>
                <a:off x="1132" y="2808"/>
                <a:ext cx="3496" cy="552"/>
              </a:xfrm>
              <a:prstGeom prst="rect">
                <a:avLst/>
              </a:prstGeom>
              <a:solidFill>
                <a:srgbClr val="33CC33"/>
              </a:solidFill>
              <a:ln w="9525">
                <a:solidFill>
                  <a:schemeClr val="tx1"/>
                </a:solidFill>
                <a:miter lim="800000"/>
                <a:headEnd/>
                <a:tailEnd/>
              </a:ln>
            </p:spPr>
            <p:txBody>
              <a:bodyPr wrap="none" anchor="ctr">
                <a:prstTxWarp prst="textNoShape">
                  <a:avLst/>
                </a:prstTxWarp>
              </a:bodyPr>
              <a:lstStyle/>
              <a:p>
                <a:endParaRPr lang="en-US"/>
              </a:p>
            </p:txBody>
          </p:sp>
          <p:grpSp>
            <p:nvGrpSpPr>
              <p:cNvPr id="4" name="Group 7"/>
              <p:cNvGrpSpPr>
                <a:grpSpLocks/>
              </p:cNvGrpSpPr>
              <p:nvPr/>
            </p:nvGrpSpPr>
            <p:grpSpPr bwMode="auto">
              <a:xfrm>
                <a:off x="1181" y="2856"/>
                <a:ext cx="1358" cy="423"/>
                <a:chOff x="1181" y="2856"/>
                <a:chExt cx="1358" cy="423"/>
              </a:xfrm>
            </p:grpSpPr>
            <p:sp>
              <p:nvSpPr>
                <p:cNvPr id="42006" name="Rectangle 8"/>
                <p:cNvSpPr>
                  <a:spLocks noChangeArrowheads="1"/>
                </p:cNvSpPr>
                <p:nvPr/>
              </p:nvSpPr>
              <p:spPr bwMode="auto">
                <a:xfrm>
                  <a:off x="1185" y="2857"/>
                  <a:ext cx="1354" cy="142"/>
                </a:xfrm>
                <a:prstGeom prst="rect">
                  <a:avLst/>
                </a:prstGeom>
                <a:solidFill>
                  <a:srgbClr val="FFCC66"/>
                </a:solidFill>
                <a:ln w="9525">
                  <a:solidFill>
                    <a:schemeClr val="tx1"/>
                  </a:solidFill>
                  <a:miter lim="800000"/>
                  <a:headEnd/>
                  <a:tailEnd/>
                </a:ln>
              </p:spPr>
              <p:txBody>
                <a:bodyPr wrap="none" anchor="ctr">
                  <a:prstTxWarp prst="textNoShape">
                    <a:avLst/>
                  </a:prstTxWarp>
                </a:bodyPr>
                <a:lstStyle/>
                <a:p>
                  <a:endParaRPr lang="en-US"/>
                </a:p>
              </p:txBody>
            </p:sp>
            <p:sp>
              <p:nvSpPr>
                <p:cNvPr id="42007" name="Rectangle 9"/>
                <p:cNvSpPr>
                  <a:spLocks noChangeArrowheads="1"/>
                </p:cNvSpPr>
                <p:nvPr/>
              </p:nvSpPr>
              <p:spPr bwMode="auto">
                <a:xfrm>
                  <a:off x="1181" y="3137"/>
                  <a:ext cx="1354" cy="142"/>
                </a:xfrm>
                <a:prstGeom prst="rect">
                  <a:avLst/>
                </a:prstGeom>
                <a:solidFill>
                  <a:srgbClr val="FFCC66"/>
                </a:solidFill>
                <a:ln w="9525">
                  <a:solidFill>
                    <a:schemeClr val="tx1"/>
                  </a:solidFill>
                  <a:miter lim="800000"/>
                  <a:headEnd/>
                  <a:tailEnd/>
                </a:ln>
              </p:spPr>
              <p:txBody>
                <a:bodyPr wrap="none" anchor="ctr">
                  <a:prstTxWarp prst="textNoShape">
                    <a:avLst/>
                  </a:prstTxWarp>
                </a:bodyPr>
                <a:lstStyle/>
                <a:p>
                  <a:endParaRPr lang="en-US"/>
                </a:p>
              </p:txBody>
            </p:sp>
            <p:sp>
              <p:nvSpPr>
                <p:cNvPr id="42008" name="Line 10"/>
                <p:cNvSpPr>
                  <a:spLocks noChangeShapeType="1"/>
                </p:cNvSpPr>
                <p:nvPr/>
              </p:nvSpPr>
              <p:spPr bwMode="auto">
                <a:xfrm>
                  <a:off x="1924" y="2856"/>
                  <a:ext cx="0" cy="281"/>
                </a:xfrm>
                <a:prstGeom prst="line">
                  <a:avLst/>
                </a:prstGeom>
                <a:noFill/>
                <a:ln w="38100">
                  <a:solidFill>
                    <a:schemeClr val="tx1"/>
                  </a:solidFill>
                  <a:round/>
                  <a:headEnd type="triangle" w="med" len="med"/>
                  <a:tailEnd type="triangle" w="med" len="med"/>
                </a:ln>
              </p:spPr>
              <p:txBody>
                <a:bodyPr wrap="none" anchor="ctr">
                  <a:prstTxWarp prst="textNoShape">
                    <a:avLst/>
                  </a:prstTxWarp>
                </a:bodyPr>
                <a:lstStyle/>
                <a:p>
                  <a:endParaRPr lang="en-US"/>
                </a:p>
              </p:txBody>
            </p:sp>
          </p:grpSp>
          <p:sp>
            <p:nvSpPr>
              <p:cNvPr id="42003" name="Text Box 11"/>
              <p:cNvSpPr txBox="1">
                <a:spLocks noChangeArrowheads="1"/>
              </p:cNvSpPr>
              <p:nvPr/>
            </p:nvSpPr>
            <p:spPr bwMode="auto">
              <a:xfrm>
                <a:off x="2544" y="2893"/>
                <a:ext cx="664" cy="327"/>
              </a:xfrm>
              <a:prstGeom prst="rect">
                <a:avLst/>
              </a:prstGeom>
              <a:noFill/>
              <a:ln w="9525">
                <a:noFill/>
                <a:miter lim="800000"/>
                <a:headEnd/>
                <a:tailEnd/>
              </a:ln>
            </p:spPr>
            <p:txBody>
              <a:bodyPr wrap="none">
                <a:prstTxWarp prst="textNoShape">
                  <a:avLst/>
                </a:prstTxWarp>
                <a:spAutoFit/>
              </a:bodyPr>
              <a:lstStyle/>
              <a:p>
                <a:r>
                  <a:rPr lang="en-US" sz="2800" b="1">
                    <a:solidFill>
                      <a:schemeClr val="bg1"/>
                    </a:solidFill>
                    <a:latin typeface="Arial" charset="0"/>
                  </a:rPr>
                  <a:t>Pitch</a:t>
                </a:r>
                <a:endParaRPr lang="en-US" b="1">
                  <a:solidFill>
                    <a:schemeClr val="bg1"/>
                  </a:solidFill>
                  <a:latin typeface="Arial" charset="0"/>
                </a:endParaRPr>
              </a:p>
            </p:txBody>
          </p:sp>
          <p:sp>
            <p:nvSpPr>
              <p:cNvPr id="42004" name="Rectangle 12"/>
              <p:cNvSpPr>
                <a:spLocks noChangeArrowheads="1"/>
              </p:cNvSpPr>
              <p:nvPr/>
            </p:nvSpPr>
            <p:spPr bwMode="auto">
              <a:xfrm>
                <a:off x="3548" y="3191"/>
                <a:ext cx="1016" cy="95"/>
              </a:xfrm>
              <a:prstGeom prst="rect">
                <a:avLst/>
              </a:prstGeom>
              <a:solidFill>
                <a:srgbClr val="FF3300"/>
              </a:solidFill>
              <a:ln w="9525">
                <a:solidFill>
                  <a:schemeClr val="tx1"/>
                </a:solidFill>
                <a:miter lim="800000"/>
                <a:headEnd/>
                <a:tailEnd/>
              </a:ln>
            </p:spPr>
            <p:txBody>
              <a:bodyPr wrap="none" anchor="ctr">
                <a:prstTxWarp prst="textNoShape">
                  <a:avLst/>
                </a:prstTxWarp>
              </a:bodyPr>
              <a:lstStyle/>
              <a:p>
                <a:endParaRPr lang="en-US"/>
              </a:p>
            </p:txBody>
          </p:sp>
          <p:sp>
            <p:nvSpPr>
              <p:cNvPr id="42005" name="Text Box 13"/>
              <p:cNvSpPr txBox="1">
                <a:spLocks noChangeArrowheads="1"/>
              </p:cNvSpPr>
              <p:nvPr/>
            </p:nvSpPr>
            <p:spPr bwMode="auto">
              <a:xfrm>
                <a:off x="3578" y="2904"/>
                <a:ext cx="801" cy="327"/>
              </a:xfrm>
              <a:prstGeom prst="rect">
                <a:avLst/>
              </a:prstGeom>
              <a:noFill/>
              <a:ln w="9525">
                <a:noFill/>
                <a:miter lim="800000"/>
                <a:headEnd/>
                <a:tailEnd/>
              </a:ln>
            </p:spPr>
            <p:txBody>
              <a:bodyPr wrap="none">
                <a:prstTxWarp prst="textNoShape">
                  <a:avLst/>
                </a:prstTxWarp>
                <a:spAutoFit/>
              </a:bodyPr>
              <a:lstStyle/>
              <a:p>
                <a:r>
                  <a:rPr lang="en-US" sz="2800" b="1">
                    <a:solidFill>
                      <a:schemeClr val="bg1"/>
                    </a:solidFill>
                    <a:latin typeface="Arial" charset="0"/>
                  </a:rPr>
                  <a:t>   Gate</a:t>
                </a:r>
              </a:p>
            </p:txBody>
          </p:sp>
        </p:grpSp>
      </p:grpSp>
      <p:grpSp>
        <p:nvGrpSpPr>
          <p:cNvPr id="7" name="Group 18"/>
          <p:cNvGrpSpPr>
            <a:grpSpLocks/>
          </p:cNvGrpSpPr>
          <p:nvPr/>
        </p:nvGrpSpPr>
        <p:grpSpPr bwMode="auto">
          <a:xfrm>
            <a:off x="6705600" y="3048000"/>
            <a:ext cx="2286000" cy="3124200"/>
            <a:chOff x="1143000" y="1843088"/>
            <a:chExt cx="2286000" cy="3124200"/>
          </a:xfrm>
        </p:grpSpPr>
        <p:sp>
          <p:nvSpPr>
            <p:cNvPr id="41993" name="Rectangle 11"/>
            <p:cNvSpPr>
              <a:spLocks noChangeArrowheads="1"/>
            </p:cNvSpPr>
            <p:nvPr/>
          </p:nvSpPr>
          <p:spPr bwMode="auto">
            <a:xfrm>
              <a:off x="1143000" y="2909888"/>
              <a:ext cx="2286000" cy="1600200"/>
            </a:xfrm>
            <a:prstGeom prst="rect">
              <a:avLst/>
            </a:prstGeom>
            <a:solidFill>
              <a:srgbClr val="6FCB75"/>
            </a:solidFill>
            <a:ln w="9525">
              <a:solidFill>
                <a:schemeClr val="tx1"/>
              </a:solidFill>
              <a:miter lim="800000"/>
              <a:headEnd/>
              <a:tailEnd/>
            </a:ln>
          </p:spPr>
          <p:txBody>
            <a:bodyPr wrap="none" anchor="ctr">
              <a:prstTxWarp prst="textNoShape">
                <a:avLst/>
              </a:prstTxWarp>
            </a:bodyPr>
            <a:lstStyle/>
            <a:p>
              <a:endParaRPr lang="en-US"/>
            </a:p>
          </p:txBody>
        </p:sp>
        <p:sp>
          <p:nvSpPr>
            <p:cNvPr id="41994" name="Rectangle 12"/>
            <p:cNvSpPr>
              <a:spLocks noChangeArrowheads="1"/>
            </p:cNvSpPr>
            <p:nvPr/>
          </p:nvSpPr>
          <p:spPr bwMode="auto">
            <a:xfrm>
              <a:off x="2057400" y="2452688"/>
              <a:ext cx="457200" cy="2514600"/>
            </a:xfrm>
            <a:prstGeom prst="rect">
              <a:avLst/>
            </a:prstGeom>
            <a:solidFill>
              <a:srgbClr val="FF0000"/>
            </a:solidFill>
            <a:ln w="9525">
              <a:solidFill>
                <a:schemeClr val="tx1"/>
              </a:solidFill>
              <a:miter lim="800000"/>
              <a:headEnd/>
              <a:tailEnd/>
            </a:ln>
          </p:spPr>
          <p:txBody>
            <a:bodyPr wrap="none" anchor="ctr">
              <a:prstTxWarp prst="textNoShape">
                <a:avLst/>
              </a:prstTxWarp>
            </a:bodyPr>
            <a:lstStyle/>
            <a:p>
              <a:endParaRPr lang="en-US"/>
            </a:p>
          </p:txBody>
        </p:sp>
        <p:sp>
          <p:nvSpPr>
            <p:cNvPr id="41995" name="Line 13"/>
            <p:cNvSpPr>
              <a:spLocks noChangeShapeType="1"/>
            </p:cNvSpPr>
            <p:nvPr/>
          </p:nvSpPr>
          <p:spPr bwMode="auto">
            <a:xfrm>
              <a:off x="2057400" y="2300288"/>
              <a:ext cx="457200" cy="0"/>
            </a:xfrm>
            <a:prstGeom prst="line">
              <a:avLst/>
            </a:prstGeom>
            <a:noFill/>
            <a:ln w="9525">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41996" name="Text Box 14"/>
            <p:cNvSpPr txBox="1">
              <a:spLocks noChangeArrowheads="1"/>
            </p:cNvSpPr>
            <p:nvPr/>
          </p:nvSpPr>
          <p:spPr bwMode="auto">
            <a:xfrm>
              <a:off x="1981200" y="1843088"/>
              <a:ext cx="609600" cy="519112"/>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800">
                  <a:latin typeface="Arial" charset="0"/>
                </a:rPr>
                <a:t>L</a:t>
              </a:r>
            </a:p>
          </p:txBody>
        </p:sp>
        <p:sp>
          <p:nvSpPr>
            <p:cNvPr id="41997" name="Line 15"/>
            <p:cNvSpPr>
              <a:spLocks noChangeShapeType="1"/>
            </p:cNvSpPr>
            <p:nvPr/>
          </p:nvSpPr>
          <p:spPr bwMode="auto">
            <a:xfrm>
              <a:off x="1981200" y="2909888"/>
              <a:ext cx="0" cy="1676400"/>
            </a:xfrm>
            <a:prstGeom prst="line">
              <a:avLst/>
            </a:prstGeom>
            <a:noFill/>
            <a:ln w="9525">
              <a:solidFill>
                <a:schemeClr val="tx1"/>
              </a:solidFill>
              <a:round/>
              <a:headEnd type="triangle" w="med" len="med"/>
              <a:tailEnd type="triangle" w="med" len="med"/>
            </a:ln>
          </p:spPr>
          <p:txBody>
            <a:bodyPr wrap="none" anchor="ctr">
              <a:prstTxWarp prst="textNoShape">
                <a:avLst/>
              </a:prstTxWarp>
            </a:bodyPr>
            <a:lstStyle/>
            <a:p>
              <a:endParaRPr lang="en-US"/>
            </a:p>
          </p:txBody>
        </p:sp>
        <p:sp>
          <p:nvSpPr>
            <p:cNvPr id="41998" name="Text Box 17"/>
            <p:cNvSpPr txBox="1">
              <a:spLocks noChangeArrowheads="1"/>
            </p:cNvSpPr>
            <p:nvPr/>
          </p:nvSpPr>
          <p:spPr bwMode="auto">
            <a:xfrm>
              <a:off x="1371600" y="3367088"/>
              <a:ext cx="609600" cy="519112"/>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800">
                  <a:latin typeface="Arial" charset="0"/>
                </a:rPr>
                <a:t>W</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96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6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09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build="p"/>
      <p:bldP spid="40966"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Preclass</a:t>
            </a:r>
          </a:p>
        </p:txBody>
      </p:sp>
      <p:sp>
        <p:nvSpPr>
          <p:cNvPr id="3" name="Content Placeholder 2"/>
          <p:cNvSpPr>
            <a:spLocks noGrp="1"/>
          </p:cNvSpPr>
          <p:nvPr>
            <p:ph idx="1"/>
          </p:nvPr>
        </p:nvSpPr>
        <p:spPr>
          <a:xfrm>
            <a:off x="457200" y="1981200"/>
            <a:ext cx="8001000" cy="4114800"/>
          </a:xfrm>
        </p:spPr>
        <p:txBody>
          <a:bodyPr/>
          <a:lstStyle/>
          <a:p>
            <a:r>
              <a:rPr lang="en-US" dirty="0" smtClean="0"/>
              <a:t>When will have 100-core processor</a:t>
            </a:r>
          </a:p>
          <a:p>
            <a:pPr lvl="1"/>
            <a:r>
              <a:rPr lang="en-US" dirty="0" smtClean="0">
                <a:solidFill>
                  <a:srgbClr val="FF6600"/>
                </a:solidFill>
              </a:rPr>
              <a:t>What feature size?</a:t>
            </a:r>
          </a:p>
          <a:p>
            <a:pPr lvl="1"/>
            <a:r>
              <a:rPr lang="en-US" dirty="0" smtClean="0">
                <a:solidFill>
                  <a:srgbClr val="FF6600"/>
                </a:solidFill>
              </a:rPr>
              <a:t>What time frame?</a:t>
            </a:r>
          </a:p>
        </p:txBody>
      </p:sp>
      <p:sp>
        <p:nvSpPr>
          <p:cNvPr id="4" name="Date Placeholder 3"/>
          <p:cNvSpPr>
            <a:spLocks noGrp="1"/>
          </p:cNvSpPr>
          <p:nvPr>
            <p:ph type="dt" sz="quarter"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68173909-B64B-3B4E-B24B-9868CEB906CC}" type="slidenum">
              <a:rPr lang="en-US" smtClean="0"/>
              <a:pPr>
                <a:defRPr/>
              </a:pPr>
              <a:t>18</a:t>
            </a:fld>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Penn ESE532 Spring 2017 -- DeHon</a:t>
            </a:r>
            <a:endParaRPr lang="en-US"/>
          </a:p>
        </p:txBody>
      </p:sp>
      <p:sp>
        <p:nvSpPr>
          <p:cNvPr id="6" name="Slide Number Placeholder 5"/>
          <p:cNvSpPr>
            <a:spLocks noGrp="1"/>
          </p:cNvSpPr>
          <p:nvPr>
            <p:ph type="sldNum" sz="quarter" idx="12"/>
          </p:nvPr>
        </p:nvSpPr>
        <p:spPr/>
        <p:txBody>
          <a:bodyPr/>
          <a:lstStyle/>
          <a:p>
            <a:pPr>
              <a:defRPr/>
            </a:pPr>
            <a:fld id="{745D9350-3132-E545-9382-2E53891556A8}" type="slidenum">
              <a:rPr lang="en-US" smtClean="0"/>
              <a:pPr>
                <a:defRPr/>
              </a:pPr>
              <a:t>19</a:t>
            </a:fld>
            <a:endParaRPr lang="en-US"/>
          </a:p>
        </p:txBody>
      </p:sp>
      <p:sp>
        <p:nvSpPr>
          <p:cNvPr id="43012" name="Rectangle 2"/>
          <p:cNvSpPr>
            <a:spLocks noGrp="1" noChangeArrowheads="1"/>
          </p:cNvSpPr>
          <p:nvPr>
            <p:ph type="title"/>
          </p:nvPr>
        </p:nvSpPr>
        <p:spPr>
          <a:xfrm>
            <a:off x="685800" y="0"/>
            <a:ext cx="8458200" cy="1143000"/>
          </a:xfrm>
        </p:spPr>
        <p:txBody>
          <a:bodyPr/>
          <a:lstStyle/>
          <a:p>
            <a:r>
              <a:rPr lang="en-US" dirty="0"/>
              <a:t>Capacity Scaling</a:t>
            </a:r>
            <a:r>
              <a:rPr lang="en-US" dirty="0" smtClean="0"/>
              <a:t> from Wikipedia</a:t>
            </a:r>
            <a:endParaRPr lang="en-US" dirty="0"/>
          </a:p>
        </p:txBody>
      </p:sp>
      <p:sp>
        <p:nvSpPr>
          <p:cNvPr id="43013" name="Rectangle 3"/>
          <p:cNvSpPr>
            <a:spLocks noGrp="1" noChangeArrowheads="1"/>
          </p:cNvSpPr>
          <p:nvPr>
            <p:ph type="body" idx="1"/>
          </p:nvPr>
        </p:nvSpPr>
        <p:spPr/>
        <p:txBody>
          <a:bodyPr/>
          <a:lstStyle/>
          <a:p>
            <a:endParaRPr lang="en-US"/>
          </a:p>
        </p:txBody>
      </p:sp>
      <p:pic>
        <p:nvPicPr>
          <p:cNvPr id="7" name="Picture 6" descr="Transistor-Count-over-time.png"/>
          <p:cNvPicPr>
            <a:picLocks noChangeAspect="1"/>
          </p:cNvPicPr>
          <p:nvPr/>
        </p:nvPicPr>
        <p:blipFill>
          <a:blip r:embed="rId2"/>
          <a:stretch>
            <a:fillRect/>
          </a:stretch>
        </p:blipFill>
        <p:spPr>
          <a:xfrm>
            <a:off x="0" y="89916"/>
            <a:ext cx="9144000" cy="667816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Penn ESE532 Spring 2017 -- DeHon</a:t>
            </a:r>
            <a:endParaRPr lang="en-US"/>
          </a:p>
        </p:txBody>
      </p:sp>
      <p:sp>
        <p:nvSpPr>
          <p:cNvPr id="5" name="Slide Number Placeholder 5"/>
          <p:cNvSpPr>
            <a:spLocks noGrp="1"/>
          </p:cNvSpPr>
          <p:nvPr>
            <p:ph type="sldNum" sz="quarter" idx="12"/>
          </p:nvPr>
        </p:nvSpPr>
        <p:spPr/>
        <p:txBody>
          <a:bodyPr/>
          <a:lstStyle/>
          <a:p>
            <a:pPr>
              <a:defRPr/>
            </a:pPr>
            <a:fld id="{01DF4D3D-4177-D447-9C9B-5A2A4C2157C9}" type="slidenum">
              <a:rPr lang="en-US" smtClean="0"/>
              <a:pPr>
                <a:defRPr/>
              </a:pPr>
              <a:t>2</a:t>
            </a:fld>
            <a:endParaRPr lang="en-US"/>
          </a:p>
        </p:txBody>
      </p:sp>
      <p:sp>
        <p:nvSpPr>
          <p:cNvPr id="31748" name="Rectangle 2"/>
          <p:cNvSpPr>
            <a:spLocks noGrp="1" noChangeArrowheads="1"/>
          </p:cNvSpPr>
          <p:nvPr>
            <p:ph type="title"/>
          </p:nvPr>
        </p:nvSpPr>
        <p:spPr>
          <a:xfrm>
            <a:off x="685800" y="152400"/>
            <a:ext cx="7772400" cy="1143000"/>
          </a:xfrm>
        </p:spPr>
        <p:txBody>
          <a:bodyPr/>
          <a:lstStyle/>
          <a:p>
            <a:r>
              <a:rPr lang="en-US" dirty="0"/>
              <a:t>Today</a:t>
            </a:r>
          </a:p>
        </p:txBody>
      </p:sp>
      <p:sp>
        <p:nvSpPr>
          <p:cNvPr id="31749" name="Rectangle 3"/>
          <p:cNvSpPr>
            <a:spLocks noGrp="1" noChangeArrowheads="1"/>
          </p:cNvSpPr>
          <p:nvPr>
            <p:ph type="body" idx="1"/>
          </p:nvPr>
        </p:nvSpPr>
        <p:spPr>
          <a:xfrm>
            <a:off x="685800" y="1143000"/>
            <a:ext cx="7772400" cy="4114800"/>
          </a:xfrm>
        </p:spPr>
        <p:txBody>
          <a:bodyPr/>
          <a:lstStyle/>
          <a:p>
            <a:r>
              <a:rPr lang="en-US" dirty="0"/>
              <a:t>VLSI Scaling Rules</a:t>
            </a:r>
          </a:p>
          <a:p>
            <a:r>
              <a:rPr lang="en-US" dirty="0"/>
              <a:t>Effects</a:t>
            </a:r>
          </a:p>
          <a:p>
            <a:r>
              <a:rPr lang="en-US" dirty="0"/>
              <a:t>Historical/predicted scaling</a:t>
            </a:r>
          </a:p>
          <a:p>
            <a:r>
              <a:rPr lang="en-US" dirty="0"/>
              <a:t>Variations (cheating)</a:t>
            </a:r>
          </a:p>
          <a:p>
            <a:r>
              <a:rPr lang="en-US" dirty="0" smtClean="0"/>
              <a:t>Limits</a:t>
            </a:r>
          </a:p>
          <a:p>
            <a:r>
              <a:rPr lang="en-US" b="1" dirty="0" smtClean="0"/>
              <a:t>Note:</a:t>
            </a:r>
            <a:r>
              <a:rPr lang="en-US" dirty="0" smtClean="0"/>
              <a:t> gory equations </a:t>
            </a:r>
          </a:p>
          <a:p>
            <a:pPr>
              <a:buNone/>
            </a:pPr>
            <a:r>
              <a:rPr lang="en-US" dirty="0" err="1" smtClean="0">
                <a:sym typeface="Wingdings"/>
              </a:rPr>
              <a:t></a:t>
            </a:r>
            <a:r>
              <a:rPr lang="en-US" dirty="0" smtClean="0">
                <a:sym typeface="Wingdings"/>
              </a:rPr>
              <a:t> </a:t>
            </a:r>
            <a:r>
              <a:rPr lang="en-US" dirty="0" smtClean="0">
                <a:sym typeface="Wingdings"/>
              </a:rPr>
              <a:t>goal is to understand trends</a:t>
            </a:r>
          </a:p>
          <a:p>
            <a:pPr lvl="1"/>
            <a:r>
              <a:rPr lang="en-US" dirty="0" smtClean="0">
                <a:sym typeface="Wingdings"/>
              </a:rPr>
              <a:t>Give equations … then push through scaling implications together</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r>
              <a:rPr lang="en-US" smtClean="0"/>
              <a:t>Penn ESE532 Spring 2017 -- DeHon</a:t>
            </a:r>
            <a:endParaRPr lang="en-US"/>
          </a:p>
        </p:txBody>
      </p:sp>
      <p:sp>
        <p:nvSpPr>
          <p:cNvPr id="6" name="Slide Number Placeholder 6"/>
          <p:cNvSpPr>
            <a:spLocks noGrp="1"/>
          </p:cNvSpPr>
          <p:nvPr>
            <p:ph type="sldNum" sz="quarter" idx="12"/>
          </p:nvPr>
        </p:nvSpPr>
        <p:spPr/>
        <p:txBody>
          <a:bodyPr/>
          <a:lstStyle/>
          <a:p>
            <a:pPr>
              <a:defRPr/>
            </a:pPr>
            <a:fld id="{826F4BC7-C6A5-B846-AC65-61AF46CD2F42}" type="slidenum">
              <a:rPr lang="en-US" smtClean="0"/>
              <a:pPr>
                <a:defRPr/>
              </a:pPr>
              <a:t>20</a:t>
            </a:fld>
            <a:endParaRPr lang="en-US"/>
          </a:p>
        </p:txBody>
      </p:sp>
      <p:sp>
        <p:nvSpPr>
          <p:cNvPr id="45060" name="Rectangle 2"/>
          <p:cNvSpPr>
            <a:spLocks noGrp="1" noChangeArrowheads="1"/>
          </p:cNvSpPr>
          <p:nvPr>
            <p:ph type="title"/>
          </p:nvPr>
        </p:nvSpPr>
        <p:spPr/>
        <p:txBody>
          <a:bodyPr/>
          <a:lstStyle/>
          <a:p>
            <a:r>
              <a:rPr lang="en-US"/>
              <a:t>Capacitance</a:t>
            </a:r>
          </a:p>
        </p:txBody>
      </p:sp>
      <p:sp>
        <p:nvSpPr>
          <p:cNvPr id="45061" name="Rectangle 3"/>
          <p:cNvSpPr>
            <a:spLocks noGrp="1" noChangeArrowheads="1"/>
          </p:cNvSpPr>
          <p:nvPr>
            <p:ph type="body" sz="half" idx="1"/>
          </p:nvPr>
        </p:nvSpPr>
        <p:spPr>
          <a:xfrm>
            <a:off x="685800" y="1981200"/>
            <a:ext cx="3886200" cy="4114800"/>
          </a:xfrm>
        </p:spPr>
        <p:txBody>
          <a:bodyPr/>
          <a:lstStyle/>
          <a:p>
            <a:r>
              <a:rPr lang="en-US" dirty="0">
                <a:solidFill>
                  <a:srgbClr val="000000"/>
                </a:solidFill>
              </a:rPr>
              <a:t>Capacitance </a:t>
            </a:r>
            <a:r>
              <a:rPr lang="en-US" dirty="0"/>
              <a:t>per unit </a:t>
            </a:r>
            <a:r>
              <a:rPr lang="en-US" dirty="0" smtClean="0"/>
              <a:t>area scaling:</a:t>
            </a:r>
          </a:p>
          <a:p>
            <a:pPr lvl="1"/>
            <a:r>
              <a:rPr lang="en-US" sz="3200" dirty="0"/>
              <a:t>C</a:t>
            </a:r>
            <a:r>
              <a:rPr lang="en-US" sz="3200" baseline="-25000" dirty="0"/>
              <a:t>ox</a:t>
            </a:r>
            <a:r>
              <a:rPr lang="en-US" sz="3200" dirty="0"/>
              <a:t>=</a:t>
            </a:r>
            <a:r>
              <a:rPr lang="en-US" sz="3200" dirty="0">
                <a:latin typeface="Symbol" charset="2"/>
              </a:rPr>
              <a:t> e</a:t>
            </a:r>
            <a:r>
              <a:rPr lang="en-US" sz="3200" baseline="-25000" dirty="0"/>
              <a:t>SiO</a:t>
            </a:r>
            <a:r>
              <a:rPr lang="en-US" sz="3200" baseline="-40000" dirty="0"/>
              <a:t>2</a:t>
            </a:r>
            <a:r>
              <a:rPr lang="en-US" sz="3200" dirty="0"/>
              <a:t>/T</a:t>
            </a:r>
            <a:r>
              <a:rPr lang="en-US" sz="3200" baseline="-25000" dirty="0"/>
              <a:t>ox</a:t>
            </a:r>
          </a:p>
          <a:p>
            <a:pPr lvl="1"/>
            <a:r>
              <a:rPr lang="en-US" sz="3200" dirty="0" err="1"/>
              <a:t>T</a:t>
            </a:r>
            <a:r>
              <a:rPr lang="en-US" sz="3200" baseline="-25000" dirty="0" err="1"/>
              <a:t>ox</a:t>
            </a:r>
            <a:r>
              <a:rPr lang="en-US" sz="3200" dirty="0" err="1">
                <a:latin typeface="Wingdings" charset="2"/>
                <a:ea typeface="Wingdings" charset="2"/>
                <a:cs typeface="Wingdings" charset="2"/>
                <a:sym typeface="Wingdings" charset="2"/>
              </a:rPr>
              <a:t></a:t>
            </a:r>
            <a:r>
              <a:rPr lang="en-US" sz="3200" dirty="0">
                <a:latin typeface="Symbol" charset="2"/>
              </a:rPr>
              <a:t> </a:t>
            </a:r>
            <a:r>
              <a:rPr lang="en-US" sz="3200" dirty="0" err="1"/>
              <a:t>S×T</a:t>
            </a:r>
            <a:r>
              <a:rPr lang="en-US" sz="3200" baseline="-25000" dirty="0" err="1"/>
              <a:t>ox</a:t>
            </a:r>
            <a:endParaRPr lang="en-US" sz="3200" dirty="0">
              <a:latin typeface="Symbol" charset="2"/>
            </a:endParaRPr>
          </a:p>
          <a:p>
            <a:pPr lvl="1"/>
            <a:r>
              <a:rPr lang="en-US" sz="3200" dirty="0"/>
              <a:t>C</a:t>
            </a:r>
            <a:r>
              <a:rPr lang="en-US" sz="3200" baseline="-25000" dirty="0"/>
              <a:t>ox </a:t>
            </a:r>
            <a:r>
              <a:rPr lang="en-US" sz="3200" dirty="0" err="1">
                <a:latin typeface="Wingdings" charset="2"/>
                <a:ea typeface="Wingdings" charset="2"/>
                <a:cs typeface="Wingdings" charset="2"/>
                <a:sym typeface="Wingdings" charset="2"/>
              </a:rPr>
              <a:t></a:t>
            </a:r>
            <a:r>
              <a:rPr lang="en-US" sz="3200" dirty="0">
                <a:latin typeface="Symbol" charset="2"/>
              </a:rPr>
              <a:t> </a:t>
            </a:r>
            <a:r>
              <a:rPr lang="en-US" sz="3200" dirty="0"/>
              <a:t>C</a:t>
            </a:r>
            <a:r>
              <a:rPr lang="en-US" sz="3200" baseline="-25000" dirty="0"/>
              <a:t>ox</a:t>
            </a:r>
            <a:r>
              <a:rPr lang="en-US" sz="3200" dirty="0"/>
              <a:t>/S</a:t>
            </a:r>
          </a:p>
        </p:txBody>
      </p:sp>
      <p:pic>
        <p:nvPicPr>
          <p:cNvPr id="45062" name="Picture 4" descr="mosfet_medium"/>
          <p:cNvPicPr>
            <a:picLocks noChangeAspect="1" noChangeArrowheads="1"/>
          </p:cNvPicPr>
          <p:nvPr/>
        </p:nvPicPr>
        <p:blipFill>
          <a:blip r:embed="rId2"/>
          <a:srcRect/>
          <a:stretch>
            <a:fillRect/>
          </a:stretch>
        </p:blipFill>
        <p:spPr bwMode="auto">
          <a:xfrm>
            <a:off x="4572000" y="2286000"/>
            <a:ext cx="3876675" cy="2266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6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build="p" bldLvl="2"/>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r>
              <a:rPr lang="en-US" smtClean="0"/>
              <a:t>Penn ESE532 Spring 2017 -- DeHon</a:t>
            </a:r>
            <a:endParaRPr lang="en-US"/>
          </a:p>
        </p:txBody>
      </p:sp>
      <p:sp>
        <p:nvSpPr>
          <p:cNvPr id="6" name="Slide Number Placeholder 6"/>
          <p:cNvSpPr>
            <a:spLocks noGrp="1"/>
          </p:cNvSpPr>
          <p:nvPr>
            <p:ph type="sldNum" sz="quarter" idx="12"/>
          </p:nvPr>
        </p:nvSpPr>
        <p:spPr/>
        <p:txBody>
          <a:bodyPr/>
          <a:lstStyle/>
          <a:p>
            <a:pPr>
              <a:defRPr/>
            </a:pPr>
            <a:fld id="{DF390B1A-43B7-B145-9DDB-ADFBA4A4515A}" type="slidenum">
              <a:rPr lang="en-US" smtClean="0"/>
              <a:pPr>
                <a:defRPr/>
              </a:pPr>
              <a:t>21</a:t>
            </a:fld>
            <a:endParaRPr lang="en-US"/>
          </a:p>
        </p:txBody>
      </p:sp>
      <p:sp>
        <p:nvSpPr>
          <p:cNvPr id="46084" name="Rectangle 2"/>
          <p:cNvSpPr>
            <a:spLocks noGrp="1" noChangeArrowheads="1"/>
          </p:cNvSpPr>
          <p:nvPr>
            <p:ph type="title"/>
          </p:nvPr>
        </p:nvSpPr>
        <p:spPr/>
        <p:txBody>
          <a:bodyPr/>
          <a:lstStyle/>
          <a:p>
            <a:r>
              <a:rPr lang="en-US"/>
              <a:t>Capacitance</a:t>
            </a:r>
          </a:p>
        </p:txBody>
      </p:sp>
      <p:sp>
        <p:nvSpPr>
          <p:cNvPr id="46085" name="Rectangle 3"/>
          <p:cNvSpPr>
            <a:spLocks noGrp="1" noChangeArrowheads="1"/>
          </p:cNvSpPr>
          <p:nvPr>
            <p:ph type="body" sz="half" idx="1"/>
          </p:nvPr>
        </p:nvSpPr>
        <p:spPr/>
        <p:txBody>
          <a:bodyPr/>
          <a:lstStyle/>
          <a:p>
            <a:r>
              <a:rPr lang="en-US" dirty="0">
                <a:solidFill>
                  <a:srgbClr val="FF6600"/>
                </a:solidFill>
              </a:rPr>
              <a:t>Gate </a:t>
            </a:r>
            <a:r>
              <a:rPr lang="en-US" dirty="0" smtClean="0">
                <a:solidFill>
                  <a:srgbClr val="FF6600"/>
                </a:solidFill>
              </a:rPr>
              <a:t>Capacitance scaling?</a:t>
            </a:r>
          </a:p>
          <a:p>
            <a:pPr lvl="1">
              <a:buFont typeface="Wingdings" charset="2"/>
              <a:buChar char="§"/>
            </a:pPr>
            <a:r>
              <a:rPr lang="en-US" sz="3200" dirty="0" err="1"/>
              <a:t>C</a:t>
            </a:r>
            <a:r>
              <a:rPr lang="en-US" sz="3200" baseline="-25000" dirty="0" err="1"/>
              <a:t>gate</a:t>
            </a:r>
            <a:r>
              <a:rPr lang="en-US" sz="3200" dirty="0"/>
              <a:t>= </a:t>
            </a:r>
            <a:r>
              <a:rPr lang="en-US" sz="3200" dirty="0" err="1" smtClean="0"/>
              <a:t>A×C</a:t>
            </a:r>
            <a:r>
              <a:rPr lang="en-US" sz="3200" baseline="-25000" dirty="0" err="1" smtClean="0"/>
              <a:t>ox</a:t>
            </a:r>
            <a:endParaRPr lang="en-US" sz="3200" baseline="-25000" dirty="0"/>
          </a:p>
          <a:p>
            <a:pPr lvl="1">
              <a:buFont typeface="Wingdings" charset="2"/>
              <a:buChar char="§"/>
            </a:pPr>
            <a:r>
              <a:rPr lang="en-US" sz="3200" dirty="0">
                <a:latin typeface="Symbol" charset="2"/>
              </a:rPr>
              <a:t>A</a:t>
            </a:r>
            <a:r>
              <a:rPr lang="en-US" sz="3200" dirty="0" smtClean="0">
                <a:latin typeface="Symbol" charset="2"/>
              </a:rPr>
              <a:t> </a:t>
            </a:r>
            <a:r>
              <a:rPr lang="en-US" sz="3200" dirty="0" err="1" smtClean="0">
                <a:latin typeface="Wingdings" charset="2"/>
                <a:ea typeface="Wingdings" charset="2"/>
                <a:cs typeface="Wingdings" charset="2"/>
                <a:sym typeface="Wingdings" charset="2"/>
              </a:rPr>
              <a:t></a:t>
            </a:r>
            <a:r>
              <a:rPr lang="en-US" sz="3200" dirty="0" smtClean="0">
                <a:latin typeface="Symbol" charset="2"/>
              </a:rPr>
              <a:t> A</a:t>
            </a:r>
            <a:r>
              <a:rPr lang="en-US" sz="3200" dirty="0" smtClean="0"/>
              <a:t>×S</a:t>
            </a:r>
            <a:r>
              <a:rPr lang="en-US" sz="3200" baseline="30000" dirty="0" smtClean="0"/>
              <a:t>2</a:t>
            </a:r>
            <a:endParaRPr lang="en-US" sz="3200" dirty="0" smtClean="0">
              <a:latin typeface="Symbol" charset="2"/>
            </a:endParaRPr>
          </a:p>
          <a:p>
            <a:pPr lvl="1">
              <a:buFont typeface="Wingdings" charset="2"/>
              <a:buChar char="§"/>
            </a:pPr>
            <a:r>
              <a:rPr lang="en-US" sz="3200" dirty="0"/>
              <a:t>C</a:t>
            </a:r>
            <a:r>
              <a:rPr lang="en-US" sz="3200" baseline="-25000" dirty="0"/>
              <a:t>ox</a:t>
            </a:r>
            <a:r>
              <a:rPr lang="en-US" sz="3200" baseline="-25000" dirty="0" smtClean="0"/>
              <a:t> </a:t>
            </a:r>
            <a:r>
              <a:rPr lang="en-US" sz="3200" dirty="0" err="1" smtClean="0">
                <a:latin typeface="Wingdings" charset="2"/>
                <a:ea typeface="Wingdings" charset="2"/>
                <a:cs typeface="Wingdings" charset="2"/>
                <a:sym typeface="Wingdings" charset="2"/>
              </a:rPr>
              <a:t></a:t>
            </a:r>
            <a:r>
              <a:rPr lang="en-US" sz="3200" dirty="0" smtClean="0">
                <a:latin typeface="Symbol" charset="2"/>
              </a:rPr>
              <a:t> </a:t>
            </a:r>
            <a:r>
              <a:rPr lang="en-US" sz="3200" dirty="0" smtClean="0"/>
              <a:t>C</a:t>
            </a:r>
            <a:r>
              <a:rPr lang="en-US" sz="3200" baseline="-25000" dirty="0" smtClean="0"/>
              <a:t>ox</a:t>
            </a:r>
            <a:r>
              <a:rPr lang="en-US" sz="3200" dirty="0" smtClean="0"/>
              <a:t>/S</a:t>
            </a:r>
            <a:endParaRPr lang="en-US" sz="3200" dirty="0" smtClean="0">
              <a:latin typeface="Symbol" charset="2"/>
            </a:endParaRPr>
          </a:p>
          <a:p>
            <a:pPr lvl="1">
              <a:buFont typeface="Wingdings" charset="2"/>
              <a:buChar char="§"/>
            </a:pPr>
            <a:r>
              <a:rPr lang="en-US" sz="3200" dirty="0" err="1"/>
              <a:t>C</a:t>
            </a:r>
            <a:r>
              <a:rPr lang="en-US" sz="3200" baseline="-25000" dirty="0" err="1"/>
              <a:t>gate</a:t>
            </a:r>
            <a:r>
              <a:rPr lang="en-US" sz="3200" baseline="-25000" dirty="0" smtClean="0"/>
              <a:t> </a:t>
            </a:r>
            <a:r>
              <a:rPr lang="en-US" sz="3200" dirty="0" err="1" smtClean="0">
                <a:latin typeface="Wingdings" charset="2"/>
                <a:ea typeface="Wingdings" charset="2"/>
                <a:cs typeface="Wingdings" charset="2"/>
                <a:sym typeface="Wingdings" charset="2"/>
              </a:rPr>
              <a:t></a:t>
            </a:r>
            <a:r>
              <a:rPr lang="en-US" sz="3200" dirty="0" smtClean="0">
                <a:latin typeface="Symbol" charset="2"/>
              </a:rPr>
              <a:t> </a:t>
            </a:r>
            <a:r>
              <a:rPr lang="en-US" sz="3200" dirty="0" err="1" smtClean="0"/>
              <a:t>S×C</a:t>
            </a:r>
            <a:r>
              <a:rPr lang="en-US" sz="3200" baseline="-25000" dirty="0" err="1" smtClean="0"/>
              <a:t>gate</a:t>
            </a:r>
            <a:endParaRPr lang="en-US" sz="3200" dirty="0">
              <a:latin typeface="Symbol" charset="2"/>
            </a:endParaRPr>
          </a:p>
        </p:txBody>
      </p:sp>
      <p:pic>
        <p:nvPicPr>
          <p:cNvPr id="46086" name="Picture 4" descr="mosfet_medium"/>
          <p:cNvPicPr>
            <a:picLocks noChangeAspect="1" noChangeArrowheads="1"/>
          </p:cNvPicPr>
          <p:nvPr/>
        </p:nvPicPr>
        <p:blipFill>
          <a:blip r:embed="rId2"/>
          <a:srcRect/>
          <a:stretch>
            <a:fillRect/>
          </a:stretch>
        </p:blipFill>
        <p:spPr bwMode="auto">
          <a:xfrm>
            <a:off x="4724400" y="2286000"/>
            <a:ext cx="3876675" cy="2266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608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08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08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08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08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build="p" bldLvl="2"/>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r>
              <a:rPr lang="en-US" smtClean="0"/>
              <a:t>Penn ESE532 Spring 2017 -- DeHon</a:t>
            </a:r>
            <a:endParaRPr lang="en-US"/>
          </a:p>
        </p:txBody>
      </p:sp>
      <p:sp>
        <p:nvSpPr>
          <p:cNvPr id="6" name="Slide Number Placeholder 6"/>
          <p:cNvSpPr>
            <a:spLocks noGrp="1"/>
          </p:cNvSpPr>
          <p:nvPr>
            <p:ph type="sldNum" sz="quarter" idx="12"/>
          </p:nvPr>
        </p:nvSpPr>
        <p:spPr/>
        <p:txBody>
          <a:bodyPr/>
          <a:lstStyle/>
          <a:p>
            <a:pPr>
              <a:defRPr/>
            </a:pPr>
            <a:fld id="{4DFEC9D2-2B2F-424C-9EC5-C593E4D26473}" type="slidenum">
              <a:rPr lang="en-US" smtClean="0"/>
              <a:pPr>
                <a:defRPr/>
              </a:pPr>
              <a:t>22</a:t>
            </a:fld>
            <a:endParaRPr lang="en-US"/>
          </a:p>
        </p:txBody>
      </p:sp>
      <p:sp>
        <p:nvSpPr>
          <p:cNvPr id="52228" name="Rectangle 2"/>
          <p:cNvSpPr>
            <a:spLocks noGrp="1" noChangeArrowheads="1"/>
          </p:cNvSpPr>
          <p:nvPr>
            <p:ph type="title"/>
          </p:nvPr>
        </p:nvSpPr>
        <p:spPr/>
        <p:txBody>
          <a:bodyPr/>
          <a:lstStyle/>
          <a:p>
            <a:r>
              <a:rPr lang="en-US"/>
              <a:t>Resistance</a:t>
            </a:r>
          </a:p>
        </p:txBody>
      </p:sp>
      <p:sp>
        <p:nvSpPr>
          <p:cNvPr id="53253" name="Rectangle 3"/>
          <p:cNvSpPr>
            <a:spLocks noGrp="1" noChangeArrowheads="1"/>
          </p:cNvSpPr>
          <p:nvPr>
            <p:ph type="body" sz="half" idx="1"/>
          </p:nvPr>
        </p:nvSpPr>
        <p:spPr/>
        <p:txBody>
          <a:bodyPr/>
          <a:lstStyle/>
          <a:p>
            <a:r>
              <a:rPr lang="en-US" sz="3600" dirty="0" smtClean="0">
                <a:solidFill>
                  <a:srgbClr val="FF6600"/>
                </a:solidFill>
              </a:rPr>
              <a:t>Resistance scaling?</a:t>
            </a:r>
          </a:p>
          <a:p>
            <a:r>
              <a:rPr lang="en-US" sz="3600" dirty="0" smtClean="0"/>
              <a:t>R</a:t>
            </a:r>
            <a:r>
              <a:rPr lang="en-US" sz="3600" dirty="0"/>
              <a:t>=</a:t>
            </a:r>
            <a:r>
              <a:rPr lang="en-US" sz="3600" dirty="0" err="1">
                <a:latin typeface="Symbol" charset="2"/>
              </a:rPr>
              <a:t>r</a:t>
            </a:r>
            <a:r>
              <a:rPr lang="en-US" sz="3600" dirty="0" err="1"/>
              <a:t>L</a:t>
            </a:r>
            <a:r>
              <a:rPr lang="en-US" sz="3600" dirty="0"/>
              <a:t>/(W*</a:t>
            </a:r>
            <a:r>
              <a:rPr lang="en-US" sz="3600" dirty="0" err="1"/>
              <a:t>t</a:t>
            </a:r>
            <a:r>
              <a:rPr lang="en-US" sz="3600" dirty="0" smtClean="0"/>
              <a:t>)</a:t>
            </a:r>
          </a:p>
          <a:p>
            <a:r>
              <a:rPr lang="en-US" sz="3600" dirty="0"/>
              <a:t>W</a:t>
            </a:r>
            <a:r>
              <a:rPr lang="en-US" sz="3600" dirty="0">
                <a:sym typeface="Wingdings" charset="2"/>
              </a:rPr>
              <a:t></a:t>
            </a:r>
            <a:r>
              <a:rPr lang="en-US" sz="3600" dirty="0">
                <a:latin typeface="Symbol" charset="2"/>
              </a:rPr>
              <a:t> </a:t>
            </a:r>
            <a:r>
              <a:rPr lang="en-US" sz="3600" dirty="0"/>
              <a:t>S×W</a:t>
            </a:r>
            <a:endParaRPr lang="en-US" sz="3600" dirty="0">
              <a:latin typeface="Symbol" charset="2"/>
            </a:endParaRPr>
          </a:p>
          <a:p>
            <a:r>
              <a:rPr lang="en-US" sz="3600" dirty="0"/>
              <a:t>L, </a:t>
            </a:r>
            <a:r>
              <a:rPr lang="en-US" sz="3600" dirty="0" err="1"/>
              <a:t>t</a:t>
            </a:r>
            <a:r>
              <a:rPr lang="en-US" sz="3600" dirty="0"/>
              <a:t> </a:t>
            </a:r>
            <a:r>
              <a:rPr lang="en-US" sz="3600" dirty="0" smtClean="0"/>
              <a:t>similar</a:t>
            </a:r>
          </a:p>
          <a:p>
            <a:r>
              <a:rPr lang="en-US" sz="3600" dirty="0"/>
              <a:t>R </a:t>
            </a:r>
            <a:r>
              <a:rPr lang="en-US" sz="3600" dirty="0" err="1">
                <a:sym typeface="Wingdings" charset="2"/>
              </a:rPr>
              <a:t></a:t>
            </a:r>
            <a:r>
              <a:rPr lang="en-US" sz="3600" dirty="0">
                <a:latin typeface="Symbol" charset="2"/>
              </a:rPr>
              <a:t> </a:t>
            </a:r>
            <a:r>
              <a:rPr lang="en-US" sz="3600" dirty="0"/>
              <a:t>R/S</a:t>
            </a:r>
          </a:p>
        </p:txBody>
      </p:sp>
      <p:pic>
        <p:nvPicPr>
          <p:cNvPr id="52230" name="Picture 4" descr="rectangle"/>
          <p:cNvPicPr>
            <a:picLocks noChangeAspect="1" noChangeArrowheads="1"/>
          </p:cNvPicPr>
          <p:nvPr/>
        </p:nvPicPr>
        <p:blipFill>
          <a:blip r:embed="rId2"/>
          <a:srcRect/>
          <a:stretch>
            <a:fillRect/>
          </a:stretch>
        </p:blipFill>
        <p:spPr bwMode="auto">
          <a:xfrm>
            <a:off x="5029200" y="2438400"/>
            <a:ext cx="3114675" cy="2038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25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25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325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325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r>
              <a:rPr lang="en-US" smtClean="0"/>
              <a:t>Penn ESE532 Spring 2017 -- DeHon</a:t>
            </a:r>
            <a:endParaRPr lang="en-US"/>
          </a:p>
        </p:txBody>
      </p:sp>
      <p:sp>
        <p:nvSpPr>
          <p:cNvPr id="6" name="Slide Number Placeholder 6"/>
          <p:cNvSpPr>
            <a:spLocks noGrp="1"/>
          </p:cNvSpPr>
          <p:nvPr>
            <p:ph type="sldNum" sz="quarter" idx="12"/>
          </p:nvPr>
        </p:nvSpPr>
        <p:spPr/>
        <p:txBody>
          <a:bodyPr/>
          <a:lstStyle/>
          <a:p>
            <a:pPr>
              <a:defRPr/>
            </a:pPr>
            <a:fld id="{6FC11C44-1694-FC4F-94BB-B6FF4A31CBD2}" type="slidenum">
              <a:rPr lang="en-US" smtClean="0"/>
              <a:pPr>
                <a:defRPr/>
              </a:pPr>
              <a:t>23</a:t>
            </a:fld>
            <a:endParaRPr lang="en-US"/>
          </a:p>
        </p:txBody>
      </p:sp>
      <p:sp>
        <p:nvSpPr>
          <p:cNvPr id="47108" name="Rectangle 2"/>
          <p:cNvSpPr>
            <a:spLocks noGrp="1" noChangeArrowheads="1"/>
          </p:cNvSpPr>
          <p:nvPr>
            <p:ph type="title"/>
          </p:nvPr>
        </p:nvSpPr>
        <p:spPr/>
        <p:txBody>
          <a:bodyPr/>
          <a:lstStyle/>
          <a:p>
            <a:r>
              <a:rPr lang="en-US"/>
              <a:t>Threshold Voltage</a:t>
            </a:r>
          </a:p>
        </p:txBody>
      </p:sp>
      <p:sp>
        <p:nvSpPr>
          <p:cNvPr id="47109" name="Rectangle 3"/>
          <p:cNvSpPr>
            <a:spLocks noGrp="1" noChangeArrowheads="1"/>
          </p:cNvSpPr>
          <p:nvPr>
            <p:ph type="body" sz="half" idx="1"/>
          </p:nvPr>
        </p:nvSpPr>
        <p:spPr/>
        <p:txBody>
          <a:bodyPr/>
          <a:lstStyle/>
          <a:p>
            <a:r>
              <a:rPr lang="en-US" sz="3600" smtClean="0"/>
              <a:t>V</a:t>
            </a:r>
            <a:r>
              <a:rPr lang="en-US" sz="3600" baseline="-25000" smtClean="0"/>
              <a:t>TH</a:t>
            </a:r>
            <a:r>
              <a:rPr lang="en-US" sz="3600" smtClean="0">
                <a:latin typeface="Wingdings" charset="2"/>
                <a:ea typeface="Wingdings" charset="2"/>
                <a:cs typeface="Wingdings" charset="2"/>
                <a:sym typeface="Wingdings" charset="2"/>
              </a:rPr>
              <a:t></a:t>
            </a:r>
            <a:r>
              <a:rPr lang="en-US" sz="3600" smtClean="0">
                <a:latin typeface="Symbol" charset="2"/>
              </a:rPr>
              <a:t> </a:t>
            </a:r>
            <a:r>
              <a:rPr lang="en-US" sz="3600" smtClean="0"/>
              <a:t>S×V</a:t>
            </a:r>
            <a:r>
              <a:rPr lang="en-US" sz="3600" baseline="-25000" smtClean="0"/>
              <a:t>TH</a:t>
            </a:r>
            <a:endParaRPr lang="en-US" sz="3600" smtClean="0">
              <a:latin typeface="Symbol" charset="2"/>
            </a:endParaRPr>
          </a:p>
        </p:txBody>
      </p:sp>
      <p:sp>
        <p:nvSpPr>
          <p:cNvPr id="47110" name="Rectangle 4"/>
          <p:cNvSpPr>
            <a:spLocks noGrp="1" noChangeArrowheads="1"/>
          </p:cNvSpPr>
          <p:nvPr>
            <p:ph type="body" sz="half" idx="2"/>
          </p:nvPr>
        </p:nvSpPr>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r>
              <a:rPr lang="en-US" smtClean="0"/>
              <a:t>Penn ESE532 Spring 2017 -- DeHon</a:t>
            </a:r>
            <a:endParaRPr lang="en-US"/>
          </a:p>
        </p:txBody>
      </p:sp>
      <p:sp>
        <p:nvSpPr>
          <p:cNvPr id="6" name="Slide Number Placeholder 6"/>
          <p:cNvSpPr>
            <a:spLocks noGrp="1"/>
          </p:cNvSpPr>
          <p:nvPr>
            <p:ph type="sldNum" sz="quarter" idx="12"/>
          </p:nvPr>
        </p:nvSpPr>
        <p:spPr/>
        <p:txBody>
          <a:bodyPr/>
          <a:lstStyle/>
          <a:p>
            <a:pPr>
              <a:defRPr/>
            </a:pPr>
            <a:fld id="{3E51B652-536F-6D4B-996D-B58902C2A0BB}" type="slidenum">
              <a:rPr lang="en-US" smtClean="0"/>
              <a:pPr>
                <a:defRPr/>
              </a:pPr>
              <a:t>24</a:t>
            </a:fld>
            <a:endParaRPr lang="en-US"/>
          </a:p>
        </p:txBody>
      </p:sp>
      <p:sp>
        <p:nvSpPr>
          <p:cNvPr id="48132" name="Rectangle 2"/>
          <p:cNvSpPr>
            <a:spLocks noGrp="1" noChangeArrowheads="1"/>
          </p:cNvSpPr>
          <p:nvPr>
            <p:ph type="title"/>
          </p:nvPr>
        </p:nvSpPr>
        <p:spPr/>
        <p:txBody>
          <a:bodyPr/>
          <a:lstStyle/>
          <a:p>
            <a:r>
              <a:rPr lang="en-US" dirty="0"/>
              <a:t>Current</a:t>
            </a:r>
          </a:p>
        </p:txBody>
      </p:sp>
      <p:sp>
        <p:nvSpPr>
          <p:cNvPr id="23555" name="Rectangle 3"/>
          <p:cNvSpPr>
            <a:spLocks noGrp="1" noChangeArrowheads="1"/>
          </p:cNvSpPr>
          <p:nvPr>
            <p:ph type="body" sz="half" idx="1"/>
          </p:nvPr>
        </p:nvSpPr>
        <p:spPr>
          <a:xfrm>
            <a:off x="533400" y="1905000"/>
            <a:ext cx="5334000" cy="4419600"/>
          </a:xfrm>
        </p:spPr>
        <p:txBody>
          <a:bodyPr/>
          <a:lstStyle/>
          <a:p>
            <a:pPr>
              <a:lnSpc>
                <a:spcPct val="90000"/>
              </a:lnSpc>
            </a:pPr>
            <a:r>
              <a:rPr lang="en-US" sz="2400" dirty="0">
                <a:solidFill>
                  <a:srgbClr val="FF6600"/>
                </a:solidFill>
              </a:rPr>
              <a:t>Saturation </a:t>
            </a:r>
            <a:r>
              <a:rPr lang="en-US" sz="2400" dirty="0" smtClean="0">
                <a:solidFill>
                  <a:srgbClr val="FF6600"/>
                </a:solidFill>
              </a:rPr>
              <a:t>Current scaling?</a:t>
            </a:r>
          </a:p>
          <a:p>
            <a:pPr lvl="1">
              <a:lnSpc>
                <a:spcPct val="90000"/>
              </a:lnSpc>
              <a:buFontTx/>
              <a:buNone/>
            </a:pPr>
            <a:r>
              <a:rPr lang="en-US" sz="2800" dirty="0"/>
              <a:t>I</a:t>
            </a:r>
            <a:r>
              <a:rPr lang="en-US" sz="2800" baseline="-25000" dirty="0"/>
              <a:t>d</a:t>
            </a:r>
            <a:r>
              <a:rPr lang="en-US" sz="2800" dirty="0"/>
              <a:t>=(</a:t>
            </a:r>
            <a:r>
              <a:rPr lang="en-US" sz="2800" dirty="0">
                <a:latin typeface="Symbol" charset="2"/>
              </a:rPr>
              <a:t>m</a:t>
            </a:r>
            <a:r>
              <a:rPr lang="en-US" sz="2800" dirty="0"/>
              <a:t>C</a:t>
            </a:r>
            <a:r>
              <a:rPr lang="en-US" sz="2800" baseline="-25000" dirty="0"/>
              <a:t>OX</a:t>
            </a:r>
            <a:r>
              <a:rPr lang="en-US" sz="2800" dirty="0"/>
              <a:t>/2)(W/L)(V</a:t>
            </a:r>
            <a:r>
              <a:rPr lang="en-US" sz="2800" baseline="-25000" dirty="0"/>
              <a:t>gs</a:t>
            </a:r>
            <a:r>
              <a:rPr lang="en-US" sz="2800" dirty="0"/>
              <a:t>-V</a:t>
            </a:r>
            <a:r>
              <a:rPr lang="en-US" sz="2800" baseline="-25000" dirty="0"/>
              <a:t>TH</a:t>
            </a:r>
            <a:r>
              <a:rPr lang="en-US" sz="2800" dirty="0"/>
              <a:t>)</a:t>
            </a:r>
            <a:r>
              <a:rPr lang="en-US" sz="2800" baseline="30000" dirty="0"/>
              <a:t>2</a:t>
            </a:r>
          </a:p>
          <a:p>
            <a:pPr lvl="1">
              <a:lnSpc>
                <a:spcPct val="90000"/>
              </a:lnSpc>
              <a:buFontTx/>
              <a:buNone/>
            </a:pPr>
            <a:endParaRPr lang="en-US" sz="2800" baseline="30000" dirty="0"/>
          </a:p>
          <a:p>
            <a:pPr lvl="1">
              <a:lnSpc>
                <a:spcPct val="90000"/>
              </a:lnSpc>
              <a:buFontTx/>
              <a:buNone/>
            </a:pPr>
            <a:r>
              <a:rPr lang="en-US" sz="2800" dirty="0" err="1"/>
              <a:t>V</a:t>
            </a:r>
            <a:r>
              <a:rPr lang="en-US" sz="2800" baseline="-25000" dirty="0" err="1"/>
              <a:t>gs</a:t>
            </a:r>
            <a:r>
              <a:rPr lang="en-US" sz="2800" baseline="-25000" dirty="0"/>
              <a:t>=</a:t>
            </a:r>
            <a:r>
              <a:rPr lang="en-US" sz="2800" dirty="0"/>
              <a:t>V</a:t>
            </a:r>
            <a:r>
              <a:rPr lang="en-US" sz="2800" dirty="0">
                <a:sym typeface="Wingdings" charset="2"/>
              </a:rPr>
              <a:t></a:t>
            </a:r>
            <a:r>
              <a:rPr lang="en-US" sz="2800" dirty="0">
                <a:latin typeface="Symbol" charset="2"/>
              </a:rPr>
              <a:t> </a:t>
            </a:r>
            <a:r>
              <a:rPr lang="en-US" sz="2800" dirty="0"/>
              <a:t>S×V</a:t>
            </a:r>
            <a:endParaRPr lang="en-US" sz="2800" baseline="30000" dirty="0"/>
          </a:p>
          <a:p>
            <a:pPr lvl="1">
              <a:lnSpc>
                <a:spcPct val="90000"/>
              </a:lnSpc>
              <a:buFontTx/>
              <a:buNone/>
            </a:pPr>
            <a:r>
              <a:rPr lang="en-US" sz="2800" dirty="0"/>
              <a:t>V</a:t>
            </a:r>
            <a:r>
              <a:rPr lang="en-US" sz="2800" baseline="-25000" dirty="0"/>
              <a:t>TH</a:t>
            </a:r>
            <a:r>
              <a:rPr lang="en-US" sz="2800" dirty="0">
                <a:sym typeface="Wingdings" charset="2"/>
              </a:rPr>
              <a:t></a:t>
            </a:r>
            <a:r>
              <a:rPr lang="en-US" sz="2800" dirty="0">
                <a:latin typeface="Symbol" charset="2"/>
              </a:rPr>
              <a:t> </a:t>
            </a:r>
            <a:r>
              <a:rPr lang="en-US" sz="2800" dirty="0"/>
              <a:t>S×V</a:t>
            </a:r>
            <a:r>
              <a:rPr lang="en-US" sz="2800" baseline="-25000" dirty="0"/>
              <a:t>TH</a:t>
            </a:r>
            <a:endParaRPr lang="en-US" sz="2800" dirty="0">
              <a:latin typeface="Symbol" charset="2"/>
            </a:endParaRPr>
          </a:p>
          <a:p>
            <a:pPr lvl="1">
              <a:lnSpc>
                <a:spcPct val="90000"/>
              </a:lnSpc>
              <a:buFontTx/>
              <a:buNone/>
            </a:pPr>
            <a:r>
              <a:rPr lang="en-US" sz="2800" dirty="0"/>
              <a:t>W</a:t>
            </a:r>
            <a:r>
              <a:rPr lang="en-US" sz="2800" dirty="0">
                <a:sym typeface="Wingdings" charset="2"/>
              </a:rPr>
              <a:t></a:t>
            </a:r>
            <a:r>
              <a:rPr lang="en-US" sz="2800" dirty="0">
                <a:latin typeface="Symbol" charset="2"/>
              </a:rPr>
              <a:t> </a:t>
            </a:r>
            <a:r>
              <a:rPr lang="en-US" sz="2800" dirty="0"/>
              <a:t>S×W</a:t>
            </a:r>
            <a:endParaRPr lang="en-US" sz="2800" dirty="0">
              <a:latin typeface="Symbol" charset="2"/>
            </a:endParaRPr>
          </a:p>
          <a:p>
            <a:pPr lvl="1">
              <a:lnSpc>
                <a:spcPct val="90000"/>
              </a:lnSpc>
              <a:buFontTx/>
              <a:buNone/>
            </a:pPr>
            <a:r>
              <a:rPr lang="en-US" sz="2800" dirty="0"/>
              <a:t>L</a:t>
            </a:r>
            <a:r>
              <a:rPr lang="en-US" sz="2800" dirty="0">
                <a:sym typeface="Wingdings" charset="2"/>
              </a:rPr>
              <a:t></a:t>
            </a:r>
            <a:r>
              <a:rPr lang="en-US" sz="2800" dirty="0">
                <a:latin typeface="Symbol" charset="2"/>
              </a:rPr>
              <a:t> </a:t>
            </a:r>
            <a:r>
              <a:rPr lang="en-US" sz="2800" dirty="0"/>
              <a:t>S×L</a:t>
            </a:r>
            <a:endParaRPr lang="en-US" sz="2800" dirty="0">
              <a:latin typeface="Symbol" charset="2"/>
            </a:endParaRPr>
          </a:p>
          <a:p>
            <a:pPr lvl="1">
              <a:lnSpc>
                <a:spcPct val="90000"/>
              </a:lnSpc>
              <a:buFontTx/>
              <a:buNone/>
            </a:pPr>
            <a:r>
              <a:rPr lang="en-US" sz="2800" dirty="0"/>
              <a:t>C</a:t>
            </a:r>
            <a:r>
              <a:rPr lang="en-US" sz="2800" baseline="-25000" dirty="0"/>
              <a:t>ox </a:t>
            </a:r>
            <a:r>
              <a:rPr lang="en-US" sz="2800" dirty="0" err="1">
                <a:sym typeface="Wingdings" charset="2"/>
              </a:rPr>
              <a:t></a:t>
            </a:r>
            <a:r>
              <a:rPr lang="en-US" sz="2800" dirty="0">
                <a:latin typeface="Symbol" charset="2"/>
              </a:rPr>
              <a:t> </a:t>
            </a:r>
            <a:r>
              <a:rPr lang="en-US" sz="2800" dirty="0"/>
              <a:t>C</a:t>
            </a:r>
            <a:r>
              <a:rPr lang="en-US" sz="2800" baseline="-25000" dirty="0"/>
              <a:t>ox</a:t>
            </a:r>
            <a:r>
              <a:rPr lang="en-US" sz="2800" dirty="0"/>
              <a:t>/S</a:t>
            </a:r>
            <a:endParaRPr lang="en-US" sz="2800" baseline="-25000" dirty="0"/>
          </a:p>
          <a:p>
            <a:pPr lvl="1">
              <a:lnSpc>
                <a:spcPct val="90000"/>
              </a:lnSpc>
              <a:buFontTx/>
              <a:buNone/>
            </a:pPr>
            <a:endParaRPr lang="en-US" sz="2800" baseline="30000" dirty="0"/>
          </a:p>
          <a:p>
            <a:pPr lvl="1">
              <a:lnSpc>
                <a:spcPct val="90000"/>
              </a:lnSpc>
              <a:buFontTx/>
              <a:buNone/>
            </a:pPr>
            <a:r>
              <a:rPr lang="en-US" sz="2800" dirty="0" err="1"/>
              <a:t>I</a:t>
            </a:r>
            <a:r>
              <a:rPr lang="en-US" sz="2800" baseline="-25000" dirty="0" err="1"/>
              <a:t>d</a:t>
            </a:r>
            <a:r>
              <a:rPr lang="en-US" sz="2800" dirty="0" err="1">
                <a:sym typeface="Wingdings" charset="2"/>
              </a:rPr>
              <a:t></a:t>
            </a:r>
            <a:r>
              <a:rPr lang="en-US" sz="2800" dirty="0">
                <a:latin typeface="Symbol" charset="2"/>
              </a:rPr>
              <a:t> </a:t>
            </a:r>
            <a:r>
              <a:rPr lang="en-US" sz="2800" dirty="0" err="1"/>
              <a:t>S×I</a:t>
            </a:r>
            <a:r>
              <a:rPr lang="en-US" sz="2800" baseline="-25000" dirty="0" err="1"/>
              <a:t>d</a:t>
            </a:r>
            <a:endParaRPr lang="en-US" sz="2800" dirty="0">
              <a:latin typeface="Symbol" charset="2"/>
            </a:endParaRPr>
          </a:p>
        </p:txBody>
      </p:sp>
      <p:pic>
        <p:nvPicPr>
          <p:cNvPr id="48134" name="Picture 4" descr="mosfet_medium"/>
          <p:cNvPicPr>
            <a:picLocks noChangeAspect="1" noChangeArrowheads="1"/>
          </p:cNvPicPr>
          <p:nvPr/>
        </p:nvPicPr>
        <p:blipFill>
          <a:blip r:embed="rId2"/>
          <a:srcRect/>
          <a:stretch>
            <a:fillRect/>
          </a:stretch>
        </p:blipFill>
        <p:spPr bwMode="auto">
          <a:xfrm>
            <a:off x="4572000" y="3657600"/>
            <a:ext cx="3876675" cy="2266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55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55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5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bldLvl="2"/>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r>
              <a:rPr lang="en-US" smtClean="0"/>
              <a:t>Penn ESE532 Spring 2017 -- DeHon</a:t>
            </a:r>
            <a:endParaRPr lang="en-US"/>
          </a:p>
        </p:txBody>
      </p:sp>
      <p:sp>
        <p:nvSpPr>
          <p:cNvPr id="6" name="Slide Number Placeholder 6"/>
          <p:cNvSpPr>
            <a:spLocks noGrp="1"/>
          </p:cNvSpPr>
          <p:nvPr>
            <p:ph type="sldNum" sz="quarter" idx="12"/>
          </p:nvPr>
        </p:nvSpPr>
        <p:spPr/>
        <p:txBody>
          <a:bodyPr/>
          <a:lstStyle/>
          <a:p>
            <a:pPr>
              <a:defRPr/>
            </a:pPr>
            <a:fld id="{3E51B652-536F-6D4B-996D-B58902C2A0BB}" type="slidenum">
              <a:rPr lang="en-US" smtClean="0"/>
              <a:pPr>
                <a:defRPr/>
              </a:pPr>
              <a:t>25</a:t>
            </a:fld>
            <a:endParaRPr lang="en-US"/>
          </a:p>
        </p:txBody>
      </p:sp>
      <p:sp>
        <p:nvSpPr>
          <p:cNvPr id="48132" name="Rectangle 2"/>
          <p:cNvSpPr>
            <a:spLocks noGrp="1" noChangeArrowheads="1"/>
          </p:cNvSpPr>
          <p:nvPr>
            <p:ph type="title"/>
          </p:nvPr>
        </p:nvSpPr>
        <p:spPr>
          <a:xfrm>
            <a:off x="685800" y="0"/>
            <a:ext cx="7772400" cy="1143000"/>
          </a:xfrm>
        </p:spPr>
        <p:txBody>
          <a:bodyPr/>
          <a:lstStyle/>
          <a:p>
            <a:r>
              <a:rPr lang="en-US" dirty="0"/>
              <a:t>Current</a:t>
            </a:r>
          </a:p>
        </p:txBody>
      </p:sp>
      <p:sp>
        <p:nvSpPr>
          <p:cNvPr id="23555" name="Rectangle 3"/>
          <p:cNvSpPr>
            <a:spLocks noGrp="1" noChangeArrowheads="1"/>
          </p:cNvSpPr>
          <p:nvPr>
            <p:ph type="body" sz="half" idx="1"/>
          </p:nvPr>
        </p:nvSpPr>
        <p:spPr>
          <a:xfrm>
            <a:off x="533400" y="1905000"/>
            <a:ext cx="5943600" cy="4419600"/>
          </a:xfrm>
        </p:spPr>
        <p:txBody>
          <a:bodyPr/>
          <a:lstStyle/>
          <a:p>
            <a:pPr>
              <a:lnSpc>
                <a:spcPct val="90000"/>
              </a:lnSpc>
            </a:pPr>
            <a:r>
              <a:rPr lang="en-US" sz="2400" dirty="0" smtClean="0">
                <a:solidFill>
                  <a:srgbClr val="000000"/>
                </a:solidFill>
              </a:rPr>
              <a:t>Velocity Saturation Current scaling:</a:t>
            </a:r>
          </a:p>
          <a:p>
            <a:pPr lvl="1">
              <a:lnSpc>
                <a:spcPct val="90000"/>
              </a:lnSpc>
              <a:buFontTx/>
              <a:buNone/>
            </a:pPr>
            <a:endParaRPr lang="en-US" sz="2800" baseline="30000" dirty="0" smtClean="0"/>
          </a:p>
          <a:p>
            <a:pPr lvl="1">
              <a:lnSpc>
                <a:spcPct val="90000"/>
              </a:lnSpc>
              <a:buFontTx/>
              <a:buNone/>
            </a:pPr>
            <a:endParaRPr lang="en-US" sz="2800" baseline="30000" dirty="0" smtClean="0"/>
          </a:p>
          <a:p>
            <a:pPr lvl="1">
              <a:lnSpc>
                <a:spcPct val="90000"/>
              </a:lnSpc>
              <a:buFontTx/>
              <a:buNone/>
            </a:pPr>
            <a:r>
              <a:rPr lang="en-US" sz="2800" dirty="0" err="1"/>
              <a:t>V</a:t>
            </a:r>
            <a:r>
              <a:rPr lang="en-US" sz="2800" baseline="-25000" dirty="0" err="1"/>
              <a:t>gs</a:t>
            </a:r>
            <a:r>
              <a:rPr lang="en-US" sz="2800" baseline="-25000" dirty="0"/>
              <a:t>=</a:t>
            </a:r>
            <a:r>
              <a:rPr lang="en-US" sz="2800" dirty="0"/>
              <a:t>V</a:t>
            </a:r>
            <a:r>
              <a:rPr lang="en-US" sz="2800" dirty="0">
                <a:sym typeface="Wingdings" charset="2"/>
              </a:rPr>
              <a:t></a:t>
            </a:r>
            <a:r>
              <a:rPr lang="en-US" sz="2800" dirty="0">
                <a:latin typeface="Symbol" charset="2"/>
              </a:rPr>
              <a:t> </a:t>
            </a:r>
            <a:r>
              <a:rPr lang="en-US" sz="2800" dirty="0"/>
              <a:t>S×V</a:t>
            </a:r>
            <a:endParaRPr lang="en-US" sz="2800" baseline="30000" dirty="0"/>
          </a:p>
          <a:p>
            <a:pPr lvl="1">
              <a:lnSpc>
                <a:spcPct val="90000"/>
              </a:lnSpc>
              <a:buFontTx/>
              <a:buNone/>
            </a:pPr>
            <a:r>
              <a:rPr lang="en-US" sz="2800" dirty="0"/>
              <a:t>V</a:t>
            </a:r>
            <a:r>
              <a:rPr lang="en-US" sz="2800" baseline="-25000" dirty="0"/>
              <a:t>TH</a:t>
            </a:r>
            <a:r>
              <a:rPr lang="en-US" sz="2800" dirty="0">
                <a:sym typeface="Wingdings" charset="2"/>
              </a:rPr>
              <a:t></a:t>
            </a:r>
            <a:r>
              <a:rPr lang="en-US" sz="2800" dirty="0">
                <a:latin typeface="Symbol" charset="2"/>
              </a:rPr>
              <a:t> </a:t>
            </a:r>
            <a:r>
              <a:rPr lang="en-US" sz="2800" dirty="0"/>
              <a:t>S×</a:t>
            </a:r>
            <a:r>
              <a:rPr lang="en-US" sz="2800" dirty="0" smtClean="0"/>
              <a:t>V</a:t>
            </a:r>
            <a:r>
              <a:rPr lang="en-US" sz="2800" baseline="-25000" dirty="0" smtClean="0"/>
              <a:t>TH</a:t>
            </a:r>
          </a:p>
          <a:p>
            <a:pPr lvl="1">
              <a:lnSpc>
                <a:spcPct val="90000"/>
              </a:lnSpc>
              <a:buNone/>
            </a:pPr>
            <a:r>
              <a:rPr lang="en-US" sz="2800" dirty="0" smtClean="0"/>
              <a:t>L</a:t>
            </a:r>
            <a:r>
              <a:rPr lang="en-US" sz="2800" dirty="0" smtClean="0">
                <a:sym typeface="Wingdings" charset="2"/>
              </a:rPr>
              <a:t></a:t>
            </a:r>
            <a:r>
              <a:rPr lang="en-US" sz="2800" dirty="0" smtClean="0">
                <a:latin typeface="Symbol" charset="2"/>
              </a:rPr>
              <a:t> </a:t>
            </a:r>
            <a:r>
              <a:rPr lang="en-US" sz="2800" dirty="0" smtClean="0"/>
              <a:t>S×L</a:t>
            </a:r>
            <a:endParaRPr lang="en-US" sz="2800" dirty="0" smtClean="0">
              <a:latin typeface="Symbol" charset="2"/>
            </a:endParaRPr>
          </a:p>
          <a:p>
            <a:pPr lvl="1">
              <a:lnSpc>
                <a:spcPct val="90000"/>
              </a:lnSpc>
              <a:buNone/>
            </a:pPr>
            <a:r>
              <a:rPr lang="en-US" sz="2800" dirty="0" smtClean="0"/>
              <a:t>V</a:t>
            </a:r>
            <a:r>
              <a:rPr lang="en-US" sz="2800" baseline="-25000" dirty="0" smtClean="0"/>
              <a:t>DSAT</a:t>
            </a:r>
            <a:r>
              <a:rPr lang="en-US" sz="2800" dirty="0" smtClean="0"/>
              <a:t> </a:t>
            </a:r>
            <a:r>
              <a:rPr lang="en-US" sz="2800" dirty="0" err="1" smtClean="0">
                <a:sym typeface="Wingdings"/>
              </a:rPr>
              <a:t></a:t>
            </a:r>
            <a:r>
              <a:rPr lang="en-US" sz="2800" dirty="0" smtClean="0">
                <a:sym typeface="Wingdings"/>
              </a:rPr>
              <a:t> </a:t>
            </a:r>
            <a:r>
              <a:rPr lang="en-US" sz="2800" dirty="0" smtClean="0"/>
              <a:t>S×V</a:t>
            </a:r>
            <a:r>
              <a:rPr lang="en-US" sz="2800" baseline="-25000" dirty="0" smtClean="0"/>
              <a:t>DSAT</a:t>
            </a:r>
            <a:r>
              <a:rPr lang="en-US" sz="2800" dirty="0" smtClean="0"/>
              <a:t> </a:t>
            </a:r>
          </a:p>
          <a:p>
            <a:pPr lvl="1">
              <a:lnSpc>
                <a:spcPct val="90000"/>
              </a:lnSpc>
              <a:buFontTx/>
              <a:buNone/>
            </a:pPr>
            <a:r>
              <a:rPr lang="en-US" sz="2800" dirty="0" smtClean="0"/>
              <a:t>W</a:t>
            </a:r>
            <a:r>
              <a:rPr lang="en-US" sz="2800" dirty="0">
                <a:sym typeface="Wingdings" charset="2"/>
              </a:rPr>
              <a:t></a:t>
            </a:r>
            <a:r>
              <a:rPr lang="en-US" sz="2800" dirty="0">
                <a:latin typeface="Symbol" charset="2"/>
              </a:rPr>
              <a:t> </a:t>
            </a:r>
            <a:r>
              <a:rPr lang="en-US" sz="2800" dirty="0"/>
              <a:t>S×W</a:t>
            </a:r>
            <a:endParaRPr lang="en-US" sz="2800" dirty="0" smtClean="0">
              <a:latin typeface="Symbol" charset="2"/>
            </a:endParaRPr>
          </a:p>
          <a:p>
            <a:pPr lvl="1">
              <a:lnSpc>
                <a:spcPct val="90000"/>
              </a:lnSpc>
              <a:buFontTx/>
              <a:buNone/>
            </a:pPr>
            <a:r>
              <a:rPr lang="en-US" sz="2800" dirty="0" smtClean="0"/>
              <a:t>C</a:t>
            </a:r>
            <a:r>
              <a:rPr lang="en-US" sz="2800" baseline="-25000" dirty="0" smtClean="0"/>
              <a:t>ox </a:t>
            </a:r>
            <a:r>
              <a:rPr lang="en-US" sz="2800" dirty="0" err="1">
                <a:sym typeface="Wingdings" charset="2"/>
              </a:rPr>
              <a:t></a:t>
            </a:r>
            <a:r>
              <a:rPr lang="en-US" sz="2800" dirty="0">
                <a:latin typeface="Symbol" charset="2"/>
              </a:rPr>
              <a:t> </a:t>
            </a:r>
            <a:r>
              <a:rPr lang="en-US" sz="2800" dirty="0"/>
              <a:t>C</a:t>
            </a:r>
            <a:r>
              <a:rPr lang="en-US" sz="2800" baseline="-25000" dirty="0"/>
              <a:t>ox</a:t>
            </a:r>
            <a:r>
              <a:rPr lang="en-US" sz="2800" dirty="0"/>
              <a:t>/</a:t>
            </a:r>
            <a:r>
              <a:rPr lang="en-US" sz="2800" dirty="0" smtClean="0"/>
              <a:t>S</a:t>
            </a:r>
            <a:endParaRPr lang="en-US" sz="2800" baseline="30000" dirty="0" smtClean="0"/>
          </a:p>
          <a:p>
            <a:pPr lvl="1">
              <a:lnSpc>
                <a:spcPct val="90000"/>
              </a:lnSpc>
              <a:buFontTx/>
              <a:buNone/>
            </a:pPr>
            <a:r>
              <a:rPr lang="en-US" sz="2800" dirty="0" err="1"/>
              <a:t>I</a:t>
            </a:r>
            <a:r>
              <a:rPr lang="en-US" sz="2800" baseline="-25000" dirty="0" err="1"/>
              <a:t>d</a:t>
            </a:r>
            <a:r>
              <a:rPr lang="en-US" sz="2800" dirty="0" err="1">
                <a:sym typeface="Wingdings" charset="2"/>
              </a:rPr>
              <a:t></a:t>
            </a:r>
            <a:r>
              <a:rPr lang="en-US" sz="2800" dirty="0">
                <a:latin typeface="Symbol" charset="2"/>
              </a:rPr>
              <a:t> </a:t>
            </a:r>
            <a:r>
              <a:rPr lang="en-US" sz="2800" dirty="0" err="1"/>
              <a:t>S×I</a:t>
            </a:r>
            <a:r>
              <a:rPr lang="en-US" sz="2800" baseline="-25000" dirty="0" err="1"/>
              <a:t>d</a:t>
            </a:r>
            <a:endParaRPr lang="en-US" sz="2800" dirty="0">
              <a:latin typeface="Symbol" charset="2"/>
            </a:endParaRPr>
          </a:p>
        </p:txBody>
      </p:sp>
      <p:pic>
        <p:nvPicPr>
          <p:cNvPr id="48134" name="Picture 4" descr="mosfet_medium"/>
          <p:cNvPicPr>
            <a:picLocks noChangeAspect="1" noChangeArrowheads="1"/>
          </p:cNvPicPr>
          <p:nvPr/>
        </p:nvPicPr>
        <p:blipFill>
          <a:blip r:embed="rId3"/>
          <a:srcRect/>
          <a:stretch>
            <a:fillRect/>
          </a:stretch>
        </p:blipFill>
        <p:spPr bwMode="auto">
          <a:xfrm>
            <a:off x="4572000" y="3657600"/>
            <a:ext cx="3876675" cy="2266950"/>
          </a:xfrm>
          <a:prstGeom prst="rect">
            <a:avLst/>
          </a:prstGeom>
          <a:noFill/>
          <a:ln w="9525">
            <a:noFill/>
            <a:miter lim="800000"/>
            <a:headEnd/>
            <a:tailEnd/>
          </a:ln>
        </p:spPr>
      </p:pic>
      <p:graphicFrame>
        <p:nvGraphicFramePr>
          <p:cNvPr id="189442" name="Object 2"/>
          <p:cNvGraphicFramePr>
            <a:graphicFrameLocks noChangeAspect="1"/>
          </p:cNvGraphicFramePr>
          <p:nvPr/>
        </p:nvGraphicFramePr>
        <p:xfrm>
          <a:off x="3352800" y="2286000"/>
          <a:ext cx="5578475" cy="1074738"/>
        </p:xfrm>
        <a:graphic>
          <a:graphicData uri="http://schemas.openxmlformats.org/presentationml/2006/ole">
            <p:oleObj spid="_x0000_s152578" name="Equation" r:id="rId4" imgW="2044700" imgH="393700" progId="Equation.3">
              <p:embed/>
            </p:oleObj>
          </a:graphicData>
        </a:graphic>
      </p:graphicFrame>
      <p:graphicFrame>
        <p:nvGraphicFramePr>
          <p:cNvPr id="189443" name="Object 3"/>
          <p:cNvGraphicFramePr>
            <a:graphicFrameLocks noChangeAspect="1"/>
          </p:cNvGraphicFramePr>
          <p:nvPr/>
        </p:nvGraphicFramePr>
        <p:xfrm>
          <a:off x="5943600" y="609600"/>
          <a:ext cx="2903538" cy="1384300"/>
        </p:xfrm>
        <a:graphic>
          <a:graphicData uri="http://schemas.openxmlformats.org/presentationml/2006/ole">
            <p:oleObj spid="_x0000_s152579" name="Equation" r:id="rId5" imgW="825500" imgH="393700" progId="Equation.3">
              <p:embed/>
            </p:oleObj>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r>
              <a:rPr lang="en-US" smtClean="0"/>
              <a:t>Penn ESE532 Spring 2017 -- DeHon</a:t>
            </a:r>
            <a:endParaRPr lang="en-US"/>
          </a:p>
        </p:txBody>
      </p:sp>
      <p:sp>
        <p:nvSpPr>
          <p:cNvPr id="6" name="Slide Number Placeholder 6"/>
          <p:cNvSpPr>
            <a:spLocks noGrp="1"/>
          </p:cNvSpPr>
          <p:nvPr>
            <p:ph type="sldNum" sz="quarter" idx="12"/>
          </p:nvPr>
        </p:nvSpPr>
        <p:spPr/>
        <p:txBody>
          <a:bodyPr/>
          <a:lstStyle/>
          <a:p>
            <a:pPr>
              <a:defRPr/>
            </a:pPr>
            <a:fld id="{EB2C8A65-1ED9-DF4F-8BC9-CDCDF4C8E4AA}" type="slidenum">
              <a:rPr lang="en-US" smtClean="0"/>
              <a:pPr>
                <a:defRPr/>
              </a:pPr>
              <a:t>26</a:t>
            </a:fld>
            <a:endParaRPr lang="en-US"/>
          </a:p>
        </p:txBody>
      </p:sp>
      <p:sp>
        <p:nvSpPr>
          <p:cNvPr id="49156" name="Rectangle 2"/>
          <p:cNvSpPr>
            <a:spLocks noGrp="1" noChangeArrowheads="1"/>
          </p:cNvSpPr>
          <p:nvPr>
            <p:ph type="title"/>
          </p:nvPr>
        </p:nvSpPr>
        <p:spPr/>
        <p:txBody>
          <a:bodyPr/>
          <a:lstStyle/>
          <a:p>
            <a:r>
              <a:rPr lang="en-US"/>
              <a:t>Gate Delay</a:t>
            </a:r>
          </a:p>
        </p:txBody>
      </p:sp>
      <p:sp>
        <p:nvSpPr>
          <p:cNvPr id="24579" name="Rectangle 3"/>
          <p:cNvSpPr>
            <a:spLocks noGrp="1" noChangeArrowheads="1"/>
          </p:cNvSpPr>
          <p:nvPr>
            <p:ph type="body" sz="half" idx="1"/>
          </p:nvPr>
        </p:nvSpPr>
        <p:spPr>
          <a:xfrm>
            <a:off x="685800" y="1752600"/>
            <a:ext cx="3810000" cy="4114800"/>
          </a:xfrm>
        </p:spPr>
        <p:txBody>
          <a:bodyPr/>
          <a:lstStyle/>
          <a:p>
            <a:pPr>
              <a:buFont typeface="Wingdings" charset="2"/>
              <a:buChar char="§"/>
            </a:pPr>
            <a:r>
              <a:rPr lang="en-US" sz="3600" dirty="0" smtClean="0">
                <a:solidFill>
                  <a:srgbClr val="FF6600"/>
                </a:solidFill>
              </a:rPr>
              <a:t>Gate Delay scaling?</a:t>
            </a:r>
          </a:p>
          <a:p>
            <a:pPr>
              <a:buFont typeface="Wingdings" charset="2"/>
              <a:buChar char="§"/>
            </a:pPr>
            <a:r>
              <a:rPr lang="en-US" sz="3600" dirty="0" smtClean="0">
                <a:latin typeface="Symbol" charset="2"/>
              </a:rPr>
              <a:t> </a:t>
            </a:r>
            <a:r>
              <a:rPr lang="en-US" sz="3600" dirty="0" err="1">
                <a:latin typeface="Symbol" charset="2"/>
              </a:rPr>
              <a:t>t</a:t>
            </a:r>
            <a:r>
              <a:rPr lang="en-US" sz="3600" baseline="-25000" dirty="0" err="1"/>
              <a:t>gd</a:t>
            </a:r>
            <a:r>
              <a:rPr lang="en-US" sz="3600" dirty="0"/>
              <a:t>=Q/I=(CV)/I</a:t>
            </a:r>
          </a:p>
          <a:p>
            <a:pPr>
              <a:buFont typeface="Wingdings" charset="2"/>
              <a:buChar char="§"/>
            </a:pPr>
            <a:r>
              <a:rPr lang="en-US" sz="3600" dirty="0"/>
              <a:t>V</a:t>
            </a:r>
            <a:r>
              <a:rPr lang="en-US" sz="3600" dirty="0">
                <a:sym typeface="Wingdings" charset="2"/>
              </a:rPr>
              <a:t></a:t>
            </a:r>
            <a:r>
              <a:rPr lang="en-US" sz="3600" dirty="0" smtClean="0">
                <a:latin typeface="Symbol" charset="2"/>
              </a:rPr>
              <a:t> </a:t>
            </a:r>
            <a:r>
              <a:rPr lang="en-US" sz="3600" dirty="0" smtClean="0"/>
              <a:t>S×V</a:t>
            </a:r>
            <a:r>
              <a:rPr lang="en-US" sz="3600" baseline="-25000" dirty="0" smtClean="0"/>
              <a:t> </a:t>
            </a:r>
            <a:endParaRPr lang="en-US" sz="3600" dirty="0" smtClean="0">
              <a:latin typeface="Symbol" charset="2"/>
            </a:endParaRPr>
          </a:p>
          <a:p>
            <a:pPr>
              <a:buFont typeface="Wingdings" charset="2"/>
              <a:buChar char="§"/>
            </a:pPr>
            <a:r>
              <a:rPr lang="en-US" sz="3600" dirty="0"/>
              <a:t>I</a:t>
            </a:r>
            <a:r>
              <a:rPr lang="en-US" sz="3600" baseline="-25000" dirty="0"/>
              <a:t>d</a:t>
            </a:r>
            <a:r>
              <a:rPr lang="en-US" sz="3600" baseline="-25000" dirty="0">
                <a:sym typeface="Wingdings" charset="2"/>
              </a:rPr>
              <a:t> </a:t>
            </a:r>
            <a:r>
              <a:rPr lang="en-US" sz="3600" dirty="0" err="1">
                <a:sym typeface="Wingdings" charset="2"/>
              </a:rPr>
              <a:t></a:t>
            </a:r>
            <a:r>
              <a:rPr lang="en-US" sz="3600" dirty="0" smtClean="0">
                <a:latin typeface="Symbol" charset="2"/>
              </a:rPr>
              <a:t> </a:t>
            </a:r>
            <a:r>
              <a:rPr lang="en-US" sz="3600" dirty="0" err="1" smtClean="0"/>
              <a:t>S×I</a:t>
            </a:r>
            <a:r>
              <a:rPr lang="en-US" sz="3600" baseline="-25000" dirty="0" err="1" smtClean="0"/>
              <a:t>d</a:t>
            </a:r>
            <a:endParaRPr lang="en-US" sz="3600" dirty="0" smtClean="0">
              <a:latin typeface="Symbol" charset="2"/>
            </a:endParaRPr>
          </a:p>
          <a:p>
            <a:pPr>
              <a:buFont typeface="Wingdings" charset="2"/>
              <a:buChar char="§"/>
            </a:pPr>
            <a:r>
              <a:rPr lang="en-US" sz="3600" dirty="0"/>
              <a:t>C</a:t>
            </a:r>
            <a:r>
              <a:rPr lang="en-US" sz="3600" baseline="-25000" dirty="0" smtClean="0"/>
              <a:t> </a:t>
            </a:r>
            <a:r>
              <a:rPr lang="en-US" sz="3600" dirty="0" err="1" smtClean="0">
                <a:sym typeface="Wingdings" charset="2"/>
              </a:rPr>
              <a:t></a:t>
            </a:r>
            <a:r>
              <a:rPr lang="en-US" sz="3600" dirty="0" smtClean="0">
                <a:latin typeface="Symbol" charset="2"/>
              </a:rPr>
              <a:t> </a:t>
            </a:r>
            <a:r>
              <a:rPr lang="en-US" sz="3600" dirty="0" smtClean="0"/>
              <a:t>S×C</a:t>
            </a:r>
            <a:r>
              <a:rPr lang="en-US" sz="3600" baseline="-25000" dirty="0" smtClean="0"/>
              <a:t> </a:t>
            </a:r>
            <a:endParaRPr lang="en-US" sz="3600" dirty="0" smtClean="0">
              <a:latin typeface="Symbol" charset="2"/>
            </a:endParaRPr>
          </a:p>
          <a:p>
            <a:pPr>
              <a:buFont typeface="Wingdings" charset="2"/>
              <a:buChar char="§"/>
            </a:pPr>
            <a:r>
              <a:rPr lang="en-US" sz="3600" dirty="0" err="1">
                <a:latin typeface="Symbol" charset="2"/>
              </a:rPr>
              <a:t>t</a:t>
            </a:r>
            <a:r>
              <a:rPr lang="en-US" sz="3600" baseline="-25000" dirty="0" err="1"/>
              <a:t>gd</a:t>
            </a:r>
            <a:r>
              <a:rPr lang="en-US" sz="3600" baseline="-25000" dirty="0" smtClean="0"/>
              <a:t> </a:t>
            </a:r>
            <a:r>
              <a:rPr lang="en-US" sz="3600" dirty="0" err="1" smtClean="0">
                <a:sym typeface="Wingdings" charset="2"/>
              </a:rPr>
              <a:t></a:t>
            </a:r>
            <a:r>
              <a:rPr lang="en-US" sz="3600" dirty="0" smtClean="0">
                <a:latin typeface="Symbol" charset="2"/>
              </a:rPr>
              <a:t> </a:t>
            </a:r>
            <a:r>
              <a:rPr lang="en-US" sz="3600" dirty="0" err="1" smtClean="0"/>
              <a:t>S×</a:t>
            </a:r>
            <a:r>
              <a:rPr lang="en-US" sz="3600" dirty="0" err="1" smtClean="0">
                <a:latin typeface="Symbol" charset="2"/>
              </a:rPr>
              <a:t>t</a:t>
            </a:r>
            <a:r>
              <a:rPr lang="en-US" sz="3600" baseline="-25000" dirty="0" err="1" smtClean="0"/>
              <a:t>gd</a:t>
            </a:r>
            <a:r>
              <a:rPr lang="en-US" sz="3600" baseline="-25000" dirty="0" smtClean="0"/>
              <a:t> </a:t>
            </a:r>
            <a:endParaRPr lang="en-US" sz="3600" dirty="0">
              <a:latin typeface="Symbol" charset="2"/>
            </a:endParaRPr>
          </a:p>
        </p:txBody>
      </p:sp>
      <p:pic>
        <p:nvPicPr>
          <p:cNvPr id="49158" name="Picture 4" descr="charge_cap"/>
          <p:cNvPicPr>
            <a:picLocks noChangeAspect="1" noChangeArrowheads="1"/>
          </p:cNvPicPr>
          <p:nvPr/>
        </p:nvPicPr>
        <p:blipFill>
          <a:blip r:embed="rId2"/>
          <a:srcRect/>
          <a:stretch>
            <a:fillRect/>
          </a:stretch>
        </p:blipFill>
        <p:spPr bwMode="auto">
          <a:xfrm>
            <a:off x="4876800" y="1981200"/>
            <a:ext cx="2657475" cy="426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2"/>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 name="Slide Number Placeholder 3"/>
          <p:cNvSpPr>
            <a:spLocks noGrp="1"/>
          </p:cNvSpPr>
          <p:nvPr>
            <p:ph type="sldNum" sz="quarter" idx="11"/>
          </p:nvPr>
        </p:nvSpPr>
        <p:spPr/>
        <p:txBody>
          <a:bodyPr/>
          <a:lstStyle/>
          <a:p>
            <a:pPr>
              <a:defRPr/>
            </a:pPr>
            <a:fld id="{D9640DA3-6861-D34B-AC35-F44D66743562}" type="slidenum">
              <a:rPr lang="en-US"/>
              <a:pPr>
                <a:defRPr/>
              </a:pPr>
              <a:t>27</a:t>
            </a:fld>
            <a:endParaRPr lang="en-US"/>
          </a:p>
        </p:txBody>
      </p:sp>
      <p:sp>
        <p:nvSpPr>
          <p:cNvPr id="50181" name="Rectangle 2"/>
          <p:cNvSpPr>
            <a:spLocks noGrp="1" noChangeArrowheads="1"/>
          </p:cNvSpPr>
          <p:nvPr>
            <p:ph type="title"/>
          </p:nvPr>
        </p:nvSpPr>
        <p:spPr>
          <a:xfrm>
            <a:off x="0" y="162110"/>
            <a:ext cx="9144000" cy="565150"/>
          </a:xfrm>
        </p:spPr>
        <p:txBody>
          <a:bodyPr/>
          <a:lstStyle/>
          <a:p>
            <a:pPr algn="l" eaLnBrk="1" hangingPunct="1"/>
            <a:r>
              <a:rPr lang="en-US" sz="2000" dirty="0"/>
              <a:t>Overall Scaling Results, Transistor Speed and Leakage. </a:t>
            </a:r>
            <a:r>
              <a:rPr lang="en-US" sz="2000" dirty="0" smtClean="0"/>
              <a:t> </a:t>
            </a:r>
            <a:br>
              <a:rPr lang="en-US" sz="2000" dirty="0" smtClean="0"/>
            </a:br>
            <a:r>
              <a:rPr lang="en-US" sz="2000" dirty="0" smtClean="0"/>
              <a:t>Preliminary </a:t>
            </a:r>
            <a:r>
              <a:rPr lang="en-US" sz="2000" dirty="0"/>
              <a:t>Data</a:t>
            </a:r>
            <a:r>
              <a:rPr lang="en-US" sz="2000" dirty="0" smtClean="0"/>
              <a:t> </a:t>
            </a:r>
            <a:br>
              <a:rPr lang="en-US" sz="2000" dirty="0" smtClean="0"/>
            </a:br>
            <a:r>
              <a:rPr lang="en-US" sz="2000" dirty="0" smtClean="0"/>
              <a:t>    from </a:t>
            </a:r>
            <a:r>
              <a:rPr lang="en-US" sz="2000" dirty="0"/>
              <a:t>2005 ITRS.</a:t>
            </a:r>
          </a:p>
        </p:txBody>
      </p:sp>
      <p:grpSp>
        <p:nvGrpSpPr>
          <p:cNvPr id="2" name="Group 3"/>
          <p:cNvGrpSpPr>
            <a:grpSpLocks/>
          </p:cNvGrpSpPr>
          <p:nvPr/>
        </p:nvGrpSpPr>
        <p:grpSpPr bwMode="auto">
          <a:xfrm>
            <a:off x="103188" y="342900"/>
            <a:ext cx="10853737" cy="6164263"/>
            <a:chOff x="65" y="216"/>
            <a:chExt cx="6837" cy="3883"/>
          </a:xfrm>
        </p:grpSpPr>
        <p:grpSp>
          <p:nvGrpSpPr>
            <p:cNvPr id="3" name="Group 4"/>
            <p:cNvGrpSpPr>
              <a:grpSpLocks/>
            </p:cNvGrpSpPr>
            <p:nvPr/>
          </p:nvGrpSpPr>
          <p:grpSpPr bwMode="auto">
            <a:xfrm>
              <a:off x="65" y="730"/>
              <a:ext cx="6837" cy="3369"/>
              <a:chOff x="143" y="694"/>
              <a:chExt cx="6837" cy="3369"/>
            </a:xfrm>
          </p:grpSpPr>
          <p:sp>
            <p:nvSpPr>
              <p:cNvPr id="50194" name="Text Box 5"/>
              <p:cNvSpPr txBox="1">
                <a:spLocks noChangeArrowheads="1"/>
              </p:cNvSpPr>
              <p:nvPr/>
            </p:nvSpPr>
            <p:spPr bwMode="auto">
              <a:xfrm>
                <a:off x="672" y="739"/>
                <a:ext cx="1999" cy="633"/>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eaLnBrk="1" hangingPunct="1">
                  <a:spcBef>
                    <a:spcPct val="20000"/>
                  </a:spcBef>
                </a:pPr>
                <a:r>
                  <a:rPr lang="en-US" sz="2000" b="1">
                    <a:latin typeface="Arial" charset="0"/>
                    <a:ea typeface="Arial" charset="0"/>
                    <a:cs typeface="Arial" charset="0"/>
                  </a:rPr>
                  <a:t>Intrinsic Transistor Delay, </a:t>
                </a:r>
                <a:r>
                  <a:rPr lang="en-US" sz="2000" b="1">
                    <a:latin typeface="Symbol" charset="2"/>
                    <a:ea typeface="Arial" charset="0"/>
                    <a:cs typeface="Arial" charset="0"/>
                  </a:rPr>
                  <a:t>t = </a:t>
                </a:r>
                <a:r>
                  <a:rPr lang="en-US" sz="2000" b="1">
                    <a:latin typeface="Arial" charset="0"/>
                    <a:ea typeface="Arial" charset="0"/>
                    <a:cs typeface="Arial" charset="0"/>
                  </a:rPr>
                  <a:t>CV/I</a:t>
                </a:r>
              </a:p>
              <a:p>
                <a:pPr algn="ctr" eaLnBrk="1" hangingPunct="1">
                  <a:spcBef>
                    <a:spcPct val="20000"/>
                  </a:spcBef>
                </a:pPr>
                <a:r>
                  <a:rPr lang="en-US" sz="1600" b="1" i="1">
                    <a:latin typeface="Arial" charset="0"/>
                    <a:ea typeface="Arial" charset="0"/>
                    <a:cs typeface="Arial" charset="0"/>
                  </a:rPr>
                  <a:t>(lower delay = higher speed)</a:t>
                </a:r>
              </a:p>
            </p:txBody>
          </p:sp>
          <p:sp>
            <p:nvSpPr>
              <p:cNvPr id="50195" name="Text Box 6"/>
              <p:cNvSpPr txBox="1">
                <a:spLocks noChangeArrowheads="1"/>
              </p:cNvSpPr>
              <p:nvPr/>
            </p:nvSpPr>
            <p:spPr bwMode="auto">
              <a:xfrm>
                <a:off x="3300" y="694"/>
                <a:ext cx="1998" cy="675"/>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eaLnBrk="1" hangingPunct="1">
                  <a:spcBef>
                    <a:spcPct val="20000"/>
                  </a:spcBef>
                </a:pPr>
                <a:r>
                  <a:rPr lang="en-US" b="1">
                    <a:latin typeface="Arial" charset="0"/>
                    <a:ea typeface="Arial" charset="0"/>
                    <a:cs typeface="Arial" charset="0"/>
                  </a:rPr>
                  <a:t>Leakage Current</a:t>
                </a:r>
              </a:p>
              <a:p>
                <a:pPr algn="ctr" eaLnBrk="1" hangingPunct="1">
                  <a:spcBef>
                    <a:spcPct val="20000"/>
                  </a:spcBef>
                </a:pPr>
                <a:r>
                  <a:rPr lang="en-US" sz="1800" b="1" i="1">
                    <a:latin typeface="Arial" charset="0"/>
                    <a:ea typeface="Arial" charset="0"/>
                    <a:cs typeface="Arial" charset="0"/>
                  </a:rPr>
                  <a:t>(HP:  standby power dissipation issues)</a:t>
                </a:r>
              </a:p>
            </p:txBody>
          </p:sp>
          <p:graphicFrame>
            <p:nvGraphicFramePr>
              <p:cNvPr id="50178" name="Object 2"/>
              <p:cNvGraphicFramePr>
                <a:graphicFrameLocks noChangeAspect="1"/>
              </p:cNvGraphicFramePr>
              <p:nvPr/>
            </p:nvGraphicFramePr>
            <p:xfrm>
              <a:off x="143" y="1276"/>
              <a:ext cx="2619" cy="2712"/>
            </p:xfrm>
            <a:graphic>
              <a:graphicData uri="http://schemas.openxmlformats.org/presentationml/2006/ole">
                <p:oleObj spid="_x0000_s154626" name="Chart" r:id="rId3" imgW="11747500" imgH="8509000" progId="Excel.Sheet.8">
                  <p:embed/>
                </p:oleObj>
              </a:graphicData>
            </a:graphic>
          </p:graphicFrame>
          <p:graphicFrame>
            <p:nvGraphicFramePr>
              <p:cNvPr id="50179" name="Object 3"/>
              <p:cNvGraphicFramePr>
                <a:graphicFrameLocks noChangeAspect="1"/>
              </p:cNvGraphicFramePr>
              <p:nvPr/>
            </p:nvGraphicFramePr>
            <p:xfrm>
              <a:off x="2880" y="1271"/>
              <a:ext cx="4100" cy="2792"/>
            </p:xfrm>
            <a:graphic>
              <a:graphicData uri="http://schemas.openxmlformats.org/presentationml/2006/ole">
                <p:oleObj spid="_x0000_s154627" name="Worksheet" r:id="rId4" imgW="11747500" imgH="8509000" progId="Excel.Sheet.8">
                  <p:embed/>
                </p:oleObj>
              </a:graphicData>
            </a:graphic>
          </p:graphicFrame>
          <p:sp>
            <p:nvSpPr>
              <p:cNvPr id="50196" name="Line 9"/>
              <p:cNvSpPr>
                <a:spLocks noChangeShapeType="1"/>
              </p:cNvSpPr>
              <p:nvPr/>
            </p:nvSpPr>
            <p:spPr bwMode="auto">
              <a:xfrm flipV="1">
                <a:off x="1271" y="1883"/>
                <a:ext cx="2080" cy="523"/>
              </a:xfrm>
              <a:prstGeom prst="line">
                <a:avLst/>
              </a:prstGeom>
              <a:noFill/>
              <a:ln w="28575">
                <a:solidFill>
                  <a:srgbClr val="010B67"/>
                </a:solidFill>
                <a:prstDash val="dash"/>
                <a:round/>
                <a:headEnd/>
                <a:tailEnd type="triangle" w="lg" len="lg"/>
              </a:ln>
            </p:spPr>
            <p:txBody>
              <a:bodyPr>
                <a:prstTxWarp prst="textNoShape">
                  <a:avLst/>
                </a:prstTxWarp>
              </a:bodyPr>
              <a:lstStyle/>
              <a:p>
                <a:endParaRPr lang="en-US"/>
              </a:p>
            </p:txBody>
          </p:sp>
          <p:sp>
            <p:nvSpPr>
              <p:cNvPr id="50197" name="Line 10"/>
              <p:cNvSpPr>
                <a:spLocks noChangeShapeType="1"/>
              </p:cNvSpPr>
              <p:nvPr/>
            </p:nvSpPr>
            <p:spPr bwMode="auto">
              <a:xfrm flipH="1" flipV="1">
                <a:off x="2804" y="2539"/>
                <a:ext cx="1243" cy="658"/>
              </a:xfrm>
              <a:prstGeom prst="line">
                <a:avLst/>
              </a:prstGeom>
              <a:noFill/>
              <a:ln w="28575">
                <a:solidFill>
                  <a:srgbClr val="FF00FF"/>
                </a:solidFill>
                <a:prstDash val="dash"/>
                <a:round/>
                <a:headEnd/>
                <a:tailEnd type="triangle" w="lg" len="lg"/>
              </a:ln>
            </p:spPr>
            <p:txBody>
              <a:bodyPr>
                <a:prstTxWarp prst="textNoShape">
                  <a:avLst/>
                </a:prstTxWarp>
              </a:bodyPr>
              <a:lstStyle/>
              <a:p>
                <a:endParaRPr lang="en-US"/>
              </a:p>
            </p:txBody>
          </p:sp>
          <p:sp>
            <p:nvSpPr>
              <p:cNvPr id="50198" name="AutoShape 11"/>
              <p:cNvSpPr>
                <a:spLocks noChangeArrowheads="1"/>
              </p:cNvSpPr>
              <p:nvPr/>
            </p:nvSpPr>
            <p:spPr bwMode="auto">
              <a:xfrm>
                <a:off x="713" y="2974"/>
                <a:ext cx="1306" cy="583"/>
              </a:xfrm>
              <a:prstGeom prst="wedgeRectCallout">
                <a:avLst>
                  <a:gd name="adj1" fmla="val 24731"/>
                  <a:gd name="adj2" fmla="val -115523"/>
                </a:avLst>
              </a:prstGeom>
              <a:solidFill>
                <a:schemeClr val="bg1"/>
              </a:solidFill>
              <a:ln w="9525">
                <a:solidFill>
                  <a:schemeClr val="tx1"/>
                </a:solidFill>
                <a:miter lim="800000"/>
                <a:headEnd type="none" w="sm" len="sm"/>
                <a:tailEnd type="none" w="sm" len="sm"/>
              </a:ln>
            </p:spPr>
            <p:txBody>
              <a:bodyPr>
                <a:prstTxWarp prst="textNoShape">
                  <a:avLst/>
                </a:prstTxWarp>
                <a:spAutoFit/>
              </a:bodyPr>
              <a:lstStyle/>
              <a:p>
                <a:r>
                  <a:rPr lang="en-US" sz="1800" b="1">
                    <a:latin typeface="Arial" charset="0"/>
                    <a:ea typeface="Arial" charset="0"/>
                    <a:cs typeface="Arial" charset="0"/>
                  </a:rPr>
                  <a:t>HP</a:t>
                </a:r>
                <a:r>
                  <a:rPr lang="en-US" sz="1800" b="1">
                    <a:latin typeface="Arial" charset="0"/>
                    <a:ea typeface="Arial" charset="0"/>
                    <a:cs typeface="Arial" charset="0"/>
                    <a:sym typeface="Wingdings" charset="2"/>
                  </a:rPr>
                  <a:t></a:t>
                </a:r>
                <a:r>
                  <a:rPr lang="en-US" sz="1800" b="1">
                    <a:latin typeface="Arial" charset="0"/>
                    <a:ea typeface="Arial" charset="0"/>
                    <a:cs typeface="Arial" charset="0"/>
                  </a:rPr>
                  <a:t> Target:</a:t>
                </a:r>
                <a:endParaRPr lang="en-US" sz="1800" b="1" u="sng">
                  <a:latin typeface="Arial" charset="0"/>
                  <a:ea typeface="Arial" charset="0"/>
                  <a:cs typeface="Arial" charset="0"/>
                </a:endParaRPr>
              </a:p>
              <a:p>
                <a:r>
                  <a:rPr lang="en-US" sz="1800" b="1" u="sng">
                    <a:latin typeface="Arial" charset="0"/>
                    <a:ea typeface="Arial" charset="0"/>
                    <a:cs typeface="Arial" charset="0"/>
                  </a:rPr>
                  <a:t>17%/yr, historical rate</a:t>
                </a:r>
              </a:p>
            </p:txBody>
          </p:sp>
          <p:sp>
            <p:nvSpPr>
              <p:cNvPr id="50199" name="AutoShape 12"/>
              <p:cNvSpPr>
                <a:spLocks noChangeArrowheads="1"/>
              </p:cNvSpPr>
              <p:nvPr/>
            </p:nvSpPr>
            <p:spPr bwMode="auto">
              <a:xfrm>
                <a:off x="1129" y="1679"/>
                <a:ext cx="371" cy="155"/>
              </a:xfrm>
              <a:prstGeom prst="wedgeRectCallout">
                <a:avLst>
                  <a:gd name="adj1" fmla="val -78926"/>
                  <a:gd name="adj2" fmla="val 220116"/>
                </a:avLst>
              </a:prstGeom>
              <a:solidFill>
                <a:schemeClr val="bg1"/>
              </a:solidFill>
              <a:ln w="12700">
                <a:solidFill>
                  <a:srgbClr val="0000FF"/>
                </a:solidFill>
                <a:miter lim="800000"/>
                <a:headEnd/>
                <a:tailEnd/>
              </a:ln>
            </p:spPr>
            <p:txBody>
              <a:bodyPr>
                <a:prstTxWarp prst="textNoShape">
                  <a:avLst/>
                </a:prstTxWarp>
              </a:bodyPr>
              <a:lstStyle/>
              <a:p>
                <a:pPr algn="ctr"/>
                <a:r>
                  <a:rPr lang="en-US" sz="1400" b="1">
                    <a:solidFill>
                      <a:srgbClr val="0000FF"/>
                    </a:solidFill>
                    <a:latin typeface="Arial" charset="0"/>
                  </a:rPr>
                  <a:t>LOP</a:t>
                </a:r>
              </a:p>
            </p:txBody>
          </p:sp>
          <p:sp>
            <p:nvSpPr>
              <p:cNvPr id="50200" name="AutoShape 13"/>
              <p:cNvSpPr>
                <a:spLocks noChangeArrowheads="1"/>
              </p:cNvSpPr>
              <p:nvPr/>
            </p:nvSpPr>
            <p:spPr bwMode="auto">
              <a:xfrm>
                <a:off x="1651" y="1699"/>
                <a:ext cx="427" cy="155"/>
              </a:xfrm>
              <a:prstGeom prst="wedgeRectCallout">
                <a:avLst>
                  <a:gd name="adj1" fmla="val -70824"/>
                  <a:gd name="adj2" fmla="val 220116"/>
                </a:avLst>
              </a:prstGeom>
              <a:solidFill>
                <a:schemeClr val="bg1"/>
              </a:solidFill>
              <a:ln w="12700">
                <a:solidFill>
                  <a:srgbClr val="FF00FF"/>
                </a:solidFill>
                <a:miter lim="800000"/>
                <a:headEnd/>
                <a:tailEnd/>
              </a:ln>
            </p:spPr>
            <p:txBody>
              <a:bodyPr>
                <a:prstTxWarp prst="textNoShape">
                  <a:avLst/>
                </a:prstTxWarp>
              </a:bodyPr>
              <a:lstStyle/>
              <a:p>
                <a:pPr algn="ctr"/>
                <a:r>
                  <a:rPr lang="en-US" sz="1400" b="1">
                    <a:solidFill>
                      <a:srgbClr val="FF00FF"/>
                    </a:solidFill>
                    <a:latin typeface="Arial" charset="0"/>
                  </a:rPr>
                  <a:t>LSTP</a:t>
                </a:r>
              </a:p>
            </p:txBody>
          </p:sp>
          <p:sp>
            <p:nvSpPr>
              <p:cNvPr id="50201" name="AutoShape 14"/>
              <p:cNvSpPr>
                <a:spLocks noChangeArrowheads="1"/>
              </p:cNvSpPr>
              <p:nvPr/>
            </p:nvSpPr>
            <p:spPr bwMode="auto">
              <a:xfrm>
                <a:off x="3901" y="2679"/>
                <a:ext cx="1515" cy="410"/>
              </a:xfrm>
              <a:prstGeom prst="wedgeRectCallout">
                <a:avLst>
                  <a:gd name="adj1" fmla="val 398"/>
                  <a:gd name="adj2" fmla="val 99269"/>
                </a:avLst>
              </a:prstGeom>
              <a:solidFill>
                <a:schemeClr val="bg1"/>
              </a:solidFill>
              <a:ln w="9525">
                <a:solidFill>
                  <a:srgbClr val="FF00FF"/>
                </a:solidFill>
                <a:miter lim="800000"/>
                <a:headEnd type="none" w="sm" len="sm"/>
                <a:tailEnd type="none" w="sm" len="sm"/>
              </a:ln>
            </p:spPr>
            <p:txBody>
              <a:bodyPr>
                <a:prstTxWarp prst="textNoShape">
                  <a:avLst/>
                </a:prstTxWarp>
                <a:spAutoFit/>
              </a:bodyPr>
              <a:lstStyle/>
              <a:p>
                <a:r>
                  <a:rPr lang="en-US" sz="1800" b="1">
                    <a:solidFill>
                      <a:srgbClr val="FF00FF"/>
                    </a:solidFill>
                    <a:latin typeface="Arial" charset="0"/>
                    <a:ea typeface="Arial" charset="0"/>
                    <a:cs typeface="Arial" charset="0"/>
                  </a:rPr>
                  <a:t>LSTP</a:t>
                </a:r>
                <a:r>
                  <a:rPr lang="en-US" sz="1800" b="1">
                    <a:solidFill>
                      <a:srgbClr val="FF00FF"/>
                    </a:solidFill>
                    <a:latin typeface="Arial" charset="0"/>
                    <a:ea typeface="Arial" charset="0"/>
                    <a:cs typeface="Arial" charset="0"/>
                    <a:sym typeface="Wingdings" charset="2"/>
                  </a:rPr>
                  <a:t></a:t>
                </a:r>
                <a:r>
                  <a:rPr lang="en-US" sz="1800" b="1">
                    <a:solidFill>
                      <a:srgbClr val="FF00FF"/>
                    </a:solidFill>
                    <a:latin typeface="Arial" charset="0"/>
                    <a:ea typeface="Arial" charset="0"/>
                    <a:cs typeface="Arial" charset="0"/>
                  </a:rPr>
                  <a:t> Target: </a:t>
                </a:r>
                <a:endParaRPr lang="en-US" sz="1800" b="1" u="sng">
                  <a:solidFill>
                    <a:srgbClr val="FF00FF"/>
                  </a:solidFill>
                  <a:latin typeface="Arial" charset="0"/>
                  <a:ea typeface="Arial" charset="0"/>
                  <a:cs typeface="Arial" charset="0"/>
                </a:endParaRPr>
              </a:p>
              <a:p>
                <a:r>
                  <a:rPr lang="en-US" sz="1800" b="1" u="sng">
                    <a:solidFill>
                      <a:srgbClr val="FF00FF"/>
                    </a:solidFill>
                    <a:latin typeface="Arial" charset="0"/>
                    <a:ea typeface="Arial" charset="0"/>
                    <a:cs typeface="Arial" charset="0"/>
                  </a:rPr>
                  <a:t>Isd,leak ~ 10 pA/um</a:t>
                </a:r>
              </a:p>
            </p:txBody>
          </p:sp>
          <p:sp>
            <p:nvSpPr>
              <p:cNvPr id="50202" name="AutoShape 15"/>
              <p:cNvSpPr>
                <a:spLocks noChangeArrowheads="1"/>
              </p:cNvSpPr>
              <p:nvPr/>
            </p:nvSpPr>
            <p:spPr bwMode="auto">
              <a:xfrm>
                <a:off x="4236" y="2409"/>
                <a:ext cx="371" cy="155"/>
              </a:xfrm>
              <a:prstGeom prst="wedgeRectCallout">
                <a:avLst>
                  <a:gd name="adj1" fmla="val -63718"/>
                  <a:gd name="adj2" fmla="val -168389"/>
                </a:avLst>
              </a:prstGeom>
              <a:solidFill>
                <a:schemeClr val="bg1"/>
              </a:solidFill>
              <a:ln w="12700">
                <a:solidFill>
                  <a:srgbClr val="0000FF"/>
                </a:solidFill>
                <a:miter lim="800000"/>
                <a:headEnd/>
                <a:tailEnd/>
              </a:ln>
            </p:spPr>
            <p:txBody>
              <a:bodyPr>
                <a:prstTxWarp prst="textNoShape">
                  <a:avLst/>
                </a:prstTxWarp>
              </a:bodyPr>
              <a:lstStyle/>
              <a:p>
                <a:pPr algn="ctr"/>
                <a:r>
                  <a:rPr lang="en-US" sz="1400" b="1">
                    <a:solidFill>
                      <a:srgbClr val="0000FF"/>
                    </a:solidFill>
                    <a:latin typeface="Arial" charset="0"/>
                  </a:rPr>
                  <a:t>LOP</a:t>
                </a:r>
              </a:p>
            </p:txBody>
          </p:sp>
          <p:sp>
            <p:nvSpPr>
              <p:cNvPr id="50203" name="AutoShape 16"/>
              <p:cNvSpPr>
                <a:spLocks noChangeArrowheads="1"/>
              </p:cNvSpPr>
              <p:nvPr/>
            </p:nvSpPr>
            <p:spPr bwMode="auto">
              <a:xfrm>
                <a:off x="4526" y="1476"/>
                <a:ext cx="285" cy="137"/>
              </a:xfrm>
              <a:prstGeom prst="wedgeRectCallout">
                <a:avLst>
                  <a:gd name="adj1" fmla="val -39611"/>
                  <a:gd name="adj2" fmla="val 148051"/>
                </a:avLst>
              </a:prstGeom>
              <a:solidFill>
                <a:schemeClr val="bg1"/>
              </a:solidFill>
              <a:ln w="12700">
                <a:solidFill>
                  <a:schemeClr val="tx1"/>
                </a:solidFill>
                <a:miter lim="800000"/>
                <a:headEnd/>
                <a:tailEnd/>
              </a:ln>
            </p:spPr>
            <p:txBody>
              <a:bodyPr>
                <a:prstTxWarp prst="textNoShape">
                  <a:avLst/>
                </a:prstTxWarp>
              </a:bodyPr>
              <a:lstStyle/>
              <a:p>
                <a:pPr algn="ctr"/>
                <a:r>
                  <a:rPr lang="en-US" sz="1400" b="1">
                    <a:latin typeface="Arial" charset="0"/>
                  </a:rPr>
                  <a:t>HP</a:t>
                </a:r>
              </a:p>
            </p:txBody>
          </p:sp>
        </p:grpSp>
        <p:sp>
          <p:nvSpPr>
            <p:cNvPr id="50184" name="Line 17"/>
            <p:cNvSpPr>
              <a:spLocks noChangeShapeType="1"/>
            </p:cNvSpPr>
            <p:nvPr/>
          </p:nvSpPr>
          <p:spPr bwMode="auto">
            <a:xfrm>
              <a:off x="593" y="2297"/>
              <a:ext cx="1987" cy="806"/>
            </a:xfrm>
            <a:prstGeom prst="line">
              <a:avLst/>
            </a:prstGeom>
            <a:noFill/>
            <a:ln w="28575">
              <a:solidFill>
                <a:schemeClr val="tx1"/>
              </a:solidFill>
              <a:prstDash val="lgDash"/>
              <a:round/>
              <a:headEnd/>
              <a:tailEnd/>
            </a:ln>
          </p:spPr>
          <p:txBody>
            <a:bodyPr>
              <a:prstTxWarp prst="textNoShape">
                <a:avLst/>
              </a:prstTxWarp>
            </a:bodyPr>
            <a:lstStyle/>
            <a:p>
              <a:endParaRPr lang="en-US"/>
            </a:p>
          </p:txBody>
        </p:sp>
        <p:sp>
          <p:nvSpPr>
            <p:cNvPr id="50185" name="Text Box 18"/>
            <p:cNvSpPr txBox="1">
              <a:spLocks noChangeArrowheads="1"/>
            </p:cNvSpPr>
            <p:nvPr/>
          </p:nvSpPr>
          <p:spPr bwMode="auto">
            <a:xfrm>
              <a:off x="1756" y="216"/>
              <a:ext cx="2214" cy="481"/>
            </a:xfrm>
            <a:prstGeom prst="rect">
              <a:avLst/>
            </a:prstGeom>
            <a:noFill/>
            <a:ln w="9525">
              <a:solidFill>
                <a:schemeClr val="tx1"/>
              </a:solidFill>
              <a:miter lim="800000"/>
              <a:headEnd/>
              <a:tailEnd/>
            </a:ln>
          </p:spPr>
          <p:txBody>
            <a:bodyPr>
              <a:prstTxWarp prst="textNoShape">
                <a:avLst/>
              </a:prstTxWarp>
              <a:spAutoFit/>
            </a:bodyPr>
            <a:lstStyle/>
            <a:p>
              <a:pPr eaLnBrk="1" hangingPunct="1">
                <a:lnSpc>
                  <a:spcPct val="90000"/>
                </a:lnSpc>
                <a:spcBef>
                  <a:spcPct val="20000"/>
                </a:spcBef>
                <a:buFontTx/>
                <a:buChar char="•"/>
              </a:pPr>
              <a:r>
                <a:rPr lang="en-US" sz="1400" b="1">
                  <a:latin typeface="Arial" charset="0"/>
                </a:rPr>
                <a:t>HP = High-Performance Logic</a:t>
              </a:r>
            </a:p>
            <a:p>
              <a:pPr eaLnBrk="1" hangingPunct="1">
                <a:lnSpc>
                  <a:spcPct val="90000"/>
                </a:lnSpc>
                <a:spcBef>
                  <a:spcPct val="20000"/>
                </a:spcBef>
                <a:buFontTx/>
                <a:buChar char="•"/>
              </a:pPr>
              <a:r>
                <a:rPr lang="en-US" sz="1400" b="1">
                  <a:latin typeface="Arial" charset="0"/>
                </a:rPr>
                <a:t>LOP = Low Operating Power Logic</a:t>
              </a:r>
            </a:p>
            <a:p>
              <a:pPr eaLnBrk="1" hangingPunct="1">
                <a:lnSpc>
                  <a:spcPct val="90000"/>
                </a:lnSpc>
                <a:spcBef>
                  <a:spcPct val="20000"/>
                </a:spcBef>
                <a:buFontTx/>
                <a:buChar char="•"/>
              </a:pPr>
              <a:r>
                <a:rPr lang="en-US" sz="1400" b="1">
                  <a:latin typeface="Arial" charset="0"/>
                </a:rPr>
                <a:t>LSTP = Low Standby Power Logic</a:t>
              </a:r>
            </a:p>
          </p:txBody>
        </p:sp>
        <p:sp>
          <p:nvSpPr>
            <p:cNvPr id="50186" name="Line 19"/>
            <p:cNvSpPr>
              <a:spLocks noChangeShapeType="1"/>
            </p:cNvSpPr>
            <p:nvPr/>
          </p:nvSpPr>
          <p:spPr bwMode="auto">
            <a:xfrm>
              <a:off x="2067" y="2516"/>
              <a:ext cx="152" cy="45"/>
            </a:xfrm>
            <a:prstGeom prst="line">
              <a:avLst/>
            </a:prstGeom>
            <a:noFill/>
            <a:ln w="19050">
              <a:solidFill>
                <a:srgbClr val="0000FF"/>
              </a:solidFill>
              <a:round/>
              <a:headEnd/>
              <a:tailEnd/>
            </a:ln>
          </p:spPr>
          <p:txBody>
            <a:bodyPr>
              <a:prstTxWarp prst="textNoShape">
                <a:avLst/>
              </a:prstTxWarp>
            </a:bodyPr>
            <a:lstStyle/>
            <a:p>
              <a:endParaRPr lang="en-US"/>
            </a:p>
          </p:txBody>
        </p:sp>
        <p:sp>
          <p:nvSpPr>
            <p:cNvPr id="50187" name="Line 20"/>
            <p:cNvSpPr>
              <a:spLocks noChangeShapeType="1"/>
            </p:cNvSpPr>
            <p:nvPr/>
          </p:nvSpPr>
          <p:spPr bwMode="auto">
            <a:xfrm>
              <a:off x="3936" y="2291"/>
              <a:ext cx="118" cy="0"/>
            </a:xfrm>
            <a:prstGeom prst="line">
              <a:avLst/>
            </a:prstGeom>
            <a:noFill/>
            <a:ln w="19050">
              <a:solidFill>
                <a:srgbClr val="0000FF"/>
              </a:solidFill>
              <a:round/>
              <a:headEnd/>
              <a:tailEnd/>
            </a:ln>
          </p:spPr>
          <p:txBody>
            <a:bodyPr>
              <a:prstTxWarp prst="textNoShape">
                <a:avLst/>
              </a:prstTxWarp>
            </a:bodyPr>
            <a:lstStyle/>
            <a:p>
              <a:endParaRPr lang="en-US"/>
            </a:p>
          </p:txBody>
        </p:sp>
        <p:sp>
          <p:nvSpPr>
            <p:cNvPr id="50188" name="Line 21"/>
            <p:cNvSpPr>
              <a:spLocks noChangeShapeType="1"/>
            </p:cNvSpPr>
            <p:nvPr/>
          </p:nvSpPr>
          <p:spPr bwMode="auto">
            <a:xfrm>
              <a:off x="3829" y="1664"/>
              <a:ext cx="118" cy="5"/>
            </a:xfrm>
            <a:prstGeom prst="line">
              <a:avLst/>
            </a:prstGeom>
            <a:noFill/>
            <a:ln w="19050">
              <a:solidFill>
                <a:srgbClr val="003468"/>
              </a:solidFill>
              <a:round/>
              <a:headEnd/>
              <a:tailEnd/>
            </a:ln>
          </p:spPr>
          <p:txBody>
            <a:bodyPr>
              <a:prstTxWarp prst="textNoShape">
                <a:avLst/>
              </a:prstTxWarp>
            </a:bodyPr>
            <a:lstStyle/>
            <a:p>
              <a:endParaRPr lang="en-US"/>
            </a:p>
          </p:txBody>
        </p:sp>
        <p:sp>
          <p:nvSpPr>
            <p:cNvPr id="50189" name="Line 22"/>
            <p:cNvSpPr>
              <a:spLocks noChangeShapeType="1"/>
            </p:cNvSpPr>
            <p:nvPr/>
          </p:nvSpPr>
          <p:spPr bwMode="auto">
            <a:xfrm>
              <a:off x="4067" y="1669"/>
              <a:ext cx="124" cy="113"/>
            </a:xfrm>
            <a:prstGeom prst="line">
              <a:avLst/>
            </a:prstGeom>
            <a:noFill/>
            <a:ln w="19050">
              <a:solidFill>
                <a:srgbClr val="003468"/>
              </a:solidFill>
              <a:round/>
              <a:headEnd/>
              <a:tailEnd/>
            </a:ln>
          </p:spPr>
          <p:txBody>
            <a:bodyPr>
              <a:prstTxWarp prst="textNoShape">
                <a:avLst/>
              </a:prstTxWarp>
            </a:bodyPr>
            <a:lstStyle/>
            <a:p>
              <a:endParaRPr lang="en-US"/>
            </a:p>
          </p:txBody>
        </p:sp>
        <p:sp>
          <p:nvSpPr>
            <p:cNvPr id="50190" name="Line 23"/>
            <p:cNvSpPr>
              <a:spLocks noChangeShapeType="1"/>
            </p:cNvSpPr>
            <p:nvPr/>
          </p:nvSpPr>
          <p:spPr bwMode="auto">
            <a:xfrm>
              <a:off x="4059" y="3279"/>
              <a:ext cx="125" cy="29"/>
            </a:xfrm>
            <a:prstGeom prst="line">
              <a:avLst/>
            </a:prstGeom>
            <a:noFill/>
            <a:ln w="19050">
              <a:solidFill>
                <a:srgbClr val="D60093"/>
              </a:solidFill>
              <a:round/>
              <a:headEnd/>
              <a:tailEnd/>
            </a:ln>
          </p:spPr>
          <p:txBody>
            <a:bodyPr>
              <a:prstTxWarp prst="textNoShape">
                <a:avLst/>
              </a:prstTxWarp>
            </a:bodyPr>
            <a:lstStyle/>
            <a:p>
              <a:endParaRPr lang="en-US"/>
            </a:p>
          </p:txBody>
        </p:sp>
        <p:sp>
          <p:nvSpPr>
            <p:cNvPr id="50191" name="AutoShape 24"/>
            <p:cNvSpPr>
              <a:spLocks noChangeArrowheads="1"/>
            </p:cNvSpPr>
            <p:nvPr/>
          </p:nvSpPr>
          <p:spPr bwMode="auto">
            <a:xfrm>
              <a:off x="2033" y="3211"/>
              <a:ext cx="542" cy="237"/>
            </a:xfrm>
            <a:prstGeom prst="wedgeRectCallout">
              <a:avLst>
                <a:gd name="adj1" fmla="val -2028"/>
                <a:gd name="adj2" fmla="val -142403"/>
              </a:avLst>
            </a:prstGeom>
            <a:solidFill>
              <a:schemeClr val="bg1"/>
            </a:solidFill>
            <a:ln w="9525">
              <a:solidFill>
                <a:schemeClr val="tx1"/>
              </a:solidFill>
              <a:miter lim="800000"/>
              <a:headEnd/>
              <a:tailEnd/>
            </a:ln>
          </p:spPr>
          <p:txBody>
            <a:bodyPr>
              <a:prstTxWarp prst="textNoShape">
                <a:avLst/>
              </a:prstTxWarp>
            </a:bodyPr>
            <a:lstStyle/>
            <a:p>
              <a:pPr algn="ctr" eaLnBrk="1" hangingPunct="1">
                <a:lnSpc>
                  <a:spcPct val="90000"/>
                </a:lnSpc>
                <a:spcBef>
                  <a:spcPct val="20000"/>
                </a:spcBef>
              </a:pPr>
              <a:r>
                <a:rPr lang="en-US" sz="1200" b="1">
                  <a:solidFill>
                    <a:schemeClr val="bg2"/>
                  </a:solidFill>
                  <a:latin typeface="Arial" charset="0"/>
                </a:rPr>
                <a:t>17%/yr rate</a:t>
              </a:r>
            </a:p>
          </p:txBody>
        </p:sp>
        <p:sp>
          <p:nvSpPr>
            <p:cNvPr id="50192" name="Text Box 25"/>
            <p:cNvSpPr txBox="1">
              <a:spLocks noChangeArrowheads="1"/>
            </p:cNvSpPr>
            <p:nvPr/>
          </p:nvSpPr>
          <p:spPr bwMode="auto">
            <a:xfrm>
              <a:off x="3332" y="3306"/>
              <a:ext cx="764" cy="326"/>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1400" b="1" i="1" u="sng">
                  <a:solidFill>
                    <a:schemeClr val="bg2"/>
                  </a:solidFill>
                  <a:latin typeface="Arial" charset="0"/>
                </a:rPr>
                <a:t>Planar Bulk MOSFETs</a:t>
              </a:r>
            </a:p>
          </p:txBody>
        </p:sp>
        <p:sp>
          <p:nvSpPr>
            <p:cNvPr id="50193" name="Text Box 26"/>
            <p:cNvSpPr txBox="1">
              <a:spLocks noChangeArrowheads="1"/>
            </p:cNvSpPr>
            <p:nvPr/>
          </p:nvSpPr>
          <p:spPr bwMode="auto">
            <a:xfrm>
              <a:off x="4291" y="3320"/>
              <a:ext cx="706" cy="326"/>
            </a:xfrm>
            <a:prstGeom prst="rect">
              <a:avLst/>
            </a:prstGeom>
            <a:noFill/>
            <a:ln w="9525">
              <a:noFill/>
              <a:miter lim="800000"/>
              <a:headEnd/>
              <a:tailEnd/>
            </a:ln>
          </p:spPr>
          <p:txBody>
            <a:bodyPr>
              <a:prstTxWarp prst="textNoShape">
                <a:avLst/>
              </a:prstTxWarp>
              <a:spAutoFit/>
            </a:bodyPr>
            <a:lstStyle/>
            <a:p>
              <a:pPr eaLnBrk="1" hangingPunct="1">
                <a:spcBef>
                  <a:spcPct val="50000"/>
                </a:spcBef>
              </a:pPr>
              <a:r>
                <a:rPr lang="en-US" sz="1400" b="1" i="1" u="sng">
                  <a:solidFill>
                    <a:schemeClr val="bg2"/>
                  </a:solidFill>
                  <a:latin typeface="Arial" charset="0"/>
                </a:rPr>
                <a:t>Advanced MOSFETs</a:t>
              </a:r>
            </a:p>
          </p:txBody>
        </p:sp>
      </p:grpSp>
      <p:sp>
        <p:nvSpPr>
          <p:cNvPr id="28" name="Date Placeholder 27"/>
          <p:cNvSpPr>
            <a:spLocks noGrp="1"/>
          </p:cNvSpPr>
          <p:nvPr>
            <p:ph type="dt" sz="half" idx="10"/>
          </p:nvPr>
        </p:nvSpPr>
        <p:spPr/>
        <p:txBody>
          <a:bodyPr/>
          <a:lstStyle/>
          <a:p>
            <a:pPr>
              <a:defRPr/>
            </a:pPr>
            <a:r>
              <a:rPr lang="en-US" smtClean="0"/>
              <a:t>Penn ESE532 Spring 2017 -- DeHon</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51202" name="Title 1"/>
          <p:cNvSpPr>
            <a:spLocks noGrp="1"/>
          </p:cNvSpPr>
          <p:nvPr>
            <p:ph type="title"/>
          </p:nvPr>
        </p:nvSpPr>
        <p:spPr>
          <a:xfrm>
            <a:off x="609600" y="228600"/>
            <a:ext cx="7772400" cy="1143000"/>
          </a:xfrm>
        </p:spPr>
        <p:txBody>
          <a:bodyPr/>
          <a:lstStyle/>
          <a:p>
            <a:r>
              <a:rPr lang="en-US" smtClean="0"/>
              <a:t>ITRS 2009 Transistor Speed</a:t>
            </a:r>
          </a:p>
        </p:txBody>
      </p:sp>
      <p:sp>
        <p:nvSpPr>
          <p:cNvPr id="51203" name="Content Placeholder 2"/>
          <p:cNvSpPr>
            <a:spLocks noGrp="1"/>
          </p:cNvSpPr>
          <p:nvPr>
            <p:ph sz="half" idx="1"/>
          </p:nvPr>
        </p:nvSpPr>
        <p:spPr/>
        <p:txBody>
          <a:bodyPr/>
          <a:lstStyle/>
          <a:p>
            <a:endParaRPr lang="en-US" smtClean="0"/>
          </a:p>
        </p:txBody>
      </p:sp>
      <p:sp>
        <p:nvSpPr>
          <p:cNvPr id="51204" name="Content Placeholder 3"/>
          <p:cNvSpPr>
            <a:spLocks noGrp="1"/>
          </p:cNvSpPr>
          <p:nvPr>
            <p:ph sz="half" idx="2"/>
          </p:nvPr>
        </p:nvSpPr>
        <p:spPr/>
        <p:txBody>
          <a:bodyPr/>
          <a:lstStyle/>
          <a:p>
            <a:endParaRPr lang="en-US" smtClean="0"/>
          </a:p>
        </p:txBody>
      </p:sp>
      <p:sp>
        <p:nvSpPr>
          <p:cNvPr id="5" name="Date Placeholder 4"/>
          <p:cNvSpPr>
            <a:spLocks noGrp="1"/>
          </p:cNvSpPr>
          <p:nvPr>
            <p:ph type="dt" sz="quarter" idx="10"/>
          </p:nvPr>
        </p:nvSpPr>
        <p:spPr/>
        <p:txBody>
          <a:bodyPr/>
          <a:lstStyle/>
          <a:p>
            <a:pPr>
              <a:defRPr/>
            </a:pPr>
            <a:r>
              <a:rPr lang="en-US" smtClean="0"/>
              <a:t>Penn ESE532 Spring 2017 -- DeHon</a:t>
            </a:r>
            <a:endParaRPr lang="en-US"/>
          </a:p>
        </p:txBody>
      </p:sp>
      <p:sp>
        <p:nvSpPr>
          <p:cNvPr id="6" name="Slide Number Placeholder 5"/>
          <p:cNvSpPr>
            <a:spLocks noGrp="1"/>
          </p:cNvSpPr>
          <p:nvPr>
            <p:ph type="sldNum" sz="quarter" idx="12"/>
          </p:nvPr>
        </p:nvSpPr>
        <p:spPr/>
        <p:txBody>
          <a:bodyPr/>
          <a:lstStyle/>
          <a:p>
            <a:pPr>
              <a:defRPr/>
            </a:pPr>
            <a:fld id="{3E2E9EBC-AE10-5D48-AB9C-B34FC5448322}" type="slidenum">
              <a:rPr lang="en-US" smtClean="0"/>
              <a:pPr>
                <a:defRPr/>
              </a:pPr>
              <a:t>28</a:t>
            </a:fld>
            <a:endParaRPr lang="en-US" smtClean="0"/>
          </a:p>
        </p:txBody>
      </p:sp>
      <p:pic>
        <p:nvPicPr>
          <p:cNvPr id="51207" name="Picture 6"/>
          <p:cNvPicPr>
            <a:picLocks noChangeAspect="1"/>
          </p:cNvPicPr>
          <p:nvPr/>
        </p:nvPicPr>
        <p:blipFill>
          <a:blip r:embed="rId2"/>
          <a:srcRect/>
          <a:stretch>
            <a:fillRect/>
          </a:stretch>
        </p:blipFill>
        <p:spPr bwMode="auto">
          <a:xfrm>
            <a:off x="1447800" y="1435100"/>
            <a:ext cx="7270750" cy="5422900"/>
          </a:xfrm>
          <a:prstGeom prst="rect">
            <a:avLst/>
          </a:prstGeom>
          <a:noFill/>
          <a:ln w="9525">
            <a:noFill/>
            <a:miter lim="800000"/>
            <a:headEnd/>
            <a:tailEnd/>
          </a:ln>
        </p:spPr>
      </p:pic>
      <p:sp>
        <p:nvSpPr>
          <p:cNvPr id="51208" name="TextBox 7"/>
          <p:cNvSpPr txBox="1">
            <a:spLocks noChangeArrowheads="1"/>
          </p:cNvSpPr>
          <p:nvPr/>
        </p:nvSpPr>
        <p:spPr bwMode="auto">
          <a:xfrm>
            <a:off x="7467600" y="5791200"/>
            <a:ext cx="1403350" cy="830263"/>
          </a:xfrm>
          <a:prstGeom prst="rect">
            <a:avLst/>
          </a:prstGeom>
          <a:noFill/>
          <a:ln w="9525">
            <a:noFill/>
            <a:miter lim="800000"/>
            <a:headEnd/>
            <a:tailEnd/>
          </a:ln>
        </p:spPr>
        <p:txBody>
          <a:bodyPr wrap="none">
            <a:prstTxWarp prst="textNoShape">
              <a:avLst/>
            </a:prstTxWarp>
            <a:spAutoFit/>
          </a:bodyPr>
          <a:lstStyle/>
          <a:p>
            <a:r>
              <a:rPr lang="en-US"/>
              <a:t>RO=Ring </a:t>
            </a:r>
          </a:p>
          <a:p>
            <a:r>
              <a:rPr lang="en-US"/>
              <a:t>Oscillator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r>
              <a:rPr lang="en-US" smtClean="0"/>
              <a:t>Penn ESE532 Spring 2017 -- DeHon</a:t>
            </a:r>
            <a:endParaRPr lang="en-US"/>
          </a:p>
        </p:txBody>
      </p:sp>
      <p:sp>
        <p:nvSpPr>
          <p:cNvPr id="6" name="Slide Number Placeholder 6"/>
          <p:cNvSpPr>
            <a:spLocks noGrp="1"/>
          </p:cNvSpPr>
          <p:nvPr>
            <p:ph type="sldNum" sz="quarter" idx="12"/>
          </p:nvPr>
        </p:nvSpPr>
        <p:spPr/>
        <p:txBody>
          <a:bodyPr/>
          <a:lstStyle/>
          <a:p>
            <a:pPr>
              <a:defRPr/>
            </a:pPr>
            <a:fld id="{63E98505-FDBF-1240-8558-CBF8C8584FEA}" type="slidenum">
              <a:rPr lang="en-US" smtClean="0"/>
              <a:pPr>
                <a:defRPr/>
              </a:pPr>
              <a:t>29</a:t>
            </a:fld>
            <a:endParaRPr lang="en-US"/>
          </a:p>
        </p:txBody>
      </p:sp>
      <p:sp>
        <p:nvSpPr>
          <p:cNvPr id="53252" name="Rectangle 2"/>
          <p:cNvSpPr>
            <a:spLocks noGrp="1" noChangeArrowheads="1"/>
          </p:cNvSpPr>
          <p:nvPr>
            <p:ph type="title"/>
          </p:nvPr>
        </p:nvSpPr>
        <p:spPr/>
        <p:txBody>
          <a:bodyPr/>
          <a:lstStyle/>
          <a:p>
            <a:r>
              <a:rPr lang="en-US"/>
              <a:t>Wire Delay</a:t>
            </a:r>
          </a:p>
        </p:txBody>
      </p:sp>
      <p:sp>
        <p:nvSpPr>
          <p:cNvPr id="54277" name="Rectangle 3"/>
          <p:cNvSpPr>
            <a:spLocks noGrp="1" noChangeArrowheads="1"/>
          </p:cNvSpPr>
          <p:nvPr>
            <p:ph type="body" sz="half" idx="1"/>
          </p:nvPr>
        </p:nvSpPr>
        <p:spPr>
          <a:xfrm>
            <a:off x="609600" y="1981200"/>
            <a:ext cx="3810000" cy="4114800"/>
          </a:xfrm>
        </p:spPr>
        <p:txBody>
          <a:bodyPr/>
          <a:lstStyle/>
          <a:p>
            <a:pPr>
              <a:buFont typeface="Wingdings" charset="2"/>
              <a:buChar char="§"/>
            </a:pPr>
            <a:r>
              <a:rPr lang="en-US" sz="3200" dirty="0" smtClean="0">
                <a:solidFill>
                  <a:srgbClr val="FF6600"/>
                </a:solidFill>
              </a:rPr>
              <a:t>Wire delay scaling?</a:t>
            </a:r>
          </a:p>
          <a:p>
            <a:pPr>
              <a:buFont typeface="Wingdings" charset="2"/>
              <a:buChar char="§"/>
            </a:pPr>
            <a:r>
              <a:rPr lang="en-US" sz="3200" dirty="0" smtClean="0">
                <a:latin typeface="Symbol" charset="2"/>
              </a:rPr>
              <a:t> </a:t>
            </a:r>
            <a:r>
              <a:rPr lang="en-US" sz="3200" dirty="0" err="1">
                <a:latin typeface="Symbol" charset="2"/>
              </a:rPr>
              <a:t>t</a:t>
            </a:r>
            <a:r>
              <a:rPr lang="en-US" sz="3200" baseline="-25000" dirty="0" err="1"/>
              <a:t>wire</a:t>
            </a:r>
            <a:r>
              <a:rPr lang="en-US" sz="3200" dirty="0"/>
              <a:t>=R</a:t>
            </a:r>
            <a:r>
              <a:rPr lang="en-US" sz="3200" dirty="0">
                <a:sym typeface="Symbol" charset="2"/>
              </a:rPr>
              <a:t></a:t>
            </a:r>
            <a:r>
              <a:rPr lang="en-US" sz="3200" dirty="0"/>
              <a:t>C</a:t>
            </a:r>
          </a:p>
          <a:p>
            <a:pPr>
              <a:buFont typeface="Wingdings" charset="2"/>
              <a:buChar char="§"/>
            </a:pPr>
            <a:endParaRPr lang="en-US" sz="3200" dirty="0"/>
          </a:p>
          <a:p>
            <a:pPr>
              <a:buFont typeface="Wingdings" charset="2"/>
              <a:buChar char="§"/>
            </a:pPr>
            <a:r>
              <a:rPr lang="en-US" sz="3200" dirty="0"/>
              <a:t>R</a:t>
            </a:r>
            <a:r>
              <a:rPr lang="en-US" sz="3200" dirty="0" smtClean="0"/>
              <a:t> </a:t>
            </a:r>
            <a:r>
              <a:rPr lang="en-US" sz="3200" dirty="0" err="1" smtClean="0">
                <a:sym typeface="Wingdings" charset="2"/>
              </a:rPr>
              <a:t></a:t>
            </a:r>
            <a:r>
              <a:rPr lang="en-US" sz="3200" dirty="0" smtClean="0">
                <a:latin typeface="Symbol" charset="2"/>
              </a:rPr>
              <a:t> </a:t>
            </a:r>
            <a:r>
              <a:rPr lang="en-US" sz="3200" dirty="0" smtClean="0"/>
              <a:t>R/S</a:t>
            </a:r>
          </a:p>
          <a:p>
            <a:pPr>
              <a:buFont typeface="Wingdings" charset="2"/>
              <a:buChar char="§"/>
            </a:pPr>
            <a:r>
              <a:rPr lang="en-US" sz="3200" dirty="0"/>
              <a:t>C</a:t>
            </a:r>
            <a:r>
              <a:rPr lang="en-US" sz="3200" baseline="-25000" dirty="0" smtClean="0"/>
              <a:t> </a:t>
            </a:r>
            <a:r>
              <a:rPr lang="en-US" sz="3200" dirty="0" err="1" smtClean="0">
                <a:sym typeface="Wingdings" charset="2"/>
              </a:rPr>
              <a:t></a:t>
            </a:r>
            <a:r>
              <a:rPr lang="en-US" sz="3200" dirty="0" smtClean="0">
                <a:latin typeface="Symbol" charset="2"/>
              </a:rPr>
              <a:t> </a:t>
            </a:r>
            <a:r>
              <a:rPr lang="en-US" sz="3200" dirty="0" smtClean="0"/>
              <a:t>S×C</a:t>
            </a:r>
            <a:r>
              <a:rPr lang="en-US" sz="3200" baseline="-25000" dirty="0" smtClean="0"/>
              <a:t> </a:t>
            </a:r>
            <a:endParaRPr lang="en-US" sz="3200" dirty="0" smtClean="0"/>
          </a:p>
          <a:p>
            <a:pPr>
              <a:buFont typeface="Wingdings" charset="2"/>
              <a:buChar char="§"/>
            </a:pPr>
            <a:r>
              <a:rPr lang="en-US" sz="3200" dirty="0">
                <a:latin typeface="Symbol" charset="2"/>
              </a:rPr>
              <a:t> </a:t>
            </a:r>
            <a:r>
              <a:rPr lang="en-US" sz="3200" dirty="0" err="1">
                <a:latin typeface="Symbol" charset="2"/>
              </a:rPr>
              <a:t>t</a:t>
            </a:r>
            <a:r>
              <a:rPr lang="en-US" sz="3200" baseline="-25000" dirty="0" err="1"/>
              <a:t>wire</a:t>
            </a:r>
            <a:r>
              <a:rPr lang="en-US" sz="3200" baseline="-25000" dirty="0" smtClean="0"/>
              <a:t> </a:t>
            </a:r>
            <a:r>
              <a:rPr lang="en-US" sz="3200" dirty="0" err="1" smtClean="0">
                <a:sym typeface="Wingdings" charset="2"/>
              </a:rPr>
              <a:t></a:t>
            </a:r>
            <a:r>
              <a:rPr lang="en-US" sz="3200" dirty="0" smtClean="0">
                <a:sym typeface="Wingdings" charset="2"/>
              </a:rPr>
              <a:t> </a:t>
            </a:r>
            <a:r>
              <a:rPr lang="en-US" sz="3200" dirty="0" err="1" smtClean="0">
                <a:latin typeface="Symbol" charset="2"/>
              </a:rPr>
              <a:t>t</a:t>
            </a:r>
            <a:r>
              <a:rPr lang="en-US" sz="3200" baseline="-25000" dirty="0" err="1" smtClean="0"/>
              <a:t>wire</a:t>
            </a:r>
            <a:endParaRPr lang="en-US" sz="3200" dirty="0"/>
          </a:p>
          <a:p>
            <a:endParaRPr lang="en-US" sz="3200" dirty="0">
              <a:latin typeface="Symbol" charset="2"/>
            </a:endParaRPr>
          </a:p>
        </p:txBody>
      </p:sp>
      <p:sp>
        <p:nvSpPr>
          <p:cNvPr id="53254" name="Rectangle 4"/>
          <p:cNvSpPr>
            <a:spLocks noGrp="1" noChangeArrowheads="1"/>
          </p:cNvSpPr>
          <p:nvPr>
            <p:ph type="body" sz="half" idx="2"/>
          </p:nvPr>
        </p:nvSpPr>
        <p:spPr>
          <a:xfrm>
            <a:off x="4648200" y="1981200"/>
            <a:ext cx="4495800" cy="1676400"/>
          </a:xfrm>
        </p:spPr>
        <p:txBody>
          <a:bodyPr/>
          <a:lstStyle/>
          <a:p>
            <a:r>
              <a:rPr lang="en-US" dirty="0"/>
              <a:t>…assuming (logical) wire lengths remain constant...</a:t>
            </a:r>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27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27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27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27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a:t>
            </a:r>
            <a:endParaRPr lang="en-US" dirty="0"/>
          </a:p>
        </p:txBody>
      </p:sp>
      <p:sp>
        <p:nvSpPr>
          <p:cNvPr id="3" name="Content Placeholder 2"/>
          <p:cNvSpPr>
            <a:spLocks noGrp="1"/>
          </p:cNvSpPr>
          <p:nvPr>
            <p:ph idx="1"/>
          </p:nvPr>
        </p:nvSpPr>
        <p:spPr/>
        <p:txBody>
          <a:bodyPr/>
          <a:lstStyle/>
          <a:p>
            <a:r>
              <a:rPr lang="en-US" dirty="0" smtClean="0"/>
              <a:t>Technology advances rapidly</a:t>
            </a:r>
          </a:p>
          <a:p>
            <a:r>
              <a:rPr lang="en-US" dirty="0" smtClean="0"/>
              <a:t>Must account for in understanding</a:t>
            </a:r>
          </a:p>
          <a:p>
            <a:pPr lvl="1"/>
            <a:r>
              <a:rPr lang="en-US" dirty="0" smtClean="0"/>
              <a:t>…platform will be available</a:t>
            </a:r>
          </a:p>
          <a:p>
            <a:pPr lvl="1"/>
            <a:r>
              <a:rPr lang="en-US" dirty="0" smtClean="0"/>
              <a:t>…platforms will be inexpensive</a:t>
            </a:r>
          </a:p>
          <a:p>
            <a:pPr lvl="1"/>
            <a:r>
              <a:rPr lang="en-US" dirty="0" smtClean="0"/>
              <a:t>…what our competitors can build</a:t>
            </a:r>
          </a:p>
          <a:p>
            <a:pPr lvl="1"/>
            <a:r>
              <a:rPr lang="en-US" dirty="0" smtClean="0"/>
              <a:t>…new challenges and opportunities</a:t>
            </a:r>
          </a:p>
          <a:p>
            <a:endParaRPr lang="en-US"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381000"/>
            <a:ext cx="7772400" cy="1143000"/>
          </a:xfrm>
        </p:spPr>
        <p:txBody>
          <a:bodyPr/>
          <a:lstStyle/>
          <a:p>
            <a:r>
              <a:rPr lang="en-US" dirty="0" smtClean="0"/>
              <a:t>Impact of Wire and Gate Delay Scaling</a:t>
            </a:r>
            <a:endParaRPr lang="en-US" dirty="0"/>
          </a:p>
        </p:txBody>
      </p:sp>
      <p:sp>
        <p:nvSpPr>
          <p:cNvPr id="8" name="Content Placeholder 7"/>
          <p:cNvSpPr>
            <a:spLocks noGrp="1"/>
          </p:cNvSpPr>
          <p:nvPr>
            <p:ph idx="1"/>
          </p:nvPr>
        </p:nvSpPr>
        <p:spPr/>
        <p:txBody>
          <a:bodyPr/>
          <a:lstStyle/>
          <a:p>
            <a:r>
              <a:rPr lang="en-US" dirty="0" smtClean="0">
                <a:solidFill>
                  <a:srgbClr val="FF6600"/>
                </a:solidFill>
              </a:rPr>
              <a:t>If gate delay scales down</a:t>
            </a:r>
            <a:br>
              <a:rPr lang="en-US" dirty="0" smtClean="0">
                <a:solidFill>
                  <a:srgbClr val="FF6600"/>
                </a:solidFill>
              </a:rPr>
            </a:br>
            <a:r>
              <a:rPr lang="en-US" dirty="0" smtClean="0">
                <a:solidFill>
                  <a:srgbClr val="FF6600"/>
                </a:solidFill>
              </a:rPr>
              <a:t>but wire delay does not scale,</a:t>
            </a:r>
            <a:br>
              <a:rPr lang="en-US" dirty="0" smtClean="0">
                <a:solidFill>
                  <a:srgbClr val="FF6600"/>
                </a:solidFill>
              </a:rPr>
            </a:br>
            <a:r>
              <a:rPr lang="en-US" dirty="0" smtClean="0">
                <a:solidFill>
                  <a:srgbClr val="FF6600"/>
                </a:solidFill>
              </a:rPr>
              <a:t>what does that suggest about the relative contribution of gate and wire delays to overall delay as we scale?</a:t>
            </a:r>
            <a:endParaRPr lang="en-US" dirty="0">
              <a:solidFill>
                <a:srgbClr val="FF6600"/>
              </a:solidFill>
            </a:endParaRPr>
          </a:p>
        </p:txBody>
      </p:sp>
      <p:sp>
        <p:nvSpPr>
          <p:cNvPr id="5" name="Date Placeholder 4"/>
          <p:cNvSpPr>
            <a:spLocks noGrp="1"/>
          </p:cNvSpPr>
          <p:nvPr>
            <p:ph type="dt" sz="half" idx="10"/>
          </p:nvPr>
        </p:nvSpPr>
        <p:spPr/>
        <p:txBody>
          <a:bodyPr/>
          <a:lstStyle/>
          <a:p>
            <a:pPr>
              <a:defRPr/>
            </a:pPr>
            <a:r>
              <a:rPr lang="en-US" smtClean="0"/>
              <a:t>Penn ESE532 Spring 2017 -- DeHon</a:t>
            </a:r>
            <a:endParaRPr lang="en-US"/>
          </a:p>
        </p:txBody>
      </p:sp>
      <p:sp>
        <p:nvSpPr>
          <p:cNvPr id="6" name="Slide Number Placeholder 5"/>
          <p:cNvSpPr>
            <a:spLocks noGrp="1"/>
          </p:cNvSpPr>
          <p:nvPr>
            <p:ph type="sldNum" sz="quarter" idx="12"/>
          </p:nvPr>
        </p:nvSpPr>
        <p:spPr/>
        <p:txBody>
          <a:bodyPr/>
          <a:lstStyle/>
          <a:p>
            <a:pPr>
              <a:defRPr/>
            </a:pPr>
            <a:fld id="{1DBFFA72-A9B5-6E42-9905-01364E7F550A}"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a:t>
            </a:r>
            <a:endParaRPr lang="en-US" dirty="0"/>
          </a:p>
        </p:txBody>
      </p:sp>
      <p:sp>
        <p:nvSpPr>
          <p:cNvPr id="3" name="Content Placeholder 2"/>
          <p:cNvSpPr>
            <a:spLocks noGrp="1"/>
          </p:cNvSpPr>
          <p:nvPr>
            <p:ph idx="1"/>
          </p:nvPr>
        </p:nvSpPr>
        <p:spPr/>
        <p:txBody>
          <a:bodyPr/>
          <a:lstStyle/>
          <a:p>
            <a:r>
              <a:rPr lang="en-US" dirty="0" smtClean="0">
                <a:solidFill>
                  <a:srgbClr val="FF6600"/>
                </a:solidFill>
              </a:rPr>
              <a:t>Switching Energy per operation scaling?</a:t>
            </a:r>
          </a:p>
          <a:p>
            <a:r>
              <a:rPr lang="en-US" dirty="0" smtClean="0"/>
              <a:t>E=1/2 CV</a:t>
            </a:r>
            <a:r>
              <a:rPr lang="en-US" baseline="30000" dirty="0" smtClean="0"/>
              <a:t>2</a:t>
            </a:r>
          </a:p>
          <a:p>
            <a:pPr>
              <a:lnSpc>
                <a:spcPct val="90000"/>
              </a:lnSpc>
              <a:buFont typeface="Wingdings" charset="2"/>
              <a:buChar char="§"/>
            </a:pPr>
            <a:r>
              <a:rPr lang="en-US" sz="3600" dirty="0" smtClean="0"/>
              <a:t>V</a:t>
            </a:r>
            <a:r>
              <a:rPr lang="en-US" sz="3600" dirty="0" smtClean="0">
                <a:sym typeface="Wingdings" charset="2"/>
              </a:rPr>
              <a:t></a:t>
            </a:r>
            <a:r>
              <a:rPr lang="en-US" sz="3600" dirty="0" smtClean="0">
                <a:latin typeface="Symbol" charset="2"/>
              </a:rPr>
              <a:t> </a:t>
            </a:r>
            <a:r>
              <a:rPr lang="en-US" sz="3600" dirty="0" smtClean="0"/>
              <a:t>S×V</a:t>
            </a:r>
            <a:r>
              <a:rPr lang="en-US" sz="3600" baseline="-25000" dirty="0" smtClean="0"/>
              <a:t> </a:t>
            </a:r>
            <a:endParaRPr lang="en-US" sz="3600" dirty="0" smtClean="0">
              <a:latin typeface="Symbol" charset="2"/>
            </a:endParaRPr>
          </a:p>
          <a:p>
            <a:pPr>
              <a:lnSpc>
                <a:spcPct val="90000"/>
              </a:lnSpc>
              <a:buFont typeface="Wingdings" charset="2"/>
              <a:buChar char="§"/>
            </a:pPr>
            <a:r>
              <a:rPr lang="en-US" sz="3600" dirty="0" smtClean="0"/>
              <a:t>C</a:t>
            </a:r>
            <a:r>
              <a:rPr lang="en-US" sz="3600" baseline="-25000" dirty="0" smtClean="0"/>
              <a:t> </a:t>
            </a:r>
            <a:r>
              <a:rPr lang="en-US" sz="3600" dirty="0" err="1" smtClean="0">
                <a:sym typeface="Wingdings" charset="2"/>
              </a:rPr>
              <a:t></a:t>
            </a:r>
            <a:r>
              <a:rPr lang="en-US" sz="3600" dirty="0" smtClean="0">
                <a:latin typeface="Symbol" charset="2"/>
              </a:rPr>
              <a:t> </a:t>
            </a:r>
            <a:r>
              <a:rPr lang="en-US" sz="3600" dirty="0" smtClean="0"/>
              <a:t>S×C</a:t>
            </a:r>
            <a:r>
              <a:rPr lang="en-US" sz="3600" baseline="-25000" dirty="0" smtClean="0"/>
              <a:t> </a:t>
            </a:r>
          </a:p>
          <a:p>
            <a:pPr>
              <a:lnSpc>
                <a:spcPct val="90000"/>
              </a:lnSpc>
              <a:buFont typeface="Wingdings" charset="2"/>
              <a:buChar char="§"/>
            </a:pPr>
            <a:r>
              <a:rPr lang="en-US" sz="3600" dirty="0" smtClean="0"/>
              <a:t>E </a:t>
            </a:r>
            <a:r>
              <a:rPr lang="en-US" sz="3600" dirty="0" err="1" smtClean="0">
                <a:sym typeface="Wingdings"/>
              </a:rPr>
              <a:t></a:t>
            </a:r>
            <a:r>
              <a:rPr lang="en-US" sz="3600" dirty="0" smtClean="0">
                <a:sym typeface="Wingdings"/>
              </a:rPr>
              <a:t> S</a:t>
            </a:r>
            <a:r>
              <a:rPr lang="en-US" sz="3600" baseline="30000" dirty="0" smtClean="0">
                <a:sym typeface="Wingdings"/>
              </a:rPr>
              <a:t>3</a:t>
            </a:r>
            <a:r>
              <a:rPr lang="en-US" sz="3600" dirty="0" smtClean="0"/>
              <a:t>×</a:t>
            </a:r>
            <a:r>
              <a:rPr lang="en-US" sz="3600" dirty="0" smtClean="0">
                <a:sym typeface="Wingdings"/>
              </a:rPr>
              <a:t>E</a:t>
            </a:r>
            <a:endParaRPr lang="en-US" sz="3600" dirty="0" smtClean="0"/>
          </a:p>
          <a:p>
            <a:endParaRPr lang="en-US" baseline="30000"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r>
              <a:rPr lang="en-US" smtClean="0"/>
              <a:t>Penn ESE532 Spring 2017 -- DeHon</a:t>
            </a:r>
            <a:endParaRPr lang="en-US"/>
          </a:p>
        </p:txBody>
      </p:sp>
      <p:sp>
        <p:nvSpPr>
          <p:cNvPr id="6" name="Slide Number Placeholder 6"/>
          <p:cNvSpPr>
            <a:spLocks noGrp="1"/>
          </p:cNvSpPr>
          <p:nvPr>
            <p:ph type="sldNum" sz="quarter" idx="12"/>
          </p:nvPr>
        </p:nvSpPr>
        <p:spPr/>
        <p:txBody>
          <a:bodyPr/>
          <a:lstStyle/>
          <a:p>
            <a:pPr>
              <a:defRPr/>
            </a:pPr>
            <a:fld id="{0D6DC9CA-2D19-5340-B62C-AA767AF0A0F7}" type="slidenum">
              <a:rPr lang="en-US" smtClean="0"/>
              <a:pPr>
                <a:defRPr/>
              </a:pPr>
              <a:t>32</a:t>
            </a:fld>
            <a:endParaRPr lang="en-US"/>
          </a:p>
        </p:txBody>
      </p:sp>
      <p:sp>
        <p:nvSpPr>
          <p:cNvPr id="54276" name="Rectangle 2"/>
          <p:cNvSpPr>
            <a:spLocks noGrp="1" noChangeArrowheads="1"/>
          </p:cNvSpPr>
          <p:nvPr>
            <p:ph type="title"/>
          </p:nvPr>
        </p:nvSpPr>
        <p:spPr/>
        <p:txBody>
          <a:bodyPr/>
          <a:lstStyle/>
          <a:p>
            <a:r>
              <a:rPr lang="en-US"/>
              <a:t>Power Dissipation (Dynamic)</a:t>
            </a:r>
          </a:p>
        </p:txBody>
      </p:sp>
      <p:sp>
        <p:nvSpPr>
          <p:cNvPr id="56325" name="Rectangle 3"/>
          <p:cNvSpPr>
            <a:spLocks noGrp="1" noChangeArrowheads="1"/>
          </p:cNvSpPr>
          <p:nvPr>
            <p:ph type="body" sz="half" idx="1"/>
          </p:nvPr>
        </p:nvSpPr>
        <p:spPr/>
        <p:txBody>
          <a:bodyPr/>
          <a:lstStyle/>
          <a:p>
            <a:pPr>
              <a:lnSpc>
                <a:spcPct val="90000"/>
              </a:lnSpc>
            </a:pPr>
            <a:r>
              <a:rPr lang="en-US" dirty="0">
                <a:solidFill>
                  <a:srgbClr val="FF6600"/>
                </a:solidFill>
              </a:rPr>
              <a:t>Capacitive (</a:t>
            </a:r>
            <a:r>
              <a:rPr lang="en-US" dirty="0" err="1">
                <a:solidFill>
                  <a:srgbClr val="FF6600"/>
                </a:solidFill>
              </a:rPr>
              <a:t>Dis)</a:t>
            </a:r>
            <a:r>
              <a:rPr lang="en-US" dirty="0" err="1" smtClean="0">
                <a:solidFill>
                  <a:srgbClr val="FF6600"/>
                </a:solidFill>
              </a:rPr>
              <a:t>charging</a:t>
            </a:r>
            <a:r>
              <a:rPr lang="en-US" dirty="0" smtClean="0">
                <a:solidFill>
                  <a:srgbClr val="FF6600"/>
                </a:solidFill>
              </a:rPr>
              <a:t> scaling?</a:t>
            </a:r>
          </a:p>
          <a:p>
            <a:pPr lvl="1">
              <a:lnSpc>
                <a:spcPct val="90000"/>
              </a:lnSpc>
              <a:buFont typeface="Wingdings" charset="2"/>
              <a:buChar char="§"/>
            </a:pPr>
            <a:r>
              <a:rPr lang="en-US" sz="3200" dirty="0"/>
              <a:t>P=(1/2)CV</a:t>
            </a:r>
            <a:r>
              <a:rPr lang="en-US" sz="3200" baseline="30000" dirty="0"/>
              <a:t>2</a:t>
            </a:r>
            <a:r>
              <a:rPr lang="en-US" sz="3200" dirty="0"/>
              <a:t>f</a:t>
            </a:r>
          </a:p>
          <a:p>
            <a:pPr lvl="1">
              <a:lnSpc>
                <a:spcPct val="90000"/>
              </a:lnSpc>
              <a:buFont typeface="Wingdings" charset="2"/>
              <a:buChar char="§"/>
            </a:pPr>
            <a:endParaRPr lang="en-US" sz="3200" dirty="0"/>
          </a:p>
          <a:p>
            <a:pPr lvl="1">
              <a:lnSpc>
                <a:spcPct val="90000"/>
              </a:lnSpc>
              <a:buFont typeface="Wingdings" charset="2"/>
              <a:buChar char="§"/>
            </a:pPr>
            <a:r>
              <a:rPr lang="en-US" sz="3200" dirty="0"/>
              <a:t>V</a:t>
            </a:r>
            <a:r>
              <a:rPr lang="en-US" sz="3200" dirty="0">
                <a:sym typeface="Wingdings" charset="2"/>
              </a:rPr>
              <a:t></a:t>
            </a:r>
            <a:r>
              <a:rPr lang="en-US" sz="3200" dirty="0" smtClean="0">
                <a:latin typeface="Symbol" charset="2"/>
              </a:rPr>
              <a:t> </a:t>
            </a:r>
            <a:r>
              <a:rPr lang="en-US" sz="3200" dirty="0" smtClean="0"/>
              <a:t>S×V</a:t>
            </a:r>
            <a:r>
              <a:rPr lang="en-US" sz="3200" baseline="-25000" dirty="0" smtClean="0"/>
              <a:t> </a:t>
            </a:r>
            <a:endParaRPr lang="en-US" sz="3200" dirty="0" smtClean="0">
              <a:latin typeface="Symbol" charset="2"/>
            </a:endParaRPr>
          </a:p>
          <a:p>
            <a:pPr lvl="1">
              <a:lnSpc>
                <a:spcPct val="90000"/>
              </a:lnSpc>
              <a:buFont typeface="Wingdings" charset="2"/>
              <a:buChar char="§"/>
            </a:pPr>
            <a:r>
              <a:rPr lang="en-US" sz="3200" dirty="0"/>
              <a:t>C</a:t>
            </a:r>
            <a:r>
              <a:rPr lang="en-US" sz="3200" baseline="-25000" dirty="0"/>
              <a:t> </a:t>
            </a:r>
            <a:r>
              <a:rPr lang="en-US" sz="3200" dirty="0" err="1">
                <a:sym typeface="Wingdings" charset="2"/>
              </a:rPr>
              <a:t></a:t>
            </a:r>
            <a:r>
              <a:rPr lang="en-US" sz="3200" dirty="0" smtClean="0">
                <a:latin typeface="Symbol" charset="2"/>
              </a:rPr>
              <a:t> </a:t>
            </a:r>
            <a:r>
              <a:rPr lang="en-US" sz="3200" dirty="0" smtClean="0"/>
              <a:t>S×C</a:t>
            </a:r>
            <a:r>
              <a:rPr lang="en-US" sz="3200" baseline="-25000" dirty="0" smtClean="0"/>
              <a:t> </a:t>
            </a:r>
            <a:endParaRPr lang="en-US" sz="3200" dirty="0" smtClean="0">
              <a:latin typeface="Symbol" charset="2"/>
            </a:endParaRPr>
          </a:p>
          <a:p>
            <a:pPr lvl="1">
              <a:lnSpc>
                <a:spcPct val="90000"/>
              </a:lnSpc>
              <a:buFont typeface="Wingdings" charset="2"/>
              <a:buChar char="§"/>
            </a:pPr>
            <a:endParaRPr lang="en-US" sz="3200" dirty="0"/>
          </a:p>
          <a:p>
            <a:pPr lvl="1">
              <a:lnSpc>
                <a:spcPct val="90000"/>
              </a:lnSpc>
              <a:buFont typeface="Wingdings" charset="2"/>
              <a:buChar char="§"/>
            </a:pPr>
            <a:r>
              <a:rPr lang="en-US" sz="3200" dirty="0" smtClean="0"/>
              <a:t>P</a:t>
            </a:r>
            <a:r>
              <a:rPr lang="en-US" sz="3200" dirty="0" smtClean="0">
                <a:sym typeface="Wingdings" charset="2"/>
              </a:rPr>
              <a:t></a:t>
            </a:r>
            <a:r>
              <a:rPr lang="en-US" sz="3200" dirty="0" smtClean="0">
                <a:latin typeface="Symbol" charset="2"/>
              </a:rPr>
              <a:t> </a:t>
            </a:r>
            <a:r>
              <a:rPr lang="en-US" sz="3200" dirty="0" smtClean="0"/>
              <a:t>S</a:t>
            </a:r>
            <a:r>
              <a:rPr lang="en-US" sz="3200" baseline="30000" dirty="0" smtClean="0"/>
              <a:t>3</a:t>
            </a:r>
            <a:r>
              <a:rPr lang="en-US" sz="3200" dirty="0" smtClean="0"/>
              <a:t>×P</a:t>
            </a:r>
            <a:endParaRPr lang="en-US" sz="3200" dirty="0" smtClean="0">
              <a:latin typeface="Symbol" charset="2"/>
            </a:endParaRPr>
          </a:p>
          <a:p>
            <a:pPr lvl="1">
              <a:lnSpc>
                <a:spcPct val="90000"/>
              </a:lnSpc>
            </a:pPr>
            <a:endParaRPr lang="en-US" sz="3200" dirty="0"/>
          </a:p>
        </p:txBody>
      </p:sp>
      <p:sp>
        <p:nvSpPr>
          <p:cNvPr id="28676" name="Rectangle 4"/>
          <p:cNvSpPr>
            <a:spLocks noGrp="1" noChangeArrowheads="1"/>
          </p:cNvSpPr>
          <p:nvPr>
            <p:ph type="body" sz="half" idx="2"/>
          </p:nvPr>
        </p:nvSpPr>
        <p:spPr>
          <a:xfrm>
            <a:off x="4648200" y="1981200"/>
            <a:ext cx="3810000" cy="4419600"/>
          </a:xfrm>
        </p:spPr>
        <p:txBody>
          <a:bodyPr/>
          <a:lstStyle/>
          <a:p>
            <a:pPr>
              <a:lnSpc>
                <a:spcPct val="90000"/>
              </a:lnSpc>
            </a:pPr>
            <a:r>
              <a:rPr lang="en-US" sz="3200" dirty="0">
                <a:solidFill>
                  <a:srgbClr val="FF6600"/>
                </a:solidFill>
              </a:rPr>
              <a:t>Increase Frequency?</a:t>
            </a:r>
          </a:p>
          <a:p>
            <a:pPr lvl="1">
              <a:lnSpc>
                <a:spcPct val="90000"/>
              </a:lnSpc>
              <a:buFont typeface="Wingdings" charset="2"/>
              <a:buChar char="§"/>
            </a:pPr>
            <a:endParaRPr lang="en-US" sz="3600" dirty="0"/>
          </a:p>
          <a:p>
            <a:pPr lvl="1">
              <a:lnSpc>
                <a:spcPct val="90000"/>
              </a:lnSpc>
              <a:buFont typeface="Wingdings" charset="2"/>
              <a:buChar char="§"/>
            </a:pPr>
            <a:r>
              <a:rPr lang="en-US" sz="3200" dirty="0" err="1">
                <a:latin typeface="Symbol" charset="2"/>
              </a:rPr>
              <a:t>t</a:t>
            </a:r>
            <a:r>
              <a:rPr lang="en-US" sz="3200" baseline="-25000" dirty="0" err="1"/>
              <a:t>gd</a:t>
            </a:r>
            <a:r>
              <a:rPr lang="en-US" sz="3200" baseline="-25000" dirty="0" smtClean="0"/>
              <a:t> </a:t>
            </a:r>
            <a:r>
              <a:rPr lang="en-US" sz="3200" dirty="0" err="1" smtClean="0">
                <a:sym typeface="Wingdings" charset="2"/>
              </a:rPr>
              <a:t></a:t>
            </a:r>
            <a:r>
              <a:rPr lang="en-US" sz="3200" dirty="0" smtClean="0">
                <a:latin typeface="Symbol" charset="2"/>
              </a:rPr>
              <a:t> </a:t>
            </a:r>
            <a:r>
              <a:rPr lang="en-US" sz="3200" dirty="0" err="1" smtClean="0"/>
              <a:t>S×</a:t>
            </a:r>
            <a:r>
              <a:rPr lang="en-US" sz="3200" dirty="0" err="1" smtClean="0">
                <a:latin typeface="Symbol" charset="2"/>
              </a:rPr>
              <a:t>t</a:t>
            </a:r>
            <a:r>
              <a:rPr lang="en-US" sz="3200" baseline="-25000" dirty="0" err="1" smtClean="0"/>
              <a:t>gd</a:t>
            </a:r>
            <a:r>
              <a:rPr lang="en-US" sz="3200" baseline="-25000" dirty="0" smtClean="0"/>
              <a:t> </a:t>
            </a:r>
            <a:r>
              <a:rPr lang="en-US" sz="3200" dirty="0" smtClean="0"/>
              <a:t> </a:t>
            </a:r>
            <a:endParaRPr lang="en-US" sz="3200" dirty="0"/>
          </a:p>
          <a:p>
            <a:pPr lvl="1">
              <a:lnSpc>
                <a:spcPct val="90000"/>
              </a:lnSpc>
              <a:buFont typeface="Wingdings" charset="2"/>
              <a:buChar char="§"/>
            </a:pPr>
            <a:endParaRPr lang="en-US" sz="3200" dirty="0"/>
          </a:p>
          <a:p>
            <a:pPr lvl="1">
              <a:lnSpc>
                <a:spcPct val="90000"/>
              </a:lnSpc>
              <a:buFont typeface="Wingdings" charset="2"/>
              <a:buChar char="§"/>
            </a:pPr>
            <a:r>
              <a:rPr lang="en-US" sz="3200" dirty="0"/>
              <a:t>So: </a:t>
            </a:r>
            <a:r>
              <a:rPr lang="en-US" sz="3200" dirty="0" err="1"/>
              <a:t>f</a:t>
            </a:r>
            <a:r>
              <a:rPr lang="en-US" sz="3200" dirty="0" smtClean="0"/>
              <a:t> </a:t>
            </a:r>
            <a:r>
              <a:rPr lang="en-US" sz="3200" dirty="0" err="1" smtClean="0">
                <a:sym typeface="Wingdings" charset="2"/>
              </a:rPr>
              <a:t></a:t>
            </a:r>
            <a:r>
              <a:rPr lang="en-US" sz="3200" dirty="0" smtClean="0">
                <a:latin typeface="Symbol" charset="2"/>
              </a:rPr>
              <a:t> </a:t>
            </a:r>
            <a:r>
              <a:rPr lang="en-US" sz="3200" dirty="0" err="1" smtClean="0"/>
              <a:t>f</a:t>
            </a:r>
            <a:r>
              <a:rPr lang="en-US" sz="3200" dirty="0" smtClean="0"/>
              <a:t>/S  </a:t>
            </a:r>
            <a:r>
              <a:rPr lang="en-US" sz="3200" dirty="0"/>
              <a:t>?</a:t>
            </a:r>
          </a:p>
          <a:p>
            <a:pPr>
              <a:lnSpc>
                <a:spcPct val="90000"/>
              </a:lnSpc>
              <a:buFont typeface="Wingdings" charset="2"/>
              <a:buChar char="§"/>
            </a:pPr>
            <a:endParaRPr lang="en-US" sz="3600" dirty="0"/>
          </a:p>
          <a:p>
            <a:pPr lvl="1">
              <a:lnSpc>
                <a:spcPct val="90000"/>
              </a:lnSpc>
              <a:buFont typeface="Wingdings" charset="2"/>
              <a:buChar char="§"/>
            </a:pPr>
            <a:r>
              <a:rPr lang="en-US" sz="3200" dirty="0"/>
              <a:t>P</a:t>
            </a:r>
            <a:r>
              <a:rPr lang="en-US" sz="3200" dirty="0" smtClean="0"/>
              <a:t> </a:t>
            </a:r>
            <a:r>
              <a:rPr lang="en-US" sz="3200" dirty="0" err="1" smtClean="0">
                <a:sym typeface="Wingdings" charset="2"/>
              </a:rPr>
              <a:t></a:t>
            </a:r>
            <a:r>
              <a:rPr lang="en-US" sz="3200" dirty="0" smtClean="0">
                <a:latin typeface="Symbol" charset="2"/>
              </a:rPr>
              <a:t> </a:t>
            </a:r>
            <a:r>
              <a:rPr lang="en-US" sz="3200" dirty="0" smtClean="0"/>
              <a:t>S</a:t>
            </a:r>
            <a:r>
              <a:rPr lang="en-US" sz="3200" baseline="30000" dirty="0" smtClean="0"/>
              <a:t>2</a:t>
            </a:r>
            <a:r>
              <a:rPr lang="en-US" sz="3200" dirty="0" smtClean="0"/>
              <a:t>×P</a:t>
            </a:r>
            <a:endParaRPr lang="en-US" sz="3200" baseline="30000" dirty="0">
              <a:latin typeface="Symbol"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32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32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632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632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67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676">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676">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67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build="p" bldLvl="2"/>
      <p:bldP spid="28676" grpId="0" build="p" bldLvl="2"/>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4"/>
          <p:cNvSpPr>
            <a:spLocks noGrp="1"/>
          </p:cNvSpPr>
          <p:nvPr>
            <p:ph type="dt" sz="quarter" idx="10"/>
          </p:nvPr>
        </p:nvSpPr>
        <p:spPr/>
        <p:txBody>
          <a:bodyPr/>
          <a:lstStyle/>
          <a:p>
            <a:pPr>
              <a:defRPr/>
            </a:pPr>
            <a:r>
              <a:rPr lang="en-US" smtClean="0"/>
              <a:t>Penn ESE532 Spring 2017 -- DeHon</a:t>
            </a:r>
            <a:endParaRPr lang="en-US"/>
          </a:p>
        </p:txBody>
      </p:sp>
      <p:sp>
        <p:nvSpPr>
          <p:cNvPr id="5" name="Slide Number Placeholder 6"/>
          <p:cNvSpPr>
            <a:spLocks noGrp="1"/>
          </p:cNvSpPr>
          <p:nvPr>
            <p:ph type="sldNum" sz="quarter" idx="12"/>
          </p:nvPr>
        </p:nvSpPr>
        <p:spPr/>
        <p:txBody>
          <a:bodyPr/>
          <a:lstStyle/>
          <a:p>
            <a:pPr>
              <a:defRPr/>
            </a:pPr>
            <a:fld id="{EB315248-ABF2-E843-A67C-9664E716D8B1}" type="slidenum">
              <a:rPr lang="en-US" smtClean="0"/>
              <a:pPr>
                <a:defRPr/>
              </a:pPr>
              <a:t>33</a:t>
            </a:fld>
            <a:endParaRPr lang="en-US"/>
          </a:p>
        </p:txBody>
      </p:sp>
      <p:sp>
        <p:nvSpPr>
          <p:cNvPr id="56324" name="Rectangle 2"/>
          <p:cNvSpPr>
            <a:spLocks noGrp="1" noChangeArrowheads="1"/>
          </p:cNvSpPr>
          <p:nvPr>
            <p:ph type="title"/>
          </p:nvPr>
        </p:nvSpPr>
        <p:spPr>
          <a:xfrm>
            <a:off x="609600" y="228600"/>
            <a:ext cx="7772400" cy="1143000"/>
          </a:xfrm>
        </p:spPr>
        <p:txBody>
          <a:bodyPr/>
          <a:lstStyle/>
          <a:p>
            <a:r>
              <a:rPr lang="en-US" dirty="0"/>
              <a:t>Effects?</a:t>
            </a:r>
          </a:p>
        </p:txBody>
      </p:sp>
      <p:sp>
        <p:nvSpPr>
          <p:cNvPr id="56325" name="Rectangle 3"/>
          <p:cNvSpPr>
            <a:spLocks noGrp="1" noChangeArrowheads="1"/>
          </p:cNvSpPr>
          <p:nvPr>
            <p:ph type="body" sz="half" idx="1"/>
          </p:nvPr>
        </p:nvSpPr>
        <p:spPr>
          <a:xfrm>
            <a:off x="685800" y="1295400"/>
            <a:ext cx="5410200" cy="4114800"/>
          </a:xfrm>
        </p:spPr>
        <p:txBody>
          <a:bodyPr/>
          <a:lstStyle/>
          <a:p>
            <a:r>
              <a:rPr lang="en-US" sz="3200" dirty="0"/>
              <a:t>Area                      S</a:t>
            </a:r>
            <a:r>
              <a:rPr lang="en-US" sz="3200" baseline="30000" dirty="0"/>
              <a:t>2</a:t>
            </a:r>
            <a:endParaRPr lang="en-US" sz="3200" dirty="0"/>
          </a:p>
          <a:p>
            <a:r>
              <a:rPr lang="en-US" sz="3200" dirty="0"/>
              <a:t>Capacitance          S</a:t>
            </a:r>
          </a:p>
          <a:p>
            <a:r>
              <a:rPr lang="en-US" sz="3200" dirty="0"/>
              <a:t>Resistance            1/S</a:t>
            </a:r>
          </a:p>
          <a:p>
            <a:r>
              <a:rPr lang="en-US" sz="3200" dirty="0"/>
              <a:t>Threshold (</a:t>
            </a:r>
            <a:r>
              <a:rPr lang="en-US" sz="3200" dirty="0" err="1"/>
              <a:t>V</a:t>
            </a:r>
            <a:r>
              <a:rPr lang="en-US" sz="3200" baseline="-25000" dirty="0" err="1"/>
              <a:t>th</a:t>
            </a:r>
            <a:r>
              <a:rPr lang="en-US" sz="3200" dirty="0"/>
              <a:t>)       S</a:t>
            </a:r>
          </a:p>
          <a:p>
            <a:r>
              <a:rPr lang="en-US" sz="3200" dirty="0"/>
              <a:t>Current (I</a:t>
            </a:r>
            <a:r>
              <a:rPr lang="en-US" sz="3200" baseline="-25000" dirty="0"/>
              <a:t>d</a:t>
            </a:r>
            <a:r>
              <a:rPr lang="en-US" sz="3200" dirty="0"/>
              <a:t>)             S</a:t>
            </a:r>
          </a:p>
          <a:p>
            <a:r>
              <a:rPr lang="en-US" sz="3200" dirty="0"/>
              <a:t>Gate Delay (</a:t>
            </a:r>
            <a:r>
              <a:rPr lang="en-US" sz="3200" dirty="0" err="1">
                <a:latin typeface="Symbol" charset="2"/>
              </a:rPr>
              <a:t>t</a:t>
            </a:r>
            <a:r>
              <a:rPr lang="en-US" sz="3200" baseline="-25000" dirty="0" err="1"/>
              <a:t>gd</a:t>
            </a:r>
            <a:r>
              <a:rPr lang="en-US" sz="3200" dirty="0"/>
              <a:t>)     S</a:t>
            </a:r>
          </a:p>
          <a:p>
            <a:r>
              <a:rPr lang="en-US" sz="3200" dirty="0"/>
              <a:t>Wire Delay (</a:t>
            </a:r>
            <a:r>
              <a:rPr lang="en-US" sz="3200" dirty="0" err="1">
                <a:latin typeface="Symbol" charset="2"/>
              </a:rPr>
              <a:t>t</a:t>
            </a:r>
            <a:r>
              <a:rPr lang="en-US" sz="3200" baseline="-25000" dirty="0" err="1"/>
              <a:t>wire</a:t>
            </a:r>
            <a:r>
              <a:rPr lang="en-US" sz="3200" dirty="0"/>
              <a:t>)    1</a:t>
            </a:r>
            <a:endParaRPr lang="en-US" sz="3200" dirty="0" smtClean="0"/>
          </a:p>
          <a:p>
            <a:r>
              <a:rPr lang="en-US" sz="3200" dirty="0" smtClean="0"/>
              <a:t>Energy                   S</a:t>
            </a:r>
            <a:r>
              <a:rPr lang="en-US" sz="3200" baseline="30000" dirty="0" smtClean="0"/>
              <a:t>3</a:t>
            </a:r>
            <a:endParaRPr lang="en-US" sz="3200" dirty="0" smtClean="0"/>
          </a:p>
          <a:p>
            <a:r>
              <a:rPr lang="en-US" sz="3200" dirty="0" smtClean="0"/>
              <a:t>Power               </a:t>
            </a:r>
            <a:r>
              <a:rPr lang="en-US" sz="3200" dirty="0"/>
              <a:t>S</a:t>
            </a:r>
            <a:r>
              <a:rPr lang="en-US" sz="3200" baseline="30000" dirty="0"/>
              <a:t>2</a:t>
            </a:r>
            <a:r>
              <a:rPr lang="en-US" sz="3200" dirty="0">
                <a:sym typeface="Wingdings" charset="2"/>
              </a:rPr>
              <a:t></a:t>
            </a:r>
            <a:r>
              <a:rPr lang="en-US" sz="3200" dirty="0"/>
              <a:t>S</a:t>
            </a:r>
            <a:r>
              <a:rPr lang="en-US" sz="3200" baseline="30000" dirty="0"/>
              <a:t>3</a:t>
            </a:r>
            <a:endParaRPr lang="en-US" sz="3200" baseline="30000" dirty="0">
              <a:latin typeface="Symbol" charset="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Penn ESE532 Spring 2017 -- DeHon</a:t>
            </a:r>
            <a:endParaRPr lang="en-US"/>
          </a:p>
        </p:txBody>
      </p:sp>
      <p:sp>
        <p:nvSpPr>
          <p:cNvPr id="5" name="Slide Number Placeholder 5"/>
          <p:cNvSpPr>
            <a:spLocks noGrp="1"/>
          </p:cNvSpPr>
          <p:nvPr>
            <p:ph type="sldNum" sz="quarter" idx="12"/>
          </p:nvPr>
        </p:nvSpPr>
        <p:spPr/>
        <p:txBody>
          <a:bodyPr/>
          <a:lstStyle/>
          <a:p>
            <a:pPr>
              <a:defRPr/>
            </a:pPr>
            <a:fld id="{F11BE1F0-8864-C54E-8B47-A1191D148D45}" type="slidenum">
              <a:rPr lang="en-US" smtClean="0"/>
              <a:pPr>
                <a:defRPr/>
              </a:pPr>
              <a:t>34</a:t>
            </a:fld>
            <a:endParaRPr lang="en-US"/>
          </a:p>
        </p:txBody>
      </p:sp>
      <p:sp>
        <p:nvSpPr>
          <p:cNvPr id="57348" name="Rectangle 2"/>
          <p:cNvSpPr>
            <a:spLocks noGrp="1" noChangeArrowheads="1"/>
          </p:cNvSpPr>
          <p:nvPr>
            <p:ph type="title"/>
          </p:nvPr>
        </p:nvSpPr>
        <p:spPr/>
        <p:txBody>
          <a:bodyPr/>
          <a:lstStyle/>
          <a:p>
            <a:r>
              <a:rPr lang="en-US"/>
              <a:t>Power Density</a:t>
            </a:r>
          </a:p>
        </p:txBody>
      </p:sp>
      <p:sp>
        <p:nvSpPr>
          <p:cNvPr id="70661" name="Rectangle 3"/>
          <p:cNvSpPr>
            <a:spLocks noGrp="1" noChangeArrowheads="1"/>
          </p:cNvSpPr>
          <p:nvPr>
            <p:ph type="body" idx="1"/>
          </p:nvPr>
        </p:nvSpPr>
        <p:spPr/>
        <p:txBody>
          <a:bodyPr/>
          <a:lstStyle/>
          <a:p>
            <a:r>
              <a:rPr lang="en-US" dirty="0" smtClean="0"/>
              <a:t>P</a:t>
            </a:r>
            <a:r>
              <a:rPr lang="en-US" dirty="0" smtClean="0">
                <a:latin typeface="Wingdings" charset="2"/>
                <a:ea typeface="Wingdings" charset="2"/>
                <a:cs typeface="Wingdings" charset="2"/>
              </a:rPr>
              <a:t></a:t>
            </a:r>
            <a:r>
              <a:rPr lang="en-US" dirty="0" smtClean="0">
                <a:latin typeface="Symbol" charset="2"/>
              </a:rPr>
              <a:t> </a:t>
            </a:r>
            <a:r>
              <a:rPr lang="en-US" dirty="0" smtClean="0"/>
              <a:t>S</a:t>
            </a:r>
            <a:r>
              <a:rPr lang="en-US" baseline="30000" dirty="0" smtClean="0"/>
              <a:t>2</a:t>
            </a:r>
            <a:r>
              <a:rPr lang="en-US" dirty="0" smtClean="0"/>
              <a:t>P</a:t>
            </a:r>
            <a:r>
              <a:rPr lang="en-US" baseline="-25000" dirty="0" smtClean="0"/>
              <a:t> </a:t>
            </a:r>
            <a:r>
              <a:rPr lang="en-US" dirty="0" smtClean="0"/>
              <a:t>(increase frequency)</a:t>
            </a:r>
            <a:endParaRPr lang="en-US" baseline="30000" dirty="0" smtClean="0">
              <a:latin typeface="Symbol" charset="2"/>
            </a:endParaRPr>
          </a:p>
          <a:p>
            <a:r>
              <a:rPr lang="en-US" dirty="0" smtClean="0"/>
              <a:t>P</a:t>
            </a:r>
            <a:r>
              <a:rPr lang="en-US" dirty="0" smtClean="0">
                <a:latin typeface="Wingdings" charset="2"/>
                <a:ea typeface="Wingdings" charset="2"/>
                <a:cs typeface="Wingdings" charset="2"/>
              </a:rPr>
              <a:t></a:t>
            </a:r>
            <a:r>
              <a:rPr lang="en-US" dirty="0" smtClean="0">
                <a:latin typeface="Symbol" charset="2"/>
              </a:rPr>
              <a:t> </a:t>
            </a:r>
            <a:r>
              <a:rPr lang="en-US" dirty="0" smtClean="0"/>
              <a:t>S</a:t>
            </a:r>
            <a:r>
              <a:rPr lang="en-US" baseline="30000" dirty="0" smtClean="0"/>
              <a:t>3</a:t>
            </a:r>
            <a:r>
              <a:rPr lang="en-US" dirty="0" smtClean="0"/>
              <a:t>P</a:t>
            </a:r>
            <a:r>
              <a:rPr lang="en-US" dirty="0" smtClean="0">
                <a:latin typeface="Symbol" charset="2"/>
              </a:rPr>
              <a:t> </a:t>
            </a:r>
            <a:r>
              <a:rPr lang="en-US" dirty="0" smtClean="0"/>
              <a:t>(dynamic, same freq.)</a:t>
            </a:r>
            <a:endParaRPr lang="en-US" baseline="30000" dirty="0" smtClean="0">
              <a:latin typeface="Symbol" charset="2"/>
            </a:endParaRPr>
          </a:p>
          <a:p>
            <a:r>
              <a:rPr lang="en-US" dirty="0" smtClean="0"/>
              <a:t>A</a:t>
            </a:r>
            <a:r>
              <a:rPr lang="en-US" dirty="0" smtClean="0">
                <a:latin typeface="Symbol" charset="2"/>
              </a:rPr>
              <a:t> </a:t>
            </a:r>
            <a:r>
              <a:rPr lang="en-US" dirty="0" err="1" smtClean="0">
                <a:latin typeface="Wingdings" charset="2"/>
                <a:ea typeface="Wingdings" charset="2"/>
                <a:cs typeface="Wingdings" charset="2"/>
              </a:rPr>
              <a:t></a:t>
            </a:r>
            <a:r>
              <a:rPr lang="en-US" dirty="0" smtClean="0"/>
              <a:t> S</a:t>
            </a:r>
            <a:r>
              <a:rPr lang="en-US" baseline="30000" dirty="0" smtClean="0"/>
              <a:t>2</a:t>
            </a:r>
            <a:r>
              <a:rPr lang="en-US" dirty="0" smtClean="0"/>
              <a:t>A</a:t>
            </a:r>
            <a:endParaRPr lang="en-US" baseline="30000" dirty="0" smtClean="0">
              <a:latin typeface="Symbol" charset="2"/>
            </a:endParaRPr>
          </a:p>
          <a:p>
            <a:endParaRPr lang="en-US" baseline="30000" dirty="0" smtClean="0">
              <a:latin typeface="Symbol" charset="2"/>
            </a:endParaRPr>
          </a:p>
          <a:p>
            <a:r>
              <a:rPr lang="en-US" dirty="0" smtClean="0">
                <a:solidFill>
                  <a:srgbClr val="FF6600"/>
                </a:solidFill>
              </a:rPr>
              <a:t>Power Density: P/A two cases?</a:t>
            </a:r>
          </a:p>
          <a:p>
            <a:pPr lvl="1"/>
            <a:r>
              <a:rPr lang="en-US" dirty="0" smtClean="0"/>
              <a:t>P/A </a:t>
            </a:r>
            <a:r>
              <a:rPr lang="en-US" dirty="0" err="1" smtClean="0">
                <a:latin typeface="Wingdings" charset="2"/>
                <a:ea typeface="Wingdings" charset="2"/>
                <a:cs typeface="Wingdings" charset="2"/>
              </a:rPr>
              <a:t></a:t>
            </a:r>
            <a:r>
              <a:rPr lang="en-US" dirty="0" smtClean="0">
                <a:latin typeface="Symbol" charset="2"/>
              </a:rPr>
              <a:t> </a:t>
            </a:r>
            <a:r>
              <a:rPr lang="en-US" dirty="0" smtClean="0"/>
              <a:t>P/A   increase freq.</a:t>
            </a:r>
          </a:p>
          <a:p>
            <a:pPr lvl="1"/>
            <a:r>
              <a:rPr lang="en-US" dirty="0" smtClean="0"/>
              <a:t>P/A </a:t>
            </a:r>
            <a:r>
              <a:rPr lang="en-US" dirty="0" err="1" smtClean="0">
                <a:latin typeface="Wingdings" charset="2"/>
                <a:ea typeface="Wingdings" charset="2"/>
                <a:cs typeface="Wingdings" charset="2"/>
              </a:rPr>
              <a:t></a:t>
            </a:r>
            <a:r>
              <a:rPr lang="en-US" dirty="0" smtClean="0">
                <a:latin typeface="Symbol" charset="2"/>
              </a:rPr>
              <a:t> </a:t>
            </a:r>
            <a:r>
              <a:rPr lang="en-US" dirty="0" smtClean="0"/>
              <a:t>S×P/A   same freq.</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66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66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066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build="p" bldLvl="2"/>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Density</a:t>
            </a:r>
            <a:endParaRPr lang="en-US" dirty="0"/>
          </a:p>
        </p:txBody>
      </p:sp>
      <p:sp>
        <p:nvSpPr>
          <p:cNvPr id="3" name="Content Placeholder 2"/>
          <p:cNvSpPr>
            <a:spLocks noGrp="1"/>
          </p:cNvSpPr>
          <p:nvPr>
            <p:ph idx="1"/>
          </p:nvPr>
        </p:nvSpPr>
        <p:spPr/>
        <p:txBody>
          <a:bodyPr/>
          <a:lstStyle/>
          <a:p>
            <a:r>
              <a:rPr lang="en-US" dirty="0" smtClean="0"/>
              <a:t>P/A </a:t>
            </a:r>
            <a:r>
              <a:rPr lang="en-US" dirty="0" err="1" smtClean="0">
                <a:sym typeface="Wingdings"/>
              </a:rPr>
              <a:t></a:t>
            </a:r>
            <a:r>
              <a:rPr lang="en-US" dirty="0" smtClean="0">
                <a:sym typeface="Wingdings"/>
              </a:rPr>
              <a:t> P/A very important</a:t>
            </a:r>
          </a:p>
          <a:p>
            <a:r>
              <a:rPr lang="en-US" dirty="0" smtClean="0">
                <a:sym typeface="Wingdings"/>
              </a:rPr>
              <a:t>Says, it doesn’t get any harder to cool</a:t>
            </a:r>
            <a:br>
              <a:rPr lang="en-US" dirty="0" smtClean="0">
                <a:sym typeface="Wingdings"/>
              </a:rPr>
            </a:br>
            <a:r>
              <a:rPr lang="en-US" dirty="0" smtClean="0">
                <a:sym typeface="Wingdings"/>
              </a:rPr>
              <a:t>as we scale exponentially to</a:t>
            </a:r>
          </a:p>
          <a:p>
            <a:pPr lvl="1"/>
            <a:r>
              <a:rPr lang="en-US" dirty="0" smtClean="0">
                <a:sym typeface="Wingdings"/>
              </a:rPr>
              <a:t>More gates switching</a:t>
            </a:r>
          </a:p>
          <a:p>
            <a:pPr lvl="1"/>
            <a:r>
              <a:rPr lang="en-US" dirty="0" smtClean="0">
                <a:sym typeface="Wingdings"/>
              </a:rPr>
              <a:t>Higher clock rates</a:t>
            </a:r>
          </a:p>
          <a:p>
            <a:r>
              <a:rPr lang="en-US" dirty="0" smtClean="0">
                <a:sym typeface="Wingdings"/>
              </a:rPr>
              <a:t>Don’t create an cooling bottleneck</a:t>
            </a:r>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35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Penn ESE532 Spring 2017 -- DeHon</a:t>
            </a:r>
            <a:endParaRPr lang="en-US"/>
          </a:p>
        </p:txBody>
      </p:sp>
      <p:sp>
        <p:nvSpPr>
          <p:cNvPr id="5" name="Slide Number Placeholder 5"/>
          <p:cNvSpPr>
            <a:spLocks noGrp="1"/>
          </p:cNvSpPr>
          <p:nvPr>
            <p:ph type="sldNum" sz="quarter" idx="12"/>
          </p:nvPr>
        </p:nvSpPr>
        <p:spPr/>
        <p:txBody>
          <a:bodyPr/>
          <a:lstStyle/>
          <a:p>
            <a:pPr>
              <a:defRPr/>
            </a:pPr>
            <a:fld id="{9BFB097B-A362-3A48-ABF5-240B304053A1}" type="slidenum">
              <a:rPr lang="en-US" smtClean="0"/>
              <a:pPr>
                <a:defRPr/>
              </a:pPr>
              <a:t>36</a:t>
            </a:fld>
            <a:endParaRPr lang="en-US"/>
          </a:p>
        </p:txBody>
      </p:sp>
      <p:sp>
        <p:nvSpPr>
          <p:cNvPr id="58372" name="Rectangle 2"/>
          <p:cNvSpPr>
            <a:spLocks noGrp="1" noChangeArrowheads="1"/>
          </p:cNvSpPr>
          <p:nvPr>
            <p:ph type="title"/>
          </p:nvPr>
        </p:nvSpPr>
        <p:spPr/>
        <p:txBody>
          <a:bodyPr/>
          <a:lstStyle/>
          <a:p>
            <a:r>
              <a:rPr lang="en-US"/>
              <a:t>Cheating…</a:t>
            </a:r>
          </a:p>
        </p:txBody>
      </p:sp>
      <p:sp>
        <p:nvSpPr>
          <p:cNvPr id="58373" name="Rectangle 3"/>
          <p:cNvSpPr>
            <a:spLocks noGrp="1" noChangeArrowheads="1"/>
          </p:cNvSpPr>
          <p:nvPr>
            <p:ph type="body" idx="1"/>
          </p:nvPr>
        </p:nvSpPr>
        <p:spPr/>
        <p:txBody>
          <a:bodyPr/>
          <a:lstStyle/>
          <a:p>
            <a:r>
              <a:rPr lang="en-US" dirty="0"/>
              <a:t>Don’t like some of the implications</a:t>
            </a:r>
          </a:p>
          <a:p>
            <a:pPr lvl="1"/>
            <a:r>
              <a:rPr lang="en-US" dirty="0"/>
              <a:t>High resistance wires</a:t>
            </a:r>
          </a:p>
          <a:p>
            <a:pPr lvl="1"/>
            <a:r>
              <a:rPr lang="en-US" dirty="0"/>
              <a:t>Higher capacitance</a:t>
            </a:r>
          </a:p>
          <a:p>
            <a:pPr lvl="1"/>
            <a:r>
              <a:rPr lang="en-US" dirty="0"/>
              <a:t>Atomic-scale dimensions</a:t>
            </a:r>
          </a:p>
          <a:p>
            <a:pPr lvl="2"/>
            <a:r>
              <a:rPr lang="en-US" dirty="0"/>
              <a:t>…. Quantum tunneling </a:t>
            </a:r>
            <a:endParaRPr lang="en-US" dirty="0" smtClean="0"/>
          </a:p>
          <a:p>
            <a:pPr lvl="1"/>
            <a:r>
              <a:rPr lang="en-US" dirty="0" smtClean="0"/>
              <a:t>Not </a:t>
            </a:r>
            <a:r>
              <a:rPr lang="en-US" dirty="0"/>
              <a:t>scale speed fast </a:t>
            </a:r>
            <a:r>
              <a:rPr lang="en-US" dirty="0" smtClean="0"/>
              <a:t>enough</a:t>
            </a:r>
          </a:p>
          <a:p>
            <a:pPr lvl="1">
              <a:buFontTx/>
              <a:buNone/>
            </a:pPr>
            <a:endParaRPr lang="en-US" dirty="0">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4"/>
          <p:cNvSpPr>
            <a:spLocks noGrp="1"/>
          </p:cNvSpPr>
          <p:nvPr>
            <p:ph type="dt" sz="quarter" idx="10"/>
          </p:nvPr>
        </p:nvSpPr>
        <p:spPr/>
        <p:txBody>
          <a:bodyPr/>
          <a:lstStyle/>
          <a:p>
            <a:pPr>
              <a:defRPr/>
            </a:pPr>
            <a:r>
              <a:rPr lang="en-US" smtClean="0"/>
              <a:t>Penn ESE532 Spring 2017 -- DeHon</a:t>
            </a:r>
            <a:endParaRPr lang="en-US"/>
          </a:p>
        </p:txBody>
      </p:sp>
      <p:sp>
        <p:nvSpPr>
          <p:cNvPr id="7" name="Slide Number Placeholder 6"/>
          <p:cNvSpPr>
            <a:spLocks noGrp="1"/>
          </p:cNvSpPr>
          <p:nvPr>
            <p:ph type="sldNum" sz="quarter" idx="12"/>
          </p:nvPr>
        </p:nvSpPr>
        <p:spPr/>
        <p:txBody>
          <a:bodyPr/>
          <a:lstStyle/>
          <a:p>
            <a:pPr>
              <a:defRPr/>
            </a:pPr>
            <a:fld id="{B0657C9F-9D0D-0644-8560-42991803FAA0}" type="slidenum">
              <a:rPr lang="en-US" smtClean="0"/>
              <a:pPr>
                <a:defRPr/>
              </a:pPr>
              <a:t>37</a:t>
            </a:fld>
            <a:endParaRPr lang="en-US"/>
          </a:p>
        </p:txBody>
      </p:sp>
      <p:sp>
        <p:nvSpPr>
          <p:cNvPr id="59396" name="Rectangle 2"/>
          <p:cNvSpPr>
            <a:spLocks noGrp="1" noChangeArrowheads="1"/>
          </p:cNvSpPr>
          <p:nvPr>
            <p:ph type="title"/>
          </p:nvPr>
        </p:nvSpPr>
        <p:spPr/>
        <p:txBody>
          <a:bodyPr/>
          <a:lstStyle/>
          <a:p>
            <a:r>
              <a:rPr lang="en-US"/>
              <a:t>Improving Resistance</a:t>
            </a:r>
          </a:p>
        </p:txBody>
      </p:sp>
      <p:sp>
        <p:nvSpPr>
          <p:cNvPr id="59397" name="Rectangle 3"/>
          <p:cNvSpPr>
            <a:spLocks noGrp="1" noChangeArrowheads="1"/>
          </p:cNvSpPr>
          <p:nvPr>
            <p:ph type="body" sz="half" idx="1"/>
          </p:nvPr>
        </p:nvSpPr>
        <p:spPr>
          <a:xfrm>
            <a:off x="685800" y="1981200"/>
            <a:ext cx="3810000" cy="2743200"/>
          </a:xfrm>
        </p:spPr>
        <p:txBody>
          <a:bodyPr/>
          <a:lstStyle/>
          <a:p>
            <a:r>
              <a:rPr lang="en-US" sz="3600"/>
              <a:t>R=</a:t>
            </a:r>
            <a:r>
              <a:rPr lang="en-US" sz="3600">
                <a:latin typeface="Symbol" charset="2"/>
              </a:rPr>
              <a:t>r</a:t>
            </a:r>
            <a:r>
              <a:rPr lang="en-US" sz="3600"/>
              <a:t>L/(W×t)</a:t>
            </a:r>
          </a:p>
          <a:p>
            <a:r>
              <a:rPr lang="en-US" sz="3600"/>
              <a:t>W</a:t>
            </a:r>
            <a:r>
              <a:rPr lang="en-US" sz="3600">
                <a:sym typeface="Wingdings" charset="2"/>
              </a:rPr>
              <a:t></a:t>
            </a:r>
            <a:r>
              <a:rPr lang="en-US" sz="3600">
                <a:latin typeface="Symbol" charset="2"/>
              </a:rPr>
              <a:t> </a:t>
            </a:r>
            <a:r>
              <a:rPr lang="en-US" sz="3600"/>
              <a:t>S×W</a:t>
            </a:r>
            <a:endParaRPr lang="en-US" sz="3600">
              <a:latin typeface="Symbol" charset="2"/>
            </a:endParaRPr>
          </a:p>
          <a:p>
            <a:r>
              <a:rPr lang="en-US" sz="3600"/>
              <a:t>L, t similar</a:t>
            </a:r>
          </a:p>
          <a:p>
            <a:r>
              <a:rPr lang="en-US" sz="3600"/>
              <a:t>R </a:t>
            </a:r>
            <a:r>
              <a:rPr lang="en-US" sz="3600">
                <a:sym typeface="Wingdings" charset="2"/>
              </a:rPr>
              <a:t></a:t>
            </a:r>
            <a:r>
              <a:rPr lang="en-US" sz="3600">
                <a:latin typeface="Symbol" charset="2"/>
              </a:rPr>
              <a:t> </a:t>
            </a:r>
            <a:r>
              <a:rPr lang="en-US" sz="3600"/>
              <a:t>R/S</a:t>
            </a:r>
          </a:p>
        </p:txBody>
      </p:sp>
      <p:pic>
        <p:nvPicPr>
          <p:cNvPr id="59398" name="Picture 4" descr="rectangle"/>
          <p:cNvPicPr>
            <a:picLocks noChangeAspect="1" noChangeArrowheads="1"/>
          </p:cNvPicPr>
          <p:nvPr/>
        </p:nvPicPr>
        <p:blipFill>
          <a:blip r:embed="rId2"/>
          <a:srcRect/>
          <a:stretch>
            <a:fillRect/>
          </a:stretch>
        </p:blipFill>
        <p:spPr bwMode="auto">
          <a:xfrm>
            <a:off x="5029200" y="2438400"/>
            <a:ext cx="3114675" cy="2038350"/>
          </a:xfrm>
          <a:prstGeom prst="rect">
            <a:avLst/>
          </a:prstGeom>
          <a:noFill/>
          <a:ln w="9525">
            <a:noFill/>
            <a:miter lim="800000"/>
            <a:headEnd/>
            <a:tailEnd/>
          </a:ln>
        </p:spPr>
      </p:pic>
      <p:sp>
        <p:nvSpPr>
          <p:cNvPr id="68613" name="Text Box 5"/>
          <p:cNvSpPr txBox="1">
            <a:spLocks noChangeArrowheads="1"/>
          </p:cNvSpPr>
          <p:nvPr/>
        </p:nvSpPr>
        <p:spPr bwMode="auto">
          <a:xfrm>
            <a:off x="609600" y="4800600"/>
            <a:ext cx="8135560" cy="1384995"/>
          </a:xfrm>
          <a:prstGeom prst="rect">
            <a:avLst/>
          </a:prstGeom>
          <a:noFill/>
          <a:ln w="9525">
            <a:noFill/>
            <a:miter lim="800000"/>
            <a:headEnd/>
            <a:tailEnd/>
          </a:ln>
        </p:spPr>
        <p:txBody>
          <a:bodyPr wrap="none">
            <a:prstTxWarp prst="textNoShape">
              <a:avLst/>
            </a:prstTxWarp>
            <a:spAutoFit/>
          </a:bodyPr>
          <a:lstStyle/>
          <a:p>
            <a:pPr>
              <a:buFont typeface="Wingdings" charset="2"/>
              <a:buChar char="§"/>
            </a:pPr>
            <a:r>
              <a:rPr lang="en-US" sz="2800" dirty="0" smtClean="0">
                <a:solidFill>
                  <a:srgbClr val="FF6600"/>
                </a:solidFill>
                <a:latin typeface="Arial" charset="0"/>
              </a:rPr>
              <a:t>What might we do?</a:t>
            </a:r>
          </a:p>
          <a:p>
            <a:pPr>
              <a:buFont typeface="Wingdings" charset="2"/>
              <a:buChar char="§"/>
            </a:pPr>
            <a:r>
              <a:rPr lang="en-US" sz="2800" dirty="0" smtClean="0">
                <a:latin typeface="Arial" charset="0"/>
              </a:rPr>
              <a:t>Don’t </a:t>
            </a:r>
            <a:r>
              <a:rPr lang="en-US" sz="2800" dirty="0">
                <a:latin typeface="Arial" charset="0"/>
              </a:rPr>
              <a:t>scale </a:t>
            </a:r>
            <a:r>
              <a:rPr lang="en-US" sz="2800" dirty="0" err="1">
                <a:latin typeface="Arial" charset="0"/>
              </a:rPr>
              <a:t>t</a:t>
            </a:r>
            <a:r>
              <a:rPr lang="en-US" sz="2800" dirty="0">
                <a:latin typeface="Arial" charset="0"/>
              </a:rPr>
              <a:t> quite as fast </a:t>
            </a:r>
            <a:r>
              <a:rPr lang="en-US" sz="2800" dirty="0" err="1">
                <a:latin typeface="Arial" charset="0"/>
                <a:sym typeface="Wingdings" charset="2"/>
              </a:rPr>
              <a:t></a:t>
            </a:r>
            <a:r>
              <a:rPr lang="en-US" sz="2800" dirty="0">
                <a:latin typeface="Arial" charset="0"/>
                <a:sym typeface="Wingdings" charset="2"/>
              </a:rPr>
              <a:t> now taller than wide</a:t>
            </a:r>
            <a:r>
              <a:rPr lang="en-US" sz="2800" dirty="0">
                <a:latin typeface="Arial" charset="0"/>
              </a:rPr>
              <a:t>.</a:t>
            </a:r>
          </a:p>
          <a:p>
            <a:pPr>
              <a:buFont typeface="Wingdings" charset="2"/>
              <a:buChar char="§"/>
            </a:pPr>
            <a:r>
              <a:rPr lang="en-US" sz="2800" dirty="0">
                <a:latin typeface="Arial" charset="0"/>
              </a:rPr>
              <a:t>Decrease </a:t>
            </a:r>
            <a:r>
              <a:rPr lang="en-US" sz="2800" dirty="0" err="1">
                <a:latin typeface="Symbol" charset="2"/>
              </a:rPr>
              <a:t>r</a:t>
            </a:r>
            <a:r>
              <a:rPr lang="en-US" sz="2800" dirty="0">
                <a:latin typeface="Symbol" charset="2"/>
              </a:rPr>
              <a:t>  </a:t>
            </a:r>
            <a:r>
              <a:rPr lang="en-US" sz="2800" dirty="0">
                <a:latin typeface="Arial" charset="0"/>
              </a:rPr>
              <a:t>(copper</a:t>
            </a:r>
            <a:r>
              <a:rPr lang="en-US" sz="2800" dirty="0" smtClean="0">
                <a:latin typeface="Arial" charset="0"/>
              </a:rPr>
              <a:t>) – introduced 1997</a:t>
            </a:r>
            <a:endParaRPr lang="en-US" sz="2800" dirty="0">
              <a:latin typeface="Arial" charset="0"/>
            </a:endParaRPr>
          </a:p>
        </p:txBody>
      </p:sp>
      <p:sp>
        <p:nvSpPr>
          <p:cNvPr id="59400" name="TextBox 7"/>
          <p:cNvSpPr txBox="1">
            <a:spLocks noChangeArrowheads="1"/>
          </p:cNvSpPr>
          <p:nvPr/>
        </p:nvSpPr>
        <p:spPr bwMode="auto">
          <a:xfrm>
            <a:off x="2057400" y="6129866"/>
            <a:ext cx="5506636" cy="369332"/>
          </a:xfrm>
          <a:prstGeom prst="rect">
            <a:avLst/>
          </a:prstGeom>
          <a:noFill/>
          <a:ln w="9525">
            <a:noFill/>
            <a:miter lim="800000"/>
            <a:headEnd/>
            <a:tailEnd/>
          </a:ln>
        </p:spPr>
        <p:txBody>
          <a:bodyPr wrap="none">
            <a:prstTxWarp prst="textNoShape">
              <a:avLst/>
            </a:prstTxWarp>
            <a:spAutoFit/>
          </a:bodyPr>
          <a:lstStyle/>
          <a:p>
            <a:r>
              <a:rPr lang="en-US" sz="1800" dirty="0" smtClean="0">
                <a:latin typeface="+mn-lt"/>
              </a:rPr>
              <a:t>http://www.ibm.com/ibm100/us/en/icons/copperchip/</a:t>
            </a:r>
            <a:endParaRPr lang="en-US" sz="18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4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build="p"/>
      <p:bldP spid="59400" grpId="0"/>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Penn ESE532 Spring 2017 -- DeHon</a:t>
            </a:r>
            <a:endParaRPr lang="en-US"/>
          </a:p>
        </p:txBody>
      </p:sp>
      <p:sp>
        <p:nvSpPr>
          <p:cNvPr id="6" name="Slide Number Placeholder 5"/>
          <p:cNvSpPr>
            <a:spLocks noGrp="1"/>
          </p:cNvSpPr>
          <p:nvPr>
            <p:ph type="sldNum" sz="quarter" idx="12"/>
          </p:nvPr>
        </p:nvSpPr>
        <p:spPr/>
        <p:txBody>
          <a:bodyPr/>
          <a:lstStyle/>
          <a:p>
            <a:pPr>
              <a:defRPr/>
            </a:pPr>
            <a:fld id="{B8BA7B6E-8937-2140-9D93-4AA357886CD9}" type="slidenum">
              <a:rPr lang="en-US" smtClean="0"/>
              <a:pPr>
                <a:defRPr/>
              </a:pPr>
              <a:t>38</a:t>
            </a:fld>
            <a:endParaRPr lang="en-US"/>
          </a:p>
        </p:txBody>
      </p:sp>
      <p:sp>
        <p:nvSpPr>
          <p:cNvPr id="60420" name="Rectangle 2"/>
          <p:cNvSpPr>
            <a:spLocks noGrp="1" noChangeArrowheads="1"/>
          </p:cNvSpPr>
          <p:nvPr>
            <p:ph type="title"/>
          </p:nvPr>
        </p:nvSpPr>
        <p:spPr/>
        <p:txBody>
          <a:bodyPr/>
          <a:lstStyle/>
          <a:p>
            <a:endParaRPr lang="en-US"/>
          </a:p>
        </p:txBody>
      </p:sp>
      <p:sp>
        <p:nvSpPr>
          <p:cNvPr id="60421" name="Rectangle 3"/>
          <p:cNvSpPr>
            <a:spLocks noGrp="1" noChangeArrowheads="1"/>
          </p:cNvSpPr>
          <p:nvPr>
            <p:ph type="body" idx="1"/>
          </p:nvPr>
        </p:nvSpPr>
        <p:spPr/>
        <p:txBody>
          <a:bodyPr/>
          <a:lstStyle/>
          <a:p>
            <a:endParaRPr lang="en-US"/>
          </a:p>
        </p:txBody>
      </p:sp>
      <p:pic>
        <p:nvPicPr>
          <p:cNvPr id="60422" name="Picture 4"/>
          <p:cNvPicPr>
            <a:picLocks noChangeAspect="1" noChangeArrowheads="1"/>
          </p:cNvPicPr>
          <p:nvPr/>
        </p:nvPicPr>
        <p:blipFill>
          <a:blip r:embed="rId2"/>
          <a:srcRect/>
          <a:stretch>
            <a:fillRect/>
          </a:stretch>
        </p:blipFill>
        <p:spPr bwMode="auto">
          <a:xfrm>
            <a:off x="0" y="0"/>
            <a:ext cx="8315325" cy="6773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View</a:t>
            </a:r>
            <a:endParaRPr lang="en-US" dirty="0"/>
          </a:p>
        </p:txBody>
      </p:sp>
      <p:pic>
        <p:nvPicPr>
          <p:cNvPr id="6" name="Content Placeholder 5" descr="Silicon_chip_3d.png"/>
          <p:cNvPicPr>
            <a:picLocks noGrp="1" noChangeAspect="1"/>
          </p:cNvPicPr>
          <p:nvPr>
            <p:ph idx="1"/>
          </p:nvPr>
        </p:nvPicPr>
        <p:blipFill>
          <a:blip r:embed="rId2"/>
          <a:srcRect l="-46416" r="-46416"/>
          <a:stretch>
            <a:fillRect/>
          </a:stretch>
        </p:blipFill>
        <p:spPr>
          <a:xfrm>
            <a:off x="685800" y="1828800"/>
            <a:ext cx="7772400" cy="4114800"/>
          </a:xfrm>
        </p:spPr>
      </p:pic>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39</a:t>
            </a:fld>
            <a:endParaRPr lang="en-US"/>
          </a:p>
        </p:txBody>
      </p:sp>
      <p:sp>
        <p:nvSpPr>
          <p:cNvPr id="7" name="TextBox 6"/>
          <p:cNvSpPr txBox="1"/>
          <p:nvPr/>
        </p:nvSpPr>
        <p:spPr>
          <a:xfrm>
            <a:off x="533400" y="6019800"/>
            <a:ext cx="8112317" cy="461665"/>
          </a:xfrm>
          <a:prstGeom prst="rect">
            <a:avLst/>
          </a:prstGeom>
          <a:noFill/>
        </p:spPr>
        <p:txBody>
          <a:bodyPr wrap="none" rtlCol="0">
            <a:spAutoFit/>
          </a:bodyPr>
          <a:lstStyle/>
          <a:p>
            <a:r>
              <a:rPr lang="en-US" dirty="0" smtClean="0"/>
              <a:t>Source: https://en.wikipedia.org/wiki/File:Silicon_chip_3d.PNG</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Penn ESE532 Spring 2017 -- DeHon</a:t>
            </a:r>
            <a:endParaRPr lang="en-US"/>
          </a:p>
        </p:txBody>
      </p:sp>
      <p:sp>
        <p:nvSpPr>
          <p:cNvPr id="5" name="Slide Number Placeholder 5"/>
          <p:cNvSpPr>
            <a:spLocks noGrp="1"/>
          </p:cNvSpPr>
          <p:nvPr>
            <p:ph type="sldNum" sz="quarter" idx="12"/>
          </p:nvPr>
        </p:nvSpPr>
        <p:spPr/>
        <p:txBody>
          <a:bodyPr/>
          <a:lstStyle/>
          <a:p>
            <a:pPr>
              <a:defRPr/>
            </a:pPr>
            <a:fld id="{F1940C30-92B3-554F-915F-AF7674CDEEAA}" type="slidenum">
              <a:rPr lang="en-US" smtClean="0"/>
              <a:pPr>
                <a:defRPr/>
              </a:pPr>
              <a:t>4</a:t>
            </a:fld>
            <a:endParaRPr lang="en-US"/>
          </a:p>
        </p:txBody>
      </p:sp>
      <p:sp>
        <p:nvSpPr>
          <p:cNvPr id="32772" name="Rectangle 2"/>
          <p:cNvSpPr>
            <a:spLocks noGrp="1" noChangeArrowheads="1"/>
          </p:cNvSpPr>
          <p:nvPr>
            <p:ph type="title"/>
          </p:nvPr>
        </p:nvSpPr>
        <p:spPr>
          <a:xfrm>
            <a:off x="609600" y="228600"/>
            <a:ext cx="7772400" cy="1143000"/>
          </a:xfrm>
        </p:spPr>
        <p:txBody>
          <a:bodyPr/>
          <a:lstStyle/>
          <a:p>
            <a:r>
              <a:rPr lang="en-US"/>
              <a:t>Why Care?</a:t>
            </a:r>
          </a:p>
        </p:txBody>
      </p:sp>
      <p:sp>
        <p:nvSpPr>
          <p:cNvPr id="10243" name="Rectangle 3"/>
          <p:cNvSpPr>
            <a:spLocks noGrp="1" noChangeArrowheads="1"/>
          </p:cNvSpPr>
          <p:nvPr>
            <p:ph type="body" idx="1"/>
          </p:nvPr>
        </p:nvSpPr>
        <p:spPr>
          <a:xfrm>
            <a:off x="685800" y="1676400"/>
            <a:ext cx="7772400" cy="4876800"/>
          </a:xfrm>
        </p:spPr>
        <p:txBody>
          <a:bodyPr/>
          <a:lstStyle/>
          <a:p>
            <a:pPr>
              <a:lnSpc>
                <a:spcPct val="90000"/>
              </a:lnSpc>
            </a:pPr>
            <a:r>
              <a:rPr lang="en-US" dirty="0"/>
              <a:t>In this game, we must be able to predict the future</a:t>
            </a:r>
            <a:endParaRPr lang="en-US" dirty="0" smtClean="0"/>
          </a:p>
          <a:p>
            <a:pPr>
              <a:lnSpc>
                <a:spcPct val="90000"/>
              </a:lnSpc>
            </a:pPr>
            <a:r>
              <a:rPr lang="en-US" dirty="0" smtClean="0"/>
              <a:t>Technology advances rapidly</a:t>
            </a:r>
          </a:p>
          <a:p>
            <a:pPr>
              <a:lnSpc>
                <a:spcPct val="90000"/>
              </a:lnSpc>
            </a:pPr>
            <a:r>
              <a:rPr lang="en-US" dirty="0"/>
              <a:t>Reason about changes and trends</a:t>
            </a:r>
          </a:p>
          <a:p>
            <a:pPr>
              <a:lnSpc>
                <a:spcPct val="90000"/>
              </a:lnSpc>
            </a:pPr>
            <a:r>
              <a:rPr lang="en-US" dirty="0"/>
              <a:t>Re-evaluate prior solutions given technology at time X.</a:t>
            </a:r>
          </a:p>
          <a:p>
            <a:pPr>
              <a:lnSpc>
                <a:spcPct val="90000"/>
              </a:lnSpc>
            </a:pPr>
            <a:r>
              <a:rPr lang="en-US" dirty="0"/>
              <a:t>Make direct comparison across technologies</a:t>
            </a:r>
          </a:p>
          <a:p>
            <a:pPr lvl="1">
              <a:lnSpc>
                <a:spcPct val="90000"/>
              </a:lnSpc>
            </a:pPr>
            <a:r>
              <a:rPr lang="en-US" i="1" dirty="0">
                <a:ea typeface="ＭＳ Ｐゴシック" pitchFamily="1" charset="-128"/>
              </a:rPr>
              <a:t>E.g.</a:t>
            </a:r>
            <a:r>
              <a:rPr lang="en-US" dirty="0">
                <a:ea typeface="ＭＳ Ｐゴシック" pitchFamily="1" charset="-128"/>
              </a:rPr>
              <a:t> to understand older designs</a:t>
            </a:r>
          </a:p>
          <a:p>
            <a:pPr lvl="2">
              <a:lnSpc>
                <a:spcPct val="90000"/>
              </a:lnSpc>
            </a:pPr>
            <a:r>
              <a:rPr lang="en-US" dirty="0">
                <a:ea typeface="ＭＳ Ｐゴシック" pitchFamily="1" charset="-128"/>
              </a:rPr>
              <a:t>What comes from process vs. architecture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24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4"/>
          <p:cNvSpPr>
            <a:spLocks noGrp="1"/>
          </p:cNvSpPr>
          <p:nvPr>
            <p:ph type="dt" sz="quarter" idx="10"/>
          </p:nvPr>
        </p:nvSpPr>
        <p:spPr/>
        <p:txBody>
          <a:bodyPr/>
          <a:lstStyle/>
          <a:p>
            <a:pPr>
              <a:defRPr/>
            </a:pPr>
            <a:r>
              <a:rPr lang="en-US" smtClean="0"/>
              <a:t>Penn ESE532 Spring 2017 -- DeHon</a:t>
            </a:r>
            <a:endParaRPr lang="en-US"/>
          </a:p>
        </p:txBody>
      </p:sp>
      <p:sp>
        <p:nvSpPr>
          <p:cNvPr id="8" name="Slide Number Placeholder 6"/>
          <p:cNvSpPr>
            <a:spLocks noGrp="1"/>
          </p:cNvSpPr>
          <p:nvPr>
            <p:ph type="sldNum" sz="quarter" idx="12"/>
          </p:nvPr>
        </p:nvSpPr>
        <p:spPr/>
        <p:txBody>
          <a:bodyPr/>
          <a:lstStyle/>
          <a:p>
            <a:pPr>
              <a:defRPr/>
            </a:pPr>
            <a:fld id="{F13C1698-DD0C-894B-A040-B7A70133C1CA}" type="slidenum">
              <a:rPr lang="en-US" smtClean="0"/>
              <a:pPr>
                <a:defRPr/>
              </a:pPr>
              <a:t>40</a:t>
            </a:fld>
            <a:endParaRPr lang="en-US"/>
          </a:p>
        </p:txBody>
      </p:sp>
      <p:sp>
        <p:nvSpPr>
          <p:cNvPr id="61444" name="Rectangle 2"/>
          <p:cNvSpPr>
            <a:spLocks noGrp="1" noChangeArrowheads="1"/>
          </p:cNvSpPr>
          <p:nvPr>
            <p:ph type="title"/>
          </p:nvPr>
        </p:nvSpPr>
        <p:spPr/>
        <p:txBody>
          <a:bodyPr/>
          <a:lstStyle/>
          <a:p>
            <a:r>
              <a:rPr lang="en-US"/>
              <a:t>Capacitance and Leakage</a:t>
            </a:r>
          </a:p>
        </p:txBody>
      </p:sp>
      <p:sp>
        <p:nvSpPr>
          <p:cNvPr id="61445" name="Rectangle 3"/>
          <p:cNvSpPr>
            <a:spLocks noGrp="1" noChangeArrowheads="1"/>
          </p:cNvSpPr>
          <p:nvPr>
            <p:ph type="body" sz="half" idx="1"/>
          </p:nvPr>
        </p:nvSpPr>
        <p:spPr>
          <a:xfrm>
            <a:off x="685800" y="1981200"/>
            <a:ext cx="3886200" cy="4114800"/>
          </a:xfrm>
        </p:spPr>
        <p:txBody>
          <a:bodyPr/>
          <a:lstStyle/>
          <a:p>
            <a:r>
              <a:rPr lang="en-US" dirty="0"/>
              <a:t>Capacitance per unit area</a:t>
            </a:r>
          </a:p>
          <a:p>
            <a:pPr lvl="1"/>
            <a:r>
              <a:rPr lang="en-US" dirty="0"/>
              <a:t>C</a:t>
            </a:r>
            <a:r>
              <a:rPr lang="en-US" baseline="-25000" dirty="0"/>
              <a:t>ox</a:t>
            </a:r>
            <a:r>
              <a:rPr lang="en-US" dirty="0"/>
              <a:t>=</a:t>
            </a:r>
            <a:r>
              <a:rPr lang="en-US" dirty="0">
                <a:latin typeface="Symbol" charset="2"/>
              </a:rPr>
              <a:t> e</a:t>
            </a:r>
            <a:r>
              <a:rPr lang="en-US" baseline="-25000" dirty="0"/>
              <a:t>SiO</a:t>
            </a:r>
            <a:r>
              <a:rPr lang="en-US" baseline="-40000" dirty="0"/>
              <a:t>2</a:t>
            </a:r>
            <a:r>
              <a:rPr lang="en-US" dirty="0"/>
              <a:t>/T</a:t>
            </a:r>
            <a:r>
              <a:rPr lang="en-US" baseline="-25000" dirty="0"/>
              <a:t>ox</a:t>
            </a:r>
          </a:p>
          <a:p>
            <a:pPr lvl="1"/>
            <a:r>
              <a:rPr lang="en-US" dirty="0" err="1"/>
              <a:t>T</a:t>
            </a:r>
            <a:r>
              <a:rPr lang="en-US" baseline="-25000" dirty="0" err="1"/>
              <a:t>ox</a:t>
            </a:r>
            <a:r>
              <a:rPr lang="en-US" dirty="0" err="1">
                <a:latin typeface="Wingdings" charset="2"/>
                <a:ea typeface="Wingdings" charset="2"/>
                <a:cs typeface="Wingdings" charset="2"/>
                <a:sym typeface="Wingdings" charset="2"/>
              </a:rPr>
              <a:t></a:t>
            </a:r>
            <a:r>
              <a:rPr lang="en-US" dirty="0">
                <a:latin typeface="Symbol" charset="2"/>
              </a:rPr>
              <a:t> </a:t>
            </a:r>
            <a:r>
              <a:rPr lang="en-US" dirty="0" err="1"/>
              <a:t>S×T</a:t>
            </a:r>
            <a:r>
              <a:rPr lang="en-US" baseline="-25000" dirty="0" err="1"/>
              <a:t>ox</a:t>
            </a:r>
            <a:endParaRPr lang="en-US" dirty="0">
              <a:latin typeface="Symbol" charset="2"/>
            </a:endParaRPr>
          </a:p>
          <a:p>
            <a:pPr lvl="1"/>
            <a:r>
              <a:rPr lang="en-US" dirty="0"/>
              <a:t>C</a:t>
            </a:r>
            <a:r>
              <a:rPr lang="en-US" baseline="-25000" dirty="0"/>
              <a:t>ox </a:t>
            </a:r>
            <a:r>
              <a:rPr lang="en-US" dirty="0" err="1">
                <a:latin typeface="Wingdings" charset="2"/>
                <a:ea typeface="Wingdings" charset="2"/>
                <a:cs typeface="Wingdings" charset="2"/>
                <a:sym typeface="Wingdings" charset="2"/>
              </a:rPr>
              <a:t></a:t>
            </a:r>
            <a:r>
              <a:rPr lang="en-US" dirty="0">
                <a:latin typeface="Symbol" charset="2"/>
              </a:rPr>
              <a:t> </a:t>
            </a:r>
            <a:r>
              <a:rPr lang="en-US" dirty="0"/>
              <a:t>C</a:t>
            </a:r>
            <a:r>
              <a:rPr lang="en-US" baseline="-25000" dirty="0"/>
              <a:t>ox</a:t>
            </a:r>
            <a:r>
              <a:rPr lang="en-US" dirty="0"/>
              <a:t>/S</a:t>
            </a:r>
          </a:p>
          <a:p>
            <a:pPr lvl="1"/>
            <a:endParaRPr lang="en-US" dirty="0"/>
          </a:p>
        </p:txBody>
      </p:sp>
      <p:pic>
        <p:nvPicPr>
          <p:cNvPr id="61446" name="Picture 4" descr="mosfet_medium"/>
          <p:cNvPicPr>
            <a:picLocks noChangeAspect="1" noChangeArrowheads="1"/>
          </p:cNvPicPr>
          <p:nvPr/>
        </p:nvPicPr>
        <p:blipFill>
          <a:blip r:embed="rId2"/>
          <a:srcRect/>
          <a:stretch>
            <a:fillRect/>
          </a:stretch>
        </p:blipFill>
        <p:spPr bwMode="auto">
          <a:xfrm>
            <a:off x="4572000" y="2286000"/>
            <a:ext cx="3876675" cy="2266950"/>
          </a:xfrm>
          <a:prstGeom prst="rect">
            <a:avLst/>
          </a:prstGeom>
          <a:noFill/>
          <a:ln w="9525">
            <a:noFill/>
            <a:miter lim="800000"/>
            <a:headEnd/>
            <a:tailEnd/>
          </a:ln>
        </p:spPr>
      </p:pic>
      <p:sp>
        <p:nvSpPr>
          <p:cNvPr id="69637" name="Text Box 5"/>
          <p:cNvSpPr txBox="1">
            <a:spLocks noChangeArrowheads="1"/>
          </p:cNvSpPr>
          <p:nvPr/>
        </p:nvSpPr>
        <p:spPr bwMode="auto">
          <a:xfrm>
            <a:off x="3429000" y="4876800"/>
            <a:ext cx="4612561" cy="461665"/>
          </a:xfrm>
          <a:prstGeom prst="rect">
            <a:avLst/>
          </a:prstGeom>
          <a:noFill/>
          <a:ln w="9525">
            <a:noFill/>
            <a:miter lim="800000"/>
            <a:headEnd/>
            <a:tailEnd/>
          </a:ln>
        </p:spPr>
        <p:txBody>
          <a:bodyPr wrap="none">
            <a:prstTxWarp prst="textNoShape">
              <a:avLst/>
            </a:prstTxWarp>
            <a:spAutoFit/>
          </a:bodyPr>
          <a:lstStyle/>
          <a:p>
            <a:r>
              <a:rPr lang="en-US" dirty="0" smtClean="0">
                <a:solidFill>
                  <a:srgbClr val="FF6600"/>
                </a:solidFill>
                <a:latin typeface="Arial" charset="0"/>
              </a:rPr>
              <a:t>What’s wrong with </a:t>
            </a:r>
            <a:r>
              <a:rPr lang="en-US" dirty="0" err="1" smtClean="0">
                <a:solidFill>
                  <a:srgbClr val="FF6600"/>
                </a:solidFill>
                <a:latin typeface="Arial" charset="0"/>
              </a:rPr>
              <a:t>Tox</a:t>
            </a:r>
            <a:r>
              <a:rPr lang="en-US" dirty="0" smtClean="0">
                <a:solidFill>
                  <a:srgbClr val="FF6600"/>
                </a:solidFill>
                <a:latin typeface="Arial" charset="0"/>
              </a:rPr>
              <a:t> = 1.2nm?</a:t>
            </a:r>
            <a:endParaRPr lang="en-US" sz="2800" dirty="0">
              <a:solidFill>
                <a:srgbClr val="FF6600"/>
              </a:solidFill>
              <a:latin typeface="Arial" charset="0"/>
            </a:endParaRPr>
          </a:p>
        </p:txBody>
      </p:sp>
      <p:pic>
        <p:nvPicPr>
          <p:cNvPr id="9" name="Picture 8"/>
          <p:cNvPicPr>
            <a:picLocks noChangeAspect="1"/>
          </p:cNvPicPr>
          <p:nvPr/>
        </p:nvPicPr>
        <p:blipFill>
          <a:blip r:embed="rId3"/>
          <a:stretch>
            <a:fillRect/>
          </a:stretch>
        </p:blipFill>
        <p:spPr>
          <a:xfrm>
            <a:off x="609600" y="4419600"/>
            <a:ext cx="1745462" cy="1763692"/>
          </a:xfrm>
          <a:prstGeom prst="rect">
            <a:avLst/>
          </a:prstGeom>
        </p:spPr>
      </p:pic>
      <p:sp>
        <p:nvSpPr>
          <p:cNvPr id="10" name="Text Box 5"/>
          <p:cNvSpPr txBox="1">
            <a:spLocks noChangeArrowheads="1"/>
          </p:cNvSpPr>
          <p:nvPr/>
        </p:nvSpPr>
        <p:spPr bwMode="auto">
          <a:xfrm>
            <a:off x="2438400" y="5943600"/>
            <a:ext cx="3886200" cy="461665"/>
          </a:xfrm>
          <a:prstGeom prst="rect">
            <a:avLst/>
          </a:prstGeom>
          <a:noFill/>
          <a:ln w="9525">
            <a:noFill/>
            <a:miter lim="800000"/>
            <a:headEnd/>
            <a:tailEnd/>
          </a:ln>
        </p:spPr>
        <p:txBody>
          <a:bodyPr wrap="square">
            <a:prstTxWarp prst="textNoShape">
              <a:avLst/>
            </a:prstTxWarp>
            <a:spAutoFit/>
          </a:bodyPr>
          <a:lstStyle/>
          <a:p>
            <a:r>
              <a:rPr lang="en-US" dirty="0" smtClean="0">
                <a:solidFill>
                  <a:srgbClr val="000000"/>
                </a:solidFill>
                <a:latin typeface="Arial" charset="0"/>
              </a:rPr>
              <a:t>source: </a:t>
            </a:r>
            <a:r>
              <a:rPr lang="en-US" dirty="0" err="1" smtClean="0">
                <a:solidFill>
                  <a:srgbClr val="000000"/>
                </a:solidFill>
                <a:latin typeface="Arial" charset="0"/>
              </a:rPr>
              <a:t>Borkar</a:t>
            </a:r>
            <a:r>
              <a:rPr lang="en-US" dirty="0" smtClean="0">
                <a:solidFill>
                  <a:srgbClr val="000000"/>
                </a:solidFill>
                <a:latin typeface="Arial" charset="0"/>
              </a:rPr>
              <a:t>/Micro 2004</a:t>
            </a:r>
            <a:endParaRPr lang="en-US" sz="2800" dirty="0">
              <a:solidFill>
                <a:srgbClr val="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4"/>
          <p:cNvSpPr>
            <a:spLocks noGrp="1"/>
          </p:cNvSpPr>
          <p:nvPr>
            <p:ph type="dt" sz="quarter" idx="10"/>
          </p:nvPr>
        </p:nvSpPr>
        <p:spPr/>
        <p:txBody>
          <a:bodyPr/>
          <a:lstStyle/>
          <a:p>
            <a:pPr>
              <a:defRPr/>
            </a:pPr>
            <a:r>
              <a:rPr lang="en-US" smtClean="0"/>
              <a:t>Penn ESE532 Spring 2017 -- DeHon</a:t>
            </a:r>
            <a:endParaRPr lang="en-US"/>
          </a:p>
        </p:txBody>
      </p:sp>
      <p:sp>
        <p:nvSpPr>
          <p:cNvPr id="8" name="Slide Number Placeholder 6"/>
          <p:cNvSpPr>
            <a:spLocks noGrp="1"/>
          </p:cNvSpPr>
          <p:nvPr>
            <p:ph type="sldNum" sz="quarter" idx="12"/>
          </p:nvPr>
        </p:nvSpPr>
        <p:spPr/>
        <p:txBody>
          <a:bodyPr/>
          <a:lstStyle/>
          <a:p>
            <a:pPr>
              <a:defRPr/>
            </a:pPr>
            <a:fld id="{F13C1698-DD0C-894B-A040-B7A70133C1CA}" type="slidenum">
              <a:rPr lang="en-US" smtClean="0"/>
              <a:pPr>
                <a:defRPr/>
              </a:pPr>
              <a:t>41</a:t>
            </a:fld>
            <a:endParaRPr lang="en-US"/>
          </a:p>
        </p:txBody>
      </p:sp>
      <p:sp>
        <p:nvSpPr>
          <p:cNvPr id="61444" name="Rectangle 2"/>
          <p:cNvSpPr>
            <a:spLocks noGrp="1" noChangeArrowheads="1"/>
          </p:cNvSpPr>
          <p:nvPr>
            <p:ph type="title"/>
          </p:nvPr>
        </p:nvSpPr>
        <p:spPr/>
        <p:txBody>
          <a:bodyPr/>
          <a:lstStyle/>
          <a:p>
            <a:r>
              <a:rPr lang="en-US"/>
              <a:t>Capacitance and Leakage</a:t>
            </a:r>
          </a:p>
        </p:txBody>
      </p:sp>
      <p:sp>
        <p:nvSpPr>
          <p:cNvPr id="61445" name="Rectangle 3"/>
          <p:cNvSpPr>
            <a:spLocks noGrp="1" noChangeArrowheads="1"/>
          </p:cNvSpPr>
          <p:nvPr>
            <p:ph type="body" sz="half" idx="1"/>
          </p:nvPr>
        </p:nvSpPr>
        <p:spPr>
          <a:xfrm>
            <a:off x="685800" y="1981200"/>
            <a:ext cx="3886200" cy="4114800"/>
          </a:xfrm>
        </p:spPr>
        <p:txBody>
          <a:bodyPr/>
          <a:lstStyle/>
          <a:p>
            <a:r>
              <a:rPr lang="en-US"/>
              <a:t>Capacitance per unit area</a:t>
            </a:r>
          </a:p>
          <a:p>
            <a:pPr lvl="1"/>
            <a:r>
              <a:rPr lang="en-US"/>
              <a:t>C</a:t>
            </a:r>
            <a:r>
              <a:rPr lang="en-US" baseline="-25000"/>
              <a:t>ox</a:t>
            </a:r>
            <a:r>
              <a:rPr lang="en-US"/>
              <a:t>=</a:t>
            </a:r>
            <a:r>
              <a:rPr lang="en-US">
                <a:latin typeface="Symbol" charset="2"/>
              </a:rPr>
              <a:t> e</a:t>
            </a:r>
            <a:r>
              <a:rPr lang="en-US" baseline="-25000"/>
              <a:t>SiO</a:t>
            </a:r>
            <a:r>
              <a:rPr lang="en-US" baseline="-40000"/>
              <a:t>2</a:t>
            </a:r>
            <a:r>
              <a:rPr lang="en-US"/>
              <a:t>/T</a:t>
            </a:r>
            <a:r>
              <a:rPr lang="en-US" baseline="-25000"/>
              <a:t>ox</a:t>
            </a:r>
          </a:p>
          <a:p>
            <a:pPr lvl="1"/>
            <a:r>
              <a:rPr lang="en-US"/>
              <a:t>T</a:t>
            </a:r>
            <a:r>
              <a:rPr lang="en-US" baseline="-25000"/>
              <a:t>ox</a:t>
            </a:r>
            <a:r>
              <a:rPr lang="en-US">
                <a:latin typeface="Wingdings" charset="2"/>
                <a:ea typeface="Wingdings" charset="2"/>
                <a:cs typeface="Wingdings" charset="2"/>
                <a:sym typeface="Wingdings" charset="2"/>
              </a:rPr>
              <a:t></a:t>
            </a:r>
            <a:r>
              <a:rPr lang="en-US">
                <a:latin typeface="Symbol" charset="2"/>
              </a:rPr>
              <a:t> </a:t>
            </a:r>
            <a:r>
              <a:rPr lang="en-US"/>
              <a:t>S×T</a:t>
            </a:r>
            <a:r>
              <a:rPr lang="en-US" baseline="-25000"/>
              <a:t>ox</a:t>
            </a:r>
            <a:endParaRPr lang="en-US">
              <a:latin typeface="Symbol" charset="2"/>
            </a:endParaRPr>
          </a:p>
          <a:p>
            <a:pPr lvl="1"/>
            <a:r>
              <a:rPr lang="en-US"/>
              <a:t>C</a:t>
            </a:r>
            <a:r>
              <a:rPr lang="en-US" baseline="-25000"/>
              <a:t>ox </a:t>
            </a:r>
            <a:r>
              <a:rPr lang="en-US">
                <a:latin typeface="Wingdings" charset="2"/>
                <a:ea typeface="Wingdings" charset="2"/>
                <a:cs typeface="Wingdings" charset="2"/>
                <a:sym typeface="Wingdings" charset="2"/>
              </a:rPr>
              <a:t></a:t>
            </a:r>
            <a:r>
              <a:rPr lang="en-US">
                <a:latin typeface="Symbol" charset="2"/>
              </a:rPr>
              <a:t> </a:t>
            </a:r>
            <a:r>
              <a:rPr lang="en-US"/>
              <a:t>C</a:t>
            </a:r>
            <a:r>
              <a:rPr lang="en-US" baseline="-25000"/>
              <a:t>ox</a:t>
            </a:r>
            <a:r>
              <a:rPr lang="en-US"/>
              <a:t>/S</a:t>
            </a:r>
          </a:p>
          <a:p>
            <a:pPr lvl="1"/>
            <a:endParaRPr lang="en-US"/>
          </a:p>
        </p:txBody>
      </p:sp>
      <p:pic>
        <p:nvPicPr>
          <p:cNvPr id="61446" name="Picture 4" descr="mosfet_medium"/>
          <p:cNvPicPr>
            <a:picLocks noChangeAspect="1" noChangeArrowheads="1"/>
          </p:cNvPicPr>
          <p:nvPr/>
        </p:nvPicPr>
        <p:blipFill>
          <a:blip r:embed="rId2"/>
          <a:srcRect/>
          <a:stretch>
            <a:fillRect/>
          </a:stretch>
        </p:blipFill>
        <p:spPr bwMode="auto">
          <a:xfrm>
            <a:off x="4572000" y="2286000"/>
            <a:ext cx="3876675" cy="2266950"/>
          </a:xfrm>
          <a:prstGeom prst="rect">
            <a:avLst/>
          </a:prstGeom>
          <a:noFill/>
          <a:ln w="9525">
            <a:noFill/>
            <a:miter lim="800000"/>
            <a:headEnd/>
            <a:tailEnd/>
          </a:ln>
        </p:spPr>
      </p:pic>
      <p:sp>
        <p:nvSpPr>
          <p:cNvPr id="69637" name="Text Box 5"/>
          <p:cNvSpPr txBox="1">
            <a:spLocks noChangeArrowheads="1"/>
          </p:cNvSpPr>
          <p:nvPr/>
        </p:nvSpPr>
        <p:spPr bwMode="auto">
          <a:xfrm>
            <a:off x="1143000" y="4876800"/>
            <a:ext cx="6459538" cy="641350"/>
          </a:xfrm>
          <a:prstGeom prst="rect">
            <a:avLst/>
          </a:prstGeom>
          <a:noFill/>
          <a:ln w="9525">
            <a:noFill/>
            <a:miter lim="800000"/>
            <a:headEnd/>
            <a:tailEnd/>
          </a:ln>
        </p:spPr>
        <p:txBody>
          <a:bodyPr wrap="none">
            <a:prstTxWarp prst="textNoShape">
              <a:avLst/>
            </a:prstTxWarp>
            <a:spAutoFit/>
          </a:bodyPr>
          <a:lstStyle/>
          <a:p>
            <a:r>
              <a:rPr lang="en-US" dirty="0">
                <a:latin typeface="Arial" charset="0"/>
              </a:rPr>
              <a:t>Reduce Dielectric Constant </a:t>
            </a:r>
            <a:r>
              <a:rPr lang="en-US" sz="3600" dirty="0" err="1">
                <a:latin typeface="Symbol" charset="2"/>
              </a:rPr>
              <a:t>e</a:t>
            </a:r>
            <a:r>
              <a:rPr lang="en-US" sz="3600" dirty="0">
                <a:latin typeface="Symbol" charset="2"/>
              </a:rPr>
              <a:t> </a:t>
            </a:r>
            <a:r>
              <a:rPr lang="en-US" sz="2800" dirty="0">
                <a:latin typeface="Arial" charset="0"/>
              </a:rPr>
              <a:t>(interconnect)</a:t>
            </a:r>
          </a:p>
        </p:txBody>
      </p:sp>
      <p:sp>
        <p:nvSpPr>
          <p:cNvPr id="69638" name="Text Box 6"/>
          <p:cNvSpPr txBox="1">
            <a:spLocks noChangeArrowheads="1"/>
          </p:cNvSpPr>
          <p:nvPr/>
        </p:nvSpPr>
        <p:spPr bwMode="auto">
          <a:xfrm>
            <a:off x="685800" y="5715000"/>
            <a:ext cx="7369175" cy="830263"/>
          </a:xfrm>
          <a:prstGeom prst="rect">
            <a:avLst/>
          </a:prstGeom>
          <a:noFill/>
          <a:ln w="9525">
            <a:noFill/>
            <a:miter lim="800000"/>
            <a:headEnd/>
            <a:tailEnd/>
          </a:ln>
        </p:spPr>
        <p:txBody>
          <a:bodyPr wrap="none">
            <a:prstTxWarp prst="textNoShape">
              <a:avLst/>
            </a:prstTxWarp>
            <a:spAutoFit/>
          </a:bodyPr>
          <a:lstStyle/>
          <a:p>
            <a:r>
              <a:rPr lang="en-US">
                <a:latin typeface="Arial" charset="0"/>
              </a:rPr>
              <a:t>and </a:t>
            </a:r>
            <a:r>
              <a:rPr lang="en-US" b="1">
                <a:latin typeface="Arial" charset="0"/>
              </a:rPr>
              <a:t>Increase</a:t>
            </a:r>
            <a:r>
              <a:rPr lang="en-US">
                <a:latin typeface="Arial" charset="0"/>
              </a:rPr>
              <a:t> Dielectric to substitute for scaling T</a:t>
            </a:r>
            <a:r>
              <a:rPr lang="en-US" baseline="-25000">
                <a:latin typeface="Arial" charset="0"/>
              </a:rPr>
              <a:t>ox</a:t>
            </a:r>
            <a:r>
              <a:rPr lang="en-US">
                <a:latin typeface="Arial" charset="0"/>
              </a:rPr>
              <a:t> </a:t>
            </a:r>
          </a:p>
          <a:p>
            <a:r>
              <a:rPr lang="en-US">
                <a:latin typeface="Arial" charset="0"/>
              </a:rPr>
              <a:t>                                            (gate quantum tunneling)</a:t>
            </a:r>
          </a:p>
        </p:txBody>
      </p:sp>
      <p:sp>
        <p:nvSpPr>
          <p:cNvPr id="9" name="Text Box 5"/>
          <p:cNvSpPr txBox="1">
            <a:spLocks noChangeArrowheads="1"/>
          </p:cNvSpPr>
          <p:nvPr/>
        </p:nvSpPr>
        <p:spPr bwMode="auto">
          <a:xfrm>
            <a:off x="838200" y="4495800"/>
            <a:ext cx="2819101" cy="461665"/>
          </a:xfrm>
          <a:prstGeom prst="rect">
            <a:avLst/>
          </a:prstGeom>
          <a:noFill/>
          <a:ln w="9525">
            <a:noFill/>
            <a:miter lim="800000"/>
            <a:headEnd/>
            <a:tailEnd/>
          </a:ln>
        </p:spPr>
        <p:txBody>
          <a:bodyPr wrap="none">
            <a:prstTxWarp prst="textNoShape">
              <a:avLst/>
            </a:prstTxWarp>
            <a:spAutoFit/>
          </a:bodyPr>
          <a:lstStyle/>
          <a:p>
            <a:r>
              <a:rPr lang="en-US" dirty="0" smtClean="0">
                <a:solidFill>
                  <a:srgbClr val="FF6600"/>
                </a:solidFill>
                <a:latin typeface="Arial" charset="0"/>
              </a:rPr>
              <a:t>What might we do?</a:t>
            </a:r>
            <a:endParaRPr lang="en-US" sz="2800" dirty="0">
              <a:solidFill>
                <a:srgbClr val="FF66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p:bldP spid="69638" grpId="0"/>
      <p:bldP spid="9" grpId="0"/>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Penn ESE532 Spring 2017 -- DeHon</a:t>
            </a:r>
            <a:endParaRPr lang="en-US"/>
          </a:p>
        </p:txBody>
      </p:sp>
      <p:sp>
        <p:nvSpPr>
          <p:cNvPr id="7" name="Slide Number Placeholder 5"/>
          <p:cNvSpPr>
            <a:spLocks noGrp="1"/>
          </p:cNvSpPr>
          <p:nvPr>
            <p:ph type="sldNum" sz="quarter" idx="12"/>
          </p:nvPr>
        </p:nvSpPr>
        <p:spPr/>
        <p:txBody>
          <a:bodyPr/>
          <a:lstStyle/>
          <a:p>
            <a:pPr>
              <a:defRPr/>
            </a:pPr>
            <a:fld id="{0A4EF052-4453-FD46-B14E-D268E92FB1A3}" type="slidenum">
              <a:rPr lang="en-US" smtClean="0"/>
              <a:pPr>
                <a:defRPr/>
              </a:pPr>
              <a:t>42</a:t>
            </a:fld>
            <a:endParaRPr lang="en-US"/>
          </a:p>
        </p:txBody>
      </p:sp>
      <p:sp>
        <p:nvSpPr>
          <p:cNvPr id="63492" name="Rectangle 2"/>
          <p:cNvSpPr>
            <a:spLocks noGrp="1" noChangeArrowheads="1"/>
          </p:cNvSpPr>
          <p:nvPr>
            <p:ph type="title"/>
          </p:nvPr>
        </p:nvSpPr>
        <p:spPr>
          <a:xfrm>
            <a:off x="762000" y="0"/>
            <a:ext cx="7772400" cy="1143000"/>
          </a:xfrm>
        </p:spPr>
        <p:txBody>
          <a:bodyPr/>
          <a:lstStyle/>
          <a:p>
            <a:r>
              <a:rPr lang="en-US"/>
              <a:t>High-K dielectric Survey</a:t>
            </a:r>
          </a:p>
        </p:txBody>
      </p:sp>
      <p:sp>
        <p:nvSpPr>
          <p:cNvPr id="63493" name="Rectangle 3"/>
          <p:cNvSpPr>
            <a:spLocks noGrp="1" noChangeArrowheads="1"/>
          </p:cNvSpPr>
          <p:nvPr>
            <p:ph type="body" idx="1"/>
          </p:nvPr>
        </p:nvSpPr>
        <p:spPr/>
        <p:txBody>
          <a:bodyPr/>
          <a:lstStyle/>
          <a:p>
            <a:endParaRPr lang="en-US"/>
          </a:p>
        </p:txBody>
      </p:sp>
      <p:pic>
        <p:nvPicPr>
          <p:cNvPr id="63494" name="Picture 4"/>
          <p:cNvPicPr>
            <a:picLocks noChangeAspect="1" noChangeArrowheads="1"/>
          </p:cNvPicPr>
          <p:nvPr/>
        </p:nvPicPr>
        <p:blipFill>
          <a:blip r:embed="rId2"/>
          <a:srcRect/>
          <a:stretch>
            <a:fillRect/>
          </a:stretch>
        </p:blipFill>
        <p:spPr bwMode="auto">
          <a:xfrm>
            <a:off x="285750" y="1219200"/>
            <a:ext cx="8858250" cy="4900613"/>
          </a:xfrm>
          <a:prstGeom prst="rect">
            <a:avLst/>
          </a:prstGeom>
          <a:noFill/>
          <a:ln w="9525">
            <a:noFill/>
            <a:miter lim="800000"/>
            <a:headEnd/>
            <a:tailEnd/>
          </a:ln>
        </p:spPr>
      </p:pic>
      <p:sp>
        <p:nvSpPr>
          <p:cNvPr id="63495" name="Text Box 6"/>
          <p:cNvSpPr txBox="1">
            <a:spLocks noChangeArrowheads="1"/>
          </p:cNvSpPr>
          <p:nvPr/>
        </p:nvSpPr>
        <p:spPr bwMode="auto">
          <a:xfrm>
            <a:off x="2971800" y="6019800"/>
            <a:ext cx="5683091" cy="400110"/>
          </a:xfrm>
          <a:prstGeom prst="rect">
            <a:avLst/>
          </a:prstGeom>
          <a:noFill/>
          <a:ln w="9525">
            <a:noFill/>
            <a:miter lim="800000"/>
            <a:headEnd/>
            <a:tailEnd/>
          </a:ln>
        </p:spPr>
        <p:txBody>
          <a:bodyPr wrap="none">
            <a:prstTxWarp prst="textNoShape">
              <a:avLst/>
            </a:prstTxWarp>
            <a:spAutoFit/>
          </a:bodyPr>
          <a:lstStyle/>
          <a:p>
            <a:r>
              <a:rPr lang="en-US" sz="2000" dirty="0">
                <a:latin typeface="Arial" charset="0"/>
              </a:rPr>
              <a:t>Wong/IBM J. of R&amp;D, V46N2/</a:t>
            </a:r>
            <a:r>
              <a:rPr lang="en-US" sz="2000" dirty="0" smtClean="0">
                <a:latin typeface="Arial" charset="0"/>
              </a:rPr>
              <a:t>3P133—168, 2002</a:t>
            </a:r>
            <a:endParaRPr lang="en-US" sz="2000" dirty="0">
              <a:latin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4"/>
          <p:cNvSpPr>
            <a:spLocks noGrp="1"/>
          </p:cNvSpPr>
          <p:nvPr>
            <p:ph type="dt" sz="quarter" idx="10"/>
          </p:nvPr>
        </p:nvSpPr>
        <p:spPr/>
        <p:txBody>
          <a:bodyPr/>
          <a:lstStyle/>
          <a:p>
            <a:pPr>
              <a:defRPr/>
            </a:pPr>
            <a:r>
              <a:rPr lang="en-US" smtClean="0"/>
              <a:t>Penn ESE532 Spring 2017 -- DeHon</a:t>
            </a:r>
            <a:endParaRPr lang="en-US"/>
          </a:p>
        </p:txBody>
      </p:sp>
      <p:sp>
        <p:nvSpPr>
          <p:cNvPr id="8" name="Slide Number Placeholder 6"/>
          <p:cNvSpPr>
            <a:spLocks noGrp="1"/>
          </p:cNvSpPr>
          <p:nvPr>
            <p:ph type="sldNum" sz="quarter" idx="12"/>
          </p:nvPr>
        </p:nvSpPr>
        <p:spPr/>
        <p:txBody>
          <a:bodyPr/>
          <a:lstStyle/>
          <a:p>
            <a:pPr>
              <a:defRPr/>
            </a:pPr>
            <a:fld id="{99D4F35C-81D6-534F-BE25-3486426BC7E3}" type="slidenum">
              <a:rPr lang="en-US" smtClean="0"/>
              <a:pPr>
                <a:defRPr/>
              </a:pPr>
              <a:t>43</a:t>
            </a:fld>
            <a:endParaRPr lang="en-US"/>
          </a:p>
        </p:txBody>
      </p:sp>
      <p:sp>
        <p:nvSpPr>
          <p:cNvPr id="67588" name="Rectangle 2"/>
          <p:cNvSpPr>
            <a:spLocks noGrp="1" noChangeArrowheads="1"/>
          </p:cNvSpPr>
          <p:nvPr>
            <p:ph type="title"/>
          </p:nvPr>
        </p:nvSpPr>
        <p:spPr/>
        <p:txBody>
          <a:bodyPr/>
          <a:lstStyle/>
          <a:p>
            <a:r>
              <a:rPr lang="en-US"/>
              <a:t>Improving Gate Delay</a:t>
            </a:r>
          </a:p>
        </p:txBody>
      </p:sp>
      <p:sp>
        <p:nvSpPr>
          <p:cNvPr id="67589" name="Rectangle 3"/>
          <p:cNvSpPr>
            <a:spLocks noGrp="1" noChangeArrowheads="1"/>
          </p:cNvSpPr>
          <p:nvPr>
            <p:ph type="body" sz="half" idx="1"/>
          </p:nvPr>
        </p:nvSpPr>
        <p:spPr>
          <a:xfrm>
            <a:off x="381000" y="1905000"/>
            <a:ext cx="4724400" cy="4114800"/>
          </a:xfrm>
        </p:spPr>
        <p:txBody>
          <a:bodyPr/>
          <a:lstStyle/>
          <a:p>
            <a:pPr>
              <a:buNone/>
            </a:pPr>
            <a:r>
              <a:rPr lang="en-US" sz="3600" dirty="0" smtClean="0"/>
              <a:t>Normal scale</a:t>
            </a:r>
          </a:p>
          <a:p>
            <a:pPr>
              <a:buFont typeface="Wingdings" charset="2"/>
              <a:buChar char="§"/>
            </a:pPr>
            <a:r>
              <a:rPr lang="en-US" sz="3600" dirty="0" smtClean="0">
                <a:latin typeface="Symbol" charset="2"/>
              </a:rPr>
              <a:t> </a:t>
            </a:r>
            <a:r>
              <a:rPr lang="en-US" sz="3600" dirty="0" err="1">
                <a:latin typeface="Symbol" charset="2"/>
              </a:rPr>
              <a:t>t</a:t>
            </a:r>
            <a:r>
              <a:rPr lang="en-US" sz="3600" baseline="-25000" dirty="0" err="1"/>
              <a:t>gd</a:t>
            </a:r>
            <a:r>
              <a:rPr lang="en-US" sz="3600" dirty="0"/>
              <a:t>=Q/I=(CV)/I</a:t>
            </a:r>
          </a:p>
          <a:p>
            <a:pPr>
              <a:buFont typeface="Wingdings" charset="2"/>
              <a:buChar char="§"/>
            </a:pPr>
            <a:r>
              <a:rPr lang="en-US" sz="3600" dirty="0"/>
              <a:t>V</a:t>
            </a:r>
            <a:r>
              <a:rPr lang="en-US" sz="3600" dirty="0">
                <a:sym typeface="Wingdings" charset="2"/>
              </a:rPr>
              <a:t></a:t>
            </a:r>
            <a:r>
              <a:rPr lang="en-US" sz="3600" dirty="0" smtClean="0">
                <a:latin typeface="Symbol" charset="2"/>
              </a:rPr>
              <a:t> </a:t>
            </a:r>
            <a:r>
              <a:rPr lang="en-US" sz="3600" dirty="0" smtClean="0"/>
              <a:t>S×V</a:t>
            </a:r>
            <a:r>
              <a:rPr lang="en-US" sz="3600" baseline="-25000" dirty="0" smtClean="0"/>
              <a:t> </a:t>
            </a:r>
            <a:endParaRPr lang="en-US" sz="3600" dirty="0" smtClean="0">
              <a:latin typeface="Symbol" charset="2"/>
            </a:endParaRPr>
          </a:p>
          <a:p>
            <a:pPr>
              <a:buFont typeface="Wingdings" charset="2"/>
              <a:buChar char="§"/>
            </a:pPr>
            <a:r>
              <a:rPr lang="en-US" sz="2400" dirty="0">
                <a:solidFill>
                  <a:srgbClr val="000000"/>
                </a:solidFill>
              </a:rPr>
              <a:t>I</a:t>
            </a:r>
            <a:r>
              <a:rPr lang="en-US" sz="2400" baseline="-25000" dirty="0">
                <a:solidFill>
                  <a:srgbClr val="000000"/>
                </a:solidFill>
              </a:rPr>
              <a:t>d</a:t>
            </a:r>
            <a:r>
              <a:rPr lang="en-US" sz="2400" dirty="0">
                <a:solidFill>
                  <a:srgbClr val="000000"/>
                </a:solidFill>
              </a:rPr>
              <a:t>=(</a:t>
            </a:r>
            <a:r>
              <a:rPr lang="en-US" sz="2400" dirty="0">
                <a:solidFill>
                  <a:srgbClr val="000000"/>
                </a:solidFill>
                <a:latin typeface="Symbol" charset="2"/>
              </a:rPr>
              <a:t>m</a:t>
            </a:r>
            <a:r>
              <a:rPr lang="en-US" sz="2400" dirty="0">
                <a:solidFill>
                  <a:srgbClr val="000000"/>
                </a:solidFill>
              </a:rPr>
              <a:t>C</a:t>
            </a:r>
            <a:r>
              <a:rPr lang="en-US" sz="2400" baseline="-25000" dirty="0">
                <a:solidFill>
                  <a:srgbClr val="000000"/>
                </a:solidFill>
              </a:rPr>
              <a:t>OX</a:t>
            </a:r>
            <a:r>
              <a:rPr lang="en-US" sz="2400" dirty="0">
                <a:solidFill>
                  <a:srgbClr val="000000"/>
                </a:solidFill>
              </a:rPr>
              <a:t>/2)(W/L)(V</a:t>
            </a:r>
            <a:r>
              <a:rPr lang="en-US" sz="2400" baseline="-25000" dirty="0">
                <a:solidFill>
                  <a:srgbClr val="000000"/>
                </a:solidFill>
              </a:rPr>
              <a:t>gs</a:t>
            </a:r>
            <a:r>
              <a:rPr lang="en-US" sz="2400" dirty="0">
                <a:solidFill>
                  <a:srgbClr val="000000"/>
                </a:solidFill>
              </a:rPr>
              <a:t>-V</a:t>
            </a:r>
            <a:r>
              <a:rPr lang="en-US" sz="2400" baseline="-25000" dirty="0">
                <a:solidFill>
                  <a:srgbClr val="000000"/>
                </a:solidFill>
              </a:rPr>
              <a:t>TH</a:t>
            </a:r>
            <a:r>
              <a:rPr lang="en-US" sz="2400" dirty="0">
                <a:solidFill>
                  <a:srgbClr val="000000"/>
                </a:solidFill>
              </a:rPr>
              <a:t>)</a:t>
            </a:r>
            <a:r>
              <a:rPr lang="en-US" sz="2400" baseline="30000" dirty="0">
                <a:solidFill>
                  <a:srgbClr val="000000"/>
                </a:solidFill>
              </a:rPr>
              <a:t>2</a:t>
            </a:r>
            <a:endParaRPr lang="en-US" dirty="0">
              <a:solidFill>
                <a:srgbClr val="000000"/>
              </a:solidFill>
            </a:endParaRPr>
          </a:p>
          <a:p>
            <a:pPr>
              <a:buFont typeface="Wingdings" charset="2"/>
              <a:buChar char="§"/>
            </a:pPr>
            <a:r>
              <a:rPr lang="en-US" sz="3600" dirty="0"/>
              <a:t>I</a:t>
            </a:r>
            <a:r>
              <a:rPr lang="en-US" sz="3600" baseline="-25000" dirty="0"/>
              <a:t>d</a:t>
            </a:r>
            <a:r>
              <a:rPr lang="en-US" sz="3600" baseline="-25000" dirty="0">
                <a:sym typeface="Wingdings" charset="2"/>
              </a:rPr>
              <a:t> </a:t>
            </a:r>
            <a:r>
              <a:rPr lang="en-US" sz="3600" dirty="0" err="1">
                <a:sym typeface="Wingdings" charset="2"/>
              </a:rPr>
              <a:t></a:t>
            </a:r>
            <a:r>
              <a:rPr lang="en-US" sz="3600" dirty="0" smtClean="0">
                <a:latin typeface="Symbol" charset="2"/>
              </a:rPr>
              <a:t> </a:t>
            </a:r>
            <a:r>
              <a:rPr lang="en-US" sz="3600" dirty="0" err="1" smtClean="0"/>
              <a:t>S×I</a:t>
            </a:r>
            <a:r>
              <a:rPr lang="en-US" sz="3600" baseline="-25000" dirty="0" err="1" smtClean="0"/>
              <a:t>d</a:t>
            </a:r>
            <a:endParaRPr lang="en-US" sz="3600" dirty="0" smtClean="0">
              <a:latin typeface="Symbol" charset="2"/>
            </a:endParaRPr>
          </a:p>
          <a:p>
            <a:pPr>
              <a:buFont typeface="Wingdings" charset="2"/>
              <a:buChar char="§"/>
            </a:pPr>
            <a:r>
              <a:rPr lang="en-US" sz="3600" dirty="0"/>
              <a:t>C</a:t>
            </a:r>
            <a:r>
              <a:rPr lang="en-US" sz="3600" baseline="-25000" dirty="0" smtClean="0"/>
              <a:t> </a:t>
            </a:r>
            <a:r>
              <a:rPr lang="en-US" sz="3600" dirty="0" err="1" smtClean="0">
                <a:sym typeface="Wingdings" charset="2"/>
              </a:rPr>
              <a:t></a:t>
            </a:r>
            <a:r>
              <a:rPr lang="en-US" sz="3600" dirty="0" smtClean="0">
                <a:latin typeface="Symbol" charset="2"/>
              </a:rPr>
              <a:t> </a:t>
            </a:r>
            <a:r>
              <a:rPr lang="en-US" sz="3600" dirty="0" smtClean="0"/>
              <a:t>S×C</a:t>
            </a:r>
            <a:r>
              <a:rPr lang="en-US" sz="3600" baseline="-25000" dirty="0" smtClean="0"/>
              <a:t> </a:t>
            </a:r>
            <a:endParaRPr lang="en-US" sz="3600" dirty="0" smtClean="0">
              <a:latin typeface="Symbol" charset="2"/>
            </a:endParaRPr>
          </a:p>
          <a:p>
            <a:pPr>
              <a:buFont typeface="Wingdings" charset="2"/>
              <a:buChar char="§"/>
            </a:pPr>
            <a:r>
              <a:rPr lang="en-US" sz="3600" dirty="0" err="1">
                <a:latin typeface="Symbol" charset="2"/>
              </a:rPr>
              <a:t>t</a:t>
            </a:r>
            <a:r>
              <a:rPr lang="en-US" sz="3600" baseline="-25000" dirty="0" err="1"/>
              <a:t>gd</a:t>
            </a:r>
            <a:r>
              <a:rPr lang="en-US" sz="3600" baseline="-25000" dirty="0" smtClean="0"/>
              <a:t> </a:t>
            </a:r>
            <a:r>
              <a:rPr lang="en-US" sz="3600" dirty="0" err="1" smtClean="0">
                <a:sym typeface="Wingdings" charset="2"/>
              </a:rPr>
              <a:t></a:t>
            </a:r>
            <a:r>
              <a:rPr lang="en-US" sz="3600" dirty="0" smtClean="0">
                <a:latin typeface="Symbol" charset="2"/>
              </a:rPr>
              <a:t> </a:t>
            </a:r>
            <a:r>
              <a:rPr lang="en-US" sz="3600" dirty="0" err="1" smtClean="0"/>
              <a:t>S×</a:t>
            </a:r>
            <a:r>
              <a:rPr lang="en-US" sz="3600" dirty="0" err="1" smtClean="0">
                <a:latin typeface="Symbol" charset="2"/>
              </a:rPr>
              <a:t>t</a:t>
            </a:r>
            <a:r>
              <a:rPr lang="en-US" sz="3600" baseline="-25000" dirty="0" err="1" smtClean="0"/>
              <a:t>gd</a:t>
            </a:r>
            <a:r>
              <a:rPr lang="en-US" sz="3600" baseline="-25000" dirty="0" smtClean="0"/>
              <a:t> </a:t>
            </a:r>
            <a:endParaRPr lang="en-US" sz="3600" dirty="0">
              <a:latin typeface="Symbol" charset="2"/>
            </a:endParaRPr>
          </a:p>
        </p:txBody>
      </p:sp>
      <p:pic>
        <p:nvPicPr>
          <p:cNvPr id="67590" name="Picture 4" descr="charge_cap"/>
          <p:cNvPicPr>
            <a:picLocks noChangeAspect="1" noChangeArrowheads="1"/>
          </p:cNvPicPr>
          <p:nvPr/>
        </p:nvPicPr>
        <p:blipFill>
          <a:blip r:embed="rId2"/>
          <a:srcRect/>
          <a:stretch>
            <a:fillRect/>
          </a:stretch>
        </p:blipFill>
        <p:spPr bwMode="auto">
          <a:xfrm>
            <a:off x="4572000" y="1981200"/>
            <a:ext cx="2420938" cy="3886200"/>
          </a:xfrm>
          <a:prstGeom prst="rect">
            <a:avLst/>
          </a:prstGeom>
          <a:noFill/>
          <a:ln w="9525">
            <a:noFill/>
            <a:miter lim="800000"/>
            <a:headEnd/>
            <a:tailEnd/>
          </a:ln>
        </p:spPr>
      </p:pic>
      <p:sp>
        <p:nvSpPr>
          <p:cNvPr id="70663" name="Text Box 7"/>
          <p:cNvSpPr txBox="1">
            <a:spLocks noChangeArrowheads="1"/>
          </p:cNvSpPr>
          <p:nvPr/>
        </p:nvSpPr>
        <p:spPr bwMode="auto">
          <a:xfrm>
            <a:off x="5715000" y="4940300"/>
            <a:ext cx="2084388" cy="1938338"/>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charset="0"/>
              </a:rPr>
              <a:t>Don’t scale V:</a:t>
            </a:r>
          </a:p>
          <a:p>
            <a:r>
              <a:rPr lang="en-US">
                <a:solidFill>
                  <a:schemeClr val="accent2"/>
                </a:solidFill>
                <a:latin typeface="Arial" charset="0"/>
              </a:rPr>
              <a:t>   V</a:t>
            </a:r>
            <a:r>
              <a:rPr lang="en-US">
                <a:solidFill>
                  <a:schemeClr val="accent2"/>
                </a:solidFill>
                <a:latin typeface="Arial" charset="0"/>
                <a:sym typeface="Wingdings" charset="2"/>
              </a:rPr>
              <a:t>V</a:t>
            </a:r>
          </a:p>
          <a:p>
            <a:r>
              <a:rPr lang="en-US">
                <a:solidFill>
                  <a:schemeClr val="accent2"/>
                </a:solidFill>
                <a:latin typeface="Arial" charset="0"/>
                <a:sym typeface="Wingdings" charset="2"/>
              </a:rPr>
              <a:t>    II/S</a:t>
            </a:r>
          </a:p>
          <a:p>
            <a:r>
              <a:rPr lang="en-US">
                <a:solidFill>
                  <a:schemeClr val="accent2"/>
                </a:solidFill>
                <a:latin typeface="Symbol" charset="2"/>
              </a:rPr>
              <a:t>t</a:t>
            </a:r>
            <a:r>
              <a:rPr lang="en-US" baseline="-25000">
                <a:solidFill>
                  <a:schemeClr val="accent2"/>
                </a:solidFill>
                <a:latin typeface="Arial" charset="0"/>
              </a:rPr>
              <a:t>gd</a:t>
            </a:r>
            <a:r>
              <a:rPr lang="en-US">
                <a:solidFill>
                  <a:schemeClr val="accent2"/>
                </a:solidFill>
                <a:latin typeface="Arial" charset="0"/>
              </a:rPr>
              <a:t> </a:t>
            </a:r>
            <a:r>
              <a:rPr lang="en-US">
                <a:solidFill>
                  <a:schemeClr val="accent2"/>
                </a:solidFill>
                <a:latin typeface="Arial" charset="0"/>
                <a:sym typeface="Wingdings" charset="2"/>
              </a:rPr>
              <a:t></a:t>
            </a:r>
            <a:r>
              <a:rPr lang="en-US">
                <a:solidFill>
                  <a:schemeClr val="accent2"/>
                </a:solidFill>
                <a:latin typeface="Arial" charset="0"/>
              </a:rPr>
              <a:t> </a:t>
            </a:r>
            <a:r>
              <a:rPr lang="en-US">
                <a:solidFill>
                  <a:schemeClr val="accent2"/>
                </a:solidFill>
              </a:rPr>
              <a:t>S</a:t>
            </a:r>
            <a:r>
              <a:rPr lang="en-US" baseline="30000">
                <a:solidFill>
                  <a:schemeClr val="accent2"/>
                </a:solidFill>
              </a:rPr>
              <a:t>2</a:t>
            </a:r>
            <a:r>
              <a:rPr lang="en-US">
                <a:solidFill>
                  <a:schemeClr val="accent2"/>
                </a:solidFill>
              </a:rPr>
              <a:t>×</a:t>
            </a:r>
            <a:r>
              <a:rPr lang="en-US">
                <a:solidFill>
                  <a:schemeClr val="accent2"/>
                </a:solidFill>
                <a:latin typeface="Symbol" charset="2"/>
              </a:rPr>
              <a:t>t</a:t>
            </a:r>
            <a:r>
              <a:rPr lang="en-US" baseline="-25000">
                <a:solidFill>
                  <a:schemeClr val="accent2"/>
                </a:solidFill>
                <a:latin typeface="Arial" charset="0"/>
              </a:rPr>
              <a:t>gd</a:t>
            </a:r>
            <a:r>
              <a:rPr lang="en-US">
                <a:solidFill>
                  <a:schemeClr val="accent2"/>
                </a:solidFill>
                <a:latin typeface="Arial" charset="0"/>
              </a:rPr>
              <a:t> </a:t>
            </a:r>
            <a:endParaRPr lang="en-US" baseline="30000">
              <a:solidFill>
                <a:schemeClr val="accent2"/>
              </a:solidFill>
              <a:latin typeface="Arial" charset="0"/>
              <a:sym typeface="Wingdings" charset="2"/>
            </a:endParaRPr>
          </a:p>
          <a:p>
            <a:r>
              <a:rPr lang="en-US">
                <a:solidFill>
                  <a:srgbClr val="FF0000"/>
                </a:solidFill>
                <a:sym typeface="Wingdings" charset="2"/>
              </a:rPr>
              <a:t>    </a:t>
            </a:r>
          </a:p>
        </p:txBody>
      </p:sp>
      <p:sp>
        <p:nvSpPr>
          <p:cNvPr id="9" name="TextBox 8"/>
          <p:cNvSpPr txBox="1"/>
          <p:nvPr/>
        </p:nvSpPr>
        <p:spPr>
          <a:xfrm>
            <a:off x="6248400" y="1981200"/>
            <a:ext cx="2596384" cy="1200328"/>
          </a:xfrm>
          <a:prstGeom prst="rect">
            <a:avLst/>
          </a:prstGeom>
          <a:noFill/>
        </p:spPr>
        <p:txBody>
          <a:bodyPr wrap="none" rtlCol="0">
            <a:spAutoFit/>
          </a:bodyPr>
          <a:lstStyle/>
          <a:p>
            <a:r>
              <a:rPr lang="en-US" dirty="0" smtClean="0">
                <a:solidFill>
                  <a:srgbClr val="FF6600"/>
                </a:solidFill>
                <a:latin typeface="+mn-lt"/>
              </a:rPr>
              <a:t>What happens</a:t>
            </a:r>
          </a:p>
          <a:p>
            <a:r>
              <a:rPr lang="en-US" dirty="0" smtClean="0">
                <a:solidFill>
                  <a:srgbClr val="FF6600"/>
                </a:solidFill>
                <a:latin typeface="+mn-lt"/>
              </a:rPr>
              <a:t>i</a:t>
            </a:r>
            <a:r>
              <a:rPr lang="en-US" dirty="0" smtClean="0">
                <a:solidFill>
                  <a:srgbClr val="FF6600"/>
                </a:solidFill>
                <a:latin typeface="+mn-lt"/>
              </a:rPr>
              <a:t>f don’t scale V?</a:t>
            </a:r>
          </a:p>
          <a:p>
            <a:r>
              <a:rPr lang="en-US" dirty="0" smtClean="0">
                <a:solidFill>
                  <a:srgbClr val="FF6600"/>
                </a:solidFill>
                <a:latin typeface="+mn-lt"/>
              </a:rPr>
              <a:t>(note V impacts I)</a:t>
            </a:r>
            <a:endParaRPr lang="en-US" dirty="0">
              <a:solidFill>
                <a:srgbClr val="FF66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3" grpId="0"/>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4"/>
          <p:cNvSpPr>
            <a:spLocks noGrp="1"/>
          </p:cNvSpPr>
          <p:nvPr>
            <p:ph type="dt" sz="quarter" idx="10"/>
          </p:nvPr>
        </p:nvSpPr>
        <p:spPr/>
        <p:txBody>
          <a:bodyPr/>
          <a:lstStyle/>
          <a:p>
            <a:pPr>
              <a:defRPr/>
            </a:pPr>
            <a:r>
              <a:rPr lang="en-US" smtClean="0"/>
              <a:t>Penn ESE532 Spring 2017 -- DeHon</a:t>
            </a:r>
            <a:endParaRPr lang="en-US"/>
          </a:p>
        </p:txBody>
      </p:sp>
      <p:sp>
        <p:nvSpPr>
          <p:cNvPr id="7" name="Slide Number Placeholder 6"/>
          <p:cNvSpPr>
            <a:spLocks noGrp="1"/>
          </p:cNvSpPr>
          <p:nvPr>
            <p:ph type="sldNum" sz="quarter" idx="12"/>
          </p:nvPr>
        </p:nvSpPr>
        <p:spPr/>
        <p:txBody>
          <a:bodyPr/>
          <a:lstStyle/>
          <a:p>
            <a:pPr>
              <a:defRPr/>
            </a:pPr>
            <a:fld id="{423322B6-2011-6343-A33F-F1859156DC79}" type="slidenum">
              <a:rPr lang="en-US" smtClean="0"/>
              <a:pPr>
                <a:defRPr/>
              </a:pPr>
              <a:t>44</a:t>
            </a:fld>
            <a:endParaRPr lang="en-US"/>
          </a:p>
        </p:txBody>
      </p:sp>
      <p:sp>
        <p:nvSpPr>
          <p:cNvPr id="68612" name="Rectangle 2"/>
          <p:cNvSpPr>
            <a:spLocks noGrp="1" noChangeArrowheads="1"/>
          </p:cNvSpPr>
          <p:nvPr>
            <p:ph type="title"/>
          </p:nvPr>
        </p:nvSpPr>
        <p:spPr/>
        <p:txBody>
          <a:bodyPr/>
          <a:lstStyle/>
          <a:p>
            <a:r>
              <a:rPr lang="en-US" sz="4000"/>
              <a:t>…But </a:t>
            </a:r>
            <a:br>
              <a:rPr lang="en-US" sz="4000"/>
            </a:br>
            <a:r>
              <a:rPr lang="en-US" sz="4000"/>
              <a:t>Power Dissipation (Dynamic)</a:t>
            </a:r>
          </a:p>
        </p:txBody>
      </p:sp>
      <p:sp>
        <p:nvSpPr>
          <p:cNvPr id="68613" name="Rectangle 3"/>
          <p:cNvSpPr>
            <a:spLocks noGrp="1" noChangeArrowheads="1"/>
          </p:cNvSpPr>
          <p:nvPr>
            <p:ph type="body" sz="half" idx="1"/>
          </p:nvPr>
        </p:nvSpPr>
        <p:spPr>
          <a:xfrm>
            <a:off x="685800" y="1981200"/>
            <a:ext cx="3810000" cy="3505200"/>
          </a:xfrm>
        </p:spPr>
        <p:txBody>
          <a:bodyPr/>
          <a:lstStyle/>
          <a:p>
            <a:r>
              <a:rPr lang="en-US" dirty="0"/>
              <a:t>Capacitive (</a:t>
            </a:r>
            <a:r>
              <a:rPr lang="en-US" dirty="0" err="1"/>
              <a:t>Dis)charging</a:t>
            </a:r>
            <a:endParaRPr lang="en-US" dirty="0"/>
          </a:p>
          <a:p>
            <a:pPr lvl="1">
              <a:buFont typeface="Wingdings" charset="2"/>
              <a:buChar char="§"/>
            </a:pPr>
            <a:r>
              <a:rPr lang="en-US" sz="3200" dirty="0"/>
              <a:t>P=(1/2)CV</a:t>
            </a:r>
            <a:r>
              <a:rPr lang="en-US" sz="3200" baseline="30000" dirty="0"/>
              <a:t>2</a:t>
            </a:r>
            <a:r>
              <a:rPr lang="en-US" sz="3200" dirty="0"/>
              <a:t>f</a:t>
            </a:r>
          </a:p>
          <a:p>
            <a:pPr lvl="1">
              <a:buFont typeface="Wingdings" charset="2"/>
              <a:buChar char="§"/>
            </a:pPr>
            <a:r>
              <a:rPr lang="en-US" sz="3200" dirty="0"/>
              <a:t>V</a:t>
            </a:r>
            <a:r>
              <a:rPr lang="en-US" sz="3200" dirty="0">
                <a:sym typeface="Wingdings" charset="2"/>
              </a:rPr>
              <a:t></a:t>
            </a:r>
            <a:r>
              <a:rPr lang="en-US" sz="3200" dirty="0">
                <a:latin typeface="Symbol" charset="2"/>
              </a:rPr>
              <a:t> </a:t>
            </a:r>
            <a:r>
              <a:rPr lang="en-US" sz="3200" dirty="0" smtClean="0"/>
              <a:t>V</a:t>
            </a:r>
            <a:endParaRPr lang="en-US" sz="3200" dirty="0" smtClean="0">
              <a:latin typeface="Symbol" charset="2"/>
            </a:endParaRPr>
          </a:p>
          <a:p>
            <a:pPr lvl="1">
              <a:buFont typeface="Wingdings" charset="2"/>
              <a:buChar char="§"/>
            </a:pPr>
            <a:r>
              <a:rPr lang="en-US" sz="3200" dirty="0"/>
              <a:t>C</a:t>
            </a:r>
            <a:r>
              <a:rPr lang="en-US" sz="3200" baseline="-25000" dirty="0"/>
              <a:t> </a:t>
            </a:r>
            <a:r>
              <a:rPr lang="en-US" sz="3200" dirty="0" err="1">
                <a:sym typeface="Wingdings" charset="2"/>
              </a:rPr>
              <a:t></a:t>
            </a:r>
            <a:r>
              <a:rPr lang="en-US" sz="3200" dirty="0" smtClean="0">
                <a:latin typeface="Symbol" charset="2"/>
              </a:rPr>
              <a:t> </a:t>
            </a:r>
            <a:r>
              <a:rPr lang="en-US" sz="3200" dirty="0" smtClean="0"/>
              <a:t>S×C</a:t>
            </a:r>
            <a:r>
              <a:rPr lang="en-US" sz="3200" baseline="-25000" dirty="0" smtClean="0"/>
              <a:t> </a:t>
            </a:r>
            <a:endParaRPr lang="en-US" sz="3200" dirty="0" smtClean="0">
              <a:latin typeface="Symbol" charset="2"/>
            </a:endParaRPr>
          </a:p>
          <a:p>
            <a:pPr lvl="1"/>
            <a:endParaRPr lang="en-US" sz="3200" dirty="0"/>
          </a:p>
        </p:txBody>
      </p:sp>
      <p:sp>
        <p:nvSpPr>
          <p:cNvPr id="68614" name="Rectangle 4"/>
          <p:cNvSpPr>
            <a:spLocks noGrp="1" noChangeArrowheads="1"/>
          </p:cNvSpPr>
          <p:nvPr>
            <p:ph type="body" sz="half" idx="2"/>
          </p:nvPr>
        </p:nvSpPr>
        <p:spPr>
          <a:xfrm>
            <a:off x="4648200" y="1981200"/>
            <a:ext cx="3810000" cy="3352800"/>
          </a:xfrm>
        </p:spPr>
        <p:txBody>
          <a:bodyPr/>
          <a:lstStyle/>
          <a:p>
            <a:r>
              <a:rPr lang="en-US" sz="3200" dirty="0">
                <a:solidFill>
                  <a:srgbClr val="FF6600"/>
                </a:solidFill>
              </a:rPr>
              <a:t>Increase Frequency?</a:t>
            </a:r>
          </a:p>
          <a:p>
            <a:pPr lvl="1">
              <a:buFont typeface="Wingdings" charset="2"/>
              <a:buChar char="§"/>
            </a:pPr>
            <a:r>
              <a:rPr lang="en-US" sz="3200" dirty="0" err="1"/>
              <a:t>f</a:t>
            </a:r>
            <a:r>
              <a:rPr lang="en-US" sz="3200" dirty="0" smtClean="0"/>
              <a:t> </a:t>
            </a:r>
            <a:r>
              <a:rPr lang="en-US" sz="3200" dirty="0" err="1" smtClean="0">
                <a:sym typeface="Wingdings" charset="2"/>
              </a:rPr>
              <a:t></a:t>
            </a:r>
            <a:r>
              <a:rPr lang="en-US" sz="3200" dirty="0" smtClean="0">
                <a:latin typeface="Symbol" charset="2"/>
              </a:rPr>
              <a:t> </a:t>
            </a:r>
            <a:r>
              <a:rPr lang="en-US" sz="3200" dirty="0" smtClean="0"/>
              <a:t>f/S</a:t>
            </a:r>
            <a:r>
              <a:rPr lang="en-US" sz="3200" baseline="30000" dirty="0" smtClean="0"/>
              <a:t>2</a:t>
            </a:r>
            <a:r>
              <a:rPr lang="en-US" sz="3200" dirty="0" smtClean="0"/>
              <a:t>  </a:t>
            </a:r>
            <a:r>
              <a:rPr lang="en-US" sz="3200" dirty="0"/>
              <a:t>?</a:t>
            </a:r>
          </a:p>
          <a:p>
            <a:pPr lvl="1">
              <a:buFont typeface="Wingdings" charset="2"/>
              <a:buChar char="§"/>
            </a:pPr>
            <a:r>
              <a:rPr lang="en-US" sz="3200" dirty="0"/>
              <a:t>P</a:t>
            </a:r>
            <a:r>
              <a:rPr lang="en-US" sz="3200" dirty="0" smtClean="0"/>
              <a:t> </a:t>
            </a:r>
            <a:r>
              <a:rPr lang="en-US" sz="3200" dirty="0" err="1" smtClean="0">
                <a:sym typeface="Wingdings" charset="2"/>
              </a:rPr>
              <a:t></a:t>
            </a:r>
            <a:r>
              <a:rPr lang="en-US" sz="3200" dirty="0" smtClean="0">
                <a:latin typeface="Symbol" charset="2"/>
              </a:rPr>
              <a:t> </a:t>
            </a:r>
            <a:r>
              <a:rPr lang="en-US" sz="3200" dirty="0"/>
              <a:t>P</a:t>
            </a:r>
            <a:r>
              <a:rPr lang="en-US" sz="3200" dirty="0" smtClean="0">
                <a:latin typeface="Symbol" charset="2"/>
              </a:rPr>
              <a:t>/</a:t>
            </a:r>
            <a:r>
              <a:rPr lang="en-US" sz="3200" dirty="0" smtClean="0"/>
              <a:t>S</a:t>
            </a:r>
            <a:endParaRPr lang="en-US" sz="3200" baseline="30000" dirty="0" smtClean="0">
              <a:latin typeface="Symbol" charset="2"/>
            </a:endParaRPr>
          </a:p>
          <a:p>
            <a:pPr lvl="1">
              <a:buFont typeface="Wingdings" charset="2"/>
              <a:buChar char="§"/>
            </a:pPr>
            <a:endParaRPr lang="en-US" sz="3200" baseline="30000" dirty="0">
              <a:latin typeface="Symbol" charset="2"/>
            </a:endParaRPr>
          </a:p>
        </p:txBody>
      </p:sp>
      <p:sp>
        <p:nvSpPr>
          <p:cNvPr id="71685" name="Text Box 5"/>
          <p:cNvSpPr txBox="1">
            <a:spLocks noChangeArrowheads="1"/>
          </p:cNvSpPr>
          <p:nvPr/>
        </p:nvSpPr>
        <p:spPr bwMode="auto">
          <a:xfrm>
            <a:off x="838200" y="5638800"/>
            <a:ext cx="7796213" cy="523875"/>
          </a:xfrm>
          <a:prstGeom prst="rect">
            <a:avLst/>
          </a:prstGeom>
          <a:noFill/>
          <a:ln w="9525">
            <a:noFill/>
            <a:miter lim="800000"/>
            <a:headEnd/>
            <a:tailEnd/>
          </a:ln>
        </p:spPr>
        <p:txBody>
          <a:bodyPr wrap="none">
            <a:prstTxWarp prst="textNoShape">
              <a:avLst/>
            </a:prstTxWarp>
            <a:spAutoFit/>
          </a:bodyPr>
          <a:lstStyle/>
          <a:p>
            <a:r>
              <a:rPr lang="en-US" sz="2800">
                <a:latin typeface="Arial" charset="0"/>
              </a:rPr>
              <a:t>If not scale V, power dissipation not scale down.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6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build="p" bldLvl="2"/>
      <p:bldP spid="71685" grpId="0"/>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Penn ESE532 Spring 2017 -- DeHon</a:t>
            </a:r>
            <a:endParaRPr lang="en-US"/>
          </a:p>
        </p:txBody>
      </p:sp>
      <p:sp>
        <p:nvSpPr>
          <p:cNvPr id="6" name="Slide Number Placeholder 5"/>
          <p:cNvSpPr>
            <a:spLocks noGrp="1"/>
          </p:cNvSpPr>
          <p:nvPr>
            <p:ph type="sldNum" sz="quarter" idx="12"/>
          </p:nvPr>
        </p:nvSpPr>
        <p:spPr/>
        <p:txBody>
          <a:bodyPr/>
          <a:lstStyle/>
          <a:p>
            <a:pPr>
              <a:defRPr/>
            </a:pPr>
            <a:fld id="{9C02DD45-93FA-9F4A-B25C-18AA9D15736C}" type="slidenum">
              <a:rPr lang="en-US" smtClean="0"/>
              <a:pPr>
                <a:defRPr/>
              </a:pPr>
              <a:t>45</a:t>
            </a:fld>
            <a:endParaRPr lang="en-US"/>
          </a:p>
        </p:txBody>
      </p:sp>
      <p:sp>
        <p:nvSpPr>
          <p:cNvPr id="69636" name="Rectangle 2"/>
          <p:cNvSpPr>
            <a:spLocks noGrp="1" noChangeArrowheads="1"/>
          </p:cNvSpPr>
          <p:nvPr>
            <p:ph type="title"/>
          </p:nvPr>
        </p:nvSpPr>
        <p:spPr/>
        <p:txBody>
          <a:bodyPr/>
          <a:lstStyle/>
          <a:p>
            <a:r>
              <a:rPr lang="en-US" sz="4000"/>
              <a:t>…And Power Density</a:t>
            </a:r>
          </a:p>
        </p:txBody>
      </p:sp>
      <p:sp>
        <p:nvSpPr>
          <p:cNvPr id="72707" name="Rectangle 3"/>
          <p:cNvSpPr>
            <a:spLocks noGrp="1" noChangeArrowheads="1"/>
          </p:cNvSpPr>
          <p:nvPr>
            <p:ph type="body" idx="1"/>
          </p:nvPr>
        </p:nvSpPr>
        <p:spPr/>
        <p:txBody>
          <a:bodyPr/>
          <a:lstStyle/>
          <a:p>
            <a:r>
              <a:rPr lang="en-US" dirty="0"/>
              <a:t>P</a:t>
            </a:r>
            <a:r>
              <a:rPr lang="en-US" dirty="0">
                <a:sym typeface="Wingdings" charset="2"/>
              </a:rPr>
              <a:t></a:t>
            </a:r>
            <a:r>
              <a:rPr lang="en-US" dirty="0">
                <a:latin typeface="Symbol" charset="2"/>
              </a:rPr>
              <a:t> </a:t>
            </a:r>
            <a:r>
              <a:rPr lang="en-US" dirty="0"/>
              <a:t>P/S</a:t>
            </a:r>
            <a:r>
              <a:rPr lang="en-US" baseline="-25000" dirty="0"/>
              <a:t> </a:t>
            </a:r>
            <a:r>
              <a:rPr lang="en-US" dirty="0"/>
              <a:t>(increase frequency)</a:t>
            </a:r>
            <a:endParaRPr lang="en-US" baseline="30000" dirty="0" smtClean="0">
              <a:latin typeface="Symbol" charset="2"/>
            </a:endParaRPr>
          </a:p>
          <a:p>
            <a:r>
              <a:rPr lang="en-US" dirty="0" smtClean="0"/>
              <a:t>But</a:t>
            </a:r>
            <a:r>
              <a:rPr lang="en-US" dirty="0"/>
              <a:t>…</a:t>
            </a:r>
            <a:r>
              <a:rPr lang="en-US" dirty="0">
                <a:latin typeface="Symbol" charset="2"/>
              </a:rPr>
              <a:t> A </a:t>
            </a:r>
            <a:r>
              <a:rPr lang="en-US" dirty="0" err="1">
                <a:sym typeface="Wingdings" charset="2"/>
              </a:rPr>
              <a:t></a:t>
            </a:r>
            <a:r>
              <a:rPr lang="en-US" dirty="0">
                <a:latin typeface="Symbol" charset="2"/>
              </a:rPr>
              <a:t> </a:t>
            </a:r>
            <a:r>
              <a:rPr lang="en-US" dirty="0"/>
              <a:t>S</a:t>
            </a:r>
            <a:r>
              <a:rPr lang="en-US" baseline="30000" dirty="0"/>
              <a:t>2</a:t>
            </a:r>
            <a:r>
              <a:rPr lang="en-US" dirty="0"/>
              <a:t>×</a:t>
            </a:r>
            <a:r>
              <a:rPr lang="en-US" dirty="0" smtClean="0">
                <a:latin typeface="Symbol" charset="2"/>
              </a:rPr>
              <a:t>A</a:t>
            </a:r>
          </a:p>
          <a:p>
            <a:r>
              <a:rPr lang="en-US" dirty="0" smtClean="0">
                <a:solidFill>
                  <a:srgbClr val="FF6600"/>
                </a:solidFill>
              </a:rPr>
              <a:t>What happens to power density?</a:t>
            </a:r>
          </a:p>
          <a:p>
            <a:endParaRPr lang="en-US" baseline="30000" dirty="0">
              <a:latin typeface="Symbol" charset="2"/>
            </a:endParaRPr>
          </a:p>
          <a:p>
            <a:r>
              <a:rPr lang="en-US" dirty="0"/>
              <a:t>P/A </a:t>
            </a:r>
            <a:r>
              <a:rPr lang="en-US" dirty="0" err="1">
                <a:sym typeface="Wingdings" charset="2"/>
              </a:rPr>
              <a:t></a:t>
            </a:r>
            <a:r>
              <a:rPr lang="en-US" dirty="0">
                <a:latin typeface="Symbol" charset="2"/>
              </a:rPr>
              <a:t> </a:t>
            </a:r>
            <a:r>
              <a:rPr lang="en-US" dirty="0"/>
              <a:t>(1/S</a:t>
            </a:r>
            <a:r>
              <a:rPr lang="en-US" baseline="30000" dirty="0"/>
              <a:t>3</a:t>
            </a:r>
            <a:r>
              <a:rPr lang="en-US" dirty="0"/>
              <a:t>)</a:t>
            </a:r>
            <a:r>
              <a:rPr lang="en-US" dirty="0" smtClean="0"/>
              <a:t>P/A</a:t>
            </a:r>
          </a:p>
          <a:p>
            <a:endParaRPr lang="en-US" dirty="0"/>
          </a:p>
          <a:p>
            <a:r>
              <a:rPr lang="en-US" dirty="0">
                <a:solidFill>
                  <a:srgbClr val="FF0000"/>
                </a:solidFill>
              </a:rPr>
              <a:t>Power Density </a:t>
            </a:r>
            <a:r>
              <a:rPr lang="en-US" dirty="0" smtClean="0">
                <a:solidFill>
                  <a:srgbClr val="FF0000"/>
                </a:solidFill>
              </a:rPr>
              <a:t>Increases </a:t>
            </a:r>
            <a:endParaRPr lang="en-US" dirty="0">
              <a:solidFill>
                <a:srgbClr val="FF0000"/>
              </a:solidFill>
            </a:endParaRPr>
          </a:p>
        </p:txBody>
      </p:sp>
      <p:sp>
        <p:nvSpPr>
          <p:cNvPr id="72708" name="Text Box 4"/>
          <p:cNvSpPr txBox="1">
            <a:spLocks noChangeArrowheads="1"/>
          </p:cNvSpPr>
          <p:nvPr/>
        </p:nvSpPr>
        <p:spPr bwMode="auto">
          <a:xfrm>
            <a:off x="609600" y="5943600"/>
            <a:ext cx="8151813" cy="457200"/>
          </a:xfrm>
          <a:prstGeom prst="rect">
            <a:avLst/>
          </a:prstGeom>
          <a:noFill/>
          <a:ln w="9525">
            <a:noFill/>
            <a:miter lim="800000"/>
            <a:headEnd/>
            <a:tailEnd/>
          </a:ln>
        </p:spPr>
        <p:txBody>
          <a:bodyPr wrap="none">
            <a:prstTxWarp prst="textNoShape">
              <a:avLst/>
            </a:prstTxWarp>
            <a:spAutoFit/>
          </a:bodyPr>
          <a:lstStyle/>
          <a:p>
            <a:r>
              <a:rPr lang="en-US">
                <a:latin typeface="Arial" charset="0"/>
              </a:rPr>
              <a:t>…this is where some companies have gotten into trouble…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7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70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P spid="72708" grpId="0"/>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Voltage Scaling</a:t>
            </a:r>
            <a:endParaRPr lang="en-US" dirty="0"/>
          </a:p>
        </p:txBody>
      </p:sp>
      <p:sp>
        <p:nvSpPr>
          <p:cNvPr id="3" name="Content Placeholder 2"/>
          <p:cNvSpPr>
            <a:spLocks noGrp="1"/>
          </p:cNvSpPr>
          <p:nvPr>
            <p:ph idx="1"/>
          </p:nvPr>
        </p:nvSpPr>
        <p:spPr>
          <a:xfrm>
            <a:off x="685800" y="5257800"/>
            <a:ext cx="7772400" cy="990600"/>
          </a:xfrm>
        </p:spPr>
        <p:txBody>
          <a:bodyPr/>
          <a:lstStyle/>
          <a:p>
            <a:r>
              <a:rPr lang="en-US" dirty="0" smtClean="0"/>
              <a:t>…and, we’re running into limits prevent </a:t>
            </a:r>
            <a:r>
              <a:rPr lang="en-US" dirty="0" smtClean="0"/>
              <a:t>voltage scaling going forward.</a:t>
            </a:r>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3E06BD0C-1B54-1545-A79D-294333CAF678}" type="slidenum">
              <a:rPr lang="en-US" smtClean="0"/>
              <a:pPr>
                <a:defRPr/>
              </a:pPr>
              <a:t>46</a:t>
            </a:fld>
            <a:endParaRPr lang="en-US"/>
          </a:p>
        </p:txBody>
      </p:sp>
      <p:pic>
        <p:nvPicPr>
          <p:cNvPr id="6" name="Picture 5"/>
          <p:cNvPicPr>
            <a:picLocks noChangeAspect="1"/>
          </p:cNvPicPr>
          <p:nvPr/>
        </p:nvPicPr>
        <p:blipFill>
          <a:blip r:embed="rId2"/>
          <a:stretch>
            <a:fillRect/>
          </a:stretch>
        </p:blipFill>
        <p:spPr>
          <a:xfrm>
            <a:off x="1752600" y="1524000"/>
            <a:ext cx="5638800" cy="3124200"/>
          </a:xfrm>
          <a:prstGeom prst="rect">
            <a:avLst/>
          </a:prstGeom>
        </p:spPr>
      </p:pic>
      <p:sp>
        <p:nvSpPr>
          <p:cNvPr id="7" name="TextBox 6"/>
          <p:cNvSpPr txBox="1"/>
          <p:nvPr/>
        </p:nvSpPr>
        <p:spPr>
          <a:xfrm>
            <a:off x="572423" y="4724400"/>
            <a:ext cx="8571577" cy="369332"/>
          </a:xfrm>
          <a:prstGeom prst="rect">
            <a:avLst/>
          </a:prstGeom>
          <a:noFill/>
        </p:spPr>
        <p:txBody>
          <a:bodyPr wrap="none" rtlCol="0">
            <a:spAutoFit/>
          </a:bodyPr>
          <a:lstStyle/>
          <a:p>
            <a:r>
              <a:rPr lang="en-US" sz="1800" dirty="0" err="1" smtClean="0"/>
              <a:t>http://software.intel.com/en-us/articles/gigascale-integration-challenges-and-opportunities/</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err="1" smtClean="0"/>
              <a:t>uP</a:t>
            </a:r>
            <a:r>
              <a:rPr lang="en-US" dirty="0" smtClean="0"/>
              <a:t> Power Density</a:t>
            </a:r>
            <a:endParaRPr lang="en-US" dirty="0"/>
          </a:p>
        </p:txBody>
      </p:sp>
      <p:sp>
        <p:nvSpPr>
          <p:cNvPr id="3" name="Date Placeholder 2"/>
          <p:cNvSpPr>
            <a:spLocks noGrp="1"/>
          </p:cNvSpPr>
          <p:nvPr>
            <p:ph type="dt" sz="half" idx="10"/>
          </p:nvPr>
        </p:nvSpPr>
        <p:spPr/>
        <p:txBody>
          <a:bodyPr/>
          <a:lstStyle/>
          <a:p>
            <a:pPr>
              <a:defRPr/>
            </a:pPr>
            <a:r>
              <a:rPr lang="en-US" smtClean="0"/>
              <a:t>Penn ESE532 Spring 2017 -- DeHon</a:t>
            </a:r>
            <a:endParaRPr lang="en-US"/>
          </a:p>
        </p:txBody>
      </p:sp>
      <p:sp>
        <p:nvSpPr>
          <p:cNvPr id="4" name="Slide Number Placeholder 3"/>
          <p:cNvSpPr>
            <a:spLocks noGrp="1"/>
          </p:cNvSpPr>
          <p:nvPr>
            <p:ph type="sldNum" sz="quarter" idx="12"/>
          </p:nvPr>
        </p:nvSpPr>
        <p:spPr/>
        <p:txBody>
          <a:bodyPr/>
          <a:lstStyle/>
          <a:p>
            <a:pPr>
              <a:defRPr/>
            </a:pPr>
            <a:fld id="{FB7AB0E4-6F47-3344-A506-4D426032C0AE}" type="slidenum">
              <a:rPr lang="en-US" smtClean="0"/>
              <a:pPr>
                <a:defRPr/>
              </a:pPr>
              <a:t>47</a:t>
            </a:fld>
            <a:endParaRPr lang="en-US"/>
          </a:p>
        </p:txBody>
      </p:sp>
      <p:pic>
        <p:nvPicPr>
          <p:cNvPr id="5" name="Picture 4"/>
          <p:cNvPicPr>
            <a:picLocks noChangeAspect="1"/>
          </p:cNvPicPr>
          <p:nvPr/>
        </p:nvPicPr>
        <p:blipFill>
          <a:blip r:embed="rId2"/>
          <a:stretch>
            <a:fillRect/>
          </a:stretch>
        </p:blipFill>
        <p:spPr>
          <a:xfrm>
            <a:off x="1447800" y="1524000"/>
            <a:ext cx="6184900" cy="4140200"/>
          </a:xfrm>
          <a:prstGeom prst="rect">
            <a:avLst/>
          </a:prstGeom>
        </p:spPr>
      </p:pic>
      <p:sp>
        <p:nvSpPr>
          <p:cNvPr id="6" name="TextBox 5"/>
          <p:cNvSpPr txBox="1"/>
          <p:nvPr/>
        </p:nvSpPr>
        <p:spPr>
          <a:xfrm>
            <a:off x="228600" y="5562600"/>
            <a:ext cx="8500494" cy="830997"/>
          </a:xfrm>
          <a:prstGeom prst="rect">
            <a:avLst/>
          </a:prstGeom>
          <a:noFill/>
        </p:spPr>
        <p:txBody>
          <a:bodyPr wrap="none" rtlCol="0">
            <a:spAutoFit/>
          </a:bodyPr>
          <a:lstStyle/>
          <a:p>
            <a:r>
              <a:rPr lang="en-US" u="sng" dirty="0" smtClean="0"/>
              <a:t>The Future of Computing Performance: Game Over or Next Level?</a:t>
            </a:r>
          </a:p>
          <a:p>
            <a:r>
              <a:rPr lang="en-US" dirty="0" smtClean="0"/>
              <a:t>National Academy Press, 2011</a:t>
            </a:r>
            <a:endParaRPr lang="en-US" dirty="0"/>
          </a:p>
        </p:txBody>
      </p:sp>
      <p:sp>
        <p:nvSpPr>
          <p:cNvPr id="7" name="TextBox 6"/>
          <p:cNvSpPr txBox="1"/>
          <p:nvPr/>
        </p:nvSpPr>
        <p:spPr>
          <a:xfrm>
            <a:off x="2675465" y="6457890"/>
            <a:ext cx="5348339" cy="400110"/>
          </a:xfrm>
          <a:prstGeom prst="rect">
            <a:avLst/>
          </a:prstGeom>
          <a:noFill/>
        </p:spPr>
        <p:txBody>
          <a:bodyPr wrap="none" rtlCol="0">
            <a:spAutoFit/>
          </a:bodyPr>
          <a:lstStyle/>
          <a:p>
            <a:r>
              <a:rPr lang="en-US" sz="2000" dirty="0" smtClean="0"/>
              <a:t>http://</a:t>
            </a:r>
            <a:r>
              <a:rPr lang="en-US" sz="2000" dirty="0" err="1" smtClean="0"/>
              <a:t>www.nap.edu/catalog.php?record_id</a:t>
            </a:r>
            <a:r>
              <a:rPr lang="en-US" sz="2000" dirty="0" smtClean="0"/>
              <a:t>=12980</a:t>
            </a:r>
            <a:endParaRPr lang="en-US" sz="2000" dirty="0"/>
          </a:p>
        </p:txBody>
      </p:sp>
      <p:sp>
        <p:nvSpPr>
          <p:cNvPr id="8" name="TextBox 7"/>
          <p:cNvSpPr txBox="1"/>
          <p:nvPr/>
        </p:nvSpPr>
        <p:spPr>
          <a:xfrm>
            <a:off x="533400" y="3124200"/>
            <a:ext cx="959818" cy="461665"/>
          </a:xfrm>
          <a:prstGeom prst="rect">
            <a:avLst/>
          </a:prstGeom>
          <a:noFill/>
        </p:spPr>
        <p:txBody>
          <a:bodyPr wrap="none" rtlCol="0">
            <a:spAutoFit/>
          </a:bodyPr>
          <a:lstStyle/>
          <a:p>
            <a:r>
              <a:rPr lang="en-US" dirty="0" smtClean="0">
                <a:latin typeface="+mn-lt"/>
              </a:rPr>
              <a:t>Watts</a:t>
            </a:r>
            <a:endParaRPr lang="en-US" dirty="0">
              <a:latin typeface="+mn-l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Power Density</a:t>
            </a:r>
            <a:endParaRPr lang="en-US" dirty="0"/>
          </a:p>
        </p:txBody>
      </p:sp>
      <p:sp>
        <p:nvSpPr>
          <p:cNvPr id="6" name="Content Placeholder 5"/>
          <p:cNvSpPr>
            <a:spLocks noGrp="1"/>
          </p:cNvSpPr>
          <p:nvPr>
            <p:ph idx="1"/>
          </p:nvPr>
        </p:nvSpPr>
        <p:spPr/>
        <p:txBody>
          <a:bodyPr/>
          <a:lstStyle/>
          <a:p>
            <a:r>
              <a:rPr lang="en-US" dirty="0" smtClean="0"/>
              <a:t>Has become the new bottleneck</a:t>
            </a:r>
          </a:p>
          <a:p>
            <a:r>
              <a:rPr lang="en-US" dirty="0" smtClean="0"/>
              <a:t>Can put more transistors on a chip than we can afford to turn on</a:t>
            </a:r>
          </a:p>
          <a:p>
            <a:pPr lvl="1"/>
            <a:r>
              <a:rPr lang="en-US" dirty="0" smtClean="0"/>
              <a:t>Can afford to operate at the frequency at which they are capable of switching</a:t>
            </a:r>
          </a:p>
          <a:p>
            <a:r>
              <a:rPr lang="en-US" dirty="0" smtClean="0"/>
              <a:t>Energy and Power, not capacity, limits performance</a:t>
            </a:r>
            <a:endParaRPr lang="en-US" dirty="0"/>
          </a:p>
        </p:txBody>
      </p:sp>
      <p:sp>
        <p:nvSpPr>
          <p:cNvPr id="3" name="Date Placeholder 2"/>
          <p:cNvSpPr>
            <a:spLocks noGrp="1"/>
          </p:cNvSpPr>
          <p:nvPr>
            <p:ph type="dt" sz="half" idx="10"/>
          </p:nvPr>
        </p:nvSpPr>
        <p:spPr/>
        <p:txBody>
          <a:bodyPr/>
          <a:lstStyle/>
          <a:p>
            <a:pPr>
              <a:defRPr/>
            </a:pPr>
            <a:r>
              <a:rPr lang="en-US" smtClean="0"/>
              <a:t>Penn ESE532 Spring 2017 -- DeHon</a:t>
            </a:r>
            <a:endParaRPr lang="en-US"/>
          </a:p>
        </p:txBody>
      </p:sp>
      <p:sp>
        <p:nvSpPr>
          <p:cNvPr id="4" name="Slide Number Placeholder 3"/>
          <p:cNvSpPr>
            <a:spLocks noGrp="1"/>
          </p:cNvSpPr>
          <p:nvPr>
            <p:ph type="sldNum" sz="quarter" idx="12"/>
          </p:nvPr>
        </p:nvSpPr>
        <p:spPr/>
        <p:txBody>
          <a:bodyPr/>
          <a:lstStyle/>
          <a:p>
            <a:pPr>
              <a:defRPr/>
            </a:pPr>
            <a:fld id="{8397443E-5BDF-0743-AE27-BC35DF220775}" type="slidenum">
              <a:rPr lang="en-US" smtClean="0"/>
              <a:pPr>
                <a:defRPr/>
              </a:pPr>
              <a:t>48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0"/>
            <a:ext cx="7772400" cy="1143000"/>
          </a:xfrm>
        </p:spPr>
        <p:txBody>
          <a:bodyPr/>
          <a:lstStyle/>
          <a:p>
            <a:r>
              <a:rPr lang="en-US" dirty="0" err="1" smtClean="0"/>
              <a:t>uProc</a:t>
            </a:r>
            <a:r>
              <a:rPr lang="en-US" dirty="0" smtClean="0"/>
              <a:t> Clock Frequency</a:t>
            </a:r>
            <a:endParaRPr lang="en-US" dirty="0"/>
          </a:p>
        </p:txBody>
      </p:sp>
      <p:sp>
        <p:nvSpPr>
          <p:cNvPr id="5" name="Date Placeholder 4"/>
          <p:cNvSpPr>
            <a:spLocks noGrp="1"/>
          </p:cNvSpPr>
          <p:nvPr>
            <p:ph type="dt" sz="half" idx="10"/>
          </p:nvPr>
        </p:nvSpPr>
        <p:spPr/>
        <p:txBody>
          <a:bodyPr/>
          <a:lstStyle/>
          <a:p>
            <a:pPr>
              <a:defRPr/>
            </a:pPr>
            <a:r>
              <a:rPr lang="en-US" smtClean="0"/>
              <a:t>Penn ESE532 Spring 2017 -- DeHon</a:t>
            </a:r>
            <a:endParaRPr lang="en-US"/>
          </a:p>
        </p:txBody>
      </p:sp>
      <p:sp>
        <p:nvSpPr>
          <p:cNvPr id="6" name="Slide Number Placeholder 5"/>
          <p:cNvSpPr>
            <a:spLocks noGrp="1"/>
          </p:cNvSpPr>
          <p:nvPr>
            <p:ph type="sldNum" sz="quarter" idx="12"/>
          </p:nvPr>
        </p:nvSpPr>
        <p:spPr/>
        <p:txBody>
          <a:bodyPr/>
          <a:lstStyle/>
          <a:p>
            <a:pPr>
              <a:defRPr/>
            </a:pPr>
            <a:fld id="{DE766A47-67C5-2642-962F-ABA721A7BA71}" type="slidenum">
              <a:rPr lang="en-US" smtClean="0"/>
              <a:pPr>
                <a:defRPr/>
              </a:pPr>
              <a:t>49</a:t>
            </a:fld>
            <a:endParaRPr lang="en-US"/>
          </a:p>
        </p:txBody>
      </p:sp>
      <p:pic>
        <p:nvPicPr>
          <p:cNvPr id="8" name="Picture 7"/>
          <p:cNvPicPr>
            <a:picLocks noChangeAspect="1"/>
          </p:cNvPicPr>
          <p:nvPr/>
        </p:nvPicPr>
        <p:blipFill>
          <a:blip r:embed="rId2"/>
          <a:stretch>
            <a:fillRect/>
          </a:stretch>
        </p:blipFill>
        <p:spPr>
          <a:xfrm>
            <a:off x="1371600" y="1371600"/>
            <a:ext cx="6184900" cy="4089400"/>
          </a:xfrm>
          <a:prstGeom prst="rect">
            <a:avLst/>
          </a:prstGeom>
        </p:spPr>
      </p:pic>
      <p:sp>
        <p:nvSpPr>
          <p:cNvPr id="9" name="TextBox 8"/>
          <p:cNvSpPr txBox="1"/>
          <p:nvPr/>
        </p:nvSpPr>
        <p:spPr>
          <a:xfrm>
            <a:off x="228600" y="5562600"/>
            <a:ext cx="8500494" cy="830997"/>
          </a:xfrm>
          <a:prstGeom prst="rect">
            <a:avLst/>
          </a:prstGeom>
          <a:noFill/>
        </p:spPr>
        <p:txBody>
          <a:bodyPr wrap="none" rtlCol="0">
            <a:spAutoFit/>
          </a:bodyPr>
          <a:lstStyle/>
          <a:p>
            <a:r>
              <a:rPr lang="en-US" u="sng" dirty="0" smtClean="0"/>
              <a:t>The Future of Computing Performance: Game Over or Next Level?</a:t>
            </a:r>
          </a:p>
          <a:p>
            <a:r>
              <a:rPr lang="en-US" dirty="0" smtClean="0"/>
              <a:t>National Academy Press, 2011</a:t>
            </a:r>
            <a:endParaRPr lang="en-US" dirty="0"/>
          </a:p>
        </p:txBody>
      </p:sp>
      <p:sp>
        <p:nvSpPr>
          <p:cNvPr id="10" name="TextBox 9"/>
          <p:cNvSpPr txBox="1"/>
          <p:nvPr/>
        </p:nvSpPr>
        <p:spPr>
          <a:xfrm>
            <a:off x="2675465" y="6457890"/>
            <a:ext cx="5348339" cy="400110"/>
          </a:xfrm>
          <a:prstGeom prst="rect">
            <a:avLst/>
          </a:prstGeom>
          <a:noFill/>
        </p:spPr>
        <p:txBody>
          <a:bodyPr wrap="none" rtlCol="0">
            <a:spAutoFit/>
          </a:bodyPr>
          <a:lstStyle/>
          <a:p>
            <a:r>
              <a:rPr lang="en-US" sz="2000" dirty="0" smtClean="0"/>
              <a:t>http://</a:t>
            </a:r>
            <a:r>
              <a:rPr lang="en-US" sz="2000" dirty="0" err="1" smtClean="0"/>
              <a:t>www.nap.edu/catalog.php?record_id</a:t>
            </a:r>
            <a:r>
              <a:rPr lang="en-US" sz="2000" dirty="0" smtClean="0"/>
              <a:t>=12980</a:t>
            </a:r>
            <a:endParaRPr lang="en-US" sz="2000" dirty="0"/>
          </a:p>
        </p:txBody>
      </p:sp>
      <p:sp>
        <p:nvSpPr>
          <p:cNvPr id="11" name="TextBox 10"/>
          <p:cNvSpPr txBox="1"/>
          <p:nvPr/>
        </p:nvSpPr>
        <p:spPr>
          <a:xfrm>
            <a:off x="533400" y="3124200"/>
            <a:ext cx="817201" cy="461665"/>
          </a:xfrm>
          <a:prstGeom prst="rect">
            <a:avLst/>
          </a:prstGeom>
          <a:noFill/>
        </p:spPr>
        <p:txBody>
          <a:bodyPr wrap="none" rtlCol="0">
            <a:spAutoFit/>
          </a:bodyPr>
          <a:lstStyle/>
          <a:p>
            <a:r>
              <a:rPr lang="en-US" dirty="0" smtClean="0">
                <a:latin typeface="+mn-lt"/>
              </a:rPr>
              <a:t>MHz</a:t>
            </a:r>
            <a:endParaRPr lang="en-US"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Penn ESE532 Spring 2017 -- DeHon</a:t>
            </a:r>
            <a:endParaRPr lang="en-US"/>
          </a:p>
        </p:txBody>
      </p:sp>
      <p:sp>
        <p:nvSpPr>
          <p:cNvPr id="5" name="Slide Number Placeholder 5"/>
          <p:cNvSpPr>
            <a:spLocks noGrp="1"/>
          </p:cNvSpPr>
          <p:nvPr>
            <p:ph type="sldNum" sz="quarter" idx="12"/>
          </p:nvPr>
        </p:nvSpPr>
        <p:spPr/>
        <p:txBody>
          <a:bodyPr/>
          <a:lstStyle/>
          <a:p>
            <a:pPr>
              <a:defRPr/>
            </a:pPr>
            <a:fld id="{06945ABF-9E54-8742-BF97-298F693EA8D0}" type="slidenum">
              <a:rPr lang="en-US" smtClean="0"/>
              <a:pPr>
                <a:defRPr/>
              </a:pPr>
              <a:t>5</a:t>
            </a:fld>
            <a:endParaRPr lang="en-US"/>
          </a:p>
        </p:txBody>
      </p:sp>
      <p:sp>
        <p:nvSpPr>
          <p:cNvPr id="33796" name="Rectangle 2"/>
          <p:cNvSpPr>
            <a:spLocks noGrp="1" noChangeArrowheads="1"/>
          </p:cNvSpPr>
          <p:nvPr>
            <p:ph type="title"/>
          </p:nvPr>
        </p:nvSpPr>
        <p:spPr/>
        <p:txBody>
          <a:bodyPr/>
          <a:lstStyle/>
          <a:p>
            <a:r>
              <a:rPr lang="en-US" dirty="0"/>
              <a:t>Why </a:t>
            </a:r>
            <a:r>
              <a:rPr lang="en-US" dirty="0" smtClean="0"/>
              <a:t>Care: Custom </a:t>
            </a:r>
            <a:r>
              <a:rPr lang="en-US" dirty="0" err="1" smtClean="0"/>
              <a:t>SoC</a:t>
            </a:r>
            <a:endParaRPr lang="en-US" dirty="0"/>
          </a:p>
        </p:txBody>
      </p:sp>
      <p:sp>
        <p:nvSpPr>
          <p:cNvPr id="11267" name="Rectangle 3"/>
          <p:cNvSpPr>
            <a:spLocks noGrp="1" noChangeArrowheads="1"/>
          </p:cNvSpPr>
          <p:nvPr>
            <p:ph type="body" idx="1"/>
          </p:nvPr>
        </p:nvSpPr>
        <p:spPr>
          <a:xfrm>
            <a:off x="304800" y="1981200"/>
            <a:ext cx="8153400" cy="4114800"/>
          </a:xfrm>
        </p:spPr>
        <p:txBody>
          <a:bodyPr/>
          <a:lstStyle/>
          <a:p>
            <a:r>
              <a:rPr lang="en-US" dirty="0"/>
              <a:t>Cannot compare against what competitor does today </a:t>
            </a:r>
          </a:p>
          <a:p>
            <a:pPr lvl="1"/>
            <a:r>
              <a:rPr lang="en-US" dirty="0">
                <a:ea typeface="ＭＳ Ｐゴシック" pitchFamily="1" charset="-128"/>
              </a:rPr>
              <a:t>but what they can do at time you can </a:t>
            </a:r>
            <a:r>
              <a:rPr lang="en-US" dirty="0" smtClean="0">
                <a:ea typeface="ＭＳ Ｐゴシック" pitchFamily="1" charset="-128"/>
              </a:rPr>
              <a:t>ship</a:t>
            </a:r>
          </a:p>
          <a:p>
            <a:pPr lvl="1"/>
            <a:r>
              <a:rPr lang="en-US" dirty="0" smtClean="0">
                <a:ea typeface="ＭＳ Ｐゴシック" pitchFamily="1" charset="-128"/>
              </a:rPr>
              <a:t>Development time &gt; Technology generation</a:t>
            </a:r>
          </a:p>
          <a:p>
            <a:endParaRPr lang="en-US" dirty="0"/>
          </a:p>
          <a:p>
            <a:r>
              <a:rPr lang="en-US" dirty="0"/>
              <a:t>Careful not to fall off curve</a:t>
            </a:r>
          </a:p>
          <a:p>
            <a:pPr lvl="1"/>
            <a:r>
              <a:rPr lang="en-US" dirty="0">
                <a:ea typeface="ＭＳ Ｐゴシック" pitchFamily="1" charset="-128"/>
              </a:rPr>
              <a:t>lose out to someone who can stay on curve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anim calcmode="lin" valueType="num">
                                      <p:cBhvr additive="base">
                                        <p:cTn id="11"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26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 calcmode="lin" valueType="num">
                                      <p:cBhvr additive="base">
                                        <p:cTn id="15"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12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1267">
                                            <p:txEl>
                                              <p:pRg st="4" end="4"/>
                                            </p:txEl>
                                          </p:spTgt>
                                        </p:tgtEl>
                                        <p:attrNameLst>
                                          <p:attrName>style.visibility</p:attrName>
                                        </p:attrNameLst>
                                      </p:cBhvr>
                                      <p:to>
                                        <p:strVal val="visible"/>
                                      </p:to>
                                    </p:set>
                                    <p:anim calcmode="lin" valueType="num">
                                      <p:cBhvr additive="base">
                                        <p:cTn id="21" dur="500" fill="hold"/>
                                        <p:tgtEl>
                                          <p:spTgt spid="11267">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1267">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1267">
                                            <p:txEl>
                                              <p:pRg st="5" end="5"/>
                                            </p:txEl>
                                          </p:spTgt>
                                        </p:tgtEl>
                                        <p:attrNameLst>
                                          <p:attrName>style.visibility</p:attrName>
                                        </p:attrNameLst>
                                      </p:cBhvr>
                                      <p:to>
                                        <p:strVal val="visible"/>
                                      </p:to>
                                    </p:set>
                                    <p:anim calcmode="lin" valueType="num">
                                      <p:cBhvr additive="base">
                                        <p:cTn id="25" dur="500" fill="hold"/>
                                        <p:tgtEl>
                                          <p:spTgt spid="11267">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6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pPr>
              <a:defRPr/>
            </a:pPr>
            <a:r>
              <a:rPr lang="en-US" smtClean="0"/>
              <a:t>Penn ESE532 Spring 2017 -- DeHon</a:t>
            </a:r>
            <a:endParaRPr lang="en-US"/>
          </a:p>
        </p:txBody>
      </p:sp>
      <p:sp>
        <p:nvSpPr>
          <p:cNvPr id="4" name="Slide Number Placeholder 3"/>
          <p:cNvSpPr>
            <a:spLocks noGrp="1"/>
          </p:cNvSpPr>
          <p:nvPr>
            <p:ph type="sldNum" sz="quarter" idx="12"/>
          </p:nvPr>
        </p:nvSpPr>
        <p:spPr/>
        <p:txBody>
          <a:bodyPr/>
          <a:lstStyle/>
          <a:p>
            <a:pPr>
              <a:defRPr/>
            </a:pPr>
            <a:fld id="{8397443E-5BDF-0743-AE27-BC35DF220775}" type="slidenum">
              <a:rPr lang="en-US" smtClean="0"/>
              <a:pPr>
                <a:defRPr/>
              </a:pPr>
              <a:t>50</a:t>
            </a:fld>
            <a:endParaRPr lang="en-US"/>
          </a:p>
        </p:txBody>
      </p:sp>
      <p:pic>
        <p:nvPicPr>
          <p:cNvPr id="5" name="Picture 4" descr="40-years-processor-trend.png"/>
          <p:cNvPicPr>
            <a:picLocks noChangeAspect="1"/>
          </p:cNvPicPr>
          <p:nvPr/>
        </p:nvPicPr>
        <p:blipFill>
          <a:blip r:embed="rId2"/>
          <a:stretch>
            <a:fillRect/>
          </a:stretch>
        </p:blipFill>
        <p:spPr>
          <a:xfrm>
            <a:off x="0" y="503268"/>
            <a:ext cx="9144000" cy="5851464"/>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Penn ESE532 Spring 2017 -- DeHon</a:t>
            </a:r>
            <a:endParaRPr lang="en-US"/>
          </a:p>
        </p:txBody>
      </p:sp>
      <p:sp>
        <p:nvSpPr>
          <p:cNvPr id="5" name="Slide Number Placeholder 5"/>
          <p:cNvSpPr>
            <a:spLocks noGrp="1"/>
          </p:cNvSpPr>
          <p:nvPr>
            <p:ph type="sldNum" sz="quarter" idx="12"/>
          </p:nvPr>
        </p:nvSpPr>
        <p:spPr/>
        <p:txBody>
          <a:bodyPr/>
          <a:lstStyle/>
          <a:p>
            <a:pPr>
              <a:defRPr/>
            </a:pPr>
            <a:fld id="{46E3F8BF-D064-6649-B7D9-18B23FFB06DE}" type="slidenum">
              <a:rPr lang="en-US" smtClean="0"/>
              <a:pPr>
                <a:defRPr/>
              </a:pPr>
              <a:t>51</a:t>
            </a:fld>
            <a:endParaRPr lang="en-US"/>
          </a:p>
        </p:txBody>
      </p:sp>
      <p:sp>
        <p:nvSpPr>
          <p:cNvPr id="84996" name="Rectangle 2"/>
          <p:cNvSpPr>
            <a:spLocks noGrp="1" noChangeArrowheads="1"/>
          </p:cNvSpPr>
          <p:nvPr>
            <p:ph type="title"/>
          </p:nvPr>
        </p:nvSpPr>
        <p:spPr/>
        <p:txBody>
          <a:bodyPr/>
          <a:lstStyle/>
          <a:p>
            <a:r>
              <a:rPr lang="en-US"/>
              <a:t>Physical Limits</a:t>
            </a:r>
          </a:p>
        </p:txBody>
      </p:sp>
      <p:sp>
        <p:nvSpPr>
          <p:cNvPr id="84997" name="Rectangle 3"/>
          <p:cNvSpPr>
            <a:spLocks noGrp="1" noChangeArrowheads="1"/>
          </p:cNvSpPr>
          <p:nvPr>
            <p:ph type="body" idx="1"/>
          </p:nvPr>
        </p:nvSpPr>
        <p:spPr/>
        <p:txBody>
          <a:bodyPr/>
          <a:lstStyle/>
          <a:p>
            <a:r>
              <a:rPr lang="en-US" dirty="0">
                <a:solidFill>
                  <a:srgbClr val="FF6600"/>
                </a:solidFill>
              </a:rPr>
              <a:t>Doping?</a:t>
            </a:r>
          </a:p>
          <a:p>
            <a:r>
              <a:rPr lang="en-US" dirty="0">
                <a:solidFill>
                  <a:srgbClr val="FF6600"/>
                </a:solidFill>
              </a:rPr>
              <a:t>Features?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Penn ESE532 Spring 2017 -- DeHon</a:t>
            </a:r>
            <a:endParaRPr lang="en-US"/>
          </a:p>
        </p:txBody>
      </p:sp>
      <p:sp>
        <p:nvSpPr>
          <p:cNvPr id="5" name="Slide Number Placeholder 5"/>
          <p:cNvSpPr>
            <a:spLocks noGrp="1"/>
          </p:cNvSpPr>
          <p:nvPr>
            <p:ph type="sldNum" sz="quarter" idx="12"/>
          </p:nvPr>
        </p:nvSpPr>
        <p:spPr/>
        <p:txBody>
          <a:bodyPr/>
          <a:lstStyle/>
          <a:p>
            <a:pPr>
              <a:defRPr/>
            </a:pPr>
            <a:fld id="{92144857-F7D7-CC4E-9A7D-0729F7E7C291}" type="slidenum">
              <a:rPr lang="en-US" smtClean="0"/>
              <a:pPr>
                <a:defRPr/>
              </a:pPr>
              <a:t>52</a:t>
            </a:fld>
            <a:endParaRPr lang="en-US"/>
          </a:p>
        </p:txBody>
      </p:sp>
      <p:sp>
        <p:nvSpPr>
          <p:cNvPr id="86020" name="Rectangle 2"/>
          <p:cNvSpPr>
            <a:spLocks noGrp="1" noChangeArrowheads="1"/>
          </p:cNvSpPr>
          <p:nvPr>
            <p:ph type="title"/>
          </p:nvPr>
        </p:nvSpPr>
        <p:spPr/>
        <p:txBody>
          <a:bodyPr/>
          <a:lstStyle/>
          <a:p>
            <a:r>
              <a:rPr lang="en-US"/>
              <a:t>Physical Limits</a:t>
            </a:r>
          </a:p>
        </p:txBody>
      </p:sp>
      <p:sp>
        <p:nvSpPr>
          <p:cNvPr id="37891" name="Rectangle 3"/>
          <p:cNvSpPr>
            <a:spLocks noGrp="1" noChangeArrowheads="1"/>
          </p:cNvSpPr>
          <p:nvPr>
            <p:ph type="body" idx="1"/>
          </p:nvPr>
        </p:nvSpPr>
        <p:spPr>
          <a:xfrm>
            <a:off x="685800" y="1752600"/>
            <a:ext cx="7772400" cy="4114800"/>
          </a:xfrm>
        </p:spPr>
        <p:txBody>
          <a:bodyPr/>
          <a:lstStyle/>
          <a:p>
            <a:r>
              <a:rPr lang="en-US"/>
              <a:t>Depended on </a:t>
            </a:r>
          </a:p>
          <a:p>
            <a:pPr lvl="1"/>
            <a:r>
              <a:rPr lang="en-US">
                <a:ea typeface="ＭＳ Ｐゴシック" pitchFamily="1" charset="-128"/>
              </a:rPr>
              <a:t>bulk effects</a:t>
            </a:r>
          </a:p>
          <a:p>
            <a:pPr lvl="2"/>
            <a:r>
              <a:rPr lang="en-US">
                <a:ea typeface="ＭＳ Ｐゴシック" pitchFamily="1" charset="-128"/>
              </a:rPr>
              <a:t>doping</a:t>
            </a:r>
          </a:p>
          <a:p>
            <a:pPr lvl="2"/>
            <a:r>
              <a:rPr lang="en-US">
                <a:ea typeface="ＭＳ Ｐゴシック" pitchFamily="1" charset="-128"/>
              </a:rPr>
              <a:t>current (many electrons)</a:t>
            </a:r>
          </a:p>
          <a:p>
            <a:pPr lvl="2"/>
            <a:r>
              <a:rPr lang="en-US">
                <a:ea typeface="ＭＳ Ｐゴシック" pitchFamily="1" charset="-128"/>
              </a:rPr>
              <a:t>mean free path in conductor</a:t>
            </a:r>
          </a:p>
          <a:p>
            <a:pPr lvl="1"/>
            <a:r>
              <a:rPr lang="en-US">
                <a:ea typeface="ＭＳ Ｐゴシック" pitchFamily="1" charset="-128"/>
              </a:rPr>
              <a:t>localized to conductors</a:t>
            </a:r>
          </a:p>
          <a:p>
            <a:r>
              <a:rPr lang="en-US"/>
              <a:t>Eventually</a:t>
            </a:r>
          </a:p>
          <a:p>
            <a:pPr lvl="1"/>
            <a:r>
              <a:rPr lang="en-US">
                <a:ea typeface="ＭＳ Ｐゴシック" pitchFamily="1" charset="-128"/>
              </a:rPr>
              <a:t>single electrons, atoms</a:t>
            </a:r>
          </a:p>
          <a:p>
            <a:pPr lvl="1"/>
            <a:r>
              <a:rPr lang="en-US">
                <a:ea typeface="ＭＳ Ｐゴシック" pitchFamily="1" charset="-128"/>
              </a:rPr>
              <a:t>distances close enough to allow tunneling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8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8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89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89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89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8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 name="Date Placeholder 3"/>
          <p:cNvSpPr>
            <a:spLocks noGrp="1"/>
          </p:cNvSpPr>
          <p:nvPr>
            <p:ph type="dt" sz="quarter" idx="10"/>
          </p:nvPr>
        </p:nvSpPr>
        <p:spPr/>
        <p:txBody>
          <a:bodyPr/>
          <a:lstStyle/>
          <a:p>
            <a:pPr>
              <a:defRPr/>
            </a:pPr>
            <a:r>
              <a:rPr lang="en-US" smtClean="0"/>
              <a:t>Penn ESE532 Spring 2017 -- DeHon</a:t>
            </a:r>
            <a:endParaRPr lang="en-US"/>
          </a:p>
        </p:txBody>
      </p:sp>
      <p:sp>
        <p:nvSpPr>
          <p:cNvPr id="101" name="Slide Number Placeholder 5"/>
          <p:cNvSpPr>
            <a:spLocks noGrp="1"/>
          </p:cNvSpPr>
          <p:nvPr>
            <p:ph type="sldNum" sz="quarter" idx="12"/>
          </p:nvPr>
        </p:nvSpPr>
        <p:spPr/>
        <p:txBody>
          <a:bodyPr/>
          <a:lstStyle/>
          <a:p>
            <a:pPr>
              <a:defRPr/>
            </a:pPr>
            <a:fld id="{E0D73899-C237-D34E-BC37-8989469768D8}" type="slidenum">
              <a:rPr lang="en-US" smtClean="0"/>
              <a:pPr>
                <a:defRPr/>
              </a:pPr>
              <a:t>53</a:t>
            </a:fld>
            <a:endParaRPr lang="en-US"/>
          </a:p>
        </p:txBody>
      </p:sp>
      <p:graphicFrame>
        <p:nvGraphicFramePr>
          <p:cNvPr id="87042" name="Object 2"/>
          <p:cNvGraphicFramePr>
            <a:graphicFrameLocks noChangeAspect="1"/>
          </p:cNvGraphicFramePr>
          <p:nvPr/>
        </p:nvGraphicFramePr>
        <p:xfrm>
          <a:off x="5334000" y="3657600"/>
          <a:ext cx="4419600" cy="2952750"/>
        </p:xfrm>
        <a:graphic>
          <a:graphicData uri="http://schemas.openxmlformats.org/presentationml/2006/ole">
            <p:oleObj spid="_x0000_s87042" name="Chart" r:id="rId4" imgW="3568700" imgH="2387600" progId="Excel.Sheet.8">
              <p:embed/>
            </p:oleObj>
          </a:graphicData>
        </a:graphic>
      </p:graphicFrame>
      <p:sp>
        <p:nvSpPr>
          <p:cNvPr id="87045" name="Rectangle 3"/>
          <p:cNvSpPr>
            <a:spLocks noGrp="1" noChangeArrowheads="1"/>
          </p:cNvSpPr>
          <p:nvPr>
            <p:ph type="title"/>
          </p:nvPr>
        </p:nvSpPr>
        <p:spPr/>
        <p:txBody>
          <a:bodyPr/>
          <a:lstStyle/>
          <a:p>
            <a:r>
              <a:rPr lang="en-US"/>
              <a:t>Dopants/Transistor</a:t>
            </a:r>
          </a:p>
        </p:txBody>
      </p:sp>
      <p:grpSp>
        <p:nvGrpSpPr>
          <p:cNvPr id="87046" name="Group 5"/>
          <p:cNvGrpSpPr>
            <a:grpSpLocks/>
          </p:cNvGrpSpPr>
          <p:nvPr/>
        </p:nvGrpSpPr>
        <p:grpSpPr bwMode="auto">
          <a:xfrm>
            <a:off x="0" y="1752600"/>
            <a:ext cx="5105400" cy="3352800"/>
            <a:chOff x="2995" y="2543"/>
            <a:chExt cx="2587" cy="1618"/>
          </a:xfrm>
        </p:grpSpPr>
        <p:sp>
          <p:nvSpPr>
            <p:cNvPr id="87047" name="Rectangle 6"/>
            <p:cNvSpPr>
              <a:spLocks noChangeArrowheads="1"/>
            </p:cNvSpPr>
            <p:nvPr/>
          </p:nvSpPr>
          <p:spPr bwMode="auto">
            <a:xfrm>
              <a:off x="2995" y="2543"/>
              <a:ext cx="2587" cy="1618"/>
            </a:xfrm>
            <a:prstGeom prst="rect">
              <a:avLst/>
            </a:prstGeom>
            <a:solidFill>
              <a:srgbClr val="FFFFFF"/>
            </a:solidFill>
            <a:ln w="9525">
              <a:noFill/>
              <a:miter lim="800000"/>
              <a:headEnd/>
              <a:tailEnd/>
            </a:ln>
          </p:spPr>
          <p:txBody>
            <a:bodyPr>
              <a:prstTxWarp prst="textNoShape">
                <a:avLst/>
              </a:prstTxWarp>
            </a:bodyPr>
            <a:lstStyle/>
            <a:p>
              <a:endParaRPr lang="en-US"/>
            </a:p>
          </p:txBody>
        </p:sp>
        <p:sp>
          <p:nvSpPr>
            <p:cNvPr id="87048" name="Line 7"/>
            <p:cNvSpPr>
              <a:spLocks noChangeShapeType="1"/>
            </p:cNvSpPr>
            <p:nvPr/>
          </p:nvSpPr>
          <p:spPr bwMode="auto">
            <a:xfrm>
              <a:off x="3502" y="3367"/>
              <a:ext cx="2043"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87049" name="Line 8"/>
            <p:cNvSpPr>
              <a:spLocks noChangeShapeType="1"/>
            </p:cNvSpPr>
            <p:nvPr/>
          </p:nvSpPr>
          <p:spPr bwMode="auto">
            <a:xfrm>
              <a:off x="3502" y="3015"/>
              <a:ext cx="2043"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87050" name="Line 9"/>
            <p:cNvSpPr>
              <a:spLocks noChangeShapeType="1"/>
            </p:cNvSpPr>
            <p:nvPr/>
          </p:nvSpPr>
          <p:spPr bwMode="auto">
            <a:xfrm>
              <a:off x="3502" y="2663"/>
              <a:ext cx="2043"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87051" name="Line 10"/>
            <p:cNvSpPr>
              <a:spLocks noChangeShapeType="1"/>
            </p:cNvSpPr>
            <p:nvPr/>
          </p:nvSpPr>
          <p:spPr bwMode="auto">
            <a:xfrm>
              <a:off x="3502" y="2663"/>
              <a:ext cx="1" cy="1056"/>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52" name="Line 11"/>
            <p:cNvSpPr>
              <a:spLocks noChangeShapeType="1"/>
            </p:cNvSpPr>
            <p:nvPr/>
          </p:nvSpPr>
          <p:spPr bwMode="auto">
            <a:xfrm>
              <a:off x="3502" y="3719"/>
              <a:ext cx="22"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53" name="Line 12"/>
            <p:cNvSpPr>
              <a:spLocks noChangeShapeType="1"/>
            </p:cNvSpPr>
            <p:nvPr/>
          </p:nvSpPr>
          <p:spPr bwMode="auto">
            <a:xfrm>
              <a:off x="3502" y="3615"/>
              <a:ext cx="22"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54" name="Line 13"/>
            <p:cNvSpPr>
              <a:spLocks noChangeShapeType="1"/>
            </p:cNvSpPr>
            <p:nvPr/>
          </p:nvSpPr>
          <p:spPr bwMode="auto">
            <a:xfrm>
              <a:off x="3502" y="3553"/>
              <a:ext cx="22"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55" name="Line 14"/>
            <p:cNvSpPr>
              <a:spLocks noChangeShapeType="1"/>
            </p:cNvSpPr>
            <p:nvPr/>
          </p:nvSpPr>
          <p:spPr bwMode="auto">
            <a:xfrm>
              <a:off x="3502" y="3507"/>
              <a:ext cx="22"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56" name="Line 15"/>
            <p:cNvSpPr>
              <a:spLocks noChangeShapeType="1"/>
            </p:cNvSpPr>
            <p:nvPr/>
          </p:nvSpPr>
          <p:spPr bwMode="auto">
            <a:xfrm>
              <a:off x="3502" y="3472"/>
              <a:ext cx="22"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57" name="Line 16"/>
            <p:cNvSpPr>
              <a:spLocks noChangeShapeType="1"/>
            </p:cNvSpPr>
            <p:nvPr/>
          </p:nvSpPr>
          <p:spPr bwMode="auto">
            <a:xfrm>
              <a:off x="3502" y="3445"/>
              <a:ext cx="22"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58" name="Line 17"/>
            <p:cNvSpPr>
              <a:spLocks noChangeShapeType="1"/>
            </p:cNvSpPr>
            <p:nvPr/>
          </p:nvSpPr>
          <p:spPr bwMode="auto">
            <a:xfrm>
              <a:off x="3502" y="3422"/>
              <a:ext cx="22"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59" name="Line 18"/>
            <p:cNvSpPr>
              <a:spLocks noChangeShapeType="1"/>
            </p:cNvSpPr>
            <p:nvPr/>
          </p:nvSpPr>
          <p:spPr bwMode="auto">
            <a:xfrm>
              <a:off x="3502" y="3402"/>
              <a:ext cx="22"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60" name="Line 19"/>
            <p:cNvSpPr>
              <a:spLocks noChangeShapeType="1"/>
            </p:cNvSpPr>
            <p:nvPr/>
          </p:nvSpPr>
          <p:spPr bwMode="auto">
            <a:xfrm>
              <a:off x="3502" y="3383"/>
              <a:ext cx="22"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61" name="Line 20"/>
            <p:cNvSpPr>
              <a:spLocks noChangeShapeType="1"/>
            </p:cNvSpPr>
            <p:nvPr/>
          </p:nvSpPr>
          <p:spPr bwMode="auto">
            <a:xfrm>
              <a:off x="3502" y="3367"/>
              <a:ext cx="22"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62" name="Line 21"/>
            <p:cNvSpPr>
              <a:spLocks noChangeShapeType="1"/>
            </p:cNvSpPr>
            <p:nvPr/>
          </p:nvSpPr>
          <p:spPr bwMode="auto">
            <a:xfrm>
              <a:off x="3502" y="3263"/>
              <a:ext cx="22"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63" name="Line 22"/>
            <p:cNvSpPr>
              <a:spLocks noChangeShapeType="1"/>
            </p:cNvSpPr>
            <p:nvPr/>
          </p:nvSpPr>
          <p:spPr bwMode="auto">
            <a:xfrm>
              <a:off x="3502" y="3201"/>
              <a:ext cx="22"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64" name="Line 23"/>
            <p:cNvSpPr>
              <a:spLocks noChangeShapeType="1"/>
            </p:cNvSpPr>
            <p:nvPr/>
          </p:nvSpPr>
          <p:spPr bwMode="auto">
            <a:xfrm>
              <a:off x="3502" y="3155"/>
              <a:ext cx="22"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65" name="Line 24"/>
            <p:cNvSpPr>
              <a:spLocks noChangeShapeType="1"/>
            </p:cNvSpPr>
            <p:nvPr/>
          </p:nvSpPr>
          <p:spPr bwMode="auto">
            <a:xfrm>
              <a:off x="3502" y="3120"/>
              <a:ext cx="22"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66" name="Line 25"/>
            <p:cNvSpPr>
              <a:spLocks noChangeShapeType="1"/>
            </p:cNvSpPr>
            <p:nvPr/>
          </p:nvSpPr>
          <p:spPr bwMode="auto">
            <a:xfrm>
              <a:off x="3502" y="3093"/>
              <a:ext cx="22"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67" name="Line 26"/>
            <p:cNvSpPr>
              <a:spLocks noChangeShapeType="1"/>
            </p:cNvSpPr>
            <p:nvPr/>
          </p:nvSpPr>
          <p:spPr bwMode="auto">
            <a:xfrm>
              <a:off x="3502" y="3070"/>
              <a:ext cx="22"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68" name="Line 27"/>
            <p:cNvSpPr>
              <a:spLocks noChangeShapeType="1"/>
            </p:cNvSpPr>
            <p:nvPr/>
          </p:nvSpPr>
          <p:spPr bwMode="auto">
            <a:xfrm>
              <a:off x="3502" y="3050"/>
              <a:ext cx="22"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69" name="Line 28"/>
            <p:cNvSpPr>
              <a:spLocks noChangeShapeType="1"/>
            </p:cNvSpPr>
            <p:nvPr/>
          </p:nvSpPr>
          <p:spPr bwMode="auto">
            <a:xfrm>
              <a:off x="3502" y="3031"/>
              <a:ext cx="22"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70" name="Line 29"/>
            <p:cNvSpPr>
              <a:spLocks noChangeShapeType="1"/>
            </p:cNvSpPr>
            <p:nvPr/>
          </p:nvSpPr>
          <p:spPr bwMode="auto">
            <a:xfrm>
              <a:off x="3502" y="3015"/>
              <a:ext cx="22"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71" name="Line 30"/>
            <p:cNvSpPr>
              <a:spLocks noChangeShapeType="1"/>
            </p:cNvSpPr>
            <p:nvPr/>
          </p:nvSpPr>
          <p:spPr bwMode="auto">
            <a:xfrm>
              <a:off x="3502" y="2911"/>
              <a:ext cx="22"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72" name="Line 31"/>
            <p:cNvSpPr>
              <a:spLocks noChangeShapeType="1"/>
            </p:cNvSpPr>
            <p:nvPr/>
          </p:nvSpPr>
          <p:spPr bwMode="auto">
            <a:xfrm>
              <a:off x="3502" y="2849"/>
              <a:ext cx="22"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73" name="Line 32"/>
            <p:cNvSpPr>
              <a:spLocks noChangeShapeType="1"/>
            </p:cNvSpPr>
            <p:nvPr/>
          </p:nvSpPr>
          <p:spPr bwMode="auto">
            <a:xfrm>
              <a:off x="3502" y="2803"/>
              <a:ext cx="22"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74" name="Line 33"/>
            <p:cNvSpPr>
              <a:spLocks noChangeShapeType="1"/>
            </p:cNvSpPr>
            <p:nvPr/>
          </p:nvSpPr>
          <p:spPr bwMode="auto">
            <a:xfrm>
              <a:off x="3502" y="2768"/>
              <a:ext cx="22"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75" name="Line 34"/>
            <p:cNvSpPr>
              <a:spLocks noChangeShapeType="1"/>
            </p:cNvSpPr>
            <p:nvPr/>
          </p:nvSpPr>
          <p:spPr bwMode="auto">
            <a:xfrm>
              <a:off x="3502" y="2741"/>
              <a:ext cx="22"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76" name="Line 35"/>
            <p:cNvSpPr>
              <a:spLocks noChangeShapeType="1"/>
            </p:cNvSpPr>
            <p:nvPr/>
          </p:nvSpPr>
          <p:spPr bwMode="auto">
            <a:xfrm>
              <a:off x="3502" y="2717"/>
              <a:ext cx="22"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77" name="Line 36"/>
            <p:cNvSpPr>
              <a:spLocks noChangeShapeType="1"/>
            </p:cNvSpPr>
            <p:nvPr/>
          </p:nvSpPr>
          <p:spPr bwMode="auto">
            <a:xfrm>
              <a:off x="3502" y="2698"/>
              <a:ext cx="22"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78" name="Line 37"/>
            <p:cNvSpPr>
              <a:spLocks noChangeShapeType="1"/>
            </p:cNvSpPr>
            <p:nvPr/>
          </p:nvSpPr>
          <p:spPr bwMode="auto">
            <a:xfrm>
              <a:off x="3502" y="2679"/>
              <a:ext cx="22"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79" name="Line 38"/>
            <p:cNvSpPr>
              <a:spLocks noChangeShapeType="1"/>
            </p:cNvSpPr>
            <p:nvPr/>
          </p:nvSpPr>
          <p:spPr bwMode="auto">
            <a:xfrm>
              <a:off x="3502" y="2663"/>
              <a:ext cx="22"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80" name="Line 39"/>
            <p:cNvSpPr>
              <a:spLocks noChangeShapeType="1"/>
            </p:cNvSpPr>
            <p:nvPr/>
          </p:nvSpPr>
          <p:spPr bwMode="auto">
            <a:xfrm>
              <a:off x="3502" y="3719"/>
              <a:ext cx="29"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81" name="Line 40"/>
            <p:cNvSpPr>
              <a:spLocks noChangeShapeType="1"/>
            </p:cNvSpPr>
            <p:nvPr/>
          </p:nvSpPr>
          <p:spPr bwMode="auto">
            <a:xfrm>
              <a:off x="3502" y="3367"/>
              <a:ext cx="29"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82" name="Line 41"/>
            <p:cNvSpPr>
              <a:spLocks noChangeShapeType="1"/>
            </p:cNvSpPr>
            <p:nvPr/>
          </p:nvSpPr>
          <p:spPr bwMode="auto">
            <a:xfrm>
              <a:off x="3502" y="3015"/>
              <a:ext cx="29"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83" name="Line 42"/>
            <p:cNvSpPr>
              <a:spLocks noChangeShapeType="1"/>
            </p:cNvSpPr>
            <p:nvPr/>
          </p:nvSpPr>
          <p:spPr bwMode="auto">
            <a:xfrm>
              <a:off x="3502" y="2663"/>
              <a:ext cx="29"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84" name="Line 43"/>
            <p:cNvSpPr>
              <a:spLocks noChangeShapeType="1"/>
            </p:cNvSpPr>
            <p:nvPr/>
          </p:nvSpPr>
          <p:spPr bwMode="auto">
            <a:xfrm>
              <a:off x="3502" y="3719"/>
              <a:ext cx="2043" cy="1"/>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85" name="Line 44"/>
            <p:cNvSpPr>
              <a:spLocks noChangeShapeType="1"/>
            </p:cNvSpPr>
            <p:nvPr/>
          </p:nvSpPr>
          <p:spPr bwMode="auto">
            <a:xfrm flipV="1">
              <a:off x="3502" y="3689"/>
              <a:ext cx="1" cy="30"/>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86" name="Line 45"/>
            <p:cNvSpPr>
              <a:spLocks noChangeShapeType="1"/>
            </p:cNvSpPr>
            <p:nvPr/>
          </p:nvSpPr>
          <p:spPr bwMode="auto">
            <a:xfrm flipV="1">
              <a:off x="3646" y="3689"/>
              <a:ext cx="1" cy="30"/>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87" name="Line 46"/>
            <p:cNvSpPr>
              <a:spLocks noChangeShapeType="1"/>
            </p:cNvSpPr>
            <p:nvPr/>
          </p:nvSpPr>
          <p:spPr bwMode="auto">
            <a:xfrm flipV="1">
              <a:off x="3794" y="3689"/>
              <a:ext cx="1" cy="30"/>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88" name="Line 47"/>
            <p:cNvSpPr>
              <a:spLocks noChangeShapeType="1"/>
            </p:cNvSpPr>
            <p:nvPr/>
          </p:nvSpPr>
          <p:spPr bwMode="auto">
            <a:xfrm flipV="1">
              <a:off x="3938" y="3689"/>
              <a:ext cx="1" cy="30"/>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89" name="Line 48"/>
            <p:cNvSpPr>
              <a:spLocks noChangeShapeType="1"/>
            </p:cNvSpPr>
            <p:nvPr/>
          </p:nvSpPr>
          <p:spPr bwMode="auto">
            <a:xfrm flipV="1">
              <a:off x="4086" y="3689"/>
              <a:ext cx="1" cy="30"/>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90" name="Line 49"/>
            <p:cNvSpPr>
              <a:spLocks noChangeShapeType="1"/>
            </p:cNvSpPr>
            <p:nvPr/>
          </p:nvSpPr>
          <p:spPr bwMode="auto">
            <a:xfrm flipV="1">
              <a:off x="4231" y="3689"/>
              <a:ext cx="1" cy="30"/>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91" name="Line 50"/>
            <p:cNvSpPr>
              <a:spLocks noChangeShapeType="1"/>
            </p:cNvSpPr>
            <p:nvPr/>
          </p:nvSpPr>
          <p:spPr bwMode="auto">
            <a:xfrm flipV="1">
              <a:off x="4379" y="3689"/>
              <a:ext cx="1" cy="30"/>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92" name="Line 51"/>
            <p:cNvSpPr>
              <a:spLocks noChangeShapeType="1"/>
            </p:cNvSpPr>
            <p:nvPr/>
          </p:nvSpPr>
          <p:spPr bwMode="auto">
            <a:xfrm flipV="1">
              <a:off x="4523" y="3689"/>
              <a:ext cx="1" cy="30"/>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93" name="Line 52"/>
            <p:cNvSpPr>
              <a:spLocks noChangeShapeType="1"/>
            </p:cNvSpPr>
            <p:nvPr/>
          </p:nvSpPr>
          <p:spPr bwMode="auto">
            <a:xfrm flipV="1">
              <a:off x="4667" y="3689"/>
              <a:ext cx="1" cy="30"/>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94" name="Line 53"/>
            <p:cNvSpPr>
              <a:spLocks noChangeShapeType="1"/>
            </p:cNvSpPr>
            <p:nvPr/>
          </p:nvSpPr>
          <p:spPr bwMode="auto">
            <a:xfrm flipV="1">
              <a:off x="4815" y="3689"/>
              <a:ext cx="1" cy="30"/>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95" name="Line 54"/>
            <p:cNvSpPr>
              <a:spLocks noChangeShapeType="1"/>
            </p:cNvSpPr>
            <p:nvPr/>
          </p:nvSpPr>
          <p:spPr bwMode="auto">
            <a:xfrm flipV="1">
              <a:off x="4960" y="3689"/>
              <a:ext cx="1" cy="30"/>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96" name="Line 55"/>
            <p:cNvSpPr>
              <a:spLocks noChangeShapeType="1"/>
            </p:cNvSpPr>
            <p:nvPr/>
          </p:nvSpPr>
          <p:spPr bwMode="auto">
            <a:xfrm flipV="1">
              <a:off x="5108" y="3689"/>
              <a:ext cx="1" cy="30"/>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97" name="Line 56"/>
            <p:cNvSpPr>
              <a:spLocks noChangeShapeType="1"/>
            </p:cNvSpPr>
            <p:nvPr/>
          </p:nvSpPr>
          <p:spPr bwMode="auto">
            <a:xfrm flipV="1">
              <a:off x="5252" y="3689"/>
              <a:ext cx="1" cy="30"/>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98" name="Line 57"/>
            <p:cNvSpPr>
              <a:spLocks noChangeShapeType="1"/>
            </p:cNvSpPr>
            <p:nvPr/>
          </p:nvSpPr>
          <p:spPr bwMode="auto">
            <a:xfrm flipV="1">
              <a:off x="5400" y="3689"/>
              <a:ext cx="1" cy="30"/>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099" name="Line 58"/>
            <p:cNvSpPr>
              <a:spLocks noChangeShapeType="1"/>
            </p:cNvSpPr>
            <p:nvPr/>
          </p:nvSpPr>
          <p:spPr bwMode="auto">
            <a:xfrm flipV="1">
              <a:off x="5545" y="3689"/>
              <a:ext cx="1" cy="30"/>
            </a:xfrm>
            <a:prstGeom prst="line">
              <a:avLst/>
            </a:prstGeom>
            <a:noFill/>
            <a:ln w="11113">
              <a:solidFill>
                <a:srgbClr val="000000"/>
              </a:solidFill>
              <a:round/>
              <a:headEnd/>
              <a:tailEnd/>
            </a:ln>
          </p:spPr>
          <p:txBody>
            <a:bodyPr>
              <a:prstTxWarp prst="textNoShape">
                <a:avLst/>
              </a:prstTxWarp>
            </a:bodyPr>
            <a:lstStyle/>
            <a:p>
              <a:endParaRPr lang="en-US"/>
            </a:p>
          </p:txBody>
        </p:sp>
        <p:sp>
          <p:nvSpPr>
            <p:cNvPr id="87100" name="Freeform 59"/>
            <p:cNvSpPr>
              <a:spLocks/>
            </p:cNvSpPr>
            <p:nvPr/>
          </p:nvSpPr>
          <p:spPr bwMode="auto">
            <a:xfrm>
              <a:off x="3553" y="2799"/>
              <a:ext cx="60" cy="62"/>
            </a:xfrm>
            <a:custGeom>
              <a:avLst/>
              <a:gdLst>
                <a:gd name="T0" fmla="*/ 30 w 60"/>
                <a:gd name="T1" fmla="*/ 0 h 62"/>
                <a:gd name="T2" fmla="*/ 60 w 60"/>
                <a:gd name="T3" fmla="*/ 31 h 62"/>
                <a:gd name="T4" fmla="*/ 30 w 60"/>
                <a:gd name="T5" fmla="*/ 62 h 62"/>
                <a:gd name="T6" fmla="*/ 0 w 60"/>
                <a:gd name="T7" fmla="*/ 31 h 62"/>
                <a:gd name="T8" fmla="*/ 30 w 60"/>
                <a:gd name="T9" fmla="*/ 0 h 62"/>
                <a:gd name="T10" fmla="*/ 0 60000 65536"/>
                <a:gd name="T11" fmla="*/ 0 60000 65536"/>
                <a:gd name="T12" fmla="*/ 0 60000 65536"/>
                <a:gd name="T13" fmla="*/ 0 60000 65536"/>
                <a:gd name="T14" fmla="*/ 0 60000 65536"/>
                <a:gd name="T15" fmla="*/ 0 w 60"/>
                <a:gd name="T16" fmla="*/ 0 h 62"/>
                <a:gd name="T17" fmla="*/ 60 w 60"/>
                <a:gd name="T18" fmla="*/ 62 h 62"/>
              </a:gdLst>
              <a:ahLst/>
              <a:cxnLst>
                <a:cxn ang="T10">
                  <a:pos x="T0" y="T1"/>
                </a:cxn>
                <a:cxn ang="T11">
                  <a:pos x="T2" y="T3"/>
                </a:cxn>
                <a:cxn ang="T12">
                  <a:pos x="T4" y="T5"/>
                </a:cxn>
                <a:cxn ang="T13">
                  <a:pos x="T6" y="T7"/>
                </a:cxn>
                <a:cxn ang="T14">
                  <a:pos x="T8" y="T9"/>
                </a:cxn>
              </a:cxnLst>
              <a:rect l="T15" t="T16" r="T17" b="T18"/>
              <a:pathLst>
                <a:path w="60" h="62">
                  <a:moveTo>
                    <a:pt x="30" y="0"/>
                  </a:moveTo>
                  <a:lnTo>
                    <a:pt x="60" y="31"/>
                  </a:lnTo>
                  <a:lnTo>
                    <a:pt x="30" y="62"/>
                  </a:lnTo>
                  <a:lnTo>
                    <a:pt x="0" y="31"/>
                  </a:lnTo>
                  <a:lnTo>
                    <a:pt x="30" y="0"/>
                  </a:lnTo>
                  <a:close/>
                </a:path>
              </a:pathLst>
            </a:custGeom>
            <a:solidFill>
              <a:srgbClr val="000000"/>
            </a:solidFill>
            <a:ln w="6350">
              <a:solidFill>
                <a:srgbClr val="000000"/>
              </a:solidFill>
              <a:round/>
              <a:headEnd/>
              <a:tailEnd/>
            </a:ln>
          </p:spPr>
          <p:txBody>
            <a:bodyPr>
              <a:prstTxWarp prst="textNoShape">
                <a:avLst/>
              </a:prstTxWarp>
            </a:bodyPr>
            <a:lstStyle/>
            <a:p>
              <a:endParaRPr lang="en-US"/>
            </a:p>
          </p:txBody>
        </p:sp>
        <p:sp>
          <p:nvSpPr>
            <p:cNvPr id="87101" name="Freeform 60"/>
            <p:cNvSpPr>
              <a:spLocks/>
            </p:cNvSpPr>
            <p:nvPr/>
          </p:nvSpPr>
          <p:spPr bwMode="auto">
            <a:xfrm>
              <a:off x="3698" y="2888"/>
              <a:ext cx="59" cy="62"/>
            </a:xfrm>
            <a:custGeom>
              <a:avLst/>
              <a:gdLst>
                <a:gd name="T0" fmla="*/ 29 w 59"/>
                <a:gd name="T1" fmla="*/ 0 h 62"/>
                <a:gd name="T2" fmla="*/ 59 w 59"/>
                <a:gd name="T3" fmla="*/ 31 h 62"/>
                <a:gd name="T4" fmla="*/ 29 w 59"/>
                <a:gd name="T5" fmla="*/ 62 h 62"/>
                <a:gd name="T6" fmla="*/ 0 w 59"/>
                <a:gd name="T7" fmla="*/ 31 h 62"/>
                <a:gd name="T8" fmla="*/ 29 w 59"/>
                <a:gd name="T9" fmla="*/ 0 h 62"/>
                <a:gd name="T10" fmla="*/ 0 60000 65536"/>
                <a:gd name="T11" fmla="*/ 0 60000 65536"/>
                <a:gd name="T12" fmla="*/ 0 60000 65536"/>
                <a:gd name="T13" fmla="*/ 0 60000 65536"/>
                <a:gd name="T14" fmla="*/ 0 60000 65536"/>
                <a:gd name="T15" fmla="*/ 0 w 59"/>
                <a:gd name="T16" fmla="*/ 0 h 62"/>
                <a:gd name="T17" fmla="*/ 59 w 59"/>
                <a:gd name="T18" fmla="*/ 62 h 62"/>
              </a:gdLst>
              <a:ahLst/>
              <a:cxnLst>
                <a:cxn ang="T10">
                  <a:pos x="T0" y="T1"/>
                </a:cxn>
                <a:cxn ang="T11">
                  <a:pos x="T2" y="T3"/>
                </a:cxn>
                <a:cxn ang="T12">
                  <a:pos x="T4" y="T5"/>
                </a:cxn>
                <a:cxn ang="T13">
                  <a:pos x="T6" y="T7"/>
                </a:cxn>
                <a:cxn ang="T14">
                  <a:pos x="T8" y="T9"/>
                </a:cxn>
              </a:cxnLst>
              <a:rect l="T15" t="T16" r="T17" b="T18"/>
              <a:pathLst>
                <a:path w="59" h="62">
                  <a:moveTo>
                    <a:pt x="29" y="0"/>
                  </a:moveTo>
                  <a:lnTo>
                    <a:pt x="59" y="31"/>
                  </a:lnTo>
                  <a:lnTo>
                    <a:pt x="29" y="62"/>
                  </a:lnTo>
                  <a:lnTo>
                    <a:pt x="0" y="31"/>
                  </a:lnTo>
                  <a:lnTo>
                    <a:pt x="29" y="0"/>
                  </a:lnTo>
                  <a:close/>
                </a:path>
              </a:pathLst>
            </a:custGeom>
            <a:solidFill>
              <a:srgbClr val="000000"/>
            </a:solidFill>
            <a:ln w="6350">
              <a:solidFill>
                <a:srgbClr val="000000"/>
              </a:solidFill>
              <a:round/>
              <a:headEnd/>
              <a:tailEnd/>
            </a:ln>
          </p:spPr>
          <p:txBody>
            <a:bodyPr>
              <a:prstTxWarp prst="textNoShape">
                <a:avLst/>
              </a:prstTxWarp>
            </a:bodyPr>
            <a:lstStyle/>
            <a:p>
              <a:endParaRPr lang="en-US"/>
            </a:p>
          </p:txBody>
        </p:sp>
        <p:sp>
          <p:nvSpPr>
            <p:cNvPr id="87102" name="Freeform 61"/>
            <p:cNvSpPr>
              <a:spLocks/>
            </p:cNvSpPr>
            <p:nvPr/>
          </p:nvSpPr>
          <p:spPr bwMode="auto">
            <a:xfrm>
              <a:off x="3846" y="2930"/>
              <a:ext cx="59" cy="62"/>
            </a:xfrm>
            <a:custGeom>
              <a:avLst/>
              <a:gdLst>
                <a:gd name="T0" fmla="*/ 29 w 59"/>
                <a:gd name="T1" fmla="*/ 0 h 62"/>
                <a:gd name="T2" fmla="*/ 59 w 59"/>
                <a:gd name="T3" fmla="*/ 31 h 62"/>
                <a:gd name="T4" fmla="*/ 29 w 59"/>
                <a:gd name="T5" fmla="*/ 62 h 62"/>
                <a:gd name="T6" fmla="*/ 0 w 59"/>
                <a:gd name="T7" fmla="*/ 31 h 62"/>
                <a:gd name="T8" fmla="*/ 29 w 59"/>
                <a:gd name="T9" fmla="*/ 0 h 62"/>
                <a:gd name="T10" fmla="*/ 0 60000 65536"/>
                <a:gd name="T11" fmla="*/ 0 60000 65536"/>
                <a:gd name="T12" fmla="*/ 0 60000 65536"/>
                <a:gd name="T13" fmla="*/ 0 60000 65536"/>
                <a:gd name="T14" fmla="*/ 0 60000 65536"/>
                <a:gd name="T15" fmla="*/ 0 w 59"/>
                <a:gd name="T16" fmla="*/ 0 h 62"/>
                <a:gd name="T17" fmla="*/ 59 w 59"/>
                <a:gd name="T18" fmla="*/ 62 h 62"/>
              </a:gdLst>
              <a:ahLst/>
              <a:cxnLst>
                <a:cxn ang="T10">
                  <a:pos x="T0" y="T1"/>
                </a:cxn>
                <a:cxn ang="T11">
                  <a:pos x="T2" y="T3"/>
                </a:cxn>
                <a:cxn ang="T12">
                  <a:pos x="T4" y="T5"/>
                </a:cxn>
                <a:cxn ang="T13">
                  <a:pos x="T6" y="T7"/>
                </a:cxn>
                <a:cxn ang="T14">
                  <a:pos x="T8" y="T9"/>
                </a:cxn>
              </a:cxnLst>
              <a:rect l="T15" t="T16" r="T17" b="T18"/>
              <a:pathLst>
                <a:path w="59" h="62">
                  <a:moveTo>
                    <a:pt x="29" y="0"/>
                  </a:moveTo>
                  <a:lnTo>
                    <a:pt x="59" y="31"/>
                  </a:lnTo>
                  <a:lnTo>
                    <a:pt x="29" y="62"/>
                  </a:lnTo>
                  <a:lnTo>
                    <a:pt x="0" y="31"/>
                  </a:lnTo>
                  <a:lnTo>
                    <a:pt x="29" y="0"/>
                  </a:lnTo>
                  <a:close/>
                </a:path>
              </a:pathLst>
            </a:custGeom>
            <a:solidFill>
              <a:srgbClr val="000000"/>
            </a:solidFill>
            <a:ln w="6350">
              <a:solidFill>
                <a:srgbClr val="000000"/>
              </a:solidFill>
              <a:round/>
              <a:headEnd/>
              <a:tailEnd/>
            </a:ln>
          </p:spPr>
          <p:txBody>
            <a:bodyPr>
              <a:prstTxWarp prst="textNoShape">
                <a:avLst/>
              </a:prstTxWarp>
            </a:bodyPr>
            <a:lstStyle/>
            <a:p>
              <a:endParaRPr lang="en-US"/>
            </a:p>
          </p:txBody>
        </p:sp>
        <p:sp>
          <p:nvSpPr>
            <p:cNvPr id="87103" name="Freeform 62"/>
            <p:cNvSpPr>
              <a:spLocks/>
            </p:cNvSpPr>
            <p:nvPr/>
          </p:nvSpPr>
          <p:spPr bwMode="auto">
            <a:xfrm>
              <a:off x="3990" y="2992"/>
              <a:ext cx="59" cy="62"/>
            </a:xfrm>
            <a:custGeom>
              <a:avLst/>
              <a:gdLst>
                <a:gd name="T0" fmla="*/ 30 w 59"/>
                <a:gd name="T1" fmla="*/ 0 h 62"/>
                <a:gd name="T2" fmla="*/ 59 w 59"/>
                <a:gd name="T3" fmla="*/ 31 h 62"/>
                <a:gd name="T4" fmla="*/ 30 w 59"/>
                <a:gd name="T5" fmla="*/ 62 h 62"/>
                <a:gd name="T6" fmla="*/ 0 w 59"/>
                <a:gd name="T7" fmla="*/ 31 h 62"/>
                <a:gd name="T8" fmla="*/ 30 w 59"/>
                <a:gd name="T9" fmla="*/ 0 h 62"/>
                <a:gd name="T10" fmla="*/ 0 60000 65536"/>
                <a:gd name="T11" fmla="*/ 0 60000 65536"/>
                <a:gd name="T12" fmla="*/ 0 60000 65536"/>
                <a:gd name="T13" fmla="*/ 0 60000 65536"/>
                <a:gd name="T14" fmla="*/ 0 60000 65536"/>
                <a:gd name="T15" fmla="*/ 0 w 59"/>
                <a:gd name="T16" fmla="*/ 0 h 62"/>
                <a:gd name="T17" fmla="*/ 59 w 59"/>
                <a:gd name="T18" fmla="*/ 62 h 62"/>
              </a:gdLst>
              <a:ahLst/>
              <a:cxnLst>
                <a:cxn ang="T10">
                  <a:pos x="T0" y="T1"/>
                </a:cxn>
                <a:cxn ang="T11">
                  <a:pos x="T2" y="T3"/>
                </a:cxn>
                <a:cxn ang="T12">
                  <a:pos x="T4" y="T5"/>
                </a:cxn>
                <a:cxn ang="T13">
                  <a:pos x="T6" y="T7"/>
                </a:cxn>
                <a:cxn ang="T14">
                  <a:pos x="T8" y="T9"/>
                </a:cxn>
              </a:cxnLst>
              <a:rect l="T15" t="T16" r="T17" b="T18"/>
              <a:pathLst>
                <a:path w="59" h="62">
                  <a:moveTo>
                    <a:pt x="30" y="0"/>
                  </a:moveTo>
                  <a:lnTo>
                    <a:pt x="59" y="31"/>
                  </a:lnTo>
                  <a:lnTo>
                    <a:pt x="30" y="62"/>
                  </a:lnTo>
                  <a:lnTo>
                    <a:pt x="0" y="31"/>
                  </a:lnTo>
                  <a:lnTo>
                    <a:pt x="30" y="0"/>
                  </a:lnTo>
                  <a:close/>
                </a:path>
              </a:pathLst>
            </a:custGeom>
            <a:solidFill>
              <a:srgbClr val="000000"/>
            </a:solidFill>
            <a:ln w="6350">
              <a:solidFill>
                <a:srgbClr val="000000"/>
              </a:solidFill>
              <a:round/>
              <a:headEnd/>
              <a:tailEnd/>
            </a:ln>
          </p:spPr>
          <p:txBody>
            <a:bodyPr>
              <a:prstTxWarp prst="textNoShape">
                <a:avLst/>
              </a:prstTxWarp>
            </a:bodyPr>
            <a:lstStyle/>
            <a:p>
              <a:endParaRPr lang="en-US"/>
            </a:p>
          </p:txBody>
        </p:sp>
        <p:sp>
          <p:nvSpPr>
            <p:cNvPr id="87104" name="Freeform 63"/>
            <p:cNvSpPr>
              <a:spLocks/>
            </p:cNvSpPr>
            <p:nvPr/>
          </p:nvSpPr>
          <p:spPr bwMode="auto">
            <a:xfrm>
              <a:off x="4134" y="3046"/>
              <a:ext cx="60" cy="62"/>
            </a:xfrm>
            <a:custGeom>
              <a:avLst/>
              <a:gdLst>
                <a:gd name="T0" fmla="*/ 30 w 60"/>
                <a:gd name="T1" fmla="*/ 0 h 62"/>
                <a:gd name="T2" fmla="*/ 60 w 60"/>
                <a:gd name="T3" fmla="*/ 31 h 62"/>
                <a:gd name="T4" fmla="*/ 30 w 60"/>
                <a:gd name="T5" fmla="*/ 62 h 62"/>
                <a:gd name="T6" fmla="*/ 0 w 60"/>
                <a:gd name="T7" fmla="*/ 31 h 62"/>
                <a:gd name="T8" fmla="*/ 30 w 60"/>
                <a:gd name="T9" fmla="*/ 0 h 62"/>
                <a:gd name="T10" fmla="*/ 0 60000 65536"/>
                <a:gd name="T11" fmla="*/ 0 60000 65536"/>
                <a:gd name="T12" fmla="*/ 0 60000 65536"/>
                <a:gd name="T13" fmla="*/ 0 60000 65536"/>
                <a:gd name="T14" fmla="*/ 0 60000 65536"/>
                <a:gd name="T15" fmla="*/ 0 w 60"/>
                <a:gd name="T16" fmla="*/ 0 h 62"/>
                <a:gd name="T17" fmla="*/ 60 w 60"/>
                <a:gd name="T18" fmla="*/ 62 h 62"/>
              </a:gdLst>
              <a:ahLst/>
              <a:cxnLst>
                <a:cxn ang="T10">
                  <a:pos x="T0" y="T1"/>
                </a:cxn>
                <a:cxn ang="T11">
                  <a:pos x="T2" y="T3"/>
                </a:cxn>
                <a:cxn ang="T12">
                  <a:pos x="T4" y="T5"/>
                </a:cxn>
                <a:cxn ang="T13">
                  <a:pos x="T6" y="T7"/>
                </a:cxn>
                <a:cxn ang="T14">
                  <a:pos x="T8" y="T9"/>
                </a:cxn>
              </a:cxnLst>
              <a:rect l="T15" t="T16" r="T17" b="T18"/>
              <a:pathLst>
                <a:path w="60" h="62">
                  <a:moveTo>
                    <a:pt x="30" y="0"/>
                  </a:moveTo>
                  <a:lnTo>
                    <a:pt x="60" y="31"/>
                  </a:lnTo>
                  <a:lnTo>
                    <a:pt x="30" y="62"/>
                  </a:lnTo>
                  <a:lnTo>
                    <a:pt x="0" y="31"/>
                  </a:lnTo>
                  <a:lnTo>
                    <a:pt x="30" y="0"/>
                  </a:lnTo>
                  <a:close/>
                </a:path>
              </a:pathLst>
            </a:custGeom>
            <a:solidFill>
              <a:srgbClr val="000000"/>
            </a:solidFill>
            <a:ln w="6350">
              <a:solidFill>
                <a:srgbClr val="000000"/>
              </a:solidFill>
              <a:round/>
              <a:headEnd/>
              <a:tailEnd/>
            </a:ln>
          </p:spPr>
          <p:txBody>
            <a:bodyPr>
              <a:prstTxWarp prst="textNoShape">
                <a:avLst/>
              </a:prstTxWarp>
            </a:bodyPr>
            <a:lstStyle/>
            <a:p>
              <a:endParaRPr lang="en-US"/>
            </a:p>
          </p:txBody>
        </p:sp>
        <p:sp>
          <p:nvSpPr>
            <p:cNvPr id="87105" name="Freeform 64"/>
            <p:cNvSpPr>
              <a:spLocks/>
            </p:cNvSpPr>
            <p:nvPr/>
          </p:nvSpPr>
          <p:spPr bwMode="auto">
            <a:xfrm>
              <a:off x="4282" y="3131"/>
              <a:ext cx="60" cy="62"/>
            </a:xfrm>
            <a:custGeom>
              <a:avLst/>
              <a:gdLst>
                <a:gd name="T0" fmla="*/ 30 w 60"/>
                <a:gd name="T1" fmla="*/ 0 h 62"/>
                <a:gd name="T2" fmla="*/ 60 w 60"/>
                <a:gd name="T3" fmla="*/ 31 h 62"/>
                <a:gd name="T4" fmla="*/ 30 w 60"/>
                <a:gd name="T5" fmla="*/ 62 h 62"/>
                <a:gd name="T6" fmla="*/ 0 w 60"/>
                <a:gd name="T7" fmla="*/ 31 h 62"/>
                <a:gd name="T8" fmla="*/ 30 w 60"/>
                <a:gd name="T9" fmla="*/ 0 h 62"/>
                <a:gd name="T10" fmla="*/ 0 60000 65536"/>
                <a:gd name="T11" fmla="*/ 0 60000 65536"/>
                <a:gd name="T12" fmla="*/ 0 60000 65536"/>
                <a:gd name="T13" fmla="*/ 0 60000 65536"/>
                <a:gd name="T14" fmla="*/ 0 60000 65536"/>
                <a:gd name="T15" fmla="*/ 0 w 60"/>
                <a:gd name="T16" fmla="*/ 0 h 62"/>
                <a:gd name="T17" fmla="*/ 60 w 60"/>
                <a:gd name="T18" fmla="*/ 62 h 62"/>
              </a:gdLst>
              <a:ahLst/>
              <a:cxnLst>
                <a:cxn ang="T10">
                  <a:pos x="T0" y="T1"/>
                </a:cxn>
                <a:cxn ang="T11">
                  <a:pos x="T2" y="T3"/>
                </a:cxn>
                <a:cxn ang="T12">
                  <a:pos x="T4" y="T5"/>
                </a:cxn>
                <a:cxn ang="T13">
                  <a:pos x="T6" y="T7"/>
                </a:cxn>
                <a:cxn ang="T14">
                  <a:pos x="T8" y="T9"/>
                </a:cxn>
              </a:cxnLst>
              <a:rect l="T15" t="T16" r="T17" b="T18"/>
              <a:pathLst>
                <a:path w="60" h="62">
                  <a:moveTo>
                    <a:pt x="30" y="0"/>
                  </a:moveTo>
                  <a:lnTo>
                    <a:pt x="60" y="31"/>
                  </a:lnTo>
                  <a:lnTo>
                    <a:pt x="30" y="62"/>
                  </a:lnTo>
                  <a:lnTo>
                    <a:pt x="0" y="31"/>
                  </a:lnTo>
                  <a:lnTo>
                    <a:pt x="30" y="0"/>
                  </a:lnTo>
                  <a:close/>
                </a:path>
              </a:pathLst>
            </a:custGeom>
            <a:solidFill>
              <a:srgbClr val="000000"/>
            </a:solidFill>
            <a:ln w="6350">
              <a:solidFill>
                <a:srgbClr val="000000"/>
              </a:solidFill>
              <a:round/>
              <a:headEnd/>
              <a:tailEnd/>
            </a:ln>
          </p:spPr>
          <p:txBody>
            <a:bodyPr>
              <a:prstTxWarp prst="textNoShape">
                <a:avLst/>
              </a:prstTxWarp>
            </a:bodyPr>
            <a:lstStyle/>
            <a:p>
              <a:endParaRPr lang="en-US"/>
            </a:p>
          </p:txBody>
        </p:sp>
        <p:sp>
          <p:nvSpPr>
            <p:cNvPr id="87106" name="Freeform 65"/>
            <p:cNvSpPr>
              <a:spLocks/>
            </p:cNvSpPr>
            <p:nvPr/>
          </p:nvSpPr>
          <p:spPr bwMode="auto">
            <a:xfrm>
              <a:off x="4427" y="3178"/>
              <a:ext cx="59" cy="62"/>
            </a:xfrm>
            <a:custGeom>
              <a:avLst/>
              <a:gdLst>
                <a:gd name="T0" fmla="*/ 29 w 59"/>
                <a:gd name="T1" fmla="*/ 0 h 62"/>
                <a:gd name="T2" fmla="*/ 59 w 59"/>
                <a:gd name="T3" fmla="*/ 31 h 62"/>
                <a:gd name="T4" fmla="*/ 29 w 59"/>
                <a:gd name="T5" fmla="*/ 62 h 62"/>
                <a:gd name="T6" fmla="*/ 0 w 59"/>
                <a:gd name="T7" fmla="*/ 31 h 62"/>
                <a:gd name="T8" fmla="*/ 29 w 59"/>
                <a:gd name="T9" fmla="*/ 0 h 62"/>
                <a:gd name="T10" fmla="*/ 0 60000 65536"/>
                <a:gd name="T11" fmla="*/ 0 60000 65536"/>
                <a:gd name="T12" fmla="*/ 0 60000 65536"/>
                <a:gd name="T13" fmla="*/ 0 60000 65536"/>
                <a:gd name="T14" fmla="*/ 0 60000 65536"/>
                <a:gd name="T15" fmla="*/ 0 w 59"/>
                <a:gd name="T16" fmla="*/ 0 h 62"/>
                <a:gd name="T17" fmla="*/ 59 w 59"/>
                <a:gd name="T18" fmla="*/ 62 h 62"/>
              </a:gdLst>
              <a:ahLst/>
              <a:cxnLst>
                <a:cxn ang="T10">
                  <a:pos x="T0" y="T1"/>
                </a:cxn>
                <a:cxn ang="T11">
                  <a:pos x="T2" y="T3"/>
                </a:cxn>
                <a:cxn ang="T12">
                  <a:pos x="T4" y="T5"/>
                </a:cxn>
                <a:cxn ang="T13">
                  <a:pos x="T6" y="T7"/>
                </a:cxn>
                <a:cxn ang="T14">
                  <a:pos x="T8" y="T9"/>
                </a:cxn>
              </a:cxnLst>
              <a:rect l="T15" t="T16" r="T17" b="T18"/>
              <a:pathLst>
                <a:path w="59" h="62">
                  <a:moveTo>
                    <a:pt x="29" y="0"/>
                  </a:moveTo>
                  <a:lnTo>
                    <a:pt x="59" y="31"/>
                  </a:lnTo>
                  <a:lnTo>
                    <a:pt x="29" y="62"/>
                  </a:lnTo>
                  <a:lnTo>
                    <a:pt x="0" y="31"/>
                  </a:lnTo>
                  <a:lnTo>
                    <a:pt x="29" y="0"/>
                  </a:lnTo>
                  <a:close/>
                </a:path>
              </a:pathLst>
            </a:custGeom>
            <a:solidFill>
              <a:srgbClr val="000000"/>
            </a:solidFill>
            <a:ln w="6350">
              <a:solidFill>
                <a:srgbClr val="000000"/>
              </a:solidFill>
              <a:round/>
              <a:headEnd/>
              <a:tailEnd/>
            </a:ln>
          </p:spPr>
          <p:txBody>
            <a:bodyPr>
              <a:prstTxWarp prst="textNoShape">
                <a:avLst/>
              </a:prstTxWarp>
            </a:bodyPr>
            <a:lstStyle/>
            <a:p>
              <a:endParaRPr lang="en-US"/>
            </a:p>
          </p:txBody>
        </p:sp>
        <p:sp>
          <p:nvSpPr>
            <p:cNvPr id="87107" name="Freeform 66"/>
            <p:cNvSpPr>
              <a:spLocks/>
            </p:cNvSpPr>
            <p:nvPr/>
          </p:nvSpPr>
          <p:spPr bwMode="auto">
            <a:xfrm>
              <a:off x="4575" y="3240"/>
              <a:ext cx="59" cy="62"/>
            </a:xfrm>
            <a:custGeom>
              <a:avLst/>
              <a:gdLst>
                <a:gd name="T0" fmla="*/ 29 w 59"/>
                <a:gd name="T1" fmla="*/ 0 h 62"/>
                <a:gd name="T2" fmla="*/ 59 w 59"/>
                <a:gd name="T3" fmla="*/ 31 h 62"/>
                <a:gd name="T4" fmla="*/ 29 w 59"/>
                <a:gd name="T5" fmla="*/ 62 h 62"/>
                <a:gd name="T6" fmla="*/ 0 w 59"/>
                <a:gd name="T7" fmla="*/ 31 h 62"/>
                <a:gd name="T8" fmla="*/ 29 w 59"/>
                <a:gd name="T9" fmla="*/ 0 h 62"/>
                <a:gd name="T10" fmla="*/ 0 60000 65536"/>
                <a:gd name="T11" fmla="*/ 0 60000 65536"/>
                <a:gd name="T12" fmla="*/ 0 60000 65536"/>
                <a:gd name="T13" fmla="*/ 0 60000 65536"/>
                <a:gd name="T14" fmla="*/ 0 60000 65536"/>
                <a:gd name="T15" fmla="*/ 0 w 59"/>
                <a:gd name="T16" fmla="*/ 0 h 62"/>
                <a:gd name="T17" fmla="*/ 59 w 59"/>
                <a:gd name="T18" fmla="*/ 62 h 62"/>
              </a:gdLst>
              <a:ahLst/>
              <a:cxnLst>
                <a:cxn ang="T10">
                  <a:pos x="T0" y="T1"/>
                </a:cxn>
                <a:cxn ang="T11">
                  <a:pos x="T2" y="T3"/>
                </a:cxn>
                <a:cxn ang="T12">
                  <a:pos x="T4" y="T5"/>
                </a:cxn>
                <a:cxn ang="T13">
                  <a:pos x="T6" y="T7"/>
                </a:cxn>
                <a:cxn ang="T14">
                  <a:pos x="T8" y="T9"/>
                </a:cxn>
              </a:cxnLst>
              <a:rect l="T15" t="T16" r="T17" b="T18"/>
              <a:pathLst>
                <a:path w="59" h="62">
                  <a:moveTo>
                    <a:pt x="29" y="0"/>
                  </a:moveTo>
                  <a:lnTo>
                    <a:pt x="59" y="31"/>
                  </a:lnTo>
                  <a:lnTo>
                    <a:pt x="29" y="62"/>
                  </a:lnTo>
                  <a:lnTo>
                    <a:pt x="0" y="31"/>
                  </a:lnTo>
                  <a:lnTo>
                    <a:pt x="29" y="0"/>
                  </a:lnTo>
                  <a:close/>
                </a:path>
              </a:pathLst>
            </a:custGeom>
            <a:solidFill>
              <a:srgbClr val="000000"/>
            </a:solidFill>
            <a:ln w="6350">
              <a:solidFill>
                <a:srgbClr val="000000"/>
              </a:solidFill>
              <a:round/>
              <a:headEnd/>
              <a:tailEnd/>
            </a:ln>
          </p:spPr>
          <p:txBody>
            <a:bodyPr>
              <a:prstTxWarp prst="textNoShape">
                <a:avLst/>
              </a:prstTxWarp>
            </a:bodyPr>
            <a:lstStyle/>
            <a:p>
              <a:endParaRPr lang="en-US"/>
            </a:p>
          </p:txBody>
        </p:sp>
        <p:sp>
          <p:nvSpPr>
            <p:cNvPr id="87108" name="Freeform 67"/>
            <p:cNvSpPr>
              <a:spLocks/>
            </p:cNvSpPr>
            <p:nvPr/>
          </p:nvSpPr>
          <p:spPr bwMode="auto">
            <a:xfrm>
              <a:off x="4719" y="3302"/>
              <a:ext cx="59" cy="62"/>
            </a:xfrm>
            <a:custGeom>
              <a:avLst/>
              <a:gdLst>
                <a:gd name="T0" fmla="*/ 30 w 59"/>
                <a:gd name="T1" fmla="*/ 0 h 62"/>
                <a:gd name="T2" fmla="*/ 59 w 59"/>
                <a:gd name="T3" fmla="*/ 31 h 62"/>
                <a:gd name="T4" fmla="*/ 30 w 59"/>
                <a:gd name="T5" fmla="*/ 62 h 62"/>
                <a:gd name="T6" fmla="*/ 0 w 59"/>
                <a:gd name="T7" fmla="*/ 31 h 62"/>
                <a:gd name="T8" fmla="*/ 30 w 59"/>
                <a:gd name="T9" fmla="*/ 0 h 62"/>
                <a:gd name="T10" fmla="*/ 0 60000 65536"/>
                <a:gd name="T11" fmla="*/ 0 60000 65536"/>
                <a:gd name="T12" fmla="*/ 0 60000 65536"/>
                <a:gd name="T13" fmla="*/ 0 60000 65536"/>
                <a:gd name="T14" fmla="*/ 0 60000 65536"/>
                <a:gd name="T15" fmla="*/ 0 w 59"/>
                <a:gd name="T16" fmla="*/ 0 h 62"/>
                <a:gd name="T17" fmla="*/ 59 w 59"/>
                <a:gd name="T18" fmla="*/ 62 h 62"/>
              </a:gdLst>
              <a:ahLst/>
              <a:cxnLst>
                <a:cxn ang="T10">
                  <a:pos x="T0" y="T1"/>
                </a:cxn>
                <a:cxn ang="T11">
                  <a:pos x="T2" y="T3"/>
                </a:cxn>
                <a:cxn ang="T12">
                  <a:pos x="T4" y="T5"/>
                </a:cxn>
                <a:cxn ang="T13">
                  <a:pos x="T6" y="T7"/>
                </a:cxn>
                <a:cxn ang="T14">
                  <a:pos x="T8" y="T9"/>
                </a:cxn>
              </a:cxnLst>
              <a:rect l="T15" t="T16" r="T17" b="T18"/>
              <a:pathLst>
                <a:path w="59" h="62">
                  <a:moveTo>
                    <a:pt x="30" y="0"/>
                  </a:moveTo>
                  <a:lnTo>
                    <a:pt x="59" y="31"/>
                  </a:lnTo>
                  <a:lnTo>
                    <a:pt x="30" y="62"/>
                  </a:lnTo>
                  <a:lnTo>
                    <a:pt x="0" y="31"/>
                  </a:lnTo>
                  <a:lnTo>
                    <a:pt x="30" y="0"/>
                  </a:lnTo>
                  <a:close/>
                </a:path>
              </a:pathLst>
            </a:custGeom>
            <a:solidFill>
              <a:srgbClr val="000000"/>
            </a:solidFill>
            <a:ln w="6350">
              <a:solidFill>
                <a:srgbClr val="000000"/>
              </a:solidFill>
              <a:round/>
              <a:headEnd/>
              <a:tailEnd/>
            </a:ln>
          </p:spPr>
          <p:txBody>
            <a:bodyPr>
              <a:prstTxWarp prst="textNoShape">
                <a:avLst/>
              </a:prstTxWarp>
            </a:bodyPr>
            <a:lstStyle/>
            <a:p>
              <a:endParaRPr lang="en-US"/>
            </a:p>
          </p:txBody>
        </p:sp>
        <p:sp>
          <p:nvSpPr>
            <p:cNvPr id="87109" name="Freeform 68"/>
            <p:cNvSpPr>
              <a:spLocks/>
            </p:cNvSpPr>
            <p:nvPr/>
          </p:nvSpPr>
          <p:spPr bwMode="auto">
            <a:xfrm>
              <a:off x="4867" y="3367"/>
              <a:ext cx="59" cy="62"/>
            </a:xfrm>
            <a:custGeom>
              <a:avLst/>
              <a:gdLst>
                <a:gd name="T0" fmla="*/ 30 w 59"/>
                <a:gd name="T1" fmla="*/ 0 h 62"/>
                <a:gd name="T2" fmla="*/ 59 w 59"/>
                <a:gd name="T3" fmla="*/ 31 h 62"/>
                <a:gd name="T4" fmla="*/ 30 w 59"/>
                <a:gd name="T5" fmla="*/ 62 h 62"/>
                <a:gd name="T6" fmla="*/ 0 w 59"/>
                <a:gd name="T7" fmla="*/ 31 h 62"/>
                <a:gd name="T8" fmla="*/ 30 w 59"/>
                <a:gd name="T9" fmla="*/ 0 h 62"/>
                <a:gd name="T10" fmla="*/ 0 60000 65536"/>
                <a:gd name="T11" fmla="*/ 0 60000 65536"/>
                <a:gd name="T12" fmla="*/ 0 60000 65536"/>
                <a:gd name="T13" fmla="*/ 0 60000 65536"/>
                <a:gd name="T14" fmla="*/ 0 60000 65536"/>
                <a:gd name="T15" fmla="*/ 0 w 59"/>
                <a:gd name="T16" fmla="*/ 0 h 62"/>
                <a:gd name="T17" fmla="*/ 59 w 59"/>
                <a:gd name="T18" fmla="*/ 62 h 62"/>
              </a:gdLst>
              <a:ahLst/>
              <a:cxnLst>
                <a:cxn ang="T10">
                  <a:pos x="T0" y="T1"/>
                </a:cxn>
                <a:cxn ang="T11">
                  <a:pos x="T2" y="T3"/>
                </a:cxn>
                <a:cxn ang="T12">
                  <a:pos x="T4" y="T5"/>
                </a:cxn>
                <a:cxn ang="T13">
                  <a:pos x="T6" y="T7"/>
                </a:cxn>
                <a:cxn ang="T14">
                  <a:pos x="T8" y="T9"/>
                </a:cxn>
              </a:cxnLst>
              <a:rect l="T15" t="T16" r="T17" b="T18"/>
              <a:pathLst>
                <a:path w="59" h="62">
                  <a:moveTo>
                    <a:pt x="30" y="0"/>
                  </a:moveTo>
                  <a:lnTo>
                    <a:pt x="59" y="31"/>
                  </a:lnTo>
                  <a:lnTo>
                    <a:pt x="30" y="62"/>
                  </a:lnTo>
                  <a:lnTo>
                    <a:pt x="0" y="31"/>
                  </a:lnTo>
                  <a:lnTo>
                    <a:pt x="30" y="0"/>
                  </a:lnTo>
                  <a:close/>
                </a:path>
              </a:pathLst>
            </a:custGeom>
            <a:solidFill>
              <a:srgbClr val="000000"/>
            </a:solidFill>
            <a:ln w="6350">
              <a:solidFill>
                <a:srgbClr val="000000"/>
              </a:solidFill>
              <a:round/>
              <a:headEnd/>
              <a:tailEnd/>
            </a:ln>
          </p:spPr>
          <p:txBody>
            <a:bodyPr>
              <a:prstTxWarp prst="textNoShape">
                <a:avLst/>
              </a:prstTxWarp>
            </a:bodyPr>
            <a:lstStyle/>
            <a:p>
              <a:endParaRPr lang="en-US"/>
            </a:p>
          </p:txBody>
        </p:sp>
        <p:sp>
          <p:nvSpPr>
            <p:cNvPr id="87110" name="Freeform 69"/>
            <p:cNvSpPr>
              <a:spLocks/>
            </p:cNvSpPr>
            <p:nvPr/>
          </p:nvSpPr>
          <p:spPr bwMode="auto">
            <a:xfrm>
              <a:off x="5012" y="3422"/>
              <a:ext cx="59" cy="61"/>
            </a:xfrm>
            <a:custGeom>
              <a:avLst/>
              <a:gdLst>
                <a:gd name="T0" fmla="*/ 29 w 59"/>
                <a:gd name="T1" fmla="*/ 0 h 61"/>
                <a:gd name="T2" fmla="*/ 59 w 59"/>
                <a:gd name="T3" fmla="*/ 31 h 61"/>
                <a:gd name="T4" fmla="*/ 29 w 59"/>
                <a:gd name="T5" fmla="*/ 61 h 61"/>
                <a:gd name="T6" fmla="*/ 0 w 59"/>
                <a:gd name="T7" fmla="*/ 31 h 61"/>
                <a:gd name="T8" fmla="*/ 29 w 59"/>
                <a:gd name="T9" fmla="*/ 0 h 61"/>
                <a:gd name="T10" fmla="*/ 0 60000 65536"/>
                <a:gd name="T11" fmla="*/ 0 60000 65536"/>
                <a:gd name="T12" fmla="*/ 0 60000 65536"/>
                <a:gd name="T13" fmla="*/ 0 60000 65536"/>
                <a:gd name="T14" fmla="*/ 0 60000 65536"/>
                <a:gd name="T15" fmla="*/ 0 w 59"/>
                <a:gd name="T16" fmla="*/ 0 h 61"/>
                <a:gd name="T17" fmla="*/ 59 w 59"/>
                <a:gd name="T18" fmla="*/ 61 h 61"/>
              </a:gdLst>
              <a:ahLst/>
              <a:cxnLst>
                <a:cxn ang="T10">
                  <a:pos x="T0" y="T1"/>
                </a:cxn>
                <a:cxn ang="T11">
                  <a:pos x="T2" y="T3"/>
                </a:cxn>
                <a:cxn ang="T12">
                  <a:pos x="T4" y="T5"/>
                </a:cxn>
                <a:cxn ang="T13">
                  <a:pos x="T6" y="T7"/>
                </a:cxn>
                <a:cxn ang="T14">
                  <a:pos x="T8" y="T9"/>
                </a:cxn>
              </a:cxnLst>
              <a:rect l="T15" t="T16" r="T17" b="T18"/>
              <a:pathLst>
                <a:path w="59" h="61">
                  <a:moveTo>
                    <a:pt x="29" y="0"/>
                  </a:moveTo>
                  <a:lnTo>
                    <a:pt x="59" y="31"/>
                  </a:lnTo>
                  <a:lnTo>
                    <a:pt x="29" y="61"/>
                  </a:lnTo>
                  <a:lnTo>
                    <a:pt x="0" y="31"/>
                  </a:lnTo>
                  <a:lnTo>
                    <a:pt x="29" y="0"/>
                  </a:lnTo>
                  <a:close/>
                </a:path>
              </a:pathLst>
            </a:custGeom>
            <a:solidFill>
              <a:srgbClr val="000000"/>
            </a:solidFill>
            <a:ln w="6350">
              <a:solidFill>
                <a:srgbClr val="000000"/>
              </a:solidFill>
              <a:round/>
              <a:headEnd/>
              <a:tailEnd/>
            </a:ln>
          </p:spPr>
          <p:txBody>
            <a:bodyPr>
              <a:prstTxWarp prst="textNoShape">
                <a:avLst/>
              </a:prstTxWarp>
            </a:bodyPr>
            <a:lstStyle/>
            <a:p>
              <a:endParaRPr lang="en-US"/>
            </a:p>
          </p:txBody>
        </p:sp>
        <p:sp>
          <p:nvSpPr>
            <p:cNvPr id="87111" name="Freeform 70"/>
            <p:cNvSpPr>
              <a:spLocks/>
            </p:cNvSpPr>
            <p:nvPr/>
          </p:nvSpPr>
          <p:spPr bwMode="auto">
            <a:xfrm>
              <a:off x="5156" y="3483"/>
              <a:ext cx="59" cy="62"/>
            </a:xfrm>
            <a:custGeom>
              <a:avLst/>
              <a:gdLst>
                <a:gd name="T0" fmla="*/ 30 w 59"/>
                <a:gd name="T1" fmla="*/ 0 h 62"/>
                <a:gd name="T2" fmla="*/ 59 w 59"/>
                <a:gd name="T3" fmla="*/ 31 h 62"/>
                <a:gd name="T4" fmla="*/ 30 w 59"/>
                <a:gd name="T5" fmla="*/ 62 h 62"/>
                <a:gd name="T6" fmla="*/ 0 w 59"/>
                <a:gd name="T7" fmla="*/ 31 h 62"/>
                <a:gd name="T8" fmla="*/ 30 w 59"/>
                <a:gd name="T9" fmla="*/ 0 h 62"/>
                <a:gd name="T10" fmla="*/ 0 60000 65536"/>
                <a:gd name="T11" fmla="*/ 0 60000 65536"/>
                <a:gd name="T12" fmla="*/ 0 60000 65536"/>
                <a:gd name="T13" fmla="*/ 0 60000 65536"/>
                <a:gd name="T14" fmla="*/ 0 60000 65536"/>
                <a:gd name="T15" fmla="*/ 0 w 59"/>
                <a:gd name="T16" fmla="*/ 0 h 62"/>
                <a:gd name="T17" fmla="*/ 59 w 59"/>
                <a:gd name="T18" fmla="*/ 62 h 62"/>
              </a:gdLst>
              <a:ahLst/>
              <a:cxnLst>
                <a:cxn ang="T10">
                  <a:pos x="T0" y="T1"/>
                </a:cxn>
                <a:cxn ang="T11">
                  <a:pos x="T2" y="T3"/>
                </a:cxn>
                <a:cxn ang="T12">
                  <a:pos x="T4" y="T5"/>
                </a:cxn>
                <a:cxn ang="T13">
                  <a:pos x="T6" y="T7"/>
                </a:cxn>
                <a:cxn ang="T14">
                  <a:pos x="T8" y="T9"/>
                </a:cxn>
              </a:cxnLst>
              <a:rect l="T15" t="T16" r="T17" b="T18"/>
              <a:pathLst>
                <a:path w="59" h="62">
                  <a:moveTo>
                    <a:pt x="30" y="0"/>
                  </a:moveTo>
                  <a:lnTo>
                    <a:pt x="59" y="31"/>
                  </a:lnTo>
                  <a:lnTo>
                    <a:pt x="30" y="62"/>
                  </a:lnTo>
                  <a:lnTo>
                    <a:pt x="0" y="31"/>
                  </a:lnTo>
                  <a:lnTo>
                    <a:pt x="30" y="0"/>
                  </a:lnTo>
                  <a:close/>
                </a:path>
              </a:pathLst>
            </a:custGeom>
            <a:solidFill>
              <a:srgbClr val="000000"/>
            </a:solidFill>
            <a:ln w="6350">
              <a:solidFill>
                <a:srgbClr val="000000"/>
              </a:solidFill>
              <a:round/>
              <a:headEnd/>
              <a:tailEnd/>
            </a:ln>
          </p:spPr>
          <p:txBody>
            <a:bodyPr>
              <a:prstTxWarp prst="textNoShape">
                <a:avLst/>
              </a:prstTxWarp>
            </a:bodyPr>
            <a:lstStyle/>
            <a:p>
              <a:endParaRPr lang="en-US"/>
            </a:p>
          </p:txBody>
        </p:sp>
        <p:sp>
          <p:nvSpPr>
            <p:cNvPr id="87112" name="Freeform 71"/>
            <p:cNvSpPr>
              <a:spLocks/>
            </p:cNvSpPr>
            <p:nvPr/>
          </p:nvSpPr>
          <p:spPr bwMode="auto">
            <a:xfrm>
              <a:off x="5304" y="3557"/>
              <a:ext cx="59" cy="62"/>
            </a:xfrm>
            <a:custGeom>
              <a:avLst/>
              <a:gdLst>
                <a:gd name="T0" fmla="*/ 30 w 59"/>
                <a:gd name="T1" fmla="*/ 0 h 62"/>
                <a:gd name="T2" fmla="*/ 59 w 59"/>
                <a:gd name="T3" fmla="*/ 31 h 62"/>
                <a:gd name="T4" fmla="*/ 30 w 59"/>
                <a:gd name="T5" fmla="*/ 62 h 62"/>
                <a:gd name="T6" fmla="*/ 0 w 59"/>
                <a:gd name="T7" fmla="*/ 31 h 62"/>
                <a:gd name="T8" fmla="*/ 30 w 59"/>
                <a:gd name="T9" fmla="*/ 0 h 62"/>
                <a:gd name="T10" fmla="*/ 0 60000 65536"/>
                <a:gd name="T11" fmla="*/ 0 60000 65536"/>
                <a:gd name="T12" fmla="*/ 0 60000 65536"/>
                <a:gd name="T13" fmla="*/ 0 60000 65536"/>
                <a:gd name="T14" fmla="*/ 0 60000 65536"/>
                <a:gd name="T15" fmla="*/ 0 w 59"/>
                <a:gd name="T16" fmla="*/ 0 h 62"/>
                <a:gd name="T17" fmla="*/ 59 w 59"/>
                <a:gd name="T18" fmla="*/ 62 h 62"/>
              </a:gdLst>
              <a:ahLst/>
              <a:cxnLst>
                <a:cxn ang="T10">
                  <a:pos x="T0" y="T1"/>
                </a:cxn>
                <a:cxn ang="T11">
                  <a:pos x="T2" y="T3"/>
                </a:cxn>
                <a:cxn ang="T12">
                  <a:pos x="T4" y="T5"/>
                </a:cxn>
                <a:cxn ang="T13">
                  <a:pos x="T6" y="T7"/>
                </a:cxn>
                <a:cxn ang="T14">
                  <a:pos x="T8" y="T9"/>
                </a:cxn>
              </a:cxnLst>
              <a:rect l="T15" t="T16" r="T17" b="T18"/>
              <a:pathLst>
                <a:path w="59" h="62">
                  <a:moveTo>
                    <a:pt x="30" y="0"/>
                  </a:moveTo>
                  <a:lnTo>
                    <a:pt x="59" y="31"/>
                  </a:lnTo>
                  <a:lnTo>
                    <a:pt x="30" y="62"/>
                  </a:lnTo>
                  <a:lnTo>
                    <a:pt x="0" y="31"/>
                  </a:lnTo>
                  <a:lnTo>
                    <a:pt x="30" y="0"/>
                  </a:lnTo>
                  <a:close/>
                </a:path>
              </a:pathLst>
            </a:custGeom>
            <a:solidFill>
              <a:srgbClr val="000000"/>
            </a:solidFill>
            <a:ln w="6350">
              <a:solidFill>
                <a:srgbClr val="000000"/>
              </a:solidFill>
              <a:round/>
              <a:headEnd/>
              <a:tailEnd/>
            </a:ln>
          </p:spPr>
          <p:txBody>
            <a:bodyPr>
              <a:prstTxWarp prst="textNoShape">
                <a:avLst/>
              </a:prstTxWarp>
            </a:bodyPr>
            <a:lstStyle/>
            <a:p>
              <a:endParaRPr lang="en-US"/>
            </a:p>
          </p:txBody>
        </p:sp>
        <p:sp>
          <p:nvSpPr>
            <p:cNvPr id="87113" name="Freeform 72"/>
            <p:cNvSpPr>
              <a:spLocks/>
            </p:cNvSpPr>
            <p:nvPr/>
          </p:nvSpPr>
          <p:spPr bwMode="auto">
            <a:xfrm>
              <a:off x="5448" y="3634"/>
              <a:ext cx="60" cy="62"/>
            </a:xfrm>
            <a:custGeom>
              <a:avLst/>
              <a:gdLst>
                <a:gd name="T0" fmla="*/ 30 w 60"/>
                <a:gd name="T1" fmla="*/ 0 h 62"/>
                <a:gd name="T2" fmla="*/ 60 w 60"/>
                <a:gd name="T3" fmla="*/ 31 h 62"/>
                <a:gd name="T4" fmla="*/ 30 w 60"/>
                <a:gd name="T5" fmla="*/ 62 h 62"/>
                <a:gd name="T6" fmla="*/ 0 w 60"/>
                <a:gd name="T7" fmla="*/ 31 h 62"/>
                <a:gd name="T8" fmla="*/ 30 w 60"/>
                <a:gd name="T9" fmla="*/ 0 h 62"/>
                <a:gd name="T10" fmla="*/ 0 60000 65536"/>
                <a:gd name="T11" fmla="*/ 0 60000 65536"/>
                <a:gd name="T12" fmla="*/ 0 60000 65536"/>
                <a:gd name="T13" fmla="*/ 0 60000 65536"/>
                <a:gd name="T14" fmla="*/ 0 60000 65536"/>
                <a:gd name="T15" fmla="*/ 0 w 60"/>
                <a:gd name="T16" fmla="*/ 0 h 62"/>
                <a:gd name="T17" fmla="*/ 60 w 60"/>
                <a:gd name="T18" fmla="*/ 62 h 62"/>
              </a:gdLst>
              <a:ahLst/>
              <a:cxnLst>
                <a:cxn ang="T10">
                  <a:pos x="T0" y="T1"/>
                </a:cxn>
                <a:cxn ang="T11">
                  <a:pos x="T2" y="T3"/>
                </a:cxn>
                <a:cxn ang="T12">
                  <a:pos x="T4" y="T5"/>
                </a:cxn>
                <a:cxn ang="T13">
                  <a:pos x="T6" y="T7"/>
                </a:cxn>
                <a:cxn ang="T14">
                  <a:pos x="T8" y="T9"/>
                </a:cxn>
              </a:cxnLst>
              <a:rect l="T15" t="T16" r="T17" b="T18"/>
              <a:pathLst>
                <a:path w="60" h="62">
                  <a:moveTo>
                    <a:pt x="30" y="0"/>
                  </a:moveTo>
                  <a:lnTo>
                    <a:pt x="60" y="31"/>
                  </a:lnTo>
                  <a:lnTo>
                    <a:pt x="30" y="62"/>
                  </a:lnTo>
                  <a:lnTo>
                    <a:pt x="0" y="31"/>
                  </a:lnTo>
                  <a:lnTo>
                    <a:pt x="30" y="0"/>
                  </a:lnTo>
                  <a:close/>
                </a:path>
              </a:pathLst>
            </a:custGeom>
            <a:solidFill>
              <a:srgbClr val="000000"/>
            </a:solidFill>
            <a:ln w="6350">
              <a:solidFill>
                <a:srgbClr val="000000"/>
              </a:solidFill>
              <a:round/>
              <a:headEnd/>
              <a:tailEnd/>
            </a:ln>
          </p:spPr>
          <p:txBody>
            <a:bodyPr>
              <a:prstTxWarp prst="textNoShape">
                <a:avLst/>
              </a:prstTxWarp>
            </a:bodyPr>
            <a:lstStyle/>
            <a:p>
              <a:endParaRPr lang="en-US"/>
            </a:p>
          </p:txBody>
        </p:sp>
        <p:sp>
          <p:nvSpPr>
            <p:cNvPr id="87114" name="Freeform 73"/>
            <p:cNvSpPr>
              <a:spLocks/>
            </p:cNvSpPr>
            <p:nvPr/>
          </p:nvSpPr>
          <p:spPr bwMode="auto">
            <a:xfrm>
              <a:off x="3546" y="2791"/>
              <a:ext cx="59" cy="62"/>
            </a:xfrm>
            <a:custGeom>
              <a:avLst/>
              <a:gdLst>
                <a:gd name="T0" fmla="*/ 30 w 59"/>
                <a:gd name="T1" fmla="*/ 0 h 62"/>
                <a:gd name="T2" fmla="*/ 59 w 59"/>
                <a:gd name="T3" fmla="*/ 31 h 62"/>
                <a:gd name="T4" fmla="*/ 30 w 59"/>
                <a:gd name="T5" fmla="*/ 62 h 62"/>
                <a:gd name="T6" fmla="*/ 0 w 59"/>
                <a:gd name="T7" fmla="*/ 31 h 62"/>
                <a:gd name="T8" fmla="*/ 30 w 59"/>
                <a:gd name="T9" fmla="*/ 0 h 62"/>
                <a:gd name="T10" fmla="*/ 0 60000 65536"/>
                <a:gd name="T11" fmla="*/ 0 60000 65536"/>
                <a:gd name="T12" fmla="*/ 0 60000 65536"/>
                <a:gd name="T13" fmla="*/ 0 60000 65536"/>
                <a:gd name="T14" fmla="*/ 0 60000 65536"/>
                <a:gd name="T15" fmla="*/ 0 w 59"/>
                <a:gd name="T16" fmla="*/ 0 h 62"/>
                <a:gd name="T17" fmla="*/ 59 w 59"/>
                <a:gd name="T18" fmla="*/ 62 h 62"/>
              </a:gdLst>
              <a:ahLst/>
              <a:cxnLst>
                <a:cxn ang="T10">
                  <a:pos x="T0" y="T1"/>
                </a:cxn>
                <a:cxn ang="T11">
                  <a:pos x="T2" y="T3"/>
                </a:cxn>
                <a:cxn ang="T12">
                  <a:pos x="T4" y="T5"/>
                </a:cxn>
                <a:cxn ang="T13">
                  <a:pos x="T6" y="T7"/>
                </a:cxn>
                <a:cxn ang="T14">
                  <a:pos x="T8" y="T9"/>
                </a:cxn>
              </a:cxnLst>
              <a:rect l="T15" t="T16" r="T17" b="T18"/>
              <a:pathLst>
                <a:path w="59" h="62">
                  <a:moveTo>
                    <a:pt x="30" y="0"/>
                  </a:moveTo>
                  <a:lnTo>
                    <a:pt x="59" y="31"/>
                  </a:lnTo>
                  <a:lnTo>
                    <a:pt x="30" y="62"/>
                  </a:lnTo>
                  <a:lnTo>
                    <a:pt x="0" y="31"/>
                  </a:lnTo>
                  <a:lnTo>
                    <a:pt x="30" y="0"/>
                  </a:lnTo>
                  <a:close/>
                </a:path>
              </a:pathLst>
            </a:custGeom>
            <a:solidFill>
              <a:srgbClr val="FF0000"/>
            </a:solidFill>
            <a:ln w="6350">
              <a:solidFill>
                <a:srgbClr val="FF0000"/>
              </a:solidFill>
              <a:round/>
              <a:headEnd/>
              <a:tailEnd/>
            </a:ln>
          </p:spPr>
          <p:txBody>
            <a:bodyPr>
              <a:prstTxWarp prst="textNoShape">
                <a:avLst/>
              </a:prstTxWarp>
            </a:bodyPr>
            <a:lstStyle/>
            <a:p>
              <a:endParaRPr lang="en-US"/>
            </a:p>
          </p:txBody>
        </p:sp>
        <p:sp>
          <p:nvSpPr>
            <p:cNvPr id="87115" name="Freeform 74"/>
            <p:cNvSpPr>
              <a:spLocks/>
            </p:cNvSpPr>
            <p:nvPr/>
          </p:nvSpPr>
          <p:spPr bwMode="auto">
            <a:xfrm>
              <a:off x="3690" y="2880"/>
              <a:ext cx="60" cy="62"/>
            </a:xfrm>
            <a:custGeom>
              <a:avLst/>
              <a:gdLst>
                <a:gd name="T0" fmla="*/ 30 w 60"/>
                <a:gd name="T1" fmla="*/ 0 h 62"/>
                <a:gd name="T2" fmla="*/ 60 w 60"/>
                <a:gd name="T3" fmla="*/ 31 h 62"/>
                <a:gd name="T4" fmla="*/ 30 w 60"/>
                <a:gd name="T5" fmla="*/ 62 h 62"/>
                <a:gd name="T6" fmla="*/ 0 w 60"/>
                <a:gd name="T7" fmla="*/ 31 h 62"/>
                <a:gd name="T8" fmla="*/ 30 w 60"/>
                <a:gd name="T9" fmla="*/ 0 h 62"/>
                <a:gd name="T10" fmla="*/ 0 60000 65536"/>
                <a:gd name="T11" fmla="*/ 0 60000 65536"/>
                <a:gd name="T12" fmla="*/ 0 60000 65536"/>
                <a:gd name="T13" fmla="*/ 0 60000 65536"/>
                <a:gd name="T14" fmla="*/ 0 60000 65536"/>
                <a:gd name="T15" fmla="*/ 0 w 60"/>
                <a:gd name="T16" fmla="*/ 0 h 62"/>
                <a:gd name="T17" fmla="*/ 60 w 60"/>
                <a:gd name="T18" fmla="*/ 62 h 62"/>
              </a:gdLst>
              <a:ahLst/>
              <a:cxnLst>
                <a:cxn ang="T10">
                  <a:pos x="T0" y="T1"/>
                </a:cxn>
                <a:cxn ang="T11">
                  <a:pos x="T2" y="T3"/>
                </a:cxn>
                <a:cxn ang="T12">
                  <a:pos x="T4" y="T5"/>
                </a:cxn>
                <a:cxn ang="T13">
                  <a:pos x="T6" y="T7"/>
                </a:cxn>
                <a:cxn ang="T14">
                  <a:pos x="T8" y="T9"/>
                </a:cxn>
              </a:cxnLst>
              <a:rect l="T15" t="T16" r="T17" b="T18"/>
              <a:pathLst>
                <a:path w="60" h="62">
                  <a:moveTo>
                    <a:pt x="30" y="0"/>
                  </a:moveTo>
                  <a:lnTo>
                    <a:pt x="60" y="31"/>
                  </a:lnTo>
                  <a:lnTo>
                    <a:pt x="30" y="62"/>
                  </a:lnTo>
                  <a:lnTo>
                    <a:pt x="0" y="31"/>
                  </a:lnTo>
                  <a:lnTo>
                    <a:pt x="30" y="0"/>
                  </a:lnTo>
                  <a:close/>
                </a:path>
              </a:pathLst>
            </a:custGeom>
            <a:solidFill>
              <a:srgbClr val="FF0000"/>
            </a:solidFill>
            <a:ln w="6350">
              <a:solidFill>
                <a:srgbClr val="FF0000"/>
              </a:solidFill>
              <a:round/>
              <a:headEnd/>
              <a:tailEnd/>
            </a:ln>
          </p:spPr>
          <p:txBody>
            <a:bodyPr>
              <a:prstTxWarp prst="textNoShape">
                <a:avLst/>
              </a:prstTxWarp>
            </a:bodyPr>
            <a:lstStyle/>
            <a:p>
              <a:endParaRPr lang="en-US"/>
            </a:p>
          </p:txBody>
        </p:sp>
        <p:sp>
          <p:nvSpPr>
            <p:cNvPr id="87116" name="Freeform 75"/>
            <p:cNvSpPr>
              <a:spLocks/>
            </p:cNvSpPr>
            <p:nvPr/>
          </p:nvSpPr>
          <p:spPr bwMode="auto">
            <a:xfrm>
              <a:off x="3838" y="2922"/>
              <a:ext cx="60" cy="62"/>
            </a:xfrm>
            <a:custGeom>
              <a:avLst/>
              <a:gdLst>
                <a:gd name="T0" fmla="*/ 30 w 60"/>
                <a:gd name="T1" fmla="*/ 0 h 62"/>
                <a:gd name="T2" fmla="*/ 60 w 60"/>
                <a:gd name="T3" fmla="*/ 31 h 62"/>
                <a:gd name="T4" fmla="*/ 30 w 60"/>
                <a:gd name="T5" fmla="*/ 62 h 62"/>
                <a:gd name="T6" fmla="*/ 0 w 60"/>
                <a:gd name="T7" fmla="*/ 31 h 62"/>
                <a:gd name="T8" fmla="*/ 30 w 60"/>
                <a:gd name="T9" fmla="*/ 0 h 62"/>
                <a:gd name="T10" fmla="*/ 0 60000 65536"/>
                <a:gd name="T11" fmla="*/ 0 60000 65536"/>
                <a:gd name="T12" fmla="*/ 0 60000 65536"/>
                <a:gd name="T13" fmla="*/ 0 60000 65536"/>
                <a:gd name="T14" fmla="*/ 0 60000 65536"/>
                <a:gd name="T15" fmla="*/ 0 w 60"/>
                <a:gd name="T16" fmla="*/ 0 h 62"/>
                <a:gd name="T17" fmla="*/ 60 w 60"/>
                <a:gd name="T18" fmla="*/ 62 h 62"/>
              </a:gdLst>
              <a:ahLst/>
              <a:cxnLst>
                <a:cxn ang="T10">
                  <a:pos x="T0" y="T1"/>
                </a:cxn>
                <a:cxn ang="T11">
                  <a:pos x="T2" y="T3"/>
                </a:cxn>
                <a:cxn ang="T12">
                  <a:pos x="T4" y="T5"/>
                </a:cxn>
                <a:cxn ang="T13">
                  <a:pos x="T6" y="T7"/>
                </a:cxn>
                <a:cxn ang="T14">
                  <a:pos x="T8" y="T9"/>
                </a:cxn>
              </a:cxnLst>
              <a:rect l="T15" t="T16" r="T17" b="T18"/>
              <a:pathLst>
                <a:path w="60" h="62">
                  <a:moveTo>
                    <a:pt x="30" y="0"/>
                  </a:moveTo>
                  <a:lnTo>
                    <a:pt x="60" y="31"/>
                  </a:lnTo>
                  <a:lnTo>
                    <a:pt x="30" y="62"/>
                  </a:lnTo>
                  <a:lnTo>
                    <a:pt x="0" y="31"/>
                  </a:lnTo>
                  <a:lnTo>
                    <a:pt x="30" y="0"/>
                  </a:lnTo>
                  <a:close/>
                </a:path>
              </a:pathLst>
            </a:custGeom>
            <a:solidFill>
              <a:srgbClr val="FF0000"/>
            </a:solidFill>
            <a:ln w="6350">
              <a:solidFill>
                <a:srgbClr val="FF0000"/>
              </a:solidFill>
              <a:round/>
              <a:headEnd/>
              <a:tailEnd/>
            </a:ln>
          </p:spPr>
          <p:txBody>
            <a:bodyPr>
              <a:prstTxWarp prst="textNoShape">
                <a:avLst/>
              </a:prstTxWarp>
            </a:bodyPr>
            <a:lstStyle/>
            <a:p>
              <a:endParaRPr lang="en-US"/>
            </a:p>
          </p:txBody>
        </p:sp>
        <p:sp>
          <p:nvSpPr>
            <p:cNvPr id="87117" name="Freeform 76"/>
            <p:cNvSpPr>
              <a:spLocks/>
            </p:cNvSpPr>
            <p:nvPr/>
          </p:nvSpPr>
          <p:spPr bwMode="auto">
            <a:xfrm>
              <a:off x="3983" y="2984"/>
              <a:ext cx="59" cy="62"/>
            </a:xfrm>
            <a:custGeom>
              <a:avLst/>
              <a:gdLst>
                <a:gd name="T0" fmla="*/ 29 w 59"/>
                <a:gd name="T1" fmla="*/ 0 h 62"/>
                <a:gd name="T2" fmla="*/ 59 w 59"/>
                <a:gd name="T3" fmla="*/ 31 h 62"/>
                <a:gd name="T4" fmla="*/ 29 w 59"/>
                <a:gd name="T5" fmla="*/ 62 h 62"/>
                <a:gd name="T6" fmla="*/ 0 w 59"/>
                <a:gd name="T7" fmla="*/ 31 h 62"/>
                <a:gd name="T8" fmla="*/ 29 w 59"/>
                <a:gd name="T9" fmla="*/ 0 h 62"/>
                <a:gd name="T10" fmla="*/ 0 60000 65536"/>
                <a:gd name="T11" fmla="*/ 0 60000 65536"/>
                <a:gd name="T12" fmla="*/ 0 60000 65536"/>
                <a:gd name="T13" fmla="*/ 0 60000 65536"/>
                <a:gd name="T14" fmla="*/ 0 60000 65536"/>
                <a:gd name="T15" fmla="*/ 0 w 59"/>
                <a:gd name="T16" fmla="*/ 0 h 62"/>
                <a:gd name="T17" fmla="*/ 59 w 59"/>
                <a:gd name="T18" fmla="*/ 62 h 62"/>
              </a:gdLst>
              <a:ahLst/>
              <a:cxnLst>
                <a:cxn ang="T10">
                  <a:pos x="T0" y="T1"/>
                </a:cxn>
                <a:cxn ang="T11">
                  <a:pos x="T2" y="T3"/>
                </a:cxn>
                <a:cxn ang="T12">
                  <a:pos x="T4" y="T5"/>
                </a:cxn>
                <a:cxn ang="T13">
                  <a:pos x="T6" y="T7"/>
                </a:cxn>
                <a:cxn ang="T14">
                  <a:pos x="T8" y="T9"/>
                </a:cxn>
              </a:cxnLst>
              <a:rect l="T15" t="T16" r="T17" b="T18"/>
              <a:pathLst>
                <a:path w="59" h="62">
                  <a:moveTo>
                    <a:pt x="29" y="0"/>
                  </a:moveTo>
                  <a:lnTo>
                    <a:pt x="59" y="31"/>
                  </a:lnTo>
                  <a:lnTo>
                    <a:pt x="29" y="62"/>
                  </a:lnTo>
                  <a:lnTo>
                    <a:pt x="0" y="31"/>
                  </a:lnTo>
                  <a:lnTo>
                    <a:pt x="29" y="0"/>
                  </a:lnTo>
                  <a:close/>
                </a:path>
              </a:pathLst>
            </a:custGeom>
            <a:solidFill>
              <a:srgbClr val="FF0000"/>
            </a:solidFill>
            <a:ln w="6350">
              <a:solidFill>
                <a:srgbClr val="FF0000"/>
              </a:solidFill>
              <a:round/>
              <a:headEnd/>
              <a:tailEnd/>
            </a:ln>
          </p:spPr>
          <p:txBody>
            <a:bodyPr>
              <a:prstTxWarp prst="textNoShape">
                <a:avLst/>
              </a:prstTxWarp>
            </a:bodyPr>
            <a:lstStyle/>
            <a:p>
              <a:endParaRPr lang="en-US"/>
            </a:p>
          </p:txBody>
        </p:sp>
        <p:sp>
          <p:nvSpPr>
            <p:cNvPr id="87118" name="Freeform 77"/>
            <p:cNvSpPr>
              <a:spLocks/>
            </p:cNvSpPr>
            <p:nvPr/>
          </p:nvSpPr>
          <p:spPr bwMode="auto">
            <a:xfrm>
              <a:off x="4127" y="3039"/>
              <a:ext cx="59" cy="61"/>
            </a:xfrm>
            <a:custGeom>
              <a:avLst/>
              <a:gdLst>
                <a:gd name="T0" fmla="*/ 30 w 59"/>
                <a:gd name="T1" fmla="*/ 0 h 61"/>
                <a:gd name="T2" fmla="*/ 59 w 59"/>
                <a:gd name="T3" fmla="*/ 31 h 61"/>
                <a:gd name="T4" fmla="*/ 30 w 59"/>
                <a:gd name="T5" fmla="*/ 61 h 61"/>
                <a:gd name="T6" fmla="*/ 0 w 59"/>
                <a:gd name="T7" fmla="*/ 31 h 61"/>
                <a:gd name="T8" fmla="*/ 30 w 59"/>
                <a:gd name="T9" fmla="*/ 0 h 61"/>
                <a:gd name="T10" fmla="*/ 0 60000 65536"/>
                <a:gd name="T11" fmla="*/ 0 60000 65536"/>
                <a:gd name="T12" fmla="*/ 0 60000 65536"/>
                <a:gd name="T13" fmla="*/ 0 60000 65536"/>
                <a:gd name="T14" fmla="*/ 0 60000 65536"/>
                <a:gd name="T15" fmla="*/ 0 w 59"/>
                <a:gd name="T16" fmla="*/ 0 h 61"/>
                <a:gd name="T17" fmla="*/ 59 w 59"/>
                <a:gd name="T18" fmla="*/ 61 h 61"/>
              </a:gdLst>
              <a:ahLst/>
              <a:cxnLst>
                <a:cxn ang="T10">
                  <a:pos x="T0" y="T1"/>
                </a:cxn>
                <a:cxn ang="T11">
                  <a:pos x="T2" y="T3"/>
                </a:cxn>
                <a:cxn ang="T12">
                  <a:pos x="T4" y="T5"/>
                </a:cxn>
                <a:cxn ang="T13">
                  <a:pos x="T6" y="T7"/>
                </a:cxn>
                <a:cxn ang="T14">
                  <a:pos x="T8" y="T9"/>
                </a:cxn>
              </a:cxnLst>
              <a:rect l="T15" t="T16" r="T17" b="T18"/>
              <a:pathLst>
                <a:path w="59" h="61">
                  <a:moveTo>
                    <a:pt x="30" y="0"/>
                  </a:moveTo>
                  <a:lnTo>
                    <a:pt x="59" y="31"/>
                  </a:lnTo>
                  <a:lnTo>
                    <a:pt x="30" y="61"/>
                  </a:lnTo>
                  <a:lnTo>
                    <a:pt x="0" y="31"/>
                  </a:lnTo>
                  <a:lnTo>
                    <a:pt x="30" y="0"/>
                  </a:lnTo>
                  <a:close/>
                </a:path>
              </a:pathLst>
            </a:custGeom>
            <a:solidFill>
              <a:srgbClr val="FF0000"/>
            </a:solidFill>
            <a:ln w="6350">
              <a:solidFill>
                <a:srgbClr val="FF0000"/>
              </a:solidFill>
              <a:round/>
              <a:headEnd/>
              <a:tailEnd/>
            </a:ln>
          </p:spPr>
          <p:txBody>
            <a:bodyPr>
              <a:prstTxWarp prst="textNoShape">
                <a:avLst/>
              </a:prstTxWarp>
            </a:bodyPr>
            <a:lstStyle/>
            <a:p>
              <a:endParaRPr lang="en-US"/>
            </a:p>
          </p:txBody>
        </p:sp>
        <p:sp>
          <p:nvSpPr>
            <p:cNvPr id="87119" name="Freeform 78"/>
            <p:cNvSpPr>
              <a:spLocks/>
            </p:cNvSpPr>
            <p:nvPr/>
          </p:nvSpPr>
          <p:spPr bwMode="auto">
            <a:xfrm>
              <a:off x="4275" y="3124"/>
              <a:ext cx="59" cy="62"/>
            </a:xfrm>
            <a:custGeom>
              <a:avLst/>
              <a:gdLst>
                <a:gd name="T0" fmla="*/ 30 w 59"/>
                <a:gd name="T1" fmla="*/ 0 h 62"/>
                <a:gd name="T2" fmla="*/ 59 w 59"/>
                <a:gd name="T3" fmla="*/ 31 h 62"/>
                <a:gd name="T4" fmla="*/ 30 w 59"/>
                <a:gd name="T5" fmla="*/ 62 h 62"/>
                <a:gd name="T6" fmla="*/ 0 w 59"/>
                <a:gd name="T7" fmla="*/ 31 h 62"/>
                <a:gd name="T8" fmla="*/ 30 w 59"/>
                <a:gd name="T9" fmla="*/ 0 h 62"/>
                <a:gd name="T10" fmla="*/ 0 60000 65536"/>
                <a:gd name="T11" fmla="*/ 0 60000 65536"/>
                <a:gd name="T12" fmla="*/ 0 60000 65536"/>
                <a:gd name="T13" fmla="*/ 0 60000 65536"/>
                <a:gd name="T14" fmla="*/ 0 60000 65536"/>
                <a:gd name="T15" fmla="*/ 0 w 59"/>
                <a:gd name="T16" fmla="*/ 0 h 62"/>
                <a:gd name="T17" fmla="*/ 59 w 59"/>
                <a:gd name="T18" fmla="*/ 62 h 62"/>
              </a:gdLst>
              <a:ahLst/>
              <a:cxnLst>
                <a:cxn ang="T10">
                  <a:pos x="T0" y="T1"/>
                </a:cxn>
                <a:cxn ang="T11">
                  <a:pos x="T2" y="T3"/>
                </a:cxn>
                <a:cxn ang="T12">
                  <a:pos x="T4" y="T5"/>
                </a:cxn>
                <a:cxn ang="T13">
                  <a:pos x="T6" y="T7"/>
                </a:cxn>
                <a:cxn ang="T14">
                  <a:pos x="T8" y="T9"/>
                </a:cxn>
              </a:cxnLst>
              <a:rect l="T15" t="T16" r="T17" b="T18"/>
              <a:pathLst>
                <a:path w="59" h="62">
                  <a:moveTo>
                    <a:pt x="30" y="0"/>
                  </a:moveTo>
                  <a:lnTo>
                    <a:pt x="59" y="31"/>
                  </a:lnTo>
                  <a:lnTo>
                    <a:pt x="30" y="62"/>
                  </a:lnTo>
                  <a:lnTo>
                    <a:pt x="0" y="31"/>
                  </a:lnTo>
                  <a:lnTo>
                    <a:pt x="30" y="0"/>
                  </a:lnTo>
                  <a:close/>
                </a:path>
              </a:pathLst>
            </a:custGeom>
            <a:solidFill>
              <a:srgbClr val="FF0000"/>
            </a:solidFill>
            <a:ln w="6350">
              <a:solidFill>
                <a:srgbClr val="FF0000"/>
              </a:solidFill>
              <a:round/>
              <a:headEnd/>
              <a:tailEnd/>
            </a:ln>
          </p:spPr>
          <p:txBody>
            <a:bodyPr>
              <a:prstTxWarp prst="textNoShape">
                <a:avLst/>
              </a:prstTxWarp>
            </a:bodyPr>
            <a:lstStyle/>
            <a:p>
              <a:endParaRPr lang="en-US"/>
            </a:p>
          </p:txBody>
        </p:sp>
        <p:sp>
          <p:nvSpPr>
            <p:cNvPr id="87120" name="Freeform 79"/>
            <p:cNvSpPr>
              <a:spLocks/>
            </p:cNvSpPr>
            <p:nvPr/>
          </p:nvSpPr>
          <p:spPr bwMode="auto">
            <a:xfrm>
              <a:off x="4419" y="3170"/>
              <a:ext cx="60" cy="62"/>
            </a:xfrm>
            <a:custGeom>
              <a:avLst/>
              <a:gdLst>
                <a:gd name="T0" fmla="*/ 30 w 60"/>
                <a:gd name="T1" fmla="*/ 0 h 62"/>
                <a:gd name="T2" fmla="*/ 60 w 60"/>
                <a:gd name="T3" fmla="*/ 31 h 62"/>
                <a:gd name="T4" fmla="*/ 30 w 60"/>
                <a:gd name="T5" fmla="*/ 62 h 62"/>
                <a:gd name="T6" fmla="*/ 0 w 60"/>
                <a:gd name="T7" fmla="*/ 31 h 62"/>
                <a:gd name="T8" fmla="*/ 30 w 60"/>
                <a:gd name="T9" fmla="*/ 0 h 62"/>
                <a:gd name="T10" fmla="*/ 0 60000 65536"/>
                <a:gd name="T11" fmla="*/ 0 60000 65536"/>
                <a:gd name="T12" fmla="*/ 0 60000 65536"/>
                <a:gd name="T13" fmla="*/ 0 60000 65536"/>
                <a:gd name="T14" fmla="*/ 0 60000 65536"/>
                <a:gd name="T15" fmla="*/ 0 w 60"/>
                <a:gd name="T16" fmla="*/ 0 h 62"/>
                <a:gd name="T17" fmla="*/ 60 w 60"/>
                <a:gd name="T18" fmla="*/ 62 h 62"/>
              </a:gdLst>
              <a:ahLst/>
              <a:cxnLst>
                <a:cxn ang="T10">
                  <a:pos x="T0" y="T1"/>
                </a:cxn>
                <a:cxn ang="T11">
                  <a:pos x="T2" y="T3"/>
                </a:cxn>
                <a:cxn ang="T12">
                  <a:pos x="T4" y="T5"/>
                </a:cxn>
                <a:cxn ang="T13">
                  <a:pos x="T6" y="T7"/>
                </a:cxn>
                <a:cxn ang="T14">
                  <a:pos x="T8" y="T9"/>
                </a:cxn>
              </a:cxnLst>
              <a:rect l="T15" t="T16" r="T17" b="T18"/>
              <a:pathLst>
                <a:path w="60" h="62">
                  <a:moveTo>
                    <a:pt x="30" y="0"/>
                  </a:moveTo>
                  <a:lnTo>
                    <a:pt x="60" y="31"/>
                  </a:lnTo>
                  <a:lnTo>
                    <a:pt x="30" y="62"/>
                  </a:lnTo>
                  <a:lnTo>
                    <a:pt x="0" y="31"/>
                  </a:lnTo>
                  <a:lnTo>
                    <a:pt x="30" y="0"/>
                  </a:lnTo>
                  <a:close/>
                </a:path>
              </a:pathLst>
            </a:custGeom>
            <a:solidFill>
              <a:srgbClr val="FF0000"/>
            </a:solidFill>
            <a:ln w="6350">
              <a:solidFill>
                <a:srgbClr val="FF0000"/>
              </a:solidFill>
              <a:round/>
              <a:headEnd/>
              <a:tailEnd/>
            </a:ln>
          </p:spPr>
          <p:txBody>
            <a:bodyPr>
              <a:prstTxWarp prst="textNoShape">
                <a:avLst/>
              </a:prstTxWarp>
            </a:bodyPr>
            <a:lstStyle/>
            <a:p>
              <a:endParaRPr lang="en-US"/>
            </a:p>
          </p:txBody>
        </p:sp>
        <p:sp>
          <p:nvSpPr>
            <p:cNvPr id="87121" name="Freeform 80"/>
            <p:cNvSpPr>
              <a:spLocks/>
            </p:cNvSpPr>
            <p:nvPr/>
          </p:nvSpPr>
          <p:spPr bwMode="auto">
            <a:xfrm>
              <a:off x="4567" y="3232"/>
              <a:ext cx="60" cy="62"/>
            </a:xfrm>
            <a:custGeom>
              <a:avLst/>
              <a:gdLst>
                <a:gd name="T0" fmla="*/ 30 w 60"/>
                <a:gd name="T1" fmla="*/ 0 h 62"/>
                <a:gd name="T2" fmla="*/ 60 w 60"/>
                <a:gd name="T3" fmla="*/ 31 h 62"/>
                <a:gd name="T4" fmla="*/ 30 w 60"/>
                <a:gd name="T5" fmla="*/ 62 h 62"/>
                <a:gd name="T6" fmla="*/ 0 w 60"/>
                <a:gd name="T7" fmla="*/ 31 h 62"/>
                <a:gd name="T8" fmla="*/ 30 w 60"/>
                <a:gd name="T9" fmla="*/ 0 h 62"/>
                <a:gd name="T10" fmla="*/ 0 60000 65536"/>
                <a:gd name="T11" fmla="*/ 0 60000 65536"/>
                <a:gd name="T12" fmla="*/ 0 60000 65536"/>
                <a:gd name="T13" fmla="*/ 0 60000 65536"/>
                <a:gd name="T14" fmla="*/ 0 60000 65536"/>
                <a:gd name="T15" fmla="*/ 0 w 60"/>
                <a:gd name="T16" fmla="*/ 0 h 62"/>
                <a:gd name="T17" fmla="*/ 60 w 60"/>
                <a:gd name="T18" fmla="*/ 62 h 62"/>
              </a:gdLst>
              <a:ahLst/>
              <a:cxnLst>
                <a:cxn ang="T10">
                  <a:pos x="T0" y="T1"/>
                </a:cxn>
                <a:cxn ang="T11">
                  <a:pos x="T2" y="T3"/>
                </a:cxn>
                <a:cxn ang="T12">
                  <a:pos x="T4" y="T5"/>
                </a:cxn>
                <a:cxn ang="T13">
                  <a:pos x="T6" y="T7"/>
                </a:cxn>
                <a:cxn ang="T14">
                  <a:pos x="T8" y="T9"/>
                </a:cxn>
              </a:cxnLst>
              <a:rect l="T15" t="T16" r="T17" b="T18"/>
              <a:pathLst>
                <a:path w="60" h="62">
                  <a:moveTo>
                    <a:pt x="30" y="0"/>
                  </a:moveTo>
                  <a:lnTo>
                    <a:pt x="60" y="31"/>
                  </a:lnTo>
                  <a:lnTo>
                    <a:pt x="30" y="62"/>
                  </a:lnTo>
                  <a:lnTo>
                    <a:pt x="0" y="31"/>
                  </a:lnTo>
                  <a:lnTo>
                    <a:pt x="30" y="0"/>
                  </a:lnTo>
                  <a:close/>
                </a:path>
              </a:pathLst>
            </a:custGeom>
            <a:solidFill>
              <a:srgbClr val="FF0000"/>
            </a:solidFill>
            <a:ln w="6350">
              <a:solidFill>
                <a:srgbClr val="FF0000"/>
              </a:solidFill>
              <a:round/>
              <a:headEnd/>
              <a:tailEnd/>
            </a:ln>
          </p:spPr>
          <p:txBody>
            <a:bodyPr>
              <a:prstTxWarp prst="textNoShape">
                <a:avLst/>
              </a:prstTxWarp>
            </a:bodyPr>
            <a:lstStyle/>
            <a:p>
              <a:endParaRPr lang="en-US"/>
            </a:p>
          </p:txBody>
        </p:sp>
        <p:sp>
          <p:nvSpPr>
            <p:cNvPr id="87122" name="Freeform 81"/>
            <p:cNvSpPr>
              <a:spLocks/>
            </p:cNvSpPr>
            <p:nvPr/>
          </p:nvSpPr>
          <p:spPr bwMode="auto">
            <a:xfrm>
              <a:off x="4712" y="3294"/>
              <a:ext cx="59" cy="62"/>
            </a:xfrm>
            <a:custGeom>
              <a:avLst/>
              <a:gdLst>
                <a:gd name="T0" fmla="*/ 29 w 59"/>
                <a:gd name="T1" fmla="*/ 0 h 62"/>
                <a:gd name="T2" fmla="*/ 59 w 59"/>
                <a:gd name="T3" fmla="*/ 31 h 62"/>
                <a:gd name="T4" fmla="*/ 29 w 59"/>
                <a:gd name="T5" fmla="*/ 62 h 62"/>
                <a:gd name="T6" fmla="*/ 0 w 59"/>
                <a:gd name="T7" fmla="*/ 31 h 62"/>
                <a:gd name="T8" fmla="*/ 29 w 59"/>
                <a:gd name="T9" fmla="*/ 0 h 62"/>
                <a:gd name="T10" fmla="*/ 0 60000 65536"/>
                <a:gd name="T11" fmla="*/ 0 60000 65536"/>
                <a:gd name="T12" fmla="*/ 0 60000 65536"/>
                <a:gd name="T13" fmla="*/ 0 60000 65536"/>
                <a:gd name="T14" fmla="*/ 0 60000 65536"/>
                <a:gd name="T15" fmla="*/ 0 w 59"/>
                <a:gd name="T16" fmla="*/ 0 h 62"/>
                <a:gd name="T17" fmla="*/ 59 w 59"/>
                <a:gd name="T18" fmla="*/ 62 h 62"/>
              </a:gdLst>
              <a:ahLst/>
              <a:cxnLst>
                <a:cxn ang="T10">
                  <a:pos x="T0" y="T1"/>
                </a:cxn>
                <a:cxn ang="T11">
                  <a:pos x="T2" y="T3"/>
                </a:cxn>
                <a:cxn ang="T12">
                  <a:pos x="T4" y="T5"/>
                </a:cxn>
                <a:cxn ang="T13">
                  <a:pos x="T6" y="T7"/>
                </a:cxn>
                <a:cxn ang="T14">
                  <a:pos x="T8" y="T9"/>
                </a:cxn>
              </a:cxnLst>
              <a:rect l="T15" t="T16" r="T17" b="T18"/>
              <a:pathLst>
                <a:path w="59" h="62">
                  <a:moveTo>
                    <a:pt x="29" y="0"/>
                  </a:moveTo>
                  <a:lnTo>
                    <a:pt x="59" y="31"/>
                  </a:lnTo>
                  <a:lnTo>
                    <a:pt x="29" y="62"/>
                  </a:lnTo>
                  <a:lnTo>
                    <a:pt x="0" y="31"/>
                  </a:lnTo>
                  <a:lnTo>
                    <a:pt x="29" y="0"/>
                  </a:lnTo>
                  <a:close/>
                </a:path>
              </a:pathLst>
            </a:custGeom>
            <a:solidFill>
              <a:srgbClr val="FF0000"/>
            </a:solidFill>
            <a:ln w="6350">
              <a:solidFill>
                <a:srgbClr val="FF0000"/>
              </a:solidFill>
              <a:round/>
              <a:headEnd/>
              <a:tailEnd/>
            </a:ln>
          </p:spPr>
          <p:txBody>
            <a:bodyPr>
              <a:prstTxWarp prst="textNoShape">
                <a:avLst/>
              </a:prstTxWarp>
            </a:bodyPr>
            <a:lstStyle/>
            <a:p>
              <a:endParaRPr lang="en-US"/>
            </a:p>
          </p:txBody>
        </p:sp>
        <p:sp>
          <p:nvSpPr>
            <p:cNvPr id="87123" name="Freeform 82"/>
            <p:cNvSpPr>
              <a:spLocks/>
            </p:cNvSpPr>
            <p:nvPr/>
          </p:nvSpPr>
          <p:spPr bwMode="auto">
            <a:xfrm>
              <a:off x="4860" y="3360"/>
              <a:ext cx="59" cy="62"/>
            </a:xfrm>
            <a:custGeom>
              <a:avLst/>
              <a:gdLst>
                <a:gd name="T0" fmla="*/ 29 w 59"/>
                <a:gd name="T1" fmla="*/ 0 h 62"/>
                <a:gd name="T2" fmla="*/ 59 w 59"/>
                <a:gd name="T3" fmla="*/ 31 h 62"/>
                <a:gd name="T4" fmla="*/ 29 w 59"/>
                <a:gd name="T5" fmla="*/ 62 h 62"/>
                <a:gd name="T6" fmla="*/ 0 w 59"/>
                <a:gd name="T7" fmla="*/ 31 h 62"/>
                <a:gd name="T8" fmla="*/ 29 w 59"/>
                <a:gd name="T9" fmla="*/ 0 h 62"/>
                <a:gd name="T10" fmla="*/ 0 60000 65536"/>
                <a:gd name="T11" fmla="*/ 0 60000 65536"/>
                <a:gd name="T12" fmla="*/ 0 60000 65536"/>
                <a:gd name="T13" fmla="*/ 0 60000 65536"/>
                <a:gd name="T14" fmla="*/ 0 60000 65536"/>
                <a:gd name="T15" fmla="*/ 0 w 59"/>
                <a:gd name="T16" fmla="*/ 0 h 62"/>
                <a:gd name="T17" fmla="*/ 59 w 59"/>
                <a:gd name="T18" fmla="*/ 62 h 62"/>
              </a:gdLst>
              <a:ahLst/>
              <a:cxnLst>
                <a:cxn ang="T10">
                  <a:pos x="T0" y="T1"/>
                </a:cxn>
                <a:cxn ang="T11">
                  <a:pos x="T2" y="T3"/>
                </a:cxn>
                <a:cxn ang="T12">
                  <a:pos x="T4" y="T5"/>
                </a:cxn>
                <a:cxn ang="T13">
                  <a:pos x="T6" y="T7"/>
                </a:cxn>
                <a:cxn ang="T14">
                  <a:pos x="T8" y="T9"/>
                </a:cxn>
              </a:cxnLst>
              <a:rect l="T15" t="T16" r="T17" b="T18"/>
              <a:pathLst>
                <a:path w="59" h="62">
                  <a:moveTo>
                    <a:pt x="29" y="0"/>
                  </a:moveTo>
                  <a:lnTo>
                    <a:pt x="59" y="31"/>
                  </a:lnTo>
                  <a:lnTo>
                    <a:pt x="29" y="62"/>
                  </a:lnTo>
                  <a:lnTo>
                    <a:pt x="0" y="31"/>
                  </a:lnTo>
                  <a:lnTo>
                    <a:pt x="29" y="0"/>
                  </a:lnTo>
                  <a:close/>
                </a:path>
              </a:pathLst>
            </a:custGeom>
            <a:solidFill>
              <a:srgbClr val="FF0000"/>
            </a:solidFill>
            <a:ln w="6350">
              <a:solidFill>
                <a:srgbClr val="FF0000"/>
              </a:solidFill>
              <a:round/>
              <a:headEnd/>
              <a:tailEnd/>
            </a:ln>
          </p:spPr>
          <p:txBody>
            <a:bodyPr>
              <a:prstTxWarp prst="textNoShape">
                <a:avLst/>
              </a:prstTxWarp>
            </a:bodyPr>
            <a:lstStyle/>
            <a:p>
              <a:endParaRPr lang="en-US"/>
            </a:p>
          </p:txBody>
        </p:sp>
        <p:sp>
          <p:nvSpPr>
            <p:cNvPr id="87124" name="Freeform 83"/>
            <p:cNvSpPr>
              <a:spLocks/>
            </p:cNvSpPr>
            <p:nvPr/>
          </p:nvSpPr>
          <p:spPr bwMode="auto">
            <a:xfrm>
              <a:off x="5004" y="3414"/>
              <a:ext cx="59" cy="62"/>
            </a:xfrm>
            <a:custGeom>
              <a:avLst/>
              <a:gdLst>
                <a:gd name="T0" fmla="*/ 30 w 59"/>
                <a:gd name="T1" fmla="*/ 0 h 62"/>
                <a:gd name="T2" fmla="*/ 59 w 59"/>
                <a:gd name="T3" fmla="*/ 31 h 62"/>
                <a:gd name="T4" fmla="*/ 30 w 59"/>
                <a:gd name="T5" fmla="*/ 62 h 62"/>
                <a:gd name="T6" fmla="*/ 0 w 59"/>
                <a:gd name="T7" fmla="*/ 31 h 62"/>
                <a:gd name="T8" fmla="*/ 30 w 59"/>
                <a:gd name="T9" fmla="*/ 0 h 62"/>
                <a:gd name="T10" fmla="*/ 0 60000 65536"/>
                <a:gd name="T11" fmla="*/ 0 60000 65536"/>
                <a:gd name="T12" fmla="*/ 0 60000 65536"/>
                <a:gd name="T13" fmla="*/ 0 60000 65536"/>
                <a:gd name="T14" fmla="*/ 0 60000 65536"/>
                <a:gd name="T15" fmla="*/ 0 w 59"/>
                <a:gd name="T16" fmla="*/ 0 h 62"/>
                <a:gd name="T17" fmla="*/ 59 w 59"/>
                <a:gd name="T18" fmla="*/ 62 h 62"/>
              </a:gdLst>
              <a:ahLst/>
              <a:cxnLst>
                <a:cxn ang="T10">
                  <a:pos x="T0" y="T1"/>
                </a:cxn>
                <a:cxn ang="T11">
                  <a:pos x="T2" y="T3"/>
                </a:cxn>
                <a:cxn ang="T12">
                  <a:pos x="T4" y="T5"/>
                </a:cxn>
                <a:cxn ang="T13">
                  <a:pos x="T6" y="T7"/>
                </a:cxn>
                <a:cxn ang="T14">
                  <a:pos x="T8" y="T9"/>
                </a:cxn>
              </a:cxnLst>
              <a:rect l="T15" t="T16" r="T17" b="T18"/>
              <a:pathLst>
                <a:path w="59" h="62">
                  <a:moveTo>
                    <a:pt x="30" y="0"/>
                  </a:moveTo>
                  <a:lnTo>
                    <a:pt x="59" y="31"/>
                  </a:lnTo>
                  <a:lnTo>
                    <a:pt x="30" y="62"/>
                  </a:lnTo>
                  <a:lnTo>
                    <a:pt x="0" y="31"/>
                  </a:lnTo>
                  <a:lnTo>
                    <a:pt x="30" y="0"/>
                  </a:lnTo>
                  <a:close/>
                </a:path>
              </a:pathLst>
            </a:custGeom>
            <a:solidFill>
              <a:srgbClr val="FF0000"/>
            </a:solidFill>
            <a:ln w="6350">
              <a:solidFill>
                <a:srgbClr val="FF0000"/>
              </a:solidFill>
              <a:round/>
              <a:headEnd/>
              <a:tailEnd/>
            </a:ln>
          </p:spPr>
          <p:txBody>
            <a:bodyPr>
              <a:prstTxWarp prst="textNoShape">
                <a:avLst/>
              </a:prstTxWarp>
            </a:bodyPr>
            <a:lstStyle/>
            <a:p>
              <a:endParaRPr lang="en-US"/>
            </a:p>
          </p:txBody>
        </p:sp>
        <p:sp>
          <p:nvSpPr>
            <p:cNvPr id="87125" name="Freeform 84"/>
            <p:cNvSpPr>
              <a:spLocks/>
            </p:cNvSpPr>
            <p:nvPr/>
          </p:nvSpPr>
          <p:spPr bwMode="auto">
            <a:xfrm>
              <a:off x="5149" y="3476"/>
              <a:ext cx="59" cy="62"/>
            </a:xfrm>
            <a:custGeom>
              <a:avLst/>
              <a:gdLst>
                <a:gd name="T0" fmla="*/ 29 w 59"/>
                <a:gd name="T1" fmla="*/ 0 h 62"/>
                <a:gd name="T2" fmla="*/ 59 w 59"/>
                <a:gd name="T3" fmla="*/ 31 h 62"/>
                <a:gd name="T4" fmla="*/ 29 w 59"/>
                <a:gd name="T5" fmla="*/ 62 h 62"/>
                <a:gd name="T6" fmla="*/ 0 w 59"/>
                <a:gd name="T7" fmla="*/ 31 h 62"/>
                <a:gd name="T8" fmla="*/ 29 w 59"/>
                <a:gd name="T9" fmla="*/ 0 h 62"/>
                <a:gd name="T10" fmla="*/ 0 60000 65536"/>
                <a:gd name="T11" fmla="*/ 0 60000 65536"/>
                <a:gd name="T12" fmla="*/ 0 60000 65536"/>
                <a:gd name="T13" fmla="*/ 0 60000 65536"/>
                <a:gd name="T14" fmla="*/ 0 60000 65536"/>
                <a:gd name="T15" fmla="*/ 0 w 59"/>
                <a:gd name="T16" fmla="*/ 0 h 62"/>
                <a:gd name="T17" fmla="*/ 59 w 59"/>
                <a:gd name="T18" fmla="*/ 62 h 62"/>
              </a:gdLst>
              <a:ahLst/>
              <a:cxnLst>
                <a:cxn ang="T10">
                  <a:pos x="T0" y="T1"/>
                </a:cxn>
                <a:cxn ang="T11">
                  <a:pos x="T2" y="T3"/>
                </a:cxn>
                <a:cxn ang="T12">
                  <a:pos x="T4" y="T5"/>
                </a:cxn>
                <a:cxn ang="T13">
                  <a:pos x="T6" y="T7"/>
                </a:cxn>
                <a:cxn ang="T14">
                  <a:pos x="T8" y="T9"/>
                </a:cxn>
              </a:cxnLst>
              <a:rect l="T15" t="T16" r="T17" b="T18"/>
              <a:pathLst>
                <a:path w="59" h="62">
                  <a:moveTo>
                    <a:pt x="29" y="0"/>
                  </a:moveTo>
                  <a:lnTo>
                    <a:pt x="59" y="31"/>
                  </a:lnTo>
                  <a:lnTo>
                    <a:pt x="29" y="62"/>
                  </a:lnTo>
                  <a:lnTo>
                    <a:pt x="0" y="31"/>
                  </a:lnTo>
                  <a:lnTo>
                    <a:pt x="29" y="0"/>
                  </a:lnTo>
                  <a:close/>
                </a:path>
              </a:pathLst>
            </a:custGeom>
            <a:solidFill>
              <a:srgbClr val="FF0000"/>
            </a:solidFill>
            <a:ln w="6350">
              <a:solidFill>
                <a:srgbClr val="FF0000"/>
              </a:solidFill>
              <a:round/>
              <a:headEnd/>
              <a:tailEnd/>
            </a:ln>
          </p:spPr>
          <p:txBody>
            <a:bodyPr>
              <a:prstTxWarp prst="textNoShape">
                <a:avLst/>
              </a:prstTxWarp>
            </a:bodyPr>
            <a:lstStyle/>
            <a:p>
              <a:endParaRPr lang="en-US"/>
            </a:p>
          </p:txBody>
        </p:sp>
        <p:sp>
          <p:nvSpPr>
            <p:cNvPr id="87126" name="Freeform 85"/>
            <p:cNvSpPr>
              <a:spLocks/>
            </p:cNvSpPr>
            <p:nvPr/>
          </p:nvSpPr>
          <p:spPr bwMode="auto">
            <a:xfrm>
              <a:off x="5297" y="3549"/>
              <a:ext cx="59" cy="62"/>
            </a:xfrm>
            <a:custGeom>
              <a:avLst/>
              <a:gdLst>
                <a:gd name="T0" fmla="*/ 29 w 59"/>
                <a:gd name="T1" fmla="*/ 0 h 62"/>
                <a:gd name="T2" fmla="*/ 59 w 59"/>
                <a:gd name="T3" fmla="*/ 31 h 62"/>
                <a:gd name="T4" fmla="*/ 29 w 59"/>
                <a:gd name="T5" fmla="*/ 62 h 62"/>
                <a:gd name="T6" fmla="*/ 0 w 59"/>
                <a:gd name="T7" fmla="*/ 31 h 62"/>
                <a:gd name="T8" fmla="*/ 29 w 59"/>
                <a:gd name="T9" fmla="*/ 0 h 62"/>
                <a:gd name="T10" fmla="*/ 0 60000 65536"/>
                <a:gd name="T11" fmla="*/ 0 60000 65536"/>
                <a:gd name="T12" fmla="*/ 0 60000 65536"/>
                <a:gd name="T13" fmla="*/ 0 60000 65536"/>
                <a:gd name="T14" fmla="*/ 0 60000 65536"/>
                <a:gd name="T15" fmla="*/ 0 w 59"/>
                <a:gd name="T16" fmla="*/ 0 h 62"/>
                <a:gd name="T17" fmla="*/ 59 w 59"/>
                <a:gd name="T18" fmla="*/ 62 h 62"/>
              </a:gdLst>
              <a:ahLst/>
              <a:cxnLst>
                <a:cxn ang="T10">
                  <a:pos x="T0" y="T1"/>
                </a:cxn>
                <a:cxn ang="T11">
                  <a:pos x="T2" y="T3"/>
                </a:cxn>
                <a:cxn ang="T12">
                  <a:pos x="T4" y="T5"/>
                </a:cxn>
                <a:cxn ang="T13">
                  <a:pos x="T6" y="T7"/>
                </a:cxn>
                <a:cxn ang="T14">
                  <a:pos x="T8" y="T9"/>
                </a:cxn>
              </a:cxnLst>
              <a:rect l="T15" t="T16" r="T17" b="T18"/>
              <a:pathLst>
                <a:path w="59" h="62">
                  <a:moveTo>
                    <a:pt x="29" y="0"/>
                  </a:moveTo>
                  <a:lnTo>
                    <a:pt x="59" y="31"/>
                  </a:lnTo>
                  <a:lnTo>
                    <a:pt x="29" y="62"/>
                  </a:lnTo>
                  <a:lnTo>
                    <a:pt x="0" y="31"/>
                  </a:lnTo>
                  <a:lnTo>
                    <a:pt x="29" y="0"/>
                  </a:lnTo>
                  <a:close/>
                </a:path>
              </a:pathLst>
            </a:custGeom>
            <a:solidFill>
              <a:srgbClr val="FF0000"/>
            </a:solidFill>
            <a:ln w="6350">
              <a:solidFill>
                <a:srgbClr val="FF0000"/>
              </a:solidFill>
              <a:round/>
              <a:headEnd/>
              <a:tailEnd/>
            </a:ln>
          </p:spPr>
          <p:txBody>
            <a:bodyPr>
              <a:prstTxWarp prst="textNoShape">
                <a:avLst/>
              </a:prstTxWarp>
            </a:bodyPr>
            <a:lstStyle/>
            <a:p>
              <a:endParaRPr lang="en-US"/>
            </a:p>
          </p:txBody>
        </p:sp>
        <p:sp>
          <p:nvSpPr>
            <p:cNvPr id="87127" name="Freeform 86"/>
            <p:cNvSpPr>
              <a:spLocks/>
            </p:cNvSpPr>
            <p:nvPr/>
          </p:nvSpPr>
          <p:spPr bwMode="auto">
            <a:xfrm>
              <a:off x="5441" y="3627"/>
              <a:ext cx="59" cy="62"/>
            </a:xfrm>
            <a:custGeom>
              <a:avLst/>
              <a:gdLst>
                <a:gd name="T0" fmla="*/ 30 w 59"/>
                <a:gd name="T1" fmla="*/ 0 h 62"/>
                <a:gd name="T2" fmla="*/ 59 w 59"/>
                <a:gd name="T3" fmla="*/ 31 h 62"/>
                <a:gd name="T4" fmla="*/ 30 w 59"/>
                <a:gd name="T5" fmla="*/ 62 h 62"/>
                <a:gd name="T6" fmla="*/ 0 w 59"/>
                <a:gd name="T7" fmla="*/ 31 h 62"/>
                <a:gd name="T8" fmla="*/ 30 w 59"/>
                <a:gd name="T9" fmla="*/ 0 h 62"/>
                <a:gd name="T10" fmla="*/ 0 60000 65536"/>
                <a:gd name="T11" fmla="*/ 0 60000 65536"/>
                <a:gd name="T12" fmla="*/ 0 60000 65536"/>
                <a:gd name="T13" fmla="*/ 0 60000 65536"/>
                <a:gd name="T14" fmla="*/ 0 60000 65536"/>
                <a:gd name="T15" fmla="*/ 0 w 59"/>
                <a:gd name="T16" fmla="*/ 0 h 62"/>
                <a:gd name="T17" fmla="*/ 59 w 59"/>
                <a:gd name="T18" fmla="*/ 62 h 62"/>
              </a:gdLst>
              <a:ahLst/>
              <a:cxnLst>
                <a:cxn ang="T10">
                  <a:pos x="T0" y="T1"/>
                </a:cxn>
                <a:cxn ang="T11">
                  <a:pos x="T2" y="T3"/>
                </a:cxn>
                <a:cxn ang="T12">
                  <a:pos x="T4" y="T5"/>
                </a:cxn>
                <a:cxn ang="T13">
                  <a:pos x="T6" y="T7"/>
                </a:cxn>
                <a:cxn ang="T14">
                  <a:pos x="T8" y="T9"/>
                </a:cxn>
              </a:cxnLst>
              <a:rect l="T15" t="T16" r="T17" b="T18"/>
              <a:pathLst>
                <a:path w="59" h="62">
                  <a:moveTo>
                    <a:pt x="30" y="0"/>
                  </a:moveTo>
                  <a:lnTo>
                    <a:pt x="59" y="31"/>
                  </a:lnTo>
                  <a:lnTo>
                    <a:pt x="30" y="62"/>
                  </a:lnTo>
                  <a:lnTo>
                    <a:pt x="0" y="31"/>
                  </a:lnTo>
                  <a:lnTo>
                    <a:pt x="30" y="0"/>
                  </a:lnTo>
                  <a:close/>
                </a:path>
              </a:pathLst>
            </a:custGeom>
            <a:solidFill>
              <a:srgbClr val="FF0000"/>
            </a:solidFill>
            <a:ln w="6350">
              <a:solidFill>
                <a:srgbClr val="FF0000"/>
              </a:solidFill>
              <a:round/>
              <a:headEnd/>
              <a:tailEnd/>
            </a:ln>
          </p:spPr>
          <p:txBody>
            <a:bodyPr>
              <a:prstTxWarp prst="textNoShape">
                <a:avLst/>
              </a:prstTxWarp>
            </a:bodyPr>
            <a:lstStyle/>
            <a:p>
              <a:endParaRPr lang="en-US"/>
            </a:p>
          </p:txBody>
        </p:sp>
        <p:sp>
          <p:nvSpPr>
            <p:cNvPr id="87128" name="Freeform 87"/>
            <p:cNvSpPr>
              <a:spLocks/>
            </p:cNvSpPr>
            <p:nvPr/>
          </p:nvSpPr>
          <p:spPr bwMode="auto">
            <a:xfrm>
              <a:off x="3576" y="2830"/>
              <a:ext cx="1895" cy="812"/>
            </a:xfrm>
            <a:custGeom>
              <a:avLst/>
              <a:gdLst>
                <a:gd name="T0" fmla="*/ 7 w 512"/>
                <a:gd name="T1" fmla="*/ 3 h 210"/>
                <a:gd name="T2" fmla="*/ 18 w 512"/>
                <a:gd name="T3" fmla="*/ 8 h 210"/>
                <a:gd name="T4" fmla="*/ 29 w 512"/>
                <a:gd name="T5" fmla="*/ 12 h 210"/>
                <a:gd name="T6" fmla="*/ 41 w 512"/>
                <a:gd name="T7" fmla="*/ 17 h 210"/>
                <a:gd name="T8" fmla="*/ 52 w 512"/>
                <a:gd name="T9" fmla="*/ 21 h 210"/>
                <a:gd name="T10" fmla="*/ 63 w 512"/>
                <a:gd name="T11" fmla="*/ 26 h 210"/>
                <a:gd name="T12" fmla="*/ 74 w 512"/>
                <a:gd name="T13" fmla="*/ 30 h 210"/>
                <a:gd name="T14" fmla="*/ 85 w 512"/>
                <a:gd name="T15" fmla="*/ 35 h 210"/>
                <a:gd name="T16" fmla="*/ 96 w 512"/>
                <a:gd name="T17" fmla="*/ 40 h 210"/>
                <a:gd name="T18" fmla="*/ 107 w 512"/>
                <a:gd name="T19" fmla="*/ 44 h 210"/>
                <a:gd name="T20" fmla="*/ 119 w 512"/>
                <a:gd name="T21" fmla="*/ 49 h 210"/>
                <a:gd name="T22" fmla="*/ 130 w 512"/>
                <a:gd name="T23" fmla="*/ 53 h 210"/>
                <a:gd name="T24" fmla="*/ 141 w 512"/>
                <a:gd name="T25" fmla="*/ 58 h 210"/>
                <a:gd name="T26" fmla="*/ 152 w 512"/>
                <a:gd name="T27" fmla="*/ 62 h 210"/>
                <a:gd name="T28" fmla="*/ 163 w 512"/>
                <a:gd name="T29" fmla="*/ 67 h 210"/>
                <a:gd name="T30" fmla="*/ 174 w 512"/>
                <a:gd name="T31" fmla="*/ 71 h 210"/>
                <a:gd name="T32" fmla="*/ 185 w 512"/>
                <a:gd name="T33" fmla="*/ 76 h 210"/>
                <a:gd name="T34" fmla="*/ 197 w 512"/>
                <a:gd name="T35" fmla="*/ 80 h 210"/>
                <a:gd name="T36" fmla="*/ 208 w 512"/>
                <a:gd name="T37" fmla="*/ 85 h 210"/>
                <a:gd name="T38" fmla="*/ 219 w 512"/>
                <a:gd name="T39" fmla="*/ 90 h 210"/>
                <a:gd name="T40" fmla="*/ 230 w 512"/>
                <a:gd name="T41" fmla="*/ 94 h 210"/>
                <a:gd name="T42" fmla="*/ 241 w 512"/>
                <a:gd name="T43" fmla="*/ 99 h 210"/>
                <a:gd name="T44" fmla="*/ 252 w 512"/>
                <a:gd name="T45" fmla="*/ 103 h 210"/>
                <a:gd name="T46" fmla="*/ 263 w 512"/>
                <a:gd name="T47" fmla="*/ 108 h 210"/>
                <a:gd name="T48" fmla="*/ 275 w 512"/>
                <a:gd name="T49" fmla="*/ 112 h 210"/>
                <a:gd name="T50" fmla="*/ 286 w 512"/>
                <a:gd name="T51" fmla="*/ 117 h 210"/>
                <a:gd name="T52" fmla="*/ 297 w 512"/>
                <a:gd name="T53" fmla="*/ 121 h 210"/>
                <a:gd name="T54" fmla="*/ 308 w 512"/>
                <a:gd name="T55" fmla="*/ 126 h 210"/>
                <a:gd name="T56" fmla="*/ 319 w 512"/>
                <a:gd name="T57" fmla="*/ 131 h 210"/>
                <a:gd name="T58" fmla="*/ 330 w 512"/>
                <a:gd name="T59" fmla="*/ 135 h 210"/>
                <a:gd name="T60" fmla="*/ 341 w 512"/>
                <a:gd name="T61" fmla="*/ 140 h 210"/>
                <a:gd name="T62" fmla="*/ 353 w 512"/>
                <a:gd name="T63" fmla="*/ 144 h 210"/>
                <a:gd name="T64" fmla="*/ 364 w 512"/>
                <a:gd name="T65" fmla="*/ 149 h 210"/>
                <a:gd name="T66" fmla="*/ 375 w 512"/>
                <a:gd name="T67" fmla="*/ 153 h 210"/>
                <a:gd name="T68" fmla="*/ 386 w 512"/>
                <a:gd name="T69" fmla="*/ 158 h 210"/>
                <a:gd name="T70" fmla="*/ 397 w 512"/>
                <a:gd name="T71" fmla="*/ 162 h 210"/>
                <a:gd name="T72" fmla="*/ 408 w 512"/>
                <a:gd name="T73" fmla="*/ 167 h 210"/>
                <a:gd name="T74" fmla="*/ 419 w 512"/>
                <a:gd name="T75" fmla="*/ 172 h 210"/>
                <a:gd name="T76" fmla="*/ 431 w 512"/>
                <a:gd name="T77" fmla="*/ 176 h 210"/>
                <a:gd name="T78" fmla="*/ 442 w 512"/>
                <a:gd name="T79" fmla="*/ 181 h 210"/>
                <a:gd name="T80" fmla="*/ 453 w 512"/>
                <a:gd name="T81" fmla="*/ 185 h 210"/>
                <a:gd name="T82" fmla="*/ 464 w 512"/>
                <a:gd name="T83" fmla="*/ 190 h 210"/>
                <a:gd name="T84" fmla="*/ 475 w 512"/>
                <a:gd name="T85" fmla="*/ 194 h 210"/>
                <a:gd name="T86" fmla="*/ 486 w 512"/>
                <a:gd name="T87" fmla="*/ 199 h 210"/>
                <a:gd name="T88" fmla="*/ 497 w 512"/>
                <a:gd name="T89" fmla="*/ 203 h 210"/>
                <a:gd name="T90" fmla="*/ 509 w 512"/>
                <a:gd name="T91" fmla="*/ 208 h 2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12"/>
                <a:gd name="T139" fmla="*/ 0 h 210"/>
                <a:gd name="T140" fmla="*/ 512 w 512"/>
                <a:gd name="T141" fmla="*/ 210 h 21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12" h="210">
                  <a:moveTo>
                    <a:pt x="0" y="0"/>
                  </a:moveTo>
                  <a:lnTo>
                    <a:pt x="3" y="2"/>
                  </a:lnTo>
                  <a:lnTo>
                    <a:pt x="7" y="3"/>
                  </a:lnTo>
                  <a:lnTo>
                    <a:pt x="11" y="5"/>
                  </a:lnTo>
                  <a:lnTo>
                    <a:pt x="15" y="6"/>
                  </a:lnTo>
                  <a:lnTo>
                    <a:pt x="18" y="8"/>
                  </a:lnTo>
                  <a:lnTo>
                    <a:pt x="22" y="9"/>
                  </a:lnTo>
                  <a:lnTo>
                    <a:pt x="26" y="11"/>
                  </a:lnTo>
                  <a:lnTo>
                    <a:pt x="29" y="12"/>
                  </a:lnTo>
                  <a:lnTo>
                    <a:pt x="33" y="14"/>
                  </a:lnTo>
                  <a:lnTo>
                    <a:pt x="37" y="15"/>
                  </a:lnTo>
                  <a:lnTo>
                    <a:pt x="41" y="17"/>
                  </a:lnTo>
                  <a:lnTo>
                    <a:pt x="44" y="18"/>
                  </a:lnTo>
                  <a:lnTo>
                    <a:pt x="48" y="20"/>
                  </a:lnTo>
                  <a:lnTo>
                    <a:pt x="52" y="21"/>
                  </a:lnTo>
                  <a:lnTo>
                    <a:pt x="55" y="23"/>
                  </a:lnTo>
                  <a:lnTo>
                    <a:pt x="59" y="24"/>
                  </a:lnTo>
                  <a:lnTo>
                    <a:pt x="63" y="26"/>
                  </a:lnTo>
                  <a:lnTo>
                    <a:pt x="67" y="27"/>
                  </a:lnTo>
                  <a:lnTo>
                    <a:pt x="70" y="29"/>
                  </a:lnTo>
                  <a:lnTo>
                    <a:pt x="74" y="30"/>
                  </a:lnTo>
                  <a:lnTo>
                    <a:pt x="78" y="32"/>
                  </a:lnTo>
                  <a:lnTo>
                    <a:pt x="81" y="33"/>
                  </a:lnTo>
                  <a:lnTo>
                    <a:pt x="85" y="35"/>
                  </a:lnTo>
                  <a:lnTo>
                    <a:pt x="89" y="36"/>
                  </a:lnTo>
                  <a:lnTo>
                    <a:pt x="93" y="38"/>
                  </a:lnTo>
                  <a:lnTo>
                    <a:pt x="96" y="40"/>
                  </a:lnTo>
                  <a:lnTo>
                    <a:pt x="100" y="41"/>
                  </a:lnTo>
                  <a:lnTo>
                    <a:pt x="104" y="43"/>
                  </a:lnTo>
                  <a:lnTo>
                    <a:pt x="107" y="44"/>
                  </a:lnTo>
                  <a:lnTo>
                    <a:pt x="111" y="46"/>
                  </a:lnTo>
                  <a:lnTo>
                    <a:pt x="115" y="47"/>
                  </a:lnTo>
                  <a:lnTo>
                    <a:pt x="119" y="49"/>
                  </a:lnTo>
                  <a:lnTo>
                    <a:pt x="122" y="50"/>
                  </a:lnTo>
                  <a:lnTo>
                    <a:pt x="126" y="52"/>
                  </a:lnTo>
                  <a:lnTo>
                    <a:pt x="130" y="53"/>
                  </a:lnTo>
                  <a:lnTo>
                    <a:pt x="133" y="55"/>
                  </a:lnTo>
                  <a:lnTo>
                    <a:pt x="137" y="56"/>
                  </a:lnTo>
                  <a:lnTo>
                    <a:pt x="141" y="58"/>
                  </a:lnTo>
                  <a:lnTo>
                    <a:pt x="145" y="59"/>
                  </a:lnTo>
                  <a:lnTo>
                    <a:pt x="148" y="61"/>
                  </a:lnTo>
                  <a:lnTo>
                    <a:pt x="152" y="62"/>
                  </a:lnTo>
                  <a:lnTo>
                    <a:pt x="156" y="64"/>
                  </a:lnTo>
                  <a:lnTo>
                    <a:pt x="159" y="65"/>
                  </a:lnTo>
                  <a:lnTo>
                    <a:pt x="163" y="67"/>
                  </a:lnTo>
                  <a:lnTo>
                    <a:pt x="167" y="68"/>
                  </a:lnTo>
                  <a:lnTo>
                    <a:pt x="171" y="70"/>
                  </a:lnTo>
                  <a:lnTo>
                    <a:pt x="174" y="71"/>
                  </a:lnTo>
                  <a:lnTo>
                    <a:pt x="178" y="73"/>
                  </a:lnTo>
                  <a:lnTo>
                    <a:pt x="182" y="74"/>
                  </a:lnTo>
                  <a:lnTo>
                    <a:pt x="185" y="76"/>
                  </a:lnTo>
                  <a:lnTo>
                    <a:pt x="189" y="77"/>
                  </a:lnTo>
                  <a:lnTo>
                    <a:pt x="193" y="79"/>
                  </a:lnTo>
                  <a:lnTo>
                    <a:pt x="197" y="80"/>
                  </a:lnTo>
                  <a:lnTo>
                    <a:pt x="200" y="82"/>
                  </a:lnTo>
                  <a:lnTo>
                    <a:pt x="204" y="84"/>
                  </a:lnTo>
                  <a:lnTo>
                    <a:pt x="208" y="85"/>
                  </a:lnTo>
                  <a:lnTo>
                    <a:pt x="211" y="87"/>
                  </a:lnTo>
                  <a:lnTo>
                    <a:pt x="215" y="88"/>
                  </a:lnTo>
                  <a:lnTo>
                    <a:pt x="219" y="90"/>
                  </a:lnTo>
                  <a:lnTo>
                    <a:pt x="223" y="91"/>
                  </a:lnTo>
                  <a:lnTo>
                    <a:pt x="226" y="93"/>
                  </a:lnTo>
                  <a:lnTo>
                    <a:pt x="230" y="94"/>
                  </a:lnTo>
                  <a:lnTo>
                    <a:pt x="234" y="96"/>
                  </a:lnTo>
                  <a:lnTo>
                    <a:pt x="237" y="97"/>
                  </a:lnTo>
                  <a:lnTo>
                    <a:pt x="241" y="99"/>
                  </a:lnTo>
                  <a:lnTo>
                    <a:pt x="245" y="100"/>
                  </a:lnTo>
                  <a:lnTo>
                    <a:pt x="249" y="102"/>
                  </a:lnTo>
                  <a:lnTo>
                    <a:pt x="252" y="103"/>
                  </a:lnTo>
                  <a:lnTo>
                    <a:pt x="256" y="105"/>
                  </a:lnTo>
                  <a:lnTo>
                    <a:pt x="260" y="106"/>
                  </a:lnTo>
                  <a:lnTo>
                    <a:pt x="263" y="108"/>
                  </a:lnTo>
                  <a:lnTo>
                    <a:pt x="267" y="109"/>
                  </a:lnTo>
                  <a:lnTo>
                    <a:pt x="271" y="111"/>
                  </a:lnTo>
                  <a:lnTo>
                    <a:pt x="275" y="112"/>
                  </a:lnTo>
                  <a:lnTo>
                    <a:pt x="278" y="114"/>
                  </a:lnTo>
                  <a:lnTo>
                    <a:pt x="282" y="115"/>
                  </a:lnTo>
                  <a:lnTo>
                    <a:pt x="286" y="117"/>
                  </a:lnTo>
                  <a:lnTo>
                    <a:pt x="289" y="118"/>
                  </a:lnTo>
                  <a:lnTo>
                    <a:pt x="293" y="120"/>
                  </a:lnTo>
                  <a:lnTo>
                    <a:pt x="297" y="121"/>
                  </a:lnTo>
                  <a:lnTo>
                    <a:pt x="301" y="123"/>
                  </a:lnTo>
                  <a:lnTo>
                    <a:pt x="304" y="125"/>
                  </a:lnTo>
                  <a:lnTo>
                    <a:pt x="308" y="126"/>
                  </a:lnTo>
                  <a:lnTo>
                    <a:pt x="312" y="128"/>
                  </a:lnTo>
                  <a:lnTo>
                    <a:pt x="315" y="129"/>
                  </a:lnTo>
                  <a:lnTo>
                    <a:pt x="319" y="131"/>
                  </a:lnTo>
                  <a:lnTo>
                    <a:pt x="323" y="132"/>
                  </a:lnTo>
                  <a:lnTo>
                    <a:pt x="327" y="134"/>
                  </a:lnTo>
                  <a:lnTo>
                    <a:pt x="330" y="135"/>
                  </a:lnTo>
                  <a:lnTo>
                    <a:pt x="334" y="137"/>
                  </a:lnTo>
                  <a:lnTo>
                    <a:pt x="338" y="138"/>
                  </a:lnTo>
                  <a:lnTo>
                    <a:pt x="341" y="140"/>
                  </a:lnTo>
                  <a:lnTo>
                    <a:pt x="345" y="141"/>
                  </a:lnTo>
                  <a:lnTo>
                    <a:pt x="349" y="143"/>
                  </a:lnTo>
                  <a:lnTo>
                    <a:pt x="353" y="144"/>
                  </a:lnTo>
                  <a:lnTo>
                    <a:pt x="356" y="146"/>
                  </a:lnTo>
                  <a:lnTo>
                    <a:pt x="360" y="147"/>
                  </a:lnTo>
                  <a:lnTo>
                    <a:pt x="364" y="149"/>
                  </a:lnTo>
                  <a:lnTo>
                    <a:pt x="367" y="150"/>
                  </a:lnTo>
                  <a:lnTo>
                    <a:pt x="371" y="152"/>
                  </a:lnTo>
                  <a:lnTo>
                    <a:pt x="375" y="153"/>
                  </a:lnTo>
                  <a:lnTo>
                    <a:pt x="379" y="155"/>
                  </a:lnTo>
                  <a:lnTo>
                    <a:pt x="382" y="156"/>
                  </a:lnTo>
                  <a:lnTo>
                    <a:pt x="386" y="158"/>
                  </a:lnTo>
                  <a:lnTo>
                    <a:pt x="390" y="159"/>
                  </a:lnTo>
                  <a:lnTo>
                    <a:pt x="393" y="161"/>
                  </a:lnTo>
                  <a:lnTo>
                    <a:pt x="397" y="162"/>
                  </a:lnTo>
                  <a:lnTo>
                    <a:pt x="401" y="164"/>
                  </a:lnTo>
                  <a:lnTo>
                    <a:pt x="405" y="166"/>
                  </a:lnTo>
                  <a:lnTo>
                    <a:pt x="408" y="167"/>
                  </a:lnTo>
                  <a:lnTo>
                    <a:pt x="412" y="169"/>
                  </a:lnTo>
                  <a:lnTo>
                    <a:pt x="416" y="170"/>
                  </a:lnTo>
                  <a:lnTo>
                    <a:pt x="419" y="172"/>
                  </a:lnTo>
                  <a:lnTo>
                    <a:pt x="423" y="173"/>
                  </a:lnTo>
                  <a:lnTo>
                    <a:pt x="427" y="175"/>
                  </a:lnTo>
                  <a:lnTo>
                    <a:pt x="431" y="176"/>
                  </a:lnTo>
                  <a:lnTo>
                    <a:pt x="434" y="178"/>
                  </a:lnTo>
                  <a:lnTo>
                    <a:pt x="438" y="179"/>
                  </a:lnTo>
                  <a:lnTo>
                    <a:pt x="442" y="181"/>
                  </a:lnTo>
                  <a:lnTo>
                    <a:pt x="445" y="182"/>
                  </a:lnTo>
                  <a:lnTo>
                    <a:pt x="449" y="184"/>
                  </a:lnTo>
                  <a:lnTo>
                    <a:pt x="453" y="185"/>
                  </a:lnTo>
                  <a:lnTo>
                    <a:pt x="457" y="187"/>
                  </a:lnTo>
                  <a:lnTo>
                    <a:pt x="460" y="188"/>
                  </a:lnTo>
                  <a:lnTo>
                    <a:pt x="464" y="190"/>
                  </a:lnTo>
                  <a:lnTo>
                    <a:pt x="468" y="191"/>
                  </a:lnTo>
                  <a:lnTo>
                    <a:pt x="471" y="193"/>
                  </a:lnTo>
                  <a:lnTo>
                    <a:pt x="475" y="194"/>
                  </a:lnTo>
                  <a:lnTo>
                    <a:pt x="479" y="196"/>
                  </a:lnTo>
                  <a:lnTo>
                    <a:pt x="483" y="197"/>
                  </a:lnTo>
                  <a:lnTo>
                    <a:pt x="486" y="199"/>
                  </a:lnTo>
                  <a:lnTo>
                    <a:pt x="490" y="200"/>
                  </a:lnTo>
                  <a:lnTo>
                    <a:pt x="494" y="202"/>
                  </a:lnTo>
                  <a:lnTo>
                    <a:pt x="497" y="203"/>
                  </a:lnTo>
                  <a:lnTo>
                    <a:pt x="501" y="205"/>
                  </a:lnTo>
                  <a:lnTo>
                    <a:pt x="505" y="206"/>
                  </a:lnTo>
                  <a:lnTo>
                    <a:pt x="509" y="208"/>
                  </a:lnTo>
                  <a:lnTo>
                    <a:pt x="512" y="210"/>
                  </a:lnTo>
                </a:path>
              </a:pathLst>
            </a:custGeom>
            <a:noFill/>
            <a:ln w="11113">
              <a:solidFill>
                <a:srgbClr val="FF0000"/>
              </a:solidFill>
              <a:round/>
              <a:headEnd/>
              <a:tailEnd/>
            </a:ln>
          </p:spPr>
          <p:txBody>
            <a:bodyPr>
              <a:prstTxWarp prst="textNoShape">
                <a:avLst/>
              </a:prstTxWarp>
            </a:bodyPr>
            <a:lstStyle/>
            <a:p>
              <a:endParaRPr lang="en-US"/>
            </a:p>
          </p:txBody>
        </p:sp>
        <p:sp>
          <p:nvSpPr>
            <p:cNvPr id="87129" name="Rectangle 88"/>
            <p:cNvSpPr>
              <a:spLocks noChangeArrowheads="1"/>
            </p:cNvSpPr>
            <p:nvPr/>
          </p:nvSpPr>
          <p:spPr bwMode="auto">
            <a:xfrm>
              <a:off x="3331" y="3665"/>
              <a:ext cx="86" cy="88"/>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solidFill>
                    <a:srgbClr val="000000"/>
                  </a:solidFill>
                  <a:latin typeface="Arial" pitchFamily="1" charset="0"/>
                </a:rPr>
                <a:t>10</a:t>
              </a:r>
              <a:endParaRPr lang="en-US" sz="1800">
                <a:latin typeface="Arial" pitchFamily="1" charset="0"/>
              </a:endParaRPr>
            </a:p>
          </p:txBody>
        </p:sp>
        <p:sp>
          <p:nvSpPr>
            <p:cNvPr id="87130" name="Rectangle 89"/>
            <p:cNvSpPr>
              <a:spLocks noChangeArrowheads="1"/>
            </p:cNvSpPr>
            <p:nvPr/>
          </p:nvSpPr>
          <p:spPr bwMode="auto">
            <a:xfrm>
              <a:off x="3283" y="3313"/>
              <a:ext cx="128" cy="88"/>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solidFill>
                    <a:srgbClr val="000000"/>
                  </a:solidFill>
                  <a:latin typeface="Arial" pitchFamily="1" charset="0"/>
                </a:rPr>
                <a:t>100</a:t>
              </a:r>
              <a:endParaRPr lang="en-US" sz="1800">
                <a:latin typeface="Arial" pitchFamily="1" charset="0"/>
              </a:endParaRPr>
            </a:p>
          </p:txBody>
        </p:sp>
        <p:sp>
          <p:nvSpPr>
            <p:cNvPr id="87131" name="Rectangle 90"/>
            <p:cNvSpPr>
              <a:spLocks noChangeArrowheads="1"/>
            </p:cNvSpPr>
            <p:nvPr/>
          </p:nvSpPr>
          <p:spPr bwMode="auto">
            <a:xfrm>
              <a:off x="3235" y="2961"/>
              <a:ext cx="170" cy="88"/>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solidFill>
                    <a:srgbClr val="000000"/>
                  </a:solidFill>
                  <a:latin typeface="Arial" pitchFamily="1" charset="0"/>
                </a:rPr>
                <a:t>1000</a:t>
              </a:r>
              <a:endParaRPr lang="en-US" sz="1800">
                <a:latin typeface="Arial" pitchFamily="1" charset="0"/>
              </a:endParaRPr>
            </a:p>
          </p:txBody>
        </p:sp>
        <p:sp>
          <p:nvSpPr>
            <p:cNvPr id="87132" name="Rectangle 91"/>
            <p:cNvSpPr>
              <a:spLocks noChangeArrowheads="1"/>
            </p:cNvSpPr>
            <p:nvPr/>
          </p:nvSpPr>
          <p:spPr bwMode="auto">
            <a:xfrm>
              <a:off x="3187" y="2609"/>
              <a:ext cx="213" cy="88"/>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solidFill>
                    <a:srgbClr val="000000"/>
                  </a:solidFill>
                  <a:latin typeface="Arial" pitchFamily="1" charset="0"/>
                </a:rPr>
                <a:t>10000</a:t>
              </a:r>
              <a:endParaRPr lang="en-US" sz="1800">
                <a:latin typeface="Arial" pitchFamily="1" charset="0"/>
              </a:endParaRPr>
            </a:p>
          </p:txBody>
        </p:sp>
        <p:sp>
          <p:nvSpPr>
            <p:cNvPr id="87133" name="Rectangle 92"/>
            <p:cNvSpPr>
              <a:spLocks noChangeArrowheads="1"/>
            </p:cNvSpPr>
            <p:nvPr/>
          </p:nvSpPr>
          <p:spPr bwMode="auto">
            <a:xfrm>
              <a:off x="3479" y="3808"/>
              <a:ext cx="161" cy="176"/>
            </a:xfrm>
            <a:prstGeom prst="rect">
              <a:avLst/>
            </a:prstGeom>
            <a:noFill/>
            <a:ln w="9525">
              <a:noFill/>
              <a:miter lim="800000"/>
              <a:headEnd/>
              <a:tailEnd/>
            </a:ln>
          </p:spPr>
          <p:txBody>
            <a:bodyPr lIns="0" tIns="0" rIns="0" bIns="0">
              <a:prstTxWarp prst="textNoShape">
                <a:avLst/>
              </a:prstTxWarp>
              <a:spAutoFit/>
            </a:bodyPr>
            <a:lstStyle/>
            <a:p>
              <a:pPr eaLnBrk="1" hangingPunct="1"/>
              <a:r>
                <a:rPr lang="en-US" sz="1200" b="1">
                  <a:solidFill>
                    <a:srgbClr val="000000"/>
                  </a:solidFill>
                  <a:latin typeface="Arial" pitchFamily="1" charset="0"/>
                </a:rPr>
                <a:t>1000</a:t>
              </a:r>
              <a:endParaRPr lang="en-US" sz="1800">
                <a:latin typeface="Arial" pitchFamily="1" charset="0"/>
              </a:endParaRPr>
            </a:p>
          </p:txBody>
        </p:sp>
        <p:sp>
          <p:nvSpPr>
            <p:cNvPr id="87134" name="Rectangle 93"/>
            <p:cNvSpPr>
              <a:spLocks noChangeArrowheads="1"/>
            </p:cNvSpPr>
            <p:nvPr/>
          </p:nvSpPr>
          <p:spPr bwMode="auto">
            <a:xfrm>
              <a:off x="3798" y="3808"/>
              <a:ext cx="128" cy="88"/>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solidFill>
                    <a:srgbClr val="000000"/>
                  </a:solidFill>
                  <a:latin typeface="Arial" pitchFamily="1" charset="0"/>
                </a:rPr>
                <a:t>500</a:t>
              </a:r>
              <a:endParaRPr lang="en-US" sz="1800">
                <a:latin typeface="Arial" pitchFamily="1" charset="0"/>
              </a:endParaRPr>
            </a:p>
          </p:txBody>
        </p:sp>
        <p:sp>
          <p:nvSpPr>
            <p:cNvPr id="87135" name="Rectangle 94"/>
            <p:cNvSpPr>
              <a:spLocks noChangeArrowheads="1"/>
            </p:cNvSpPr>
            <p:nvPr/>
          </p:nvSpPr>
          <p:spPr bwMode="auto">
            <a:xfrm>
              <a:off x="4086" y="3808"/>
              <a:ext cx="128" cy="88"/>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solidFill>
                    <a:srgbClr val="000000"/>
                  </a:solidFill>
                  <a:latin typeface="Arial" pitchFamily="1" charset="0"/>
                </a:rPr>
                <a:t>250</a:t>
              </a:r>
              <a:endParaRPr lang="en-US" sz="1800">
                <a:latin typeface="Arial" pitchFamily="1" charset="0"/>
              </a:endParaRPr>
            </a:p>
          </p:txBody>
        </p:sp>
        <p:sp>
          <p:nvSpPr>
            <p:cNvPr id="87136" name="Rectangle 95"/>
            <p:cNvSpPr>
              <a:spLocks noChangeArrowheads="1"/>
            </p:cNvSpPr>
            <p:nvPr/>
          </p:nvSpPr>
          <p:spPr bwMode="auto">
            <a:xfrm>
              <a:off x="4379" y="3808"/>
              <a:ext cx="128" cy="88"/>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solidFill>
                    <a:srgbClr val="000000"/>
                  </a:solidFill>
                  <a:latin typeface="Arial" pitchFamily="1" charset="0"/>
                </a:rPr>
                <a:t>130</a:t>
              </a:r>
              <a:endParaRPr lang="en-US" sz="1800">
                <a:latin typeface="Arial" pitchFamily="1" charset="0"/>
              </a:endParaRPr>
            </a:p>
          </p:txBody>
        </p:sp>
        <p:sp>
          <p:nvSpPr>
            <p:cNvPr id="87137" name="Rectangle 96"/>
            <p:cNvSpPr>
              <a:spLocks noChangeArrowheads="1"/>
            </p:cNvSpPr>
            <p:nvPr/>
          </p:nvSpPr>
          <p:spPr bwMode="auto">
            <a:xfrm>
              <a:off x="4693" y="3808"/>
              <a:ext cx="85" cy="88"/>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solidFill>
                    <a:srgbClr val="000000"/>
                  </a:solidFill>
                  <a:latin typeface="Arial" pitchFamily="1" charset="0"/>
                </a:rPr>
                <a:t>65</a:t>
              </a:r>
              <a:endParaRPr lang="en-US" sz="1800">
                <a:latin typeface="Arial" pitchFamily="1" charset="0"/>
              </a:endParaRPr>
            </a:p>
          </p:txBody>
        </p:sp>
        <p:sp>
          <p:nvSpPr>
            <p:cNvPr id="87138" name="Rectangle 97"/>
            <p:cNvSpPr>
              <a:spLocks noChangeArrowheads="1"/>
            </p:cNvSpPr>
            <p:nvPr/>
          </p:nvSpPr>
          <p:spPr bwMode="auto">
            <a:xfrm>
              <a:off x="4986" y="3808"/>
              <a:ext cx="85" cy="88"/>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solidFill>
                    <a:srgbClr val="000000"/>
                  </a:solidFill>
                  <a:latin typeface="Arial" pitchFamily="1" charset="0"/>
                </a:rPr>
                <a:t>32</a:t>
              </a:r>
              <a:endParaRPr lang="en-US" sz="1800">
                <a:latin typeface="Arial" pitchFamily="1" charset="0"/>
              </a:endParaRPr>
            </a:p>
          </p:txBody>
        </p:sp>
        <p:sp>
          <p:nvSpPr>
            <p:cNvPr id="87139" name="Rectangle 98"/>
            <p:cNvSpPr>
              <a:spLocks noChangeArrowheads="1"/>
            </p:cNvSpPr>
            <p:nvPr/>
          </p:nvSpPr>
          <p:spPr bwMode="auto">
            <a:xfrm>
              <a:off x="5278" y="3808"/>
              <a:ext cx="85" cy="88"/>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solidFill>
                    <a:srgbClr val="000000"/>
                  </a:solidFill>
                  <a:latin typeface="Arial" pitchFamily="1" charset="0"/>
                </a:rPr>
                <a:t>16</a:t>
              </a:r>
              <a:endParaRPr lang="en-US" sz="1800">
                <a:latin typeface="Arial" pitchFamily="1" charset="0"/>
              </a:endParaRPr>
            </a:p>
          </p:txBody>
        </p:sp>
        <p:sp>
          <p:nvSpPr>
            <p:cNvPr id="87140" name="Rectangle 99"/>
            <p:cNvSpPr>
              <a:spLocks noChangeArrowheads="1"/>
            </p:cNvSpPr>
            <p:nvPr/>
          </p:nvSpPr>
          <p:spPr bwMode="auto">
            <a:xfrm>
              <a:off x="4038" y="3975"/>
              <a:ext cx="839" cy="88"/>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solidFill>
                    <a:srgbClr val="000000"/>
                  </a:solidFill>
                  <a:latin typeface="Arial" pitchFamily="1" charset="0"/>
                </a:rPr>
                <a:t>Technology Node (nm)</a:t>
              </a:r>
              <a:endParaRPr lang="en-US" sz="1800">
                <a:latin typeface="Arial" pitchFamily="1" charset="0"/>
              </a:endParaRPr>
            </a:p>
          </p:txBody>
        </p:sp>
        <p:sp>
          <p:nvSpPr>
            <p:cNvPr id="87141" name="Rectangle 100"/>
            <p:cNvSpPr>
              <a:spLocks noChangeArrowheads="1"/>
            </p:cNvSpPr>
            <p:nvPr/>
          </p:nvSpPr>
          <p:spPr bwMode="auto">
            <a:xfrm rot="-5400000">
              <a:off x="2639" y="3304"/>
              <a:ext cx="915" cy="77"/>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000" b="1">
                  <a:solidFill>
                    <a:srgbClr val="000000"/>
                  </a:solidFill>
                  <a:latin typeface="Arial" pitchFamily="1" charset="0"/>
                </a:rPr>
                <a:t>Mean Number of Dopant Atoms</a:t>
              </a:r>
              <a:endParaRPr lang="en-US" sz="1800">
                <a:latin typeface="Arial" pitchFamily="1" charset="0"/>
              </a:endParaRPr>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Title 1"/>
          <p:cNvSpPr>
            <a:spLocks noGrp="1"/>
          </p:cNvSpPr>
          <p:nvPr>
            <p:ph type="title"/>
          </p:nvPr>
        </p:nvSpPr>
        <p:spPr>
          <a:xfrm>
            <a:off x="685800" y="152400"/>
            <a:ext cx="7772400" cy="1143000"/>
          </a:xfrm>
        </p:spPr>
        <p:txBody>
          <a:bodyPr/>
          <a:lstStyle/>
          <a:p>
            <a:r>
              <a:rPr lang="en-US" smtClean="0"/>
              <a:t>Leads to Variation</a:t>
            </a:r>
          </a:p>
        </p:txBody>
      </p:sp>
      <p:sp>
        <p:nvSpPr>
          <p:cNvPr id="89091" name="Content Placeholder 2"/>
          <p:cNvSpPr>
            <a:spLocks noGrp="1"/>
          </p:cNvSpPr>
          <p:nvPr>
            <p:ph idx="1"/>
          </p:nvPr>
        </p:nvSpPr>
        <p:spPr/>
        <p:txBody>
          <a:bodyPr/>
          <a:lstStyle/>
          <a:p>
            <a:endParaRPr lang="en-US" smtClean="0"/>
          </a:p>
        </p:txBody>
      </p:sp>
      <p:sp>
        <p:nvSpPr>
          <p:cNvPr id="4" name="Date Placeholder 3"/>
          <p:cNvSpPr>
            <a:spLocks noGrp="1"/>
          </p:cNvSpPr>
          <p:nvPr>
            <p:ph type="dt" sz="quarter"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C0781247-05D1-F143-8D1F-7A8ED12EBAF4}" type="slidenum">
              <a:rPr lang="en-US" smtClean="0"/>
              <a:pPr>
                <a:defRPr/>
              </a:pPr>
              <a:t>54</a:t>
            </a:fld>
            <a:endParaRPr lang="en-US" dirty="0" smtClean="0"/>
          </a:p>
        </p:txBody>
      </p:sp>
      <p:pic>
        <p:nvPicPr>
          <p:cNvPr id="89094" name="Picture 5"/>
          <p:cNvPicPr>
            <a:picLocks noChangeAspect="1"/>
          </p:cNvPicPr>
          <p:nvPr/>
        </p:nvPicPr>
        <p:blipFill>
          <a:blip r:embed="rId2"/>
          <a:srcRect/>
          <a:stretch>
            <a:fillRect/>
          </a:stretch>
        </p:blipFill>
        <p:spPr bwMode="auto">
          <a:xfrm>
            <a:off x="533400" y="1295400"/>
            <a:ext cx="8064500" cy="4433888"/>
          </a:xfrm>
          <a:prstGeom prst="rect">
            <a:avLst/>
          </a:prstGeom>
          <a:noFill/>
          <a:ln w="9525">
            <a:noFill/>
            <a:miter lim="800000"/>
            <a:headEnd/>
            <a:tailEnd/>
          </a:ln>
        </p:spPr>
      </p:pic>
      <p:sp>
        <p:nvSpPr>
          <p:cNvPr id="7" name="TextBox 6"/>
          <p:cNvSpPr txBox="1"/>
          <p:nvPr/>
        </p:nvSpPr>
        <p:spPr>
          <a:xfrm>
            <a:off x="3276600" y="5867400"/>
            <a:ext cx="4327525" cy="400050"/>
          </a:xfrm>
          <a:prstGeom prst="rect">
            <a:avLst/>
          </a:prstGeom>
          <a:noFill/>
        </p:spPr>
        <p:txBody>
          <a:bodyPr wrap="none">
            <a:spAutoFit/>
          </a:bodyPr>
          <a:lstStyle/>
          <a:p>
            <a:pPr>
              <a:defRPr/>
            </a:pPr>
            <a:r>
              <a:rPr lang="en-US" sz="2000" dirty="0">
                <a:latin typeface="+mn-lt"/>
              </a:rPr>
              <a:t>[</a:t>
            </a:r>
            <a:r>
              <a:rPr lang="en-US" sz="2000" dirty="0" err="1">
                <a:latin typeface="+mn-lt"/>
              </a:rPr>
              <a:t>Borkar</a:t>
            </a:r>
            <a:r>
              <a:rPr lang="en-US" sz="2000" dirty="0">
                <a:latin typeface="+mn-lt"/>
              </a:rPr>
              <a:t>, IEEE Micro Nov.-Dec. 2005]</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Penn ESE532 Spring 2017 -- DeHon</a:t>
            </a:r>
            <a:endParaRPr lang="en-US"/>
          </a:p>
        </p:txBody>
      </p:sp>
      <p:sp>
        <p:nvSpPr>
          <p:cNvPr id="5" name="Slide Number Placeholder 5"/>
          <p:cNvSpPr>
            <a:spLocks noGrp="1"/>
          </p:cNvSpPr>
          <p:nvPr>
            <p:ph type="sldNum" sz="quarter" idx="12"/>
          </p:nvPr>
        </p:nvSpPr>
        <p:spPr/>
        <p:txBody>
          <a:bodyPr/>
          <a:lstStyle/>
          <a:p>
            <a:pPr>
              <a:defRPr/>
            </a:pPr>
            <a:fld id="{FE3B7B53-8B7E-8D4E-BD9E-2B749873D9EB}" type="slidenum">
              <a:rPr lang="en-US" smtClean="0"/>
              <a:pPr>
                <a:defRPr/>
              </a:pPr>
              <a:t>55</a:t>
            </a:fld>
            <a:endParaRPr lang="en-US"/>
          </a:p>
        </p:txBody>
      </p:sp>
      <p:sp>
        <p:nvSpPr>
          <p:cNvPr id="94212" name="Rectangle 2"/>
          <p:cNvSpPr>
            <a:spLocks noGrp="1" noChangeArrowheads="1"/>
          </p:cNvSpPr>
          <p:nvPr>
            <p:ph type="title"/>
          </p:nvPr>
        </p:nvSpPr>
        <p:spPr/>
        <p:txBody>
          <a:bodyPr/>
          <a:lstStyle/>
          <a:p>
            <a:r>
              <a:rPr lang="en-US"/>
              <a:t>Conventional Scaling</a:t>
            </a:r>
          </a:p>
        </p:txBody>
      </p:sp>
      <p:sp>
        <p:nvSpPr>
          <p:cNvPr id="81923" name="Rectangle 3"/>
          <p:cNvSpPr>
            <a:spLocks noGrp="1" noChangeArrowheads="1"/>
          </p:cNvSpPr>
          <p:nvPr>
            <p:ph type="body" idx="1"/>
          </p:nvPr>
        </p:nvSpPr>
        <p:spPr/>
        <p:txBody>
          <a:bodyPr/>
          <a:lstStyle/>
          <a:p>
            <a:r>
              <a:rPr lang="en-US" dirty="0"/>
              <a:t>Ends in your lifetime</a:t>
            </a:r>
            <a:endParaRPr lang="en-US" dirty="0" smtClean="0"/>
          </a:p>
          <a:p>
            <a:r>
              <a:rPr lang="en-US" dirty="0" smtClean="0"/>
              <a:t>Perhaps already has:</a:t>
            </a:r>
            <a:endParaRPr lang="en-US" dirty="0"/>
          </a:p>
          <a:p>
            <a:pPr lvl="1"/>
            <a:r>
              <a:rPr lang="en-US" dirty="0">
                <a:ea typeface="ＭＳ Ｐゴシック" pitchFamily="1" charset="-128"/>
              </a:rPr>
              <a:t>"Basically, this is the end of scaling.”</a:t>
            </a:r>
          </a:p>
          <a:p>
            <a:pPr lvl="2"/>
            <a:r>
              <a:rPr lang="en-US" dirty="0">
                <a:ea typeface="ＭＳ Ｐゴシック" pitchFamily="1" charset="-128"/>
              </a:rPr>
              <a:t>May 2005, Bernard </a:t>
            </a:r>
            <a:r>
              <a:rPr lang="en-US" dirty="0" err="1">
                <a:ea typeface="ＭＳ Ｐゴシック" pitchFamily="1" charset="-128"/>
              </a:rPr>
              <a:t>Meyerson</a:t>
            </a:r>
            <a:r>
              <a:rPr lang="en-US" dirty="0">
                <a:ea typeface="ＭＳ Ｐゴシック" pitchFamily="1" charset="-128"/>
              </a:rPr>
              <a:t>, V.P. and chief technologist for IBM's systems and technology group</a:t>
            </a:r>
            <a:r>
              <a:rPr lang="en-US" dirty="0" smtClean="0">
                <a:ea typeface="ＭＳ Ｐゴシック" pitchFamily="1" charset="-128"/>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2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9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56</a:t>
            </a:fld>
            <a:endParaRPr lang="en-US"/>
          </a:p>
        </p:txBody>
      </p:sp>
      <p:pic>
        <p:nvPicPr>
          <p:cNvPr id="6" name="Picture 5"/>
          <p:cNvPicPr>
            <a:picLocks noChangeAspect="1"/>
          </p:cNvPicPr>
          <p:nvPr/>
        </p:nvPicPr>
        <p:blipFill>
          <a:blip r:embed="rId2"/>
          <a:stretch>
            <a:fillRect/>
          </a:stretch>
        </p:blipFill>
        <p:spPr>
          <a:xfrm>
            <a:off x="304800" y="228600"/>
            <a:ext cx="8243193" cy="6426200"/>
          </a:xfrm>
          <a:prstGeom prst="rect">
            <a:avLst/>
          </a:prstGeom>
        </p:spPr>
      </p:pic>
      <p:sp>
        <p:nvSpPr>
          <p:cNvPr id="7" name="TextBox 6"/>
          <p:cNvSpPr txBox="1"/>
          <p:nvPr/>
        </p:nvSpPr>
        <p:spPr>
          <a:xfrm>
            <a:off x="381000" y="5638800"/>
            <a:ext cx="1809961" cy="830997"/>
          </a:xfrm>
          <a:prstGeom prst="rect">
            <a:avLst/>
          </a:prstGeom>
          <a:noFill/>
        </p:spPr>
        <p:txBody>
          <a:bodyPr wrap="none" rtlCol="0">
            <a:spAutoFit/>
          </a:bodyPr>
          <a:lstStyle/>
          <a:p>
            <a:r>
              <a:rPr lang="en-US" dirty="0" smtClean="0">
                <a:solidFill>
                  <a:srgbClr val="0000FF"/>
                </a:solidFill>
                <a:latin typeface="+mn-lt"/>
              </a:rPr>
              <a:t>Bob Colwell</a:t>
            </a:r>
          </a:p>
          <a:p>
            <a:r>
              <a:rPr lang="en-US" dirty="0" smtClean="0">
                <a:solidFill>
                  <a:srgbClr val="0000FF"/>
                </a:solidFill>
                <a:latin typeface="+mn-lt"/>
              </a:rPr>
              <a:t>March 2013</a:t>
            </a:r>
            <a:endParaRPr lang="en-US" dirty="0">
              <a:solidFill>
                <a:srgbClr val="0000FF"/>
              </a:solidFill>
              <a:latin typeface="+mn-l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Size Scaling ITRS</a:t>
            </a:r>
            <a:endParaRPr lang="en-US" dirty="0"/>
          </a:p>
        </p:txBody>
      </p:sp>
      <p:pic>
        <p:nvPicPr>
          <p:cNvPr id="6" name="Content Placeholder 5" descr="itrs2015_spectrum2016.png"/>
          <p:cNvPicPr>
            <a:picLocks noGrp="1" noChangeAspect="1"/>
          </p:cNvPicPr>
          <p:nvPr>
            <p:ph idx="1"/>
          </p:nvPr>
        </p:nvPicPr>
        <p:blipFill>
          <a:blip r:embed="rId2"/>
          <a:srcRect l="-20833" r="-20833"/>
          <a:stretch>
            <a:fillRect/>
          </a:stretch>
        </p:blipFill>
        <p:spPr/>
      </p:pic>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57</a:t>
            </a:fld>
            <a:endParaRPr lang="en-US"/>
          </a:p>
        </p:txBody>
      </p:sp>
      <p:sp>
        <p:nvSpPr>
          <p:cNvPr id="7" name="TextBox 6"/>
          <p:cNvSpPr txBox="1"/>
          <p:nvPr/>
        </p:nvSpPr>
        <p:spPr>
          <a:xfrm>
            <a:off x="4114800" y="6396335"/>
            <a:ext cx="3862957" cy="461665"/>
          </a:xfrm>
          <a:prstGeom prst="rect">
            <a:avLst/>
          </a:prstGeom>
          <a:noFill/>
        </p:spPr>
        <p:txBody>
          <a:bodyPr wrap="none" rtlCol="0">
            <a:spAutoFit/>
          </a:bodyPr>
          <a:lstStyle/>
          <a:p>
            <a:r>
              <a:rPr lang="en-US" dirty="0" smtClean="0">
                <a:latin typeface="+mn-lt"/>
              </a:rPr>
              <a:t>IEEE Spectrum, Sep. 2016</a:t>
            </a:r>
            <a:endParaRPr lang="en-US" dirty="0">
              <a:latin typeface="+mn-l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dirty="0" smtClean="0"/>
              <a:t>Intel says they’ve got 10nm covered</a:t>
            </a:r>
            <a:endParaRPr lang="en-US" dirty="0"/>
          </a:p>
        </p:txBody>
      </p:sp>
      <p:pic>
        <p:nvPicPr>
          <p:cNvPr id="6" name="Content Placeholder 5" descr="10nm-Intel-Innovation-Leadership.png"/>
          <p:cNvPicPr>
            <a:picLocks noGrp="1" noChangeAspect="1"/>
          </p:cNvPicPr>
          <p:nvPr>
            <p:ph idx="1"/>
          </p:nvPr>
        </p:nvPicPr>
        <p:blipFill>
          <a:blip r:embed="rId2"/>
          <a:srcRect l="-3075" r="-3075"/>
          <a:stretch>
            <a:fillRect/>
          </a:stretch>
        </p:blipFill>
        <p:spPr/>
      </p:pic>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Penn ESE532 Spring 2017 -- DeHon</a:t>
            </a:r>
            <a:endParaRPr lang="en-US"/>
          </a:p>
        </p:txBody>
      </p:sp>
      <p:sp>
        <p:nvSpPr>
          <p:cNvPr id="5" name="Slide Number Placeholder 5"/>
          <p:cNvSpPr>
            <a:spLocks noGrp="1"/>
          </p:cNvSpPr>
          <p:nvPr>
            <p:ph type="sldNum" sz="quarter" idx="12"/>
          </p:nvPr>
        </p:nvSpPr>
        <p:spPr/>
        <p:txBody>
          <a:bodyPr/>
          <a:lstStyle/>
          <a:p>
            <a:pPr>
              <a:defRPr/>
            </a:pPr>
            <a:fld id="{FE3B7B53-8B7E-8D4E-BD9E-2B749873D9EB}" type="slidenum">
              <a:rPr lang="en-US" smtClean="0"/>
              <a:pPr>
                <a:defRPr/>
              </a:pPr>
              <a:t>59</a:t>
            </a:fld>
            <a:endParaRPr lang="en-US"/>
          </a:p>
        </p:txBody>
      </p:sp>
      <p:sp>
        <p:nvSpPr>
          <p:cNvPr id="94212" name="Rectangle 2"/>
          <p:cNvSpPr>
            <a:spLocks noGrp="1" noChangeArrowheads="1"/>
          </p:cNvSpPr>
          <p:nvPr>
            <p:ph type="title"/>
          </p:nvPr>
        </p:nvSpPr>
        <p:spPr>
          <a:xfrm>
            <a:off x="685800" y="228600"/>
            <a:ext cx="7772400" cy="1143000"/>
          </a:xfrm>
        </p:spPr>
        <p:txBody>
          <a:bodyPr/>
          <a:lstStyle/>
          <a:p>
            <a:r>
              <a:rPr lang="en-US" dirty="0"/>
              <a:t>Conventional Scaling</a:t>
            </a:r>
          </a:p>
        </p:txBody>
      </p:sp>
      <p:sp>
        <p:nvSpPr>
          <p:cNvPr id="81923" name="Rectangle 3"/>
          <p:cNvSpPr>
            <a:spLocks noGrp="1" noChangeArrowheads="1"/>
          </p:cNvSpPr>
          <p:nvPr>
            <p:ph type="body" idx="1"/>
          </p:nvPr>
        </p:nvSpPr>
        <p:spPr>
          <a:xfrm>
            <a:off x="304800" y="1600200"/>
            <a:ext cx="8534400" cy="4495800"/>
          </a:xfrm>
        </p:spPr>
        <p:txBody>
          <a:bodyPr/>
          <a:lstStyle/>
          <a:p>
            <a:r>
              <a:rPr lang="en-US" dirty="0"/>
              <a:t>Ends in your lifetime</a:t>
            </a:r>
            <a:endParaRPr lang="en-US" dirty="0" smtClean="0"/>
          </a:p>
          <a:p>
            <a:r>
              <a:rPr lang="en-US" dirty="0" smtClean="0"/>
              <a:t>Perhaps </a:t>
            </a:r>
            <a:r>
              <a:rPr lang="en-US" dirty="0"/>
              <a:t>already:</a:t>
            </a:r>
          </a:p>
          <a:p>
            <a:pPr lvl="1"/>
            <a:r>
              <a:rPr lang="en-US" dirty="0">
                <a:ea typeface="ＭＳ Ｐゴシック" pitchFamily="1" charset="-128"/>
              </a:rPr>
              <a:t>"Basically, this is the end of scaling.”</a:t>
            </a:r>
          </a:p>
          <a:p>
            <a:pPr lvl="2"/>
            <a:r>
              <a:rPr lang="en-US" dirty="0">
                <a:ea typeface="ＭＳ Ｐゴシック" pitchFamily="1" charset="-128"/>
              </a:rPr>
              <a:t>May 2005, Bernard </a:t>
            </a:r>
            <a:r>
              <a:rPr lang="en-US" dirty="0" err="1">
                <a:ea typeface="ＭＳ Ｐゴシック" pitchFamily="1" charset="-128"/>
              </a:rPr>
              <a:t>Meyerson</a:t>
            </a:r>
            <a:r>
              <a:rPr lang="en-US" dirty="0">
                <a:ea typeface="ＭＳ Ｐゴシック" pitchFamily="1" charset="-128"/>
              </a:rPr>
              <a:t>, V.P. and chief technologist for IBM's systems and technology group</a:t>
            </a:r>
            <a:r>
              <a:rPr lang="en-US" dirty="0" smtClean="0">
                <a:ea typeface="ＭＳ Ｐゴシック" pitchFamily="1" charset="-128"/>
              </a:rPr>
              <a:t> </a:t>
            </a:r>
          </a:p>
          <a:p>
            <a:r>
              <a:rPr lang="en-US" dirty="0" err="1" smtClean="0"/>
              <a:t>Dennard</a:t>
            </a:r>
            <a:r>
              <a:rPr lang="en-US" dirty="0" smtClean="0"/>
              <a:t> Scaling ended</a:t>
            </a:r>
          </a:p>
          <a:p>
            <a:r>
              <a:rPr lang="en-US" dirty="0" smtClean="0">
                <a:ea typeface="ＭＳ Ｐゴシック" pitchFamily="1" charset="-128"/>
              </a:rPr>
              <a:t>Feature scaling end at 10nm?</a:t>
            </a:r>
          </a:p>
          <a:p>
            <a:r>
              <a:rPr lang="en-US" dirty="0" smtClean="0"/>
              <a:t>Transistor count integration may continue…</a:t>
            </a:r>
          </a:p>
          <a:p>
            <a:pPr lvl="1"/>
            <a:r>
              <a:rPr lang="en-US" dirty="0" smtClean="0">
                <a:ea typeface="ＭＳ Ｐゴシック" pitchFamily="1" charset="-128"/>
              </a:rPr>
              <a:t>E.g. 3D</a:t>
            </a:r>
            <a:endParaRPr lang="en-US" dirty="0">
              <a:ea typeface="ＭＳ Ｐゴシック" pitchFamily="1"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Penn ESE532 Spring 2017 -- DeHon</a:t>
            </a:r>
            <a:endParaRPr lang="en-US"/>
          </a:p>
        </p:txBody>
      </p:sp>
      <p:sp>
        <p:nvSpPr>
          <p:cNvPr id="5" name="Slide Number Placeholder 5"/>
          <p:cNvSpPr>
            <a:spLocks noGrp="1"/>
          </p:cNvSpPr>
          <p:nvPr>
            <p:ph type="sldNum" sz="quarter" idx="12"/>
          </p:nvPr>
        </p:nvSpPr>
        <p:spPr/>
        <p:txBody>
          <a:bodyPr/>
          <a:lstStyle/>
          <a:p>
            <a:pPr>
              <a:defRPr/>
            </a:pPr>
            <a:fld id="{9332D72B-D042-CD44-B4DF-D5BADA30B5D3}" type="slidenum">
              <a:rPr lang="en-US" smtClean="0"/>
              <a:pPr>
                <a:defRPr/>
              </a:pPr>
              <a:t>6</a:t>
            </a:fld>
            <a:endParaRPr lang="en-US"/>
          </a:p>
        </p:txBody>
      </p:sp>
      <p:sp>
        <p:nvSpPr>
          <p:cNvPr id="32772" name="Rectangle 2"/>
          <p:cNvSpPr>
            <a:spLocks noGrp="1" noChangeArrowheads="1"/>
          </p:cNvSpPr>
          <p:nvPr>
            <p:ph type="title"/>
          </p:nvPr>
        </p:nvSpPr>
        <p:spPr>
          <a:xfrm>
            <a:off x="685800" y="228600"/>
            <a:ext cx="7772400" cy="1143000"/>
          </a:xfrm>
        </p:spPr>
        <p:txBody>
          <a:bodyPr/>
          <a:lstStyle/>
          <a:p>
            <a:r>
              <a:rPr lang="en-US"/>
              <a:t>Scaling</a:t>
            </a:r>
          </a:p>
        </p:txBody>
      </p:sp>
      <p:sp>
        <p:nvSpPr>
          <p:cNvPr id="12291" name="Rectangle 3"/>
          <p:cNvSpPr>
            <a:spLocks noGrp="1" noChangeArrowheads="1"/>
          </p:cNvSpPr>
          <p:nvPr>
            <p:ph type="body" idx="1"/>
          </p:nvPr>
        </p:nvSpPr>
        <p:spPr>
          <a:xfrm>
            <a:off x="609600" y="1600200"/>
            <a:ext cx="7772400" cy="4114800"/>
          </a:xfrm>
        </p:spPr>
        <p:txBody>
          <a:bodyPr/>
          <a:lstStyle/>
          <a:p>
            <a:r>
              <a:rPr lang="en-US" b="1" dirty="0" smtClean="0"/>
              <a:t>Old Premise</a:t>
            </a:r>
            <a:r>
              <a:rPr lang="en-US" b="1" dirty="0"/>
              <a:t>:</a:t>
            </a:r>
            <a:r>
              <a:rPr lang="en-US" dirty="0"/>
              <a:t> features scale “uniformly”</a:t>
            </a:r>
          </a:p>
          <a:p>
            <a:pPr lvl="1"/>
            <a:r>
              <a:rPr lang="en-US" dirty="0"/>
              <a:t>everything gets better in a predictable manner</a:t>
            </a:r>
          </a:p>
          <a:p>
            <a:endParaRPr lang="en-US" b="1" dirty="0"/>
          </a:p>
          <a:p>
            <a:r>
              <a:rPr lang="en-US" b="1" dirty="0"/>
              <a:t>Parameters:</a:t>
            </a:r>
          </a:p>
          <a:p>
            <a:pPr lvl="1">
              <a:buFont typeface="Wingdings" charset="2"/>
              <a:buChar char="§"/>
            </a:pPr>
            <a:r>
              <a:rPr lang="en-US" dirty="0" err="1">
                <a:latin typeface="Symbol" charset="2"/>
              </a:rPr>
              <a:t>l</a:t>
            </a:r>
            <a:r>
              <a:rPr lang="en-US" dirty="0">
                <a:latin typeface="Symbol" charset="2"/>
              </a:rPr>
              <a:t> </a:t>
            </a:r>
            <a:r>
              <a:rPr lang="en-US" dirty="0"/>
              <a:t>(lambda) -- Mead and </a:t>
            </a:r>
            <a:r>
              <a:rPr lang="en-US" dirty="0" smtClean="0"/>
              <a:t>Conway</a:t>
            </a:r>
          </a:p>
          <a:p>
            <a:pPr lvl="1">
              <a:buFont typeface="Wingdings" charset="2"/>
              <a:buChar char="§"/>
            </a:pPr>
            <a:r>
              <a:rPr lang="en-US" dirty="0" smtClean="0"/>
              <a:t>F -- Half pitch – ITRS   (F=2</a:t>
            </a:r>
            <a:r>
              <a:rPr lang="en-US" dirty="0" smtClean="0">
                <a:latin typeface="Symbol" charset="2"/>
              </a:rPr>
              <a:t>l</a:t>
            </a:r>
            <a:r>
              <a:rPr lang="en-US" dirty="0" smtClean="0"/>
              <a:t>)</a:t>
            </a:r>
          </a:p>
          <a:p>
            <a:pPr lvl="1">
              <a:buFont typeface="Wingdings" charset="2"/>
              <a:buChar char="§"/>
            </a:pPr>
            <a:r>
              <a:rPr lang="en-US" dirty="0" smtClean="0"/>
              <a:t>S – scale factor –</a:t>
            </a:r>
            <a:r>
              <a:rPr lang="en-US" dirty="0" smtClean="0">
                <a:latin typeface="Symbol" charset="2"/>
              </a:rPr>
              <a:t> </a:t>
            </a:r>
            <a:r>
              <a:rPr lang="en-US" dirty="0" err="1" smtClean="0"/>
              <a:t>Rabaey</a:t>
            </a:r>
            <a:endParaRPr lang="en-US" dirty="0" smtClean="0"/>
          </a:p>
          <a:p>
            <a:pPr lvl="2">
              <a:buFont typeface="Wingdings" charset="2"/>
              <a:buChar char="§"/>
            </a:pPr>
            <a:r>
              <a:rPr lang="en-US" sz="2800" dirty="0" smtClean="0"/>
              <a:t>F</a:t>
            </a:r>
            <a:r>
              <a:rPr lang="en-US" sz="2800" baseline="30000" dirty="0" smtClean="0"/>
              <a:t>’</a:t>
            </a:r>
            <a:r>
              <a:rPr lang="en-US" sz="2800" dirty="0" smtClean="0"/>
              <a:t>=S×F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29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9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Penn ESE532 Spring 2017 -- DeHon</a:t>
            </a:r>
            <a:endParaRPr lang="en-US"/>
          </a:p>
        </p:txBody>
      </p:sp>
      <p:sp>
        <p:nvSpPr>
          <p:cNvPr id="5" name="Slide Number Placeholder 5"/>
          <p:cNvSpPr>
            <a:spLocks noGrp="1"/>
          </p:cNvSpPr>
          <p:nvPr>
            <p:ph type="sldNum" sz="quarter" idx="12"/>
          </p:nvPr>
        </p:nvSpPr>
        <p:spPr/>
        <p:txBody>
          <a:bodyPr/>
          <a:lstStyle/>
          <a:p>
            <a:pPr>
              <a:defRPr/>
            </a:pPr>
            <a:fld id="{58E7F5C6-ED43-654E-9FED-4E3B803FD227}" type="slidenum">
              <a:rPr lang="en-US" smtClean="0"/>
              <a:pPr>
                <a:defRPr/>
              </a:pPr>
              <a:t>60</a:t>
            </a:fld>
            <a:endParaRPr lang="en-US"/>
          </a:p>
        </p:txBody>
      </p:sp>
      <p:sp>
        <p:nvSpPr>
          <p:cNvPr id="95236" name="Rectangle 2"/>
          <p:cNvSpPr>
            <a:spLocks noGrp="1" noChangeArrowheads="1"/>
          </p:cNvSpPr>
          <p:nvPr>
            <p:ph type="ctrTitle"/>
          </p:nvPr>
        </p:nvSpPr>
        <p:spPr>
          <a:xfrm>
            <a:off x="685800" y="2286000"/>
            <a:ext cx="7772400" cy="1143000"/>
          </a:xfrm>
        </p:spPr>
        <p:txBody>
          <a:bodyPr/>
          <a:lstStyle/>
          <a:p>
            <a:r>
              <a:rPr lang="en-US"/>
              <a:t>Finishing Up...</a:t>
            </a:r>
          </a:p>
        </p:txBody>
      </p:sp>
      <p:sp>
        <p:nvSpPr>
          <p:cNvPr id="95237" name="Rectangle 3"/>
          <p:cNvSpPr>
            <a:spLocks noGrp="1" noChangeArrowheads="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Penn ESE532 Spring 2017 -- DeHon</a:t>
            </a:r>
            <a:endParaRPr lang="en-US"/>
          </a:p>
        </p:txBody>
      </p:sp>
      <p:sp>
        <p:nvSpPr>
          <p:cNvPr id="5" name="Slide Number Placeholder 5"/>
          <p:cNvSpPr>
            <a:spLocks noGrp="1"/>
          </p:cNvSpPr>
          <p:nvPr>
            <p:ph type="sldNum" sz="quarter" idx="12"/>
          </p:nvPr>
        </p:nvSpPr>
        <p:spPr/>
        <p:txBody>
          <a:bodyPr/>
          <a:lstStyle/>
          <a:p>
            <a:pPr>
              <a:defRPr/>
            </a:pPr>
            <a:fld id="{00EEF983-B912-294F-B45A-F2C07CC9323B}" type="slidenum">
              <a:rPr lang="en-US" smtClean="0"/>
              <a:pPr>
                <a:defRPr/>
              </a:pPr>
              <a:t>61</a:t>
            </a:fld>
            <a:endParaRPr lang="en-US"/>
          </a:p>
        </p:txBody>
      </p:sp>
      <p:sp>
        <p:nvSpPr>
          <p:cNvPr id="97284" name="Rectangle 2"/>
          <p:cNvSpPr>
            <a:spLocks noGrp="1" noChangeArrowheads="1"/>
          </p:cNvSpPr>
          <p:nvPr>
            <p:ph type="title"/>
          </p:nvPr>
        </p:nvSpPr>
        <p:spPr/>
        <p:txBody>
          <a:bodyPr/>
          <a:lstStyle/>
          <a:p>
            <a:r>
              <a:rPr lang="en-US"/>
              <a:t>Big Ideas</a:t>
            </a:r>
            <a:br>
              <a:rPr lang="en-US"/>
            </a:br>
            <a:r>
              <a:rPr lang="en-US"/>
              <a:t>[MSB Ideas]</a:t>
            </a:r>
          </a:p>
        </p:txBody>
      </p:sp>
      <p:sp>
        <p:nvSpPr>
          <p:cNvPr id="97285" name="Rectangle 3"/>
          <p:cNvSpPr>
            <a:spLocks noGrp="1" noChangeArrowheads="1"/>
          </p:cNvSpPr>
          <p:nvPr>
            <p:ph type="body" idx="1"/>
          </p:nvPr>
        </p:nvSpPr>
        <p:spPr>
          <a:xfrm>
            <a:off x="685800" y="2187575"/>
            <a:ext cx="7772400" cy="3840163"/>
          </a:xfrm>
        </p:spPr>
        <p:txBody>
          <a:bodyPr/>
          <a:lstStyle/>
          <a:p>
            <a:r>
              <a:rPr lang="en-US"/>
              <a:t>Moderately predictable VLSI Scaling</a:t>
            </a:r>
          </a:p>
          <a:p>
            <a:pPr lvl="1"/>
            <a:r>
              <a:rPr lang="en-US">
                <a:ea typeface="ＭＳ Ｐゴシック" pitchFamily="1" charset="-128"/>
              </a:rPr>
              <a:t>unprecedented capacities/capability growth for engineered systems</a:t>
            </a:r>
          </a:p>
          <a:p>
            <a:pPr lvl="1"/>
            <a:r>
              <a:rPr lang="en-US" b="1">
                <a:solidFill>
                  <a:srgbClr val="FF0000"/>
                </a:solidFill>
                <a:ea typeface="ＭＳ Ｐゴシック" pitchFamily="1" charset="-128"/>
              </a:rPr>
              <a:t>change</a:t>
            </a:r>
          </a:p>
          <a:p>
            <a:pPr lvl="1"/>
            <a:r>
              <a:rPr lang="en-US">
                <a:ea typeface="ＭＳ Ｐゴシック" pitchFamily="1" charset="-128"/>
              </a:rPr>
              <a:t>be prepared to exploit</a:t>
            </a:r>
          </a:p>
          <a:p>
            <a:pPr lvl="1"/>
            <a:r>
              <a:rPr lang="en-US">
                <a:ea typeface="ＭＳ Ｐゴシック" pitchFamily="1" charset="-128"/>
              </a:rPr>
              <a:t>account for in comparing across time</a:t>
            </a:r>
          </a:p>
          <a:p>
            <a:pPr lvl="1"/>
            <a:r>
              <a:rPr lang="en-US">
                <a:ea typeface="ＭＳ Ｐゴシック" pitchFamily="1" charset="-128"/>
              </a:rPr>
              <a:t>…but not for much longer</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Penn ESE532 Spring 2017 -- DeHon</a:t>
            </a:r>
            <a:endParaRPr lang="en-US"/>
          </a:p>
        </p:txBody>
      </p:sp>
      <p:sp>
        <p:nvSpPr>
          <p:cNvPr id="5" name="Slide Number Placeholder 5"/>
          <p:cNvSpPr>
            <a:spLocks noGrp="1"/>
          </p:cNvSpPr>
          <p:nvPr>
            <p:ph type="sldNum" sz="quarter" idx="12"/>
          </p:nvPr>
        </p:nvSpPr>
        <p:spPr/>
        <p:txBody>
          <a:bodyPr/>
          <a:lstStyle/>
          <a:p>
            <a:pPr>
              <a:defRPr/>
            </a:pPr>
            <a:fld id="{3C7AF31C-1295-A848-A45D-AD4C22DF8DB8}" type="slidenum">
              <a:rPr lang="en-US" smtClean="0"/>
              <a:pPr>
                <a:defRPr/>
              </a:pPr>
              <a:t>62</a:t>
            </a:fld>
            <a:endParaRPr lang="en-US"/>
          </a:p>
        </p:txBody>
      </p:sp>
      <p:sp>
        <p:nvSpPr>
          <p:cNvPr id="98308" name="Rectangle 2"/>
          <p:cNvSpPr>
            <a:spLocks noGrp="1" noChangeArrowheads="1"/>
          </p:cNvSpPr>
          <p:nvPr>
            <p:ph type="title"/>
          </p:nvPr>
        </p:nvSpPr>
        <p:spPr>
          <a:xfrm>
            <a:off x="685800" y="0"/>
            <a:ext cx="7772400" cy="1143000"/>
          </a:xfrm>
        </p:spPr>
        <p:txBody>
          <a:bodyPr/>
          <a:lstStyle/>
          <a:p>
            <a:r>
              <a:rPr lang="en-US" dirty="0"/>
              <a:t>Big Ideas</a:t>
            </a:r>
            <a:br>
              <a:rPr lang="en-US" dirty="0"/>
            </a:br>
            <a:r>
              <a:rPr lang="en-US" dirty="0"/>
              <a:t>[MSB-1 Ideas]</a:t>
            </a:r>
          </a:p>
        </p:txBody>
      </p:sp>
      <p:sp>
        <p:nvSpPr>
          <p:cNvPr id="40963" name="Rectangle 3"/>
          <p:cNvSpPr>
            <a:spLocks noGrp="1" noChangeArrowheads="1"/>
          </p:cNvSpPr>
          <p:nvPr>
            <p:ph type="body" idx="1"/>
          </p:nvPr>
        </p:nvSpPr>
        <p:spPr>
          <a:xfrm>
            <a:off x="609600" y="1295400"/>
            <a:ext cx="8077200" cy="3840163"/>
          </a:xfrm>
        </p:spPr>
        <p:txBody>
          <a:bodyPr/>
          <a:lstStyle/>
          <a:p>
            <a:r>
              <a:rPr lang="en-US" dirty="0"/>
              <a:t>Uniform scaling reasonably accurate for past couple of decades</a:t>
            </a:r>
          </a:p>
          <a:p>
            <a:r>
              <a:rPr lang="en-US" dirty="0"/>
              <a:t>Area increase</a:t>
            </a:r>
            <a:r>
              <a:rPr lang="en-US" dirty="0" smtClean="0"/>
              <a:t> 1/S</a:t>
            </a:r>
            <a:r>
              <a:rPr lang="en-US" baseline="30000" dirty="0" smtClean="0">
                <a:latin typeface="Symbol" pitchFamily="1" charset="2"/>
              </a:rPr>
              <a:t>2</a:t>
            </a:r>
            <a:endParaRPr lang="en-US" baseline="30000" dirty="0">
              <a:latin typeface="Symbol" pitchFamily="1" charset="2"/>
            </a:endParaRPr>
          </a:p>
          <a:p>
            <a:pPr lvl="1"/>
            <a:r>
              <a:rPr lang="en-US" dirty="0">
                <a:ea typeface="ＭＳ Ｐゴシック" pitchFamily="1" charset="-128"/>
              </a:rPr>
              <a:t>Real capacity maybe a little less?</a:t>
            </a:r>
          </a:p>
          <a:p>
            <a:r>
              <a:rPr lang="en-US" dirty="0"/>
              <a:t>Gate delay decreases </a:t>
            </a:r>
            <a:r>
              <a:rPr lang="en-US" dirty="0" smtClean="0"/>
              <a:t>(S)</a:t>
            </a:r>
            <a:endParaRPr lang="en-US" dirty="0"/>
          </a:p>
          <a:p>
            <a:pPr lvl="1"/>
            <a:r>
              <a:rPr lang="en-US" dirty="0">
                <a:ea typeface="ＭＳ Ｐゴシック" pitchFamily="1" charset="-128"/>
              </a:rPr>
              <a:t>…maybe a little less</a:t>
            </a:r>
          </a:p>
          <a:p>
            <a:r>
              <a:rPr lang="en-US" dirty="0"/>
              <a:t>Wire delay not decrease, maybe increase</a:t>
            </a:r>
          </a:p>
          <a:p>
            <a:r>
              <a:rPr lang="en-US" dirty="0"/>
              <a:t>Overall delay decrease less than </a:t>
            </a:r>
            <a:r>
              <a:rPr lang="en-US" dirty="0" smtClean="0"/>
              <a:t>(S)</a:t>
            </a:r>
          </a:p>
          <a:p>
            <a:r>
              <a:rPr lang="en-US" dirty="0" smtClean="0"/>
              <a:t>Lack of V scale </a:t>
            </a:r>
            <a:r>
              <a:rPr lang="en-US" dirty="0" err="1" smtClean="0">
                <a:sym typeface="Wingdings"/>
              </a:rPr>
              <a:t></a:t>
            </a:r>
            <a:r>
              <a:rPr lang="en-US" dirty="0" smtClean="0">
                <a:sym typeface="Wingdings"/>
              </a:rPr>
              <a:t> Power density limit</a:t>
            </a:r>
            <a:endParaRPr lang="en-US" dirty="0" smtClean="0">
              <a:sym typeface="Wingdings"/>
            </a:endParaRPr>
          </a:p>
          <a:p>
            <a:pPr>
              <a:buNone/>
            </a:pP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 calcmode="lin" valueType="num">
                                      <p:cBhvr additive="base">
                                        <p:cTn id="17" dur="500" fill="hold"/>
                                        <p:tgtEl>
                                          <p:spTgt spid="4096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0963">
                                            <p:txEl>
                                              <p:pRg st="3" end="3"/>
                                            </p:txEl>
                                          </p:spTgt>
                                        </p:tgtEl>
                                        <p:attrNameLst>
                                          <p:attrName>style.visibility</p:attrName>
                                        </p:attrNameLst>
                                      </p:cBhvr>
                                      <p:to>
                                        <p:strVal val="visible"/>
                                      </p:to>
                                    </p:set>
                                    <p:anim calcmode="lin" valueType="num">
                                      <p:cBhvr additive="base">
                                        <p:cTn id="23" dur="500" fill="hold"/>
                                        <p:tgtEl>
                                          <p:spTgt spid="4096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096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0963">
                                            <p:txEl>
                                              <p:pRg st="4" end="4"/>
                                            </p:txEl>
                                          </p:spTgt>
                                        </p:tgtEl>
                                        <p:attrNameLst>
                                          <p:attrName>style.visibility</p:attrName>
                                        </p:attrNameLst>
                                      </p:cBhvr>
                                      <p:to>
                                        <p:strVal val="visible"/>
                                      </p:to>
                                    </p:set>
                                    <p:anim calcmode="lin" valueType="num">
                                      <p:cBhvr additive="base">
                                        <p:cTn id="27" dur="500" fill="hold"/>
                                        <p:tgtEl>
                                          <p:spTgt spid="4096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40963">
                                            <p:txEl>
                                              <p:pRg st="5" end="5"/>
                                            </p:txEl>
                                          </p:spTgt>
                                        </p:tgtEl>
                                        <p:attrNameLst>
                                          <p:attrName>style.visibility</p:attrName>
                                        </p:attrNameLst>
                                      </p:cBhvr>
                                      <p:to>
                                        <p:strVal val="visible"/>
                                      </p:to>
                                    </p:set>
                                    <p:anim calcmode="lin" valueType="num">
                                      <p:cBhvr additive="base">
                                        <p:cTn id="33" dur="500" fill="hold"/>
                                        <p:tgtEl>
                                          <p:spTgt spid="4096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09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40963">
                                            <p:txEl>
                                              <p:pRg st="6" end="6"/>
                                            </p:txEl>
                                          </p:spTgt>
                                        </p:tgtEl>
                                        <p:attrNameLst>
                                          <p:attrName>style.visibility</p:attrName>
                                        </p:attrNameLst>
                                      </p:cBhvr>
                                      <p:to>
                                        <p:strVal val="visible"/>
                                      </p:to>
                                    </p:set>
                                    <p:anim calcmode="lin" valueType="num">
                                      <p:cBhvr additive="base">
                                        <p:cTn id="39" dur="500" fill="hold"/>
                                        <p:tgtEl>
                                          <p:spTgt spid="40963">
                                            <p:txEl>
                                              <p:pRg st="6" end="6"/>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4096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40963">
                                            <p:txEl>
                                              <p:pRg st="7" end="7"/>
                                            </p:txEl>
                                          </p:spTgt>
                                        </p:tgtEl>
                                        <p:attrNameLst>
                                          <p:attrName>style.visibility</p:attrName>
                                        </p:attrNameLst>
                                      </p:cBhvr>
                                      <p:to>
                                        <p:strVal val="visible"/>
                                      </p:to>
                                    </p:set>
                                    <p:anim calcmode="lin" valueType="num">
                                      <p:cBhvr additive="base">
                                        <p:cTn id="45" dur="500" fill="hold"/>
                                        <p:tgtEl>
                                          <p:spTgt spid="40963">
                                            <p:txEl>
                                              <p:pRg st="7" end="7"/>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4096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Penn ESE532 Spring 2017 -- DeHon</a:t>
            </a:r>
            <a:endParaRPr lang="en-US"/>
          </a:p>
        </p:txBody>
      </p:sp>
      <p:sp>
        <p:nvSpPr>
          <p:cNvPr id="6" name="Slide Number Placeholder 5"/>
          <p:cNvSpPr>
            <a:spLocks noGrp="1"/>
          </p:cNvSpPr>
          <p:nvPr>
            <p:ph type="sldNum" sz="quarter" idx="12"/>
          </p:nvPr>
        </p:nvSpPr>
        <p:spPr/>
        <p:txBody>
          <a:bodyPr/>
          <a:lstStyle/>
          <a:p>
            <a:fld id="{CB3411AA-D846-F243-B06C-C2EC19EEFD1B}" type="slidenum">
              <a:rPr lang="en-US"/>
              <a:pPr/>
              <a:t>63</a:t>
            </a:fld>
            <a:endParaRPr lang="en-US"/>
          </a:p>
        </p:txBody>
      </p:sp>
      <p:sp>
        <p:nvSpPr>
          <p:cNvPr id="52226" name="Rectangle 2"/>
          <p:cNvSpPr>
            <a:spLocks noGrp="1" noChangeArrowheads="1"/>
          </p:cNvSpPr>
          <p:nvPr>
            <p:ph type="title"/>
          </p:nvPr>
        </p:nvSpPr>
        <p:spPr/>
        <p:txBody>
          <a:bodyPr/>
          <a:lstStyle/>
          <a:p>
            <a:r>
              <a:rPr lang="en-US"/>
              <a:t>Admin</a:t>
            </a:r>
          </a:p>
        </p:txBody>
      </p:sp>
      <p:sp>
        <p:nvSpPr>
          <p:cNvPr id="52227" name="Rectangle 3"/>
          <p:cNvSpPr>
            <a:spLocks noGrp="1" noChangeArrowheads="1"/>
          </p:cNvSpPr>
          <p:nvPr>
            <p:ph type="body" idx="1"/>
          </p:nvPr>
        </p:nvSpPr>
        <p:spPr>
          <a:xfrm>
            <a:off x="685800" y="1828800"/>
            <a:ext cx="7772400" cy="4114800"/>
          </a:xfrm>
        </p:spPr>
        <p:txBody>
          <a:bodyPr/>
          <a:lstStyle/>
          <a:p>
            <a:r>
              <a:rPr lang="en-US" dirty="0" smtClean="0">
                <a:sym typeface="Wingdings"/>
              </a:rPr>
              <a:t>Project</a:t>
            </a:r>
            <a:r>
              <a:rPr lang="en-US" dirty="0" smtClean="0">
                <a:sym typeface="Wingdings"/>
              </a:rPr>
              <a:t> 4x and area Milestone</a:t>
            </a:r>
          </a:p>
          <a:p>
            <a:pPr lvl="1"/>
            <a:r>
              <a:rPr lang="en-US" dirty="0" smtClean="0">
                <a:sym typeface="Wingdings"/>
              </a:rPr>
              <a:t>Due </a:t>
            </a:r>
            <a:r>
              <a:rPr lang="en-US" dirty="0" smtClean="0">
                <a:sym typeface="Wingdings"/>
              </a:rPr>
              <a:t>Friday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Penn ESE532 Spring 2017 -- DeHon</a:t>
            </a:r>
            <a:endParaRPr lang="en-US"/>
          </a:p>
        </p:txBody>
      </p:sp>
      <p:sp>
        <p:nvSpPr>
          <p:cNvPr id="5" name="Slide Number Placeholder 5"/>
          <p:cNvSpPr>
            <a:spLocks noGrp="1"/>
          </p:cNvSpPr>
          <p:nvPr>
            <p:ph type="sldNum" sz="quarter" idx="12"/>
          </p:nvPr>
        </p:nvSpPr>
        <p:spPr/>
        <p:txBody>
          <a:bodyPr/>
          <a:lstStyle/>
          <a:p>
            <a:pPr>
              <a:defRPr/>
            </a:pPr>
            <a:fld id="{6F2BF1C6-9C84-384B-B03B-D753A4EF04EE}" type="slidenum">
              <a:rPr lang="en-US" smtClean="0"/>
              <a:pPr>
                <a:defRPr/>
              </a:pPr>
              <a:t>7</a:t>
            </a:fld>
            <a:endParaRPr lang="en-US"/>
          </a:p>
        </p:txBody>
      </p:sp>
      <p:sp>
        <p:nvSpPr>
          <p:cNvPr id="33796" name="Rectangle 2"/>
          <p:cNvSpPr>
            <a:spLocks noGrp="1" noChangeArrowheads="1"/>
          </p:cNvSpPr>
          <p:nvPr>
            <p:ph type="title"/>
          </p:nvPr>
        </p:nvSpPr>
        <p:spPr/>
        <p:txBody>
          <a:bodyPr/>
          <a:lstStyle/>
          <a:p>
            <a:r>
              <a:rPr lang="en-US"/>
              <a:t>ITRS Roadmap</a:t>
            </a:r>
          </a:p>
        </p:txBody>
      </p:sp>
      <p:sp>
        <p:nvSpPr>
          <p:cNvPr id="33797" name="Rectangle 3"/>
          <p:cNvSpPr>
            <a:spLocks noGrp="1" noChangeArrowheads="1"/>
          </p:cNvSpPr>
          <p:nvPr>
            <p:ph type="body" idx="1"/>
          </p:nvPr>
        </p:nvSpPr>
        <p:spPr/>
        <p:txBody>
          <a:bodyPr/>
          <a:lstStyle/>
          <a:p>
            <a:r>
              <a:rPr lang="en-US" dirty="0"/>
              <a:t>Semiconductor Industry rides this scaling curve</a:t>
            </a:r>
          </a:p>
          <a:p>
            <a:r>
              <a:rPr lang="en-US" dirty="0"/>
              <a:t>Try to predict where industry going</a:t>
            </a:r>
          </a:p>
          <a:p>
            <a:pPr lvl="1"/>
            <a:r>
              <a:rPr lang="en-US" dirty="0"/>
              <a:t>(requirements…self fulfilling prophecy</a:t>
            </a:r>
            <a:r>
              <a:rPr lang="en-US" dirty="0" smtClean="0"/>
              <a:t>)</a:t>
            </a:r>
          </a:p>
          <a:p>
            <a:r>
              <a:rPr lang="en-US" dirty="0">
                <a:hlinkClick r:id="rId2"/>
              </a:rPr>
              <a:t>http://</a:t>
            </a:r>
            <a:r>
              <a:rPr lang="en-US" dirty="0" smtClean="0">
                <a:hlinkClick r:id="rId2"/>
              </a:rPr>
              <a:t>public.itrs.net</a:t>
            </a:r>
            <a:endParaRPr lang="en-US" dirty="0" smtClean="0"/>
          </a:p>
          <a:p>
            <a:r>
              <a:rPr lang="en-US" dirty="0" smtClean="0">
                <a:hlinkClick r:id="rId3"/>
              </a:rPr>
              <a:t>http://www.semiconductors.org/main/2015_international_technology_roadmap_for_semiconductors_itrs/</a:t>
            </a:r>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Preclass</a:t>
            </a:r>
            <a:r>
              <a:rPr lang="en-US" dirty="0" smtClean="0"/>
              <a:t> </a:t>
            </a:r>
            <a:endParaRPr lang="en-US" dirty="0"/>
          </a:p>
        </p:txBody>
      </p:sp>
      <p:sp>
        <p:nvSpPr>
          <p:cNvPr id="3" name="Content Placeholder 2"/>
          <p:cNvSpPr>
            <a:spLocks noGrp="1"/>
          </p:cNvSpPr>
          <p:nvPr>
            <p:ph idx="1"/>
          </p:nvPr>
        </p:nvSpPr>
        <p:spPr/>
        <p:txBody>
          <a:bodyPr/>
          <a:lstStyle/>
          <a:p>
            <a:r>
              <a:rPr lang="en-US" dirty="0" smtClean="0">
                <a:solidFill>
                  <a:srgbClr val="FF6600"/>
                </a:solidFill>
              </a:rPr>
              <a:t>Scale factor S from</a:t>
            </a:r>
            <a:r>
              <a:rPr lang="en-US" dirty="0" smtClean="0">
                <a:solidFill>
                  <a:srgbClr val="FF6600"/>
                </a:solidFill>
              </a:rPr>
              <a:t> </a:t>
            </a:r>
            <a:r>
              <a:rPr lang="en-US" dirty="0" smtClean="0">
                <a:solidFill>
                  <a:srgbClr val="FF6600"/>
                </a:solidFill>
              </a:rPr>
              <a:t>28</a:t>
            </a:r>
            <a:r>
              <a:rPr lang="en-US" dirty="0" smtClean="0">
                <a:solidFill>
                  <a:srgbClr val="FF6600"/>
                </a:solidFill>
              </a:rPr>
              <a:t>nm </a:t>
            </a:r>
            <a:r>
              <a:rPr lang="en-US" dirty="0" err="1" smtClean="0">
                <a:solidFill>
                  <a:srgbClr val="FF6600"/>
                </a:solidFill>
                <a:sym typeface="Wingdings"/>
              </a:rPr>
              <a:t></a:t>
            </a:r>
            <a:r>
              <a:rPr lang="en-US" dirty="0" smtClean="0">
                <a:solidFill>
                  <a:srgbClr val="FF6600"/>
                </a:solidFill>
                <a:sym typeface="Wingdings"/>
              </a:rPr>
              <a:t> </a:t>
            </a:r>
            <a:r>
              <a:rPr lang="en-US" dirty="0" smtClean="0">
                <a:solidFill>
                  <a:srgbClr val="FF6600"/>
                </a:solidFill>
                <a:sym typeface="Wingdings"/>
              </a:rPr>
              <a:t>20nm</a:t>
            </a:r>
            <a:r>
              <a:rPr lang="en-US" dirty="0" smtClean="0">
                <a:solidFill>
                  <a:srgbClr val="FF6600"/>
                </a:solidFill>
                <a:sym typeface="Wingdings"/>
              </a:rPr>
              <a:t>?</a:t>
            </a:r>
            <a:endParaRPr lang="en-US" dirty="0">
              <a:solidFill>
                <a:srgbClr val="FF6600"/>
              </a:solidFill>
            </a:endParaRPr>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3E06BD0C-1B54-1545-A79D-294333CAF678}"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Date Placeholder 2"/>
          <p:cNvSpPr>
            <a:spLocks noGrp="1"/>
          </p:cNvSpPr>
          <p:nvPr>
            <p:ph type="dt" sz="quarter" idx="10"/>
          </p:nvPr>
        </p:nvSpPr>
        <p:spPr/>
        <p:txBody>
          <a:bodyPr/>
          <a:lstStyle/>
          <a:p>
            <a:pPr>
              <a:defRPr/>
            </a:pPr>
            <a:r>
              <a:rPr lang="en-US" smtClean="0"/>
              <a:t>Penn ESE532 Spring 2017 -- DeHon</a:t>
            </a:r>
            <a:endParaRPr lang="en-US"/>
          </a:p>
        </p:txBody>
      </p:sp>
      <p:sp>
        <p:nvSpPr>
          <p:cNvPr id="17" name="Slide Number Placeholder 4"/>
          <p:cNvSpPr>
            <a:spLocks noGrp="1"/>
          </p:cNvSpPr>
          <p:nvPr>
            <p:ph type="sldNum" sz="quarter" idx="12"/>
          </p:nvPr>
        </p:nvSpPr>
        <p:spPr/>
        <p:txBody>
          <a:bodyPr/>
          <a:lstStyle/>
          <a:p>
            <a:pPr>
              <a:defRPr/>
            </a:pPr>
            <a:fld id="{ED052368-632A-7341-9EE6-C52BCAB0D6F3}" type="slidenum">
              <a:rPr lang="en-US" smtClean="0"/>
              <a:pPr>
                <a:defRPr/>
              </a:pPr>
              <a:t>9</a:t>
            </a:fld>
            <a:endParaRPr lang="en-US"/>
          </a:p>
        </p:txBody>
      </p:sp>
      <p:sp>
        <p:nvSpPr>
          <p:cNvPr id="34820" name="Rectangle 2"/>
          <p:cNvSpPr>
            <a:spLocks noGrp="1" noChangeArrowheads="1"/>
          </p:cNvSpPr>
          <p:nvPr>
            <p:ph type="title"/>
          </p:nvPr>
        </p:nvSpPr>
        <p:spPr>
          <a:noFill/>
        </p:spPr>
        <p:txBody>
          <a:bodyPr/>
          <a:lstStyle/>
          <a:p>
            <a:r>
              <a:rPr lang="en-US"/>
              <a:t>MOS Transistor </a:t>
            </a:r>
            <a:r>
              <a:rPr lang="en-US">
                <a:solidFill>
                  <a:schemeClr val="accent2"/>
                </a:solidFill>
                <a:latin typeface="Comic Sans MS" charset="0"/>
              </a:rPr>
              <a:t>Scaling</a:t>
            </a:r>
            <a:r>
              <a:rPr lang="en-US"/>
              <a:t/>
            </a:r>
            <a:br>
              <a:rPr lang="en-US"/>
            </a:br>
            <a:r>
              <a:rPr lang="en-US"/>
              <a:t>(1974 to present)</a:t>
            </a:r>
          </a:p>
        </p:txBody>
      </p:sp>
      <p:grpSp>
        <p:nvGrpSpPr>
          <p:cNvPr id="2" name="Group 3"/>
          <p:cNvGrpSpPr>
            <a:grpSpLocks/>
          </p:cNvGrpSpPr>
          <p:nvPr/>
        </p:nvGrpSpPr>
        <p:grpSpPr bwMode="auto">
          <a:xfrm>
            <a:off x="1797050" y="2006600"/>
            <a:ext cx="5695950" cy="3327400"/>
            <a:chOff x="1132" y="1264"/>
            <a:chExt cx="3588" cy="2096"/>
          </a:xfrm>
        </p:grpSpPr>
        <p:sp>
          <p:nvSpPr>
            <p:cNvPr id="34824" name="Text Box 4"/>
            <p:cNvSpPr txBox="1">
              <a:spLocks noChangeArrowheads="1"/>
            </p:cNvSpPr>
            <p:nvPr/>
          </p:nvSpPr>
          <p:spPr bwMode="auto">
            <a:xfrm>
              <a:off x="1148" y="1264"/>
              <a:ext cx="3572" cy="1344"/>
            </a:xfrm>
            <a:prstGeom prst="rect">
              <a:avLst/>
            </a:prstGeom>
            <a:noFill/>
            <a:ln w="9525">
              <a:noFill/>
              <a:miter lim="800000"/>
              <a:headEnd/>
              <a:tailEnd/>
            </a:ln>
          </p:spPr>
          <p:txBody>
            <a:bodyPr wrap="none">
              <a:prstTxWarp prst="textNoShape">
                <a:avLst/>
              </a:prstTxWarp>
              <a:spAutoFit/>
            </a:bodyPr>
            <a:lstStyle/>
            <a:p>
              <a:pPr algn="ctr"/>
              <a:r>
                <a:rPr lang="en-US" sz="8000">
                  <a:solidFill>
                    <a:schemeClr val="accent2"/>
                  </a:solidFill>
                  <a:latin typeface="Arial" charset="0"/>
                </a:rPr>
                <a:t>S=0.7</a:t>
              </a:r>
            </a:p>
            <a:p>
              <a:pPr algn="ctr"/>
              <a:r>
                <a:rPr lang="en-US" sz="5400">
                  <a:solidFill>
                    <a:schemeClr val="accent2"/>
                  </a:solidFill>
                  <a:latin typeface="Arial" charset="0"/>
                </a:rPr>
                <a:t>[0.5x per 2 nodes]</a:t>
              </a:r>
              <a:endParaRPr lang="en-US" sz="8000">
                <a:solidFill>
                  <a:schemeClr val="accent2"/>
                </a:solidFill>
                <a:latin typeface="Arial" charset="0"/>
              </a:endParaRPr>
            </a:p>
          </p:txBody>
        </p:sp>
        <p:grpSp>
          <p:nvGrpSpPr>
            <p:cNvPr id="3" name="Group 5"/>
            <p:cNvGrpSpPr>
              <a:grpSpLocks/>
            </p:cNvGrpSpPr>
            <p:nvPr/>
          </p:nvGrpSpPr>
          <p:grpSpPr bwMode="auto">
            <a:xfrm>
              <a:off x="1132" y="2808"/>
              <a:ext cx="3496" cy="552"/>
              <a:chOff x="1132" y="2808"/>
              <a:chExt cx="3496" cy="552"/>
            </a:xfrm>
          </p:grpSpPr>
          <p:sp>
            <p:nvSpPr>
              <p:cNvPr id="34826" name="Rectangle 6"/>
              <p:cNvSpPr>
                <a:spLocks noChangeArrowheads="1"/>
              </p:cNvSpPr>
              <p:nvPr/>
            </p:nvSpPr>
            <p:spPr bwMode="auto">
              <a:xfrm>
                <a:off x="1132" y="2808"/>
                <a:ext cx="3496" cy="552"/>
              </a:xfrm>
              <a:prstGeom prst="rect">
                <a:avLst/>
              </a:prstGeom>
              <a:solidFill>
                <a:srgbClr val="33CC33"/>
              </a:solidFill>
              <a:ln w="9525">
                <a:solidFill>
                  <a:schemeClr val="tx1"/>
                </a:solidFill>
                <a:miter lim="800000"/>
                <a:headEnd/>
                <a:tailEnd/>
              </a:ln>
            </p:spPr>
            <p:txBody>
              <a:bodyPr wrap="none" anchor="ctr">
                <a:prstTxWarp prst="textNoShape">
                  <a:avLst/>
                </a:prstTxWarp>
              </a:bodyPr>
              <a:lstStyle/>
              <a:p>
                <a:endParaRPr lang="en-US"/>
              </a:p>
            </p:txBody>
          </p:sp>
          <p:grpSp>
            <p:nvGrpSpPr>
              <p:cNvPr id="4" name="Group 7"/>
              <p:cNvGrpSpPr>
                <a:grpSpLocks/>
              </p:cNvGrpSpPr>
              <p:nvPr/>
            </p:nvGrpSpPr>
            <p:grpSpPr bwMode="auto">
              <a:xfrm>
                <a:off x="1181" y="2856"/>
                <a:ext cx="1358" cy="423"/>
                <a:chOff x="1181" y="2856"/>
                <a:chExt cx="1358" cy="423"/>
              </a:xfrm>
            </p:grpSpPr>
            <p:sp>
              <p:nvSpPr>
                <p:cNvPr id="34831" name="Rectangle 8"/>
                <p:cNvSpPr>
                  <a:spLocks noChangeArrowheads="1"/>
                </p:cNvSpPr>
                <p:nvPr/>
              </p:nvSpPr>
              <p:spPr bwMode="auto">
                <a:xfrm>
                  <a:off x="1185" y="2857"/>
                  <a:ext cx="1354" cy="142"/>
                </a:xfrm>
                <a:prstGeom prst="rect">
                  <a:avLst/>
                </a:prstGeom>
                <a:solidFill>
                  <a:srgbClr val="FFCC66"/>
                </a:solidFill>
                <a:ln w="9525">
                  <a:solidFill>
                    <a:schemeClr val="tx1"/>
                  </a:solidFill>
                  <a:miter lim="800000"/>
                  <a:headEnd/>
                  <a:tailEnd/>
                </a:ln>
              </p:spPr>
              <p:txBody>
                <a:bodyPr wrap="none" anchor="ctr">
                  <a:prstTxWarp prst="textNoShape">
                    <a:avLst/>
                  </a:prstTxWarp>
                </a:bodyPr>
                <a:lstStyle/>
                <a:p>
                  <a:endParaRPr lang="en-US"/>
                </a:p>
              </p:txBody>
            </p:sp>
            <p:sp>
              <p:nvSpPr>
                <p:cNvPr id="34832" name="Rectangle 9"/>
                <p:cNvSpPr>
                  <a:spLocks noChangeArrowheads="1"/>
                </p:cNvSpPr>
                <p:nvPr/>
              </p:nvSpPr>
              <p:spPr bwMode="auto">
                <a:xfrm>
                  <a:off x="1181" y="3137"/>
                  <a:ext cx="1354" cy="142"/>
                </a:xfrm>
                <a:prstGeom prst="rect">
                  <a:avLst/>
                </a:prstGeom>
                <a:solidFill>
                  <a:srgbClr val="FFCC66"/>
                </a:solidFill>
                <a:ln w="9525">
                  <a:solidFill>
                    <a:schemeClr val="tx1"/>
                  </a:solidFill>
                  <a:miter lim="800000"/>
                  <a:headEnd/>
                  <a:tailEnd/>
                </a:ln>
              </p:spPr>
              <p:txBody>
                <a:bodyPr wrap="none" anchor="ctr">
                  <a:prstTxWarp prst="textNoShape">
                    <a:avLst/>
                  </a:prstTxWarp>
                </a:bodyPr>
                <a:lstStyle/>
                <a:p>
                  <a:endParaRPr lang="en-US"/>
                </a:p>
              </p:txBody>
            </p:sp>
            <p:sp>
              <p:nvSpPr>
                <p:cNvPr id="34833" name="Line 10"/>
                <p:cNvSpPr>
                  <a:spLocks noChangeShapeType="1"/>
                </p:cNvSpPr>
                <p:nvPr/>
              </p:nvSpPr>
              <p:spPr bwMode="auto">
                <a:xfrm>
                  <a:off x="1924" y="2856"/>
                  <a:ext cx="0" cy="281"/>
                </a:xfrm>
                <a:prstGeom prst="line">
                  <a:avLst/>
                </a:prstGeom>
                <a:noFill/>
                <a:ln w="38100">
                  <a:solidFill>
                    <a:schemeClr val="tx1"/>
                  </a:solidFill>
                  <a:round/>
                  <a:headEnd type="triangle" w="med" len="med"/>
                  <a:tailEnd type="triangle" w="med" len="med"/>
                </a:ln>
              </p:spPr>
              <p:txBody>
                <a:bodyPr wrap="none" anchor="ctr">
                  <a:prstTxWarp prst="textNoShape">
                    <a:avLst/>
                  </a:prstTxWarp>
                </a:bodyPr>
                <a:lstStyle/>
                <a:p>
                  <a:endParaRPr lang="en-US"/>
                </a:p>
              </p:txBody>
            </p:sp>
          </p:grpSp>
          <p:sp>
            <p:nvSpPr>
              <p:cNvPr id="34828" name="Text Box 11"/>
              <p:cNvSpPr txBox="1">
                <a:spLocks noChangeArrowheads="1"/>
              </p:cNvSpPr>
              <p:nvPr/>
            </p:nvSpPr>
            <p:spPr bwMode="auto">
              <a:xfrm>
                <a:off x="2544" y="2893"/>
                <a:ext cx="664" cy="327"/>
              </a:xfrm>
              <a:prstGeom prst="rect">
                <a:avLst/>
              </a:prstGeom>
              <a:noFill/>
              <a:ln w="9525">
                <a:noFill/>
                <a:miter lim="800000"/>
                <a:headEnd/>
                <a:tailEnd/>
              </a:ln>
            </p:spPr>
            <p:txBody>
              <a:bodyPr wrap="none">
                <a:prstTxWarp prst="textNoShape">
                  <a:avLst/>
                </a:prstTxWarp>
                <a:spAutoFit/>
              </a:bodyPr>
              <a:lstStyle/>
              <a:p>
                <a:r>
                  <a:rPr lang="en-US" sz="2800" b="1">
                    <a:solidFill>
                      <a:schemeClr val="bg1"/>
                    </a:solidFill>
                    <a:latin typeface="Arial" charset="0"/>
                  </a:rPr>
                  <a:t>Pitch</a:t>
                </a:r>
                <a:endParaRPr lang="en-US" b="1">
                  <a:solidFill>
                    <a:schemeClr val="bg1"/>
                  </a:solidFill>
                  <a:latin typeface="Arial" charset="0"/>
                </a:endParaRPr>
              </a:p>
            </p:txBody>
          </p:sp>
          <p:sp>
            <p:nvSpPr>
              <p:cNvPr id="34829" name="Rectangle 12"/>
              <p:cNvSpPr>
                <a:spLocks noChangeArrowheads="1"/>
              </p:cNvSpPr>
              <p:nvPr/>
            </p:nvSpPr>
            <p:spPr bwMode="auto">
              <a:xfrm>
                <a:off x="3548" y="3191"/>
                <a:ext cx="1016" cy="95"/>
              </a:xfrm>
              <a:prstGeom prst="rect">
                <a:avLst/>
              </a:prstGeom>
              <a:solidFill>
                <a:srgbClr val="FF3300"/>
              </a:solidFill>
              <a:ln w="9525">
                <a:solidFill>
                  <a:schemeClr val="tx1"/>
                </a:solidFill>
                <a:miter lim="800000"/>
                <a:headEnd/>
                <a:tailEnd/>
              </a:ln>
            </p:spPr>
            <p:txBody>
              <a:bodyPr wrap="none" anchor="ctr">
                <a:prstTxWarp prst="textNoShape">
                  <a:avLst/>
                </a:prstTxWarp>
              </a:bodyPr>
              <a:lstStyle/>
              <a:p>
                <a:endParaRPr lang="en-US"/>
              </a:p>
            </p:txBody>
          </p:sp>
          <p:sp>
            <p:nvSpPr>
              <p:cNvPr id="34830" name="Text Box 13"/>
              <p:cNvSpPr txBox="1">
                <a:spLocks noChangeArrowheads="1"/>
              </p:cNvSpPr>
              <p:nvPr/>
            </p:nvSpPr>
            <p:spPr bwMode="auto">
              <a:xfrm>
                <a:off x="3578" y="2904"/>
                <a:ext cx="801" cy="327"/>
              </a:xfrm>
              <a:prstGeom prst="rect">
                <a:avLst/>
              </a:prstGeom>
              <a:noFill/>
              <a:ln w="9525">
                <a:noFill/>
                <a:miter lim="800000"/>
                <a:headEnd/>
                <a:tailEnd/>
              </a:ln>
            </p:spPr>
            <p:txBody>
              <a:bodyPr wrap="none">
                <a:prstTxWarp prst="textNoShape">
                  <a:avLst/>
                </a:prstTxWarp>
                <a:spAutoFit/>
              </a:bodyPr>
              <a:lstStyle/>
              <a:p>
                <a:r>
                  <a:rPr lang="en-US" sz="2800" b="1">
                    <a:solidFill>
                      <a:schemeClr val="bg1"/>
                    </a:solidFill>
                    <a:latin typeface="Arial" charset="0"/>
                  </a:rPr>
                  <a:t>   Gate</a:t>
                </a:r>
              </a:p>
            </p:txBody>
          </p:sp>
        </p:grpSp>
      </p:grpSp>
      <p:sp>
        <p:nvSpPr>
          <p:cNvPr id="34822" name="Text Box 14"/>
          <p:cNvSpPr txBox="1">
            <a:spLocks noChangeArrowheads="1"/>
          </p:cNvSpPr>
          <p:nvPr/>
        </p:nvSpPr>
        <p:spPr bwMode="auto">
          <a:xfrm>
            <a:off x="228600" y="6248400"/>
            <a:ext cx="3708400" cy="274638"/>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200" b="1"/>
              <a:t>Source:  2001 ITRS - Exec. Summary, ORTC Figure</a:t>
            </a:r>
          </a:p>
        </p:txBody>
      </p:sp>
      <p:sp>
        <p:nvSpPr>
          <p:cNvPr id="34823" name="Text Box 15"/>
          <p:cNvSpPr txBox="1">
            <a:spLocks noChangeArrowheads="1"/>
          </p:cNvSpPr>
          <p:nvPr/>
        </p:nvSpPr>
        <p:spPr bwMode="auto">
          <a:xfrm>
            <a:off x="4572000" y="6172200"/>
            <a:ext cx="3048000" cy="457200"/>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Arial" charset="0"/>
              </a:rPr>
              <a:t>[from Andrew Kahng]</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10084</TotalTime>
  <Words>2932</Words>
  <Application>Microsoft Macintosh PowerPoint</Application>
  <PresentationFormat>On-screen Show (4:3)</PresentationFormat>
  <Paragraphs>569</Paragraphs>
  <Slides>63</Slides>
  <Notes>3</Notes>
  <HiddenSlides>2</HiddenSlides>
  <MMClips>0</MMClips>
  <ScaleCrop>false</ScaleCrop>
  <HeadingPairs>
    <vt:vector size="6" baseType="variant">
      <vt:variant>
        <vt:lpstr>Design Template</vt:lpstr>
      </vt:variant>
      <vt:variant>
        <vt:i4>1</vt:i4>
      </vt:variant>
      <vt:variant>
        <vt:lpstr>Embedded OLE Servers</vt:lpstr>
      </vt:variant>
      <vt:variant>
        <vt:i4>3</vt:i4>
      </vt:variant>
      <vt:variant>
        <vt:lpstr>Slide Titles</vt:lpstr>
      </vt:variant>
      <vt:variant>
        <vt:i4>63</vt:i4>
      </vt:variant>
    </vt:vector>
  </HeadingPairs>
  <TitlesOfParts>
    <vt:vector size="67" baseType="lpstr">
      <vt:lpstr>Blank Presentation</vt:lpstr>
      <vt:lpstr>Equation</vt:lpstr>
      <vt:lpstr>Chart</vt:lpstr>
      <vt:lpstr>Worksheet</vt:lpstr>
      <vt:lpstr>ESE532: System-on-a-Chip Architecture</vt:lpstr>
      <vt:lpstr>Today</vt:lpstr>
      <vt:lpstr>Message</vt:lpstr>
      <vt:lpstr>Why Care?</vt:lpstr>
      <vt:lpstr>Why Care: Custom SoC</vt:lpstr>
      <vt:lpstr>Scaling</vt:lpstr>
      <vt:lpstr>ITRS Roadmap</vt:lpstr>
      <vt:lpstr>Preclass </vt:lpstr>
      <vt:lpstr>MOS Transistor Scaling (1974 to present)</vt:lpstr>
      <vt:lpstr>Slide 10</vt:lpstr>
      <vt:lpstr>Scaling Calculator +    Node Cycle Time:</vt:lpstr>
      <vt:lpstr>Warning</vt:lpstr>
      <vt:lpstr>Dimensions</vt:lpstr>
      <vt:lpstr>Scaling</vt:lpstr>
      <vt:lpstr>Full Scaling (Ideal Scaling, Dennard Scaling)</vt:lpstr>
      <vt:lpstr>Effects on Physical Properties?</vt:lpstr>
      <vt:lpstr>Area</vt:lpstr>
      <vt:lpstr>Preclass</vt:lpstr>
      <vt:lpstr>Capacity Scaling from Wikipedia</vt:lpstr>
      <vt:lpstr>Capacitance</vt:lpstr>
      <vt:lpstr>Capacitance</vt:lpstr>
      <vt:lpstr>Resistance</vt:lpstr>
      <vt:lpstr>Threshold Voltage</vt:lpstr>
      <vt:lpstr>Current</vt:lpstr>
      <vt:lpstr>Current</vt:lpstr>
      <vt:lpstr>Gate Delay</vt:lpstr>
      <vt:lpstr>Overall Scaling Results, Transistor Speed and Leakage.   Preliminary Data      from 2005 ITRS.</vt:lpstr>
      <vt:lpstr>ITRS 2009 Transistor Speed</vt:lpstr>
      <vt:lpstr>Wire Delay</vt:lpstr>
      <vt:lpstr>Impact of Wire and Gate Delay Scaling</vt:lpstr>
      <vt:lpstr>Energy</vt:lpstr>
      <vt:lpstr>Power Dissipation (Dynamic)</vt:lpstr>
      <vt:lpstr>Effects?</vt:lpstr>
      <vt:lpstr>Power Density</vt:lpstr>
      <vt:lpstr>Power Density</vt:lpstr>
      <vt:lpstr>Cheating…</vt:lpstr>
      <vt:lpstr>Improving Resistance</vt:lpstr>
      <vt:lpstr>Slide 38</vt:lpstr>
      <vt:lpstr>3D View</vt:lpstr>
      <vt:lpstr>Capacitance and Leakage</vt:lpstr>
      <vt:lpstr>Capacitance and Leakage</vt:lpstr>
      <vt:lpstr>High-K dielectric Survey</vt:lpstr>
      <vt:lpstr>Improving Gate Delay</vt:lpstr>
      <vt:lpstr>…But  Power Dissipation (Dynamic)</vt:lpstr>
      <vt:lpstr>…And Power Density</vt:lpstr>
      <vt:lpstr>Historical Voltage Scaling</vt:lpstr>
      <vt:lpstr>uP Power Density</vt:lpstr>
      <vt:lpstr>Power Density</vt:lpstr>
      <vt:lpstr>uProc Clock Frequency</vt:lpstr>
      <vt:lpstr>Slide 50</vt:lpstr>
      <vt:lpstr>Physical Limits</vt:lpstr>
      <vt:lpstr>Physical Limits</vt:lpstr>
      <vt:lpstr>Dopants/Transistor</vt:lpstr>
      <vt:lpstr>Leads to Variation</vt:lpstr>
      <vt:lpstr>Conventional Scaling</vt:lpstr>
      <vt:lpstr>Slide 56</vt:lpstr>
      <vt:lpstr>Feature Size Scaling ITRS</vt:lpstr>
      <vt:lpstr>Intel says they’ve got 10nm covered</vt:lpstr>
      <vt:lpstr>Conventional Scaling</vt:lpstr>
      <vt:lpstr>Finishing Up...</vt:lpstr>
      <vt:lpstr>Big Ideas [MSB Ideas]</vt:lpstr>
      <vt:lpstr>Big Ideas [MSB-1 Ideas]</vt:lpstr>
      <vt:lpstr>Admin</vt:lpstr>
    </vt:vector>
  </TitlesOfParts>
  <Company>California Institute of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Andre' DeHon</dc:creator>
  <cp:lastModifiedBy>Andre DeHon</cp:lastModifiedBy>
  <cp:revision>73</cp:revision>
  <cp:lastPrinted>2017-04-05T14:06:25Z</cp:lastPrinted>
  <dcterms:created xsi:type="dcterms:W3CDTF">2017-04-04T14:46:13Z</dcterms:created>
  <dcterms:modified xsi:type="dcterms:W3CDTF">2017-04-05T14:06:30Z</dcterms:modified>
</cp:coreProperties>
</file>