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embeddings/Microsoft_Equation5.bin" ContentType="application/vnd.openxmlformats-officedocument.oleObject"/>
  <Default Extension="bin" ContentType="application/vnd.openxmlformats-officedocument.presentationml.printerSettings"/>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embeddings/Microsoft_Equation9.bin" ContentType="application/vnd.openxmlformats-officedocument.oleObject"/>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embeddings/Microsoft_Equation13.bin" ContentType="application/vnd.openxmlformats-officedocument.oleObject"/>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embeddings/Microsoft_Equation2.bin" ContentType="application/vnd.openxmlformats-officedocument.oleObject"/>
  <Override PartName="/ppt/notesSlides/notesSlide8.xml" ContentType="application/vnd.openxmlformats-officedocument.presentationml.notesSlide+xml"/>
  <Override PartName="/ppt/embeddings/Microsoft_Equation17.bin" ContentType="application/vnd.openxmlformats-officedocument.oleObject"/>
  <Override PartName="/ppt/slides/slide70.xml" ContentType="application/vnd.openxmlformats-officedocument.presentationml.slide+xml"/>
  <Override PartName="/ppt/embeddings/Microsoft_Equation22.bin" ContentType="application/vnd.openxmlformats-officedocument.oleObject"/>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embeddings/Microsoft_Equation6.bin" ContentType="application/vnd.openxmlformats-officedocument.oleObject"/>
  <Override PartName="/ppt/slides/slide20.xml" ContentType="application/vnd.openxmlformats-officedocument.presentationml.slide+xml"/>
  <Override PartName="/ppt/presProps.xml" ContentType="application/vnd.openxmlformats-officedocument.presentationml.presProps+xml"/>
  <Override PartName="/ppt/embeddings/Microsoft_Equation10.bin" ContentType="application/vnd.openxmlformats-officedocument.oleObject"/>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charts/chart1.xml" ContentType="application/vnd.openxmlformats-officedocument.drawingml.chart+xml"/>
  <Override PartName="/ppt/handoutMasters/handoutMaster1.xml" ContentType="application/vnd.openxmlformats-officedocument.presentationml.handoutMaster+xml"/>
  <Override PartName="/ppt/theme/theme2.xml" ContentType="application/vnd.openxmlformats-officedocument.theme+xml"/>
  <Override PartName="/ppt/embeddings/Microsoft_Equation14.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embeddings/Microsoft_Equation3.bin" ContentType="application/vnd.openxmlformats-officedocument.oleObject"/>
  <Override PartName="/ppt/slideLayouts/slideLayout6.xml" ContentType="application/vnd.openxmlformats-officedocument.presentationml.slideLayout+xml"/>
  <Override PartName="/ppt/embeddings/Microsoft_Equation18.bin" ContentType="application/vnd.openxmlformats-officedocument.oleObject"/>
  <Override PartName="/ppt/slides/slide71.xml" ContentType="application/vnd.openxmlformats-officedocument.presentationml.slide+xml"/>
  <Override PartName="/ppt/embeddings/Microsoft_Equation23.bin" ContentType="application/vnd.openxmlformats-officedocument.oleObject"/>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embeddings/Microsoft_Equation7.bin" ContentType="application/vnd.openxmlformats-officedocument.oleObject"/>
  <Override PartName="/ppt/slides/slide21.xml" ContentType="application/vnd.openxmlformats-officedocument.presentationml.slide+xml"/>
  <Override PartName="/ppt/slides/slide40.xml" ContentType="application/vnd.openxmlformats-officedocument.presentationml.slide+xml"/>
  <Override PartName="/ppt/embeddings/Microsoft_Equation11.bin" ContentType="application/vnd.openxmlformats-officedocument.oleObject"/>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embeddings/Microsoft_Equation15.bin" ContentType="application/vnd.openxmlformats-officedocument.oleObject"/>
  <Override PartName="/ppt/embeddings/Microsoft_Equation20.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embeddings/Microsoft_Equation4.bin" ContentType="application/vnd.openxmlformats-officedocument.oleObject"/>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ppt/embeddings/Microsoft_Equation19.bin" ContentType="application/vnd.openxmlformats-officedocument.oleObject"/>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drawings/drawing1.xml" ContentType="application/vnd.openxmlformats-officedocument.drawingml.chartshapes+xml"/>
  <Override PartName="/ppt/slides/slide55.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embeddings/Microsoft_Equation8.bin" ContentType="application/vnd.openxmlformats-officedocument.oleObject"/>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embeddings/Microsoft_Equation12.bin" ContentType="application/vnd.openxmlformats-officedocument.oleObject"/>
  <Override PartName="/ppt/notesSlides/notesSlide5.xml" ContentType="application/vnd.openxmlformats-officedocument.presentationml.notesSlide+xml"/>
  <Override PartName="/ppt/slides/slide59.xml" ContentType="application/vnd.openxmlformats-officedocument.presentationml.slide+xml"/>
  <Default Extension="pict" ContentType="image/pi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embeddings/Microsoft_Equation1.bin" ContentType="application/vnd.openxmlformats-officedocument.oleObject"/>
  <Override PartName="/ppt/embeddings/Microsoft_Equation16.bin" ContentType="application/vnd.openxmlformats-officedocument.oleObject"/>
  <Default Extension="pdf" ContentType="application/pdf"/>
  <Default Extension="png" ContentType="image/png"/>
  <Override PartName="/ppt/embeddings/Microsoft_Equation21.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73"/>
  </p:notesMasterIdLst>
  <p:handoutMasterIdLst>
    <p:handoutMasterId r:id="rId74"/>
  </p:handoutMasterIdLst>
  <p:sldIdLst>
    <p:sldId id="407" r:id="rId2"/>
    <p:sldId id="320" r:id="rId3"/>
    <p:sldId id="410" r:id="rId4"/>
    <p:sldId id="411" r:id="rId5"/>
    <p:sldId id="455" r:id="rId6"/>
    <p:sldId id="418" r:id="rId7"/>
    <p:sldId id="419" r:id="rId8"/>
    <p:sldId id="420" r:id="rId9"/>
    <p:sldId id="421" r:id="rId10"/>
    <p:sldId id="422" r:id="rId11"/>
    <p:sldId id="423" r:id="rId12"/>
    <p:sldId id="424" r:id="rId13"/>
    <p:sldId id="425" r:id="rId14"/>
    <p:sldId id="426" r:id="rId15"/>
    <p:sldId id="415" r:id="rId16"/>
    <p:sldId id="416" r:id="rId17"/>
    <p:sldId id="437" r:id="rId18"/>
    <p:sldId id="439" r:id="rId19"/>
    <p:sldId id="417" r:id="rId20"/>
    <p:sldId id="440" r:id="rId21"/>
    <p:sldId id="473" r:id="rId22"/>
    <p:sldId id="441" r:id="rId23"/>
    <p:sldId id="427" r:id="rId24"/>
    <p:sldId id="475" r:id="rId25"/>
    <p:sldId id="428" r:id="rId26"/>
    <p:sldId id="429" r:id="rId27"/>
    <p:sldId id="430" r:id="rId28"/>
    <p:sldId id="431" r:id="rId29"/>
    <p:sldId id="432" r:id="rId30"/>
    <p:sldId id="433" r:id="rId31"/>
    <p:sldId id="434" r:id="rId32"/>
    <p:sldId id="435" r:id="rId33"/>
    <p:sldId id="436" r:id="rId34"/>
    <p:sldId id="442" r:id="rId35"/>
    <p:sldId id="474" r:id="rId36"/>
    <p:sldId id="443" r:id="rId37"/>
    <p:sldId id="444" r:id="rId38"/>
    <p:sldId id="445" r:id="rId39"/>
    <p:sldId id="446" r:id="rId40"/>
    <p:sldId id="447" r:id="rId41"/>
    <p:sldId id="448" r:id="rId42"/>
    <p:sldId id="449" r:id="rId43"/>
    <p:sldId id="476" r:id="rId44"/>
    <p:sldId id="452" r:id="rId45"/>
    <p:sldId id="450" r:id="rId46"/>
    <p:sldId id="451" r:id="rId47"/>
    <p:sldId id="453" r:id="rId48"/>
    <p:sldId id="454" r:id="rId49"/>
    <p:sldId id="457" r:id="rId50"/>
    <p:sldId id="458" r:id="rId51"/>
    <p:sldId id="459" r:id="rId52"/>
    <p:sldId id="460" r:id="rId53"/>
    <p:sldId id="469" r:id="rId54"/>
    <p:sldId id="477" r:id="rId55"/>
    <p:sldId id="470" r:id="rId56"/>
    <p:sldId id="472" r:id="rId57"/>
    <p:sldId id="471" r:id="rId58"/>
    <p:sldId id="456" r:id="rId59"/>
    <p:sldId id="478" r:id="rId60"/>
    <p:sldId id="479" r:id="rId61"/>
    <p:sldId id="461" r:id="rId62"/>
    <p:sldId id="462" r:id="rId63"/>
    <p:sldId id="465" r:id="rId64"/>
    <p:sldId id="463" r:id="rId65"/>
    <p:sldId id="464" r:id="rId66"/>
    <p:sldId id="468" r:id="rId67"/>
    <p:sldId id="467" r:id="rId68"/>
    <p:sldId id="480" r:id="rId69"/>
    <p:sldId id="466" r:id="rId70"/>
    <p:sldId id="288" r:id="rId71"/>
    <p:sldId id="408" r:id="rId7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FF00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5" d="100"/>
          <a:sy n="95" d="100"/>
        </p:scale>
        <p:origin x="-127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Users:npcarter:resil_framework:budget.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038409162331087"/>
          <c:y val="0.0370370190351808"/>
          <c:w val="0.923181675337826"/>
          <c:h val="0.747896982649469"/>
        </c:manualLayout>
      </c:layout>
      <c:lineChart>
        <c:grouping val="standard"/>
        <c:ser>
          <c:idx val="0"/>
          <c:order val="0"/>
          <c:tx>
            <c:v>Density Limit</c:v>
          </c:tx>
          <c:spPr>
            <a:ln w="28575" cap="rnd" cmpd="sng" algn="ctr">
              <a:solidFill>
                <a:srgbClr val="00CC99">
                  <a:shade val="95000"/>
                  <a:satMod val="105000"/>
                </a:srgbClr>
              </a:solidFill>
              <a:prstDash val="solid"/>
              <a:round/>
              <a:headEnd type="none" w="med" len="med"/>
              <a:tailEnd type="none" w="med" len="med"/>
            </a:ln>
            <a:effectLst>
              <a:outerShdw blurRad="50800" dist="38100" dir="2700000" algn="tl" rotWithShape="0">
                <a:srgbClr val="000000">
                  <a:alpha val="43000"/>
                </a:srgbClr>
              </a:outerShdw>
            </a:effectLst>
          </c:spPr>
          <c:marker>
            <c:symbol val="diamond"/>
            <c:size val="9"/>
            <c:spPr>
              <a:ln w="28575" cap="rnd" cmpd="sng" algn="ctr">
                <a:solidFill>
                  <a:srgbClr val="00CC99">
                    <a:shade val="95000"/>
                    <a:satMod val="105000"/>
                  </a:srgbClr>
                </a:solidFill>
                <a:prstDash val="solid"/>
                <a:round/>
                <a:headEnd type="none" w="med" len="med"/>
                <a:tailEnd type="none" w="med" len="med"/>
              </a:ln>
              <a:effectLst>
                <a:outerShdw blurRad="50800" dist="38100" dir="2700000" algn="tl" rotWithShape="0">
                  <a:srgbClr val="000000">
                    <a:alpha val="43000"/>
                  </a:srgbClr>
                </a:outerShdw>
              </a:effectLst>
            </c:spPr>
          </c:marker>
          <c:cat>
            <c:strRef>
              <c:f>Sheet1!$B$9:$B$13</c:f>
              <c:strCache>
                <c:ptCount val="5"/>
                <c:pt idx="0">
                  <c:v>45nm</c:v>
                </c:pt>
                <c:pt idx="1">
                  <c:v>32nm</c:v>
                </c:pt>
                <c:pt idx="2">
                  <c:v>22nm</c:v>
                </c:pt>
                <c:pt idx="3">
                  <c:v>16nm</c:v>
                </c:pt>
                <c:pt idx="4">
                  <c:v>11nm</c:v>
                </c:pt>
              </c:strCache>
            </c:strRef>
          </c:cat>
          <c:val>
            <c:numRef>
              <c:f>Sheet1!$C$16:$C$20</c:f>
              <c:numCache>
                <c:formatCode>General</c:formatCode>
                <c:ptCount val="5"/>
                <c:pt idx="0">
                  <c:v>40.6041</c:v>
                </c:pt>
                <c:pt idx="1">
                  <c:v>55.275</c:v>
                </c:pt>
                <c:pt idx="2">
                  <c:v>82.5043</c:v>
                </c:pt>
                <c:pt idx="3">
                  <c:v>123.14725</c:v>
                </c:pt>
                <c:pt idx="4">
                  <c:v>183.8115</c:v>
                </c:pt>
              </c:numCache>
            </c:numRef>
          </c:val>
        </c:ser>
        <c:ser>
          <c:idx val="1"/>
          <c:order val="1"/>
          <c:tx>
            <c:v>Constant Power Limit</c:v>
          </c:tx>
          <c:spPr>
            <a:ln w="28575" cap="rnd" cmpd="sng" algn="ctr">
              <a:solidFill>
                <a:srgbClr val="3333CC">
                  <a:shade val="95000"/>
                  <a:satMod val="105000"/>
                </a:srgbClr>
              </a:solidFill>
              <a:prstDash val="solid"/>
              <a:round/>
              <a:headEnd type="none" w="med" len="med"/>
              <a:tailEnd type="none" w="med" len="med"/>
            </a:ln>
            <a:effectLst>
              <a:outerShdw blurRad="50800" dist="38100" dir="2700000" algn="tl" rotWithShape="0">
                <a:srgbClr val="000000">
                  <a:alpha val="43000"/>
                </a:srgbClr>
              </a:outerShdw>
            </a:effectLst>
          </c:spPr>
          <c:marker>
            <c:symbol val="square"/>
            <c:size val="6"/>
            <c:spPr>
              <a:ln w="28575" cap="rnd" cmpd="sng" algn="ctr">
                <a:solidFill>
                  <a:srgbClr val="3333CC">
                    <a:shade val="95000"/>
                    <a:satMod val="105000"/>
                  </a:srgbClr>
                </a:solidFill>
                <a:prstDash val="solid"/>
                <a:round/>
                <a:headEnd type="none" w="med" len="med"/>
                <a:tailEnd type="none" w="med" len="med"/>
              </a:ln>
              <a:effectLst>
                <a:outerShdw blurRad="50800" dist="38100" dir="2700000" algn="tl" rotWithShape="0">
                  <a:srgbClr val="000000">
                    <a:alpha val="43000"/>
                  </a:srgbClr>
                </a:outerShdw>
              </a:effectLst>
            </c:spPr>
          </c:marker>
          <c:val>
            <c:numRef>
              <c:f>Sheet1!$F$16:$F$20</c:f>
              <c:numCache>
                <c:formatCode>General</c:formatCode>
                <c:ptCount val="5"/>
                <c:pt idx="0">
                  <c:v>40.6041</c:v>
                </c:pt>
                <c:pt idx="1">
                  <c:v>55.275</c:v>
                </c:pt>
                <c:pt idx="2">
                  <c:v>79.27646663806867</c:v>
                </c:pt>
                <c:pt idx="3">
                  <c:v>98.37355951603394</c:v>
                </c:pt>
                <c:pt idx="4">
                  <c:v>122.0707604644703</c:v>
                </c:pt>
              </c:numCache>
            </c:numRef>
          </c:val>
        </c:ser>
        <c:marker val="1"/>
        <c:axId val="431820376"/>
        <c:axId val="277635880"/>
      </c:lineChart>
      <c:catAx>
        <c:axId val="431820376"/>
        <c:scaling>
          <c:orientation val="minMax"/>
        </c:scaling>
        <c:axPos val="b"/>
        <c:tickLblPos val="nextTo"/>
        <c:spPr>
          <a:ln w="12700" cap="flat" cmpd="sng" algn="ctr">
            <a:solidFill>
              <a:srgbClr val="000000"/>
            </a:solidFill>
            <a:prstDash val="solid"/>
            <a:round/>
            <a:headEnd type="none" w="med" len="med"/>
            <a:tailEnd type="none" w="med" len="med"/>
          </a:ln>
        </c:spPr>
        <c:txPr>
          <a:bodyPr/>
          <a:lstStyle/>
          <a:p>
            <a:pPr>
              <a:defRPr sz="1400" b="1" i="0"/>
            </a:pPr>
            <a:endParaRPr lang="en-US"/>
          </a:p>
        </c:txPr>
        <c:crossAx val="277635880"/>
        <c:crosses val="autoZero"/>
        <c:auto val="1"/>
        <c:lblAlgn val="ctr"/>
        <c:lblOffset val="100"/>
      </c:catAx>
      <c:valAx>
        <c:axId val="277635880"/>
        <c:scaling>
          <c:orientation val="minMax"/>
        </c:scaling>
        <c:axPos val="l"/>
        <c:majorGridlines>
          <c:spPr>
            <a:ln>
              <a:noFill/>
            </a:ln>
          </c:spPr>
        </c:majorGridlines>
        <c:numFmt formatCode="General" sourceLinked="1"/>
        <c:tickLblPos val="none"/>
        <c:spPr>
          <a:ln w="12700" cap="flat" cmpd="sng" algn="ctr">
            <a:solidFill>
              <a:srgbClr val="000000"/>
            </a:solidFill>
            <a:prstDash val="solid"/>
            <a:round/>
            <a:headEnd type="none" w="med" len="med"/>
            <a:tailEnd type="none" w="med" len="med"/>
          </a:ln>
        </c:spPr>
        <c:crossAx val="431820376"/>
        <c:crosses val="autoZero"/>
        <c:crossBetween val="between"/>
      </c:valAx>
      <c:spPr>
        <a:ln>
          <a:solidFill>
            <a:schemeClr val="tx1"/>
          </a:solidFill>
        </a:ln>
      </c:spPr>
    </c:plotArea>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pict"/><Relationship Id="rId2" Type="http://schemas.openxmlformats.org/officeDocument/2006/relationships/image" Target="../media/image25.pict"/><Relationship Id="rId3" Type="http://schemas.openxmlformats.org/officeDocument/2006/relationships/image" Target="../media/image27.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ict"/><Relationship Id="rId2" Type="http://schemas.openxmlformats.org/officeDocument/2006/relationships/image" Target="../media/image12.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ict"/><Relationship Id="rId2" Type="http://schemas.openxmlformats.org/officeDocument/2006/relationships/image" Target="../media/image14.pict"/><Relationship Id="rId3" Type="http://schemas.openxmlformats.org/officeDocument/2006/relationships/image" Target="../media/image15.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ict"/><Relationship Id="rId2" Type="http://schemas.openxmlformats.org/officeDocument/2006/relationships/image" Target="../media/image15.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ict"/><Relationship Id="rId2" Type="http://schemas.openxmlformats.org/officeDocument/2006/relationships/image" Target="../media/image15.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ict"/><Relationship Id="rId2" Type="http://schemas.openxmlformats.org/officeDocument/2006/relationships/image" Target="../media/image15.pict"/></Relationships>
</file>

<file path=ppt/drawings/drawing1.xml><?xml version="1.0" encoding="utf-8"?>
<c:userShapes xmlns:c="http://schemas.openxmlformats.org/drawingml/2006/chart">
  <cdr:relSizeAnchor xmlns:cdr="http://schemas.openxmlformats.org/drawingml/2006/chartDrawing">
    <cdr:from>
      <cdr:x>0.48186</cdr:x>
      <cdr:y>0.11111</cdr:y>
    </cdr:from>
    <cdr:to>
      <cdr:x>0.75594</cdr:x>
      <cdr:y>0.24073</cdr:y>
    </cdr:to>
    <cdr:sp macro="" textlink="">
      <cdr:nvSpPr>
        <cdr:cNvPr id="3" name="TextBox 2"/>
        <cdr:cNvSpPr txBox="1"/>
      </cdr:nvSpPr>
      <cdr:spPr>
        <a:xfrm xmlns:a="http://schemas.openxmlformats.org/drawingml/2006/main">
          <a:off x="1752600" y="228601"/>
          <a:ext cx="996871" cy="2666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a:t>Density</a:t>
          </a:r>
          <a:r>
            <a:rPr lang="en-US" sz="1400" b="1" baseline="0" dirty="0"/>
            <a:t> Limit</a:t>
          </a:r>
          <a:endParaRPr lang="en-US" sz="1400" b="1" dirty="0"/>
        </a:p>
      </cdr:txBody>
    </cdr:sp>
  </cdr:relSizeAnchor>
  <cdr:relSizeAnchor xmlns:cdr="http://schemas.openxmlformats.org/drawingml/2006/chartDrawing">
    <cdr:from>
      <cdr:x>0.62851</cdr:x>
      <cdr:y>0.44444</cdr:y>
    </cdr:from>
    <cdr:to>
      <cdr:x>0.99261</cdr:x>
      <cdr:y>0.56481</cdr:y>
    </cdr:to>
    <cdr:sp macro="" textlink="">
      <cdr:nvSpPr>
        <cdr:cNvPr id="4" name="TextBox 3"/>
        <cdr:cNvSpPr txBox="1"/>
      </cdr:nvSpPr>
      <cdr:spPr>
        <a:xfrm xmlns:a="http://schemas.openxmlformats.org/drawingml/2006/main">
          <a:off x="2286000" y="914401"/>
          <a:ext cx="1324279" cy="24764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a:t>Constant Power Limit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n-US"/>
          </a:p>
        </p:txBody>
      </p:sp>
      <p:sp>
        <p:nvSpPr>
          <p:cNvPr id="71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a:p>
        </p:txBody>
      </p:sp>
      <p:sp>
        <p:nvSpPr>
          <p:cNvPr id="71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n-US"/>
          </a:p>
        </p:txBody>
      </p:sp>
      <p:sp>
        <p:nvSpPr>
          <p:cNvPr id="71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charset="0"/>
              </a:defRPr>
            </a:lvl1pPr>
          </a:lstStyle>
          <a:p>
            <a:pPr>
              <a:defRPr/>
            </a:pPr>
            <a:fld id="{A4FB0263-B9AE-DB49-AD24-C34AC1844F8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charset="0"/>
              </a:defRPr>
            </a:lvl1pPr>
          </a:lstStyle>
          <a:p>
            <a:pPr>
              <a:defRPr/>
            </a:pPr>
            <a:fld id="{78FA33B4-E75E-F145-B693-0D86DBAC621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0B22962-D1B2-6E44-8455-88A83F9D790C}" type="slidenum">
              <a:rPr lang="en-US">
                <a:latin typeface="Times New Roman" pitchFamily="1" charset="0"/>
              </a:rPr>
              <a:pPr/>
              <a:t>13</a:t>
            </a:fld>
            <a:endParaRPr lang="en-US">
              <a:latin typeface="Times New Roman" pitchFamily="1" charset="0"/>
            </a:endParaRPr>
          </a:p>
        </p:txBody>
      </p:sp>
      <p:sp>
        <p:nvSpPr>
          <p:cNvPr id="34819" name="Rectangle 2"/>
          <p:cNvSpPr>
            <a:spLocks noGrp="1" noRot="1" noChangeAspect="1" noChangeArrowheads="1" noTextEdit="1"/>
          </p:cNvSpPr>
          <p:nvPr>
            <p:ph type="sldImg"/>
          </p:nvPr>
        </p:nvSpPr>
        <p:spPr>
          <a:xfrm>
            <a:off x="1257300" y="722313"/>
            <a:ext cx="4800600" cy="3600450"/>
          </a:xfrm>
          <a:ln/>
        </p:spPr>
      </p:sp>
      <p:sp>
        <p:nvSpPr>
          <p:cNvPr id="34820" name="Rectangle 3"/>
          <p:cNvSpPr>
            <a:spLocks noGrp="1" noChangeArrowheads="1"/>
          </p:cNvSpPr>
          <p:nvPr>
            <p:ph type="body" idx="1"/>
          </p:nvPr>
        </p:nvSpPr>
        <p:spPr>
          <a:xfrm>
            <a:off x="973138" y="4560888"/>
            <a:ext cx="5368925" cy="4318000"/>
          </a:xfrm>
          <a:noFill/>
          <a:ln/>
        </p:spPr>
        <p:txBody>
          <a:bodyPr/>
          <a:lstStyle/>
          <a:p>
            <a:endParaRPr lang="en-US">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D2C27CF-BB30-C44E-8988-2288244DC58E}" type="slidenum">
              <a:rPr lang="en-US">
                <a:latin typeface="Times New Roman" pitchFamily="1" charset="0"/>
              </a:rPr>
              <a:pPr/>
              <a:t>28</a:t>
            </a:fld>
            <a:endParaRPr lang="en-US" dirty="0">
              <a:latin typeface="Times New Roman" pitchFamily="1"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23BF907-D806-2644-B84C-114D02B245D3}" type="slidenum">
              <a:rPr lang="en-US">
                <a:latin typeface="Times New Roman" pitchFamily="1" charset="0"/>
              </a:rPr>
              <a:pPr/>
              <a:t>29</a:t>
            </a:fld>
            <a:endParaRPr lang="en-US">
              <a:latin typeface="Times New Roman" pitchFamily="1"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488763A-E0B7-C14C-A059-07C426A5BA1F}" type="slidenum">
              <a:rPr lang="en-US">
                <a:latin typeface="Times New Roman" pitchFamily="1" charset="0"/>
              </a:rPr>
              <a:pPr/>
              <a:t>30</a:t>
            </a:fld>
            <a:endParaRPr lang="en-US">
              <a:latin typeface="Times New Roman" pitchFamily="1" charset="0"/>
            </a:endParaRPr>
          </a:p>
        </p:txBody>
      </p:sp>
      <p:sp>
        <p:nvSpPr>
          <p:cNvPr id="59395" name="Rectangle 7"/>
          <p:cNvSpPr txBox="1">
            <a:spLocks noGrp="1" noChangeArrowheads="1"/>
          </p:cNvSpPr>
          <p:nvPr/>
        </p:nvSpPr>
        <p:spPr bwMode="auto">
          <a:xfrm>
            <a:off x="4144963" y="9123363"/>
            <a:ext cx="3170237" cy="477837"/>
          </a:xfrm>
          <a:prstGeom prst="rect">
            <a:avLst/>
          </a:prstGeom>
          <a:noFill/>
          <a:ln w="9525">
            <a:noFill/>
            <a:miter lim="800000"/>
            <a:headEnd/>
            <a:tailEnd/>
          </a:ln>
        </p:spPr>
        <p:txBody>
          <a:bodyPr lIns="96651" tIns="48325" rIns="96651" bIns="48325" anchor="b">
            <a:prstTxWarp prst="textNoShape">
              <a:avLst/>
            </a:prstTxWarp>
          </a:bodyPr>
          <a:lstStyle/>
          <a:p>
            <a:pPr algn="r"/>
            <a:fld id="{26833A61-67F8-0C47-A031-E9C41DE66562}" type="slidenum">
              <a:rPr lang="en-US" sz="1400">
                <a:ea typeface="MS PGothic" pitchFamily="34" charset="-128"/>
                <a:cs typeface="MS PGothic" pitchFamily="34" charset="-128"/>
              </a:rPr>
              <a:pPr algn="r"/>
              <a:t>30</a:t>
            </a:fld>
            <a:endParaRPr lang="en-US" sz="1400">
              <a:ea typeface="MS PGothic" pitchFamily="34" charset="-128"/>
              <a:cs typeface="MS PGothic" pitchFamily="34" charset="-128"/>
            </a:endParaRPr>
          </a:p>
        </p:txBody>
      </p:sp>
      <p:sp>
        <p:nvSpPr>
          <p:cNvPr id="59396" name="Rectangle 2"/>
          <p:cNvSpPr>
            <a:spLocks noGrp="1" noRot="1" noChangeAspect="1" noChangeArrowheads="1" noTextEdit="1"/>
          </p:cNvSpPr>
          <p:nvPr>
            <p:ph type="sldImg"/>
          </p:nvPr>
        </p:nvSpPr>
        <p:spPr>
          <a:xfrm>
            <a:off x="1257300" y="722313"/>
            <a:ext cx="4800600" cy="3600450"/>
          </a:xfrm>
          <a:ln/>
        </p:spPr>
      </p:sp>
      <p:sp>
        <p:nvSpPr>
          <p:cNvPr id="59397" name="Rectangle 3"/>
          <p:cNvSpPr>
            <a:spLocks noGrp="1" noChangeArrowheads="1"/>
          </p:cNvSpPr>
          <p:nvPr>
            <p:ph type="body" idx="1"/>
          </p:nvPr>
        </p:nvSpPr>
        <p:spPr>
          <a:xfrm>
            <a:off x="973138" y="4560888"/>
            <a:ext cx="5368925" cy="4318000"/>
          </a:xfrm>
          <a:noFill/>
          <a:ln/>
        </p:spPr>
        <p:txBody>
          <a:bodyPr lIns="96651" tIns="48325" rIns="96651" bIns="48325"/>
          <a:lstStyle/>
          <a:p>
            <a:endParaRPr lang="en-US">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63B8E18-1876-D148-BFDD-FFF7250E4ECB}" type="slidenum">
              <a:rPr lang="en-US">
                <a:latin typeface="Times New Roman" pitchFamily="1" charset="0"/>
              </a:rPr>
              <a:pPr/>
              <a:t>31</a:t>
            </a:fld>
            <a:endParaRPr lang="en-US">
              <a:latin typeface="Times New Roman" pitchFamily="1" charset="0"/>
            </a:endParaRPr>
          </a:p>
        </p:txBody>
      </p:sp>
      <p:sp>
        <p:nvSpPr>
          <p:cNvPr id="66563" name="Rectangle 7"/>
          <p:cNvSpPr txBox="1">
            <a:spLocks noGrp="1" noChangeArrowheads="1"/>
          </p:cNvSpPr>
          <p:nvPr/>
        </p:nvSpPr>
        <p:spPr bwMode="auto">
          <a:xfrm>
            <a:off x="4144963" y="9123363"/>
            <a:ext cx="3170237" cy="477837"/>
          </a:xfrm>
          <a:prstGeom prst="rect">
            <a:avLst/>
          </a:prstGeom>
          <a:noFill/>
          <a:ln w="9525">
            <a:noFill/>
            <a:miter lim="800000"/>
            <a:headEnd/>
            <a:tailEnd/>
          </a:ln>
        </p:spPr>
        <p:txBody>
          <a:bodyPr lIns="96651" tIns="48325" rIns="96651" bIns="48325" anchor="b">
            <a:prstTxWarp prst="textNoShape">
              <a:avLst/>
            </a:prstTxWarp>
          </a:bodyPr>
          <a:lstStyle/>
          <a:p>
            <a:pPr algn="r"/>
            <a:fld id="{BBDECA54-D164-7D45-8DCE-D59FC3E13DA8}" type="slidenum">
              <a:rPr lang="en-US" sz="1400">
                <a:ea typeface="MS PGothic" pitchFamily="34" charset="-128"/>
                <a:cs typeface="MS PGothic" pitchFamily="34" charset="-128"/>
              </a:rPr>
              <a:pPr algn="r"/>
              <a:t>31</a:t>
            </a:fld>
            <a:endParaRPr lang="en-US" sz="1400">
              <a:ea typeface="MS PGothic" pitchFamily="34" charset="-128"/>
              <a:cs typeface="MS PGothic" pitchFamily="34" charset="-128"/>
            </a:endParaRPr>
          </a:p>
        </p:txBody>
      </p:sp>
      <p:sp>
        <p:nvSpPr>
          <p:cNvPr id="66564" name="Rectangle 2"/>
          <p:cNvSpPr>
            <a:spLocks noGrp="1" noRot="1" noChangeAspect="1" noChangeArrowheads="1" noTextEdit="1"/>
          </p:cNvSpPr>
          <p:nvPr>
            <p:ph type="sldImg"/>
          </p:nvPr>
        </p:nvSpPr>
        <p:spPr>
          <a:xfrm>
            <a:off x="1257300" y="722313"/>
            <a:ext cx="4800600" cy="3600450"/>
          </a:xfrm>
          <a:ln/>
        </p:spPr>
      </p:sp>
      <p:sp>
        <p:nvSpPr>
          <p:cNvPr id="66565" name="Rectangle 3"/>
          <p:cNvSpPr>
            <a:spLocks noGrp="1" noChangeArrowheads="1"/>
          </p:cNvSpPr>
          <p:nvPr>
            <p:ph type="body" idx="1"/>
          </p:nvPr>
        </p:nvSpPr>
        <p:spPr>
          <a:xfrm>
            <a:off x="973138" y="4560888"/>
            <a:ext cx="5368925" cy="4318000"/>
          </a:xfrm>
          <a:noFill/>
          <a:ln/>
        </p:spPr>
        <p:txBody>
          <a:bodyPr lIns="96651" tIns="48325" rIns="96651" bIns="48325"/>
          <a:lstStyle/>
          <a:p>
            <a:endParaRPr lang="en-US">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FF00F83-71B7-424A-B422-A6642D39846F}" type="slidenum">
              <a:rPr lang="en-US">
                <a:latin typeface="Times New Roman" pitchFamily="1" charset="0"/>
              </a:rPr>
              <a:pPr/>
              <a:t>32</a:t>
            </a:fld>
            <a:endParaRPr lang="en-US">
              <a:latin typeface="Times New Roman" pitchFamily="1" charset="0"/>
            </a:endParaRPr>
          </a:p>
        </p:txBody>
      </p:sp>
      <p:sp>
        <p:nvSpPr>
          <p:cNvPr id="68611" name="Rectangle 2"/>
          <p:cNvSpPr>
            <a:spLocks noGrp="1" noRot="1" noChangeAspect="1" noChangeArrowheads="1" noTextEdit="1"/>
          </p:cNvSpPr>
          <p:nvPr>
            <p:ph type="sldImg"/>
          </p:nvPr>
        </p:nvSpPr>
        <p:spPr>
          <a:xfrm>
            <a:off x="1258888" y="720725"/>
            <a:ext cx="4800600" cy="3600450"/>
          </a:xfrm>
          <a:ln/>
        </p:spPr>
      </p:sp>
      <p:sp>
        <p:nvSpPr>
          <p:cNvPr id="68612" name="Rectangle 3"/>
          <p:cNvSpPr>
            <a:spLocks noGrp="1" noChangeArrowheads="1"/>
          </p:cNvSpPr>
          <p:nvPr>
            <p:ph type="body" idx="1"/>
          </p:nvPr>
        </p:nvSpPr>
        <p:spPr>
          <a:xfrm>
            <a:off x="731838" y="4560888"/>
            <a:ext cx="5851525" cy="4319587"/>
          </a:xfrm>
          <a:noFill/>
          <a:ln/>
        </p:spPr>
        <p:txBody>
          <a:bodyPr/>
          <a:lstStyle/>
          <a:p>
            <a:r>
              <a:rPr lang="en-US" sz="1100">
                <a:latin typeface="Times New Roman" pitchFamily="1" charset="0"/>
              </a:rPr>
              <a:t>One key issue showing up today is increased variation.  </a:t>
            </a:r>
          </a:p>
          <a:p>
            <a:r>
              <a:rPr lang="en-US" sz="1100">
                <a:solidFill>
                  <a:srgbClr val="0000FF"/>
                </a:solidFill>
                <a:latin typeface="Times New Roman" pitchFamily="1" charset="0"/>
              </a:rPr>
              <a:t>(We noted on slide 2 that decreasing number of dopants directly leads to increased variance in device characterstics.)</a:t>
            </a:r>
          </a:p>
          <a:p>
            <a:r>
              <a:rPr lang="en-US" sz="1100">
                <a:latin typeface="Times New Roman" pitchFamily="1" charset="0"/>
              </a:rPr>
              <a:t>As the variation increases, so must our margins.  This diminishes the benefit we see from advanced technology.</a:t>
            </a:r>
          </a:p>
          <a:p>
            <a:r>
              <a:rPr lang="en-US" sz="1100">
                <a:latin typeface="Times New Roman" pitchFamily="1" charset="0"/>
              </a:rPr>
              <a:t>The diagram shows that the mean device behavior for a smaller feature size technology gets better (i.e. lower delay) as expected.  This is what we’re tracking on the ideal (black) curve.  </a:t>
            </a:r>
          </a:p>
          <a:p>
            <a:r>
              <a:rPr lang="en-US" sz="1100">
                <a:latin typeface="Times New Roman" pitchFamily="1" charset="0"/>
              </a:rPr>
              <a:t>However, the variance for the advanced (smaller feature size) technology is larger.  This means that after we apply margining for yield and worst-case path effects, the chip-level benefit is lower.  …and so, the larger variance means we do not see the full, ideal scaling in device performance (hence the purple curve).</a:t>
            </a:r>
          </a:p>
          <a:p>
            <a:endParaRPr lang="en-US" sz="1100">
              <a:latin typeface="Times New Roman" pitchFamily="1" charset="0"/>
            </a:endParaRPr>
          </a:p>
          <a:p>
            <a:r>
              <a:rPr lang="en-US" sz="1100">
                <a:latin typeface="Times New Roman" pitchFamily="1" charset="0"/>
              </a:rPr>
              <a:t>For DoD system, we often require greater margins to accommodate wider operating scenarios and/or as part of derating for harsh environment operation.  This greater margining leads to even a greater degradation of performance.  In the extreme, this might lead to inversion where the new technology, with margining, is actually worse than the older technology with lower variation.  </a:t>
            </a:r>
          </a:p>
          <a:p>
            <a:r>
              <a:rPr lang="en-US" sz="1100">
                <a:latin typeface="Times New Roman" pitchFamily="1" charset="0"/>
              </a:rPr>
              <a:t>In practice, it’s unlikely that this inversion will arise entirely based on this effect alone, but this effect is composed with the earlier effects of defect and fault mitigation and the composite effect can likely lead to this inversion.</a:t>
            </a:r>
          </a:p>
          <a:p>
            <a:endParaRPr lang="en-US" sz="1100">
              <a:latin typeface="Times New Roman" pitchFamily="1" charset="0"/>
            </a:endParaRPr>
          </a:p>
          <a:p>
            <a:r>
              <a:rPr lang="en-US" sz="1100">
                <a:latin typeface="Times New Roman" pitchFamily="1" charset="0"/>
              </a:rPr>
              <a:t>The solution here is to go away from worst-case margined designs.  With the methodologies proposed here, we make the designs tolerant to failures-in-the-middle.  That allows us to detect the uncommon cases where the device fails to meet timing and recover.  This allows us to achieve performance on the red curve.</a:t>
            </a:r>
          </a:p>
          <a:p>
            <a:endParaRPr lang="en-US" sz="1100">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246B07A-6C4A-2E47-A0CA-E8D34E13DDD9}" type="slidenum">
              <a:rPr lang="en-US">
                <a:latin typeface="Times New Roman" pitchFamily="1" charset="0"/>
              </a:rPr>
              <a:pPr/>
              <a:t>33</a:t>
            </a:fld>
            <a:endParaRPr lang="en-US">
              <a:latin typeface="Times New Roman" pitchFamily="1" charset="0"/>
            </a:endParaRPr>
          </a:p>
        </p:txBody>
      </p:sp>
      <p:sp>
        <p:nvSpPr>
          <p:cNvPr id="70659" name="Rectangle 2"/>
          <p:cNvSpPr>
            <a:spLocks noGrp="1" noRot="1" noChangeAspect="1" noChangeArrowheads="1" noTextEdit="1"/>
          </p:cNvSpPr>
          <p:nvPr>
            <p:ph type="sldImg"/>
          </p:nvPr>
        </p:nvSpPr>
        <p:spPr>
          <a:xfrm>
            <a:off x="1257300" y="722313"/>
            <a:ext cx="4800600" cy="3600450"/>
          </a:xfrm>
          <a:ln/>
        </p:spPr>
      </p:sp>
      <p:sp>
        <p:nvSpPr>
          <p:cNvPr id="70660" name="Rectangle 3"/>
          <p:cNvSpPr>
            <a:spLocks noGrp="1" noChangeArrowheads="1"/>
          </p:cNvSpPr>
          <p:nvPr>
            <p:ph type="body" idx="1"/>
          </p:nvPr>
        </p:nvSpPr>
        <p:spPr>
          <a:xfrm>
            <a:off x="973138" y="4560888"/>
            <a:ext cx="5368925" cy="4318000"/>
          </a:xfrm>
          <a:noFill/>
          <a:ln/>
        </p:spPr>
        <p:txBody>
          <a:bodyPr/>
          <a:lstStyle/>
          <a:p>
            <a:endParaRPr lang="en-US">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FEE5E-49C2-F247-A6A5-FE703B123AA5}" type="slidenum">
              <a:rPr lang="en-US"/>
              <a:pPr/>
              <a:t>71</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24C05-062A-C549-A621-ED1A3B49DA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8B805B-7ECE-4E4E-BB82-0FCE625F3D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42ED16-9D3C-6640-83D9-06FF8E68F1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57120A-B567-DA4D-BA9C-14ED794BF6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4DA7B5-BF74-7148-A7FE-D377B81001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776E09-996F-E941-A7DA-8A0ADFE1E1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BFFA72-A9B5-6E42-9905-01364E7F55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BC57BF-CC51-D84D-8EA3-3C3357DDED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97443E-5BDF-0743-AE27-BC35DF2207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21B859-DBCC-5B48-8B19-4415858BC5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9CA058-D9A1-8540-AB3D-5A41F22A61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43D8B-594A-BD42-A512-E8ABC6C9EC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477000"/>
            <a:ext cx="3733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6600"/>
                </a:solidFill>
                <a:latin typeface="+mn-lt"/>
              </a:defRPr>
            </a:lvl1pPr>
          </a:lstStyle>
          <a:p>
            <a:pPr>
              <a:defRPr/>
            </a:pPr>
            <a:r>
              <a:rPr lang="en-US" smtClean="0"/>
              <a:t>Penn ESE532 Spring 2017 -- DeHon</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atin typeface="+mn-lt"/>
              </a:defRPr>
            </a:lvl1pPr>
          </a:lstStyle>
          <a:p>
            <a:pPr>
              <a:defRPr/>
            </a:pPr>
            <a:fld id="{5B388F47-9142-A94D-936E-BD91359345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8.wmf"/></Relationships>
</file>

<file path=ppt/slides/_rels/slide17.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Microsoft_Equation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5.bin"/><Relationship Id="rId4" Type="http://schemas.openxmlformats.org/officeDocument/2006/relationships/oleObject" Target="../embeddings/Microsoft_Equation6.bin"/><Relationship Id="rId5" Type="http://schemas.openxmlformats.org/officeDocument/2006/relationships/oleObject" Target="../embeddings/Microsoft_Equation7.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oleObject" Target="../embeddings/Microsoft_Equation9.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quation10.bin"/><Relationship Id="rId4" Type="http://schemas.openxmlformats.org/officeDocument/2006/relationships/oleObject" Target="../embeddings/Microsoft_Equation11.bin"/><Relationship Id="rId5" Type="http://schemas.openxmlformats.org/officeDocument/2006/relationships/image" Target="../media/image16.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quation12.bin"/><Relationship Id="rId4" Type="http://schemas.openxmlformats.org/officeDocument/2006/relationships/oleObject" Target="../embeddings/Microsoft_Equation13.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oleObject" Target="../embeddings/Microsoft_Equation14.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quation15.bin"/><Relationship Id="rId4" Type="http://schemas.openxmlformats.org/officeDocument/2006/relationships/oleObject" Target="../embeddings/Microsoft_Equation16.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Microsoft_Equation17.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Microsoft_Equation1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Microsoft_Equation19.bin"/></Relationships>
</file>

<file path=ppt/slides/_rels/slide41.xml.rels><?xml version="1.0" encoding="UTF-8" standalone="yes"?>
<Relationships xmlns="http://schemas.openxmlformats.org/package/2006/relationships"><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Microsoft_Equation20.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Equation21.bin"/><Relationship Id="rId4" Type="http://schemas.openxmlformats.org/officeDocument/2006/relationships/oleObject" Target="../embeddings/Microsoft_Equation22.bin"/><Relationship Id="rId5" Type="http://schemas.openxmlformats.org/officeDocument/2006/relationships/oleObject" Target="../embeddings/Microsoft_Equation23.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df"/><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dirty="0"/>
          </a:p>
        </p:txBody>
      </p:sp>
      <p:sp>
        <p:nvSpPr>
          <p:cNvPr id="16387" name="Slide Number Placeholder 5"/>
          <p:cNvSpPr>
            <a:spLocks noGrp="1"/>
          </p:cNvSpPr>
          <p:nvPr>
            <p:ph type="sldNum" sz="quarter" idx="12"/>
          </p:nvPr>
        </p:nvSpPr>
        <p:spPr>
          <a:noFill/>
        </p:spPr>
        <p:txBody>
          <a:bodyPr/>
          <a:lstStyle/>
          <a:p>
            <a:fld id="{E44AF2E4-C780-3047-9B22-3CF860E98A49}" type="slidenum">
              <a:rPr lang="en-US" smtClean="0">
                <a:latin typeface="Times New Roman" pitchFamily="1" charset="0"/>
              </a:rPr>
              <a:pPr/>
              <a:t>1</a:t>
            </a:fld>
            <a:endParaRPr lang="en-US" smtClean="0">
              <a:latin typeface="Times New Roman" pitchFamily="1" charset="0"/>
            </a:endParaRPr>
          </a:p>
        </p:txBody>
      </p:sp>
      <p:sp>
        <p:nvSpPr>
          <p:cNvPr id="16388" name="Rectangle 2"/>
          <p:cNvSpPr>
            <a:spLocks noGrp="1" noChangeArrowheads="1"/>
          </p:cNvSpPr>
          <p:nvPr>
            <p:ph type="ctrTitle"/>
          </p:nvPr>
        </p:nvSpPr>
        <p:spPr>
          <a:xfrm>
            <a:off x="609600" y="533400"/>
            <a:ext cx="8001000" cy="1143000"/>
          </a:xfrm>
        </p:spPr>
        <p:txBody>
          <a:bodyPr/>
          <a:lstStyle/>
          <a:p>
            <a:r>
              <a:rPr lang="en-US" dirty="0" smtClean="0">
                <a:ea typeface="ＭＳ Ｐゴシック" pitchFamily="1" charset="-128"/>
                <a:cs typeface="ＭＳ Ｐゴシック" pitchFamily="1" charset="-128"/>
              </a:rPr>
              <a:t>ESE532:</a:t>
            </a:r>
            <a:br>
              <a:rPr lang="en-US" dirty="0" smtClean="0">
                <a:ea typeface="ＭＳ Ｐゴシック" pitchFamily="1" charset="-128"/>
                <a:cs typeface="ＭＳ Ｐゴシック" pitchFamily="1" charset="-128"/>
              </a:rPr>
            </a:br>
            <a:r>
              <a:rPr lang="en-US" dirty="0" smtClean="0">
                <a:ea typeface="ＭＳ Ｐゴシック" pitchFamily="1" charset="-128"/>
                <a:cs typeface="ＭＳ Ｐゴシック" pitchFamily="1" charset="-128"/>
              </a:rPr>
              <a:t>System-on-a-Chip Architecture</a:t>
            </a:r>
          </a:p>
        </p:txBody>
      </p:sp>
      <p:sp>
        <p:nvSpPr>
          <p:cNvPr id="16389" name="Rectangle 3"/>
          <p:cNvSpPr>
            <a:spLocks noGrp="1" noChangeArrowheads="1"/>
          </p:cNvSpPr>
          <p:nvPr>
            <p:ph type="subTitle" idx="1"/>
          </p:nvPr>
        </p:nvSpPr>
        <p:spPr>
          <a:xfrm>
            <a:off x="533400" y="3429000"/>
            <a:ext cx="7924800" cy="1752600"/>
          </a:xfrm>
        </p:spPr>
        <p:txBody>
          <a:bodyPr/>
          <a:lstStyle/>
          <a:p>
            <a:r>
              <a:rPr lang="en-US" dirty="0">
                <a:ea typeface="ＭＳ Ｐゴシック" pitchFamily="1" charset="-128"/>
                <a:cs typeface="ＭＳ Ｐゴシック" pitchFamily="1" charset="-128"/>
              </a:rPr>
              <a:t>Day</a:t>
            </a:r>
            <a:r>
              <a:rPr lang="en-US" dirty="0" smtClean="0">
                <a:ea typeface="ＭＳ Ｐゴシック" pitchFamily="1" charset="-128"/>
                <a:cs typeface="ＭＳ Ｐゴシック" pitchFamily="1" charset="-128"/>
              </a:rPr>
              <a:t> </a:t>
            </a:r>
            <a:r>
              <a:rPr lang="en-US" dirty="0" smtClean="0">
                <a:ea typeface="ＭＳ Ｐゴシック" pitchFamily="1" charset="-128"/>
                <a:cs typeface="ＭＳ Ｐゴシック" pitchFamily="1" charset="-128"/>
              </a:rPr>
              <a:t>22</a:t>
            </a:r>
            <a:r>
              <a:rPr lang="en-US" dirty="0" smtClean="0">
                <a:ea typeface="ＭＳ Ｐゴシック" pitchFamily="1" charset="-128"/>
                <a:cs typeface="ＭＳ Ｐゴシック" pitchFamily="1" charset="-128"/>
              </a:rPr>
              <a:t>:  April 10, </a:t>
            </a:r>
            <a:r>
              <a:rPr lang="en-US" dirty="0" smtClean="0">
                <a:ea typeface="ＭＳ Ｐゴシック" pitchFamily="1" charset="-128"/>
                <a:cs typeface="ＭＳ Ｐゴシック" pitchFamily="1" charset="-128"/>
              </a:rPr>
              <a:t>2017</a:t>
            </a:r>
            <a:endParaRPr lang="en-US" dirty="0" smtClean="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Energy</a:t>
            </a:r>
            <a:endParaRPr lang="en-US" dirty="0" smtClean="0">
              <a:ea typeface="ＭＳ Ｐゴシック" pitchFamily="1" charset="-128"/>
              <a:cs typeface="ＭＳ Ｐゴシック" pitchFamily="1" charset="-128"/>
            </a:endParaRPr>
          </a:p>
        </p:txBody>
      </p:sp>
      <p:pic>
        <p:nvPicPr>
          <p:cNvPr id="16390" name="Picture 5" descr="penn_logo_noname"/>
          <p:cNvPicPr>
            <a:picLocks noChangeAspect="1" noChangeArrowheads="1"/>
          </p:cNvPicPr>
          <p:nvPr/>
        </p:nvPicPr>
        <p:blipFill>
          <a:blip r:embed="rId2"/>
          <a:srcRect/>
          <a:stretch>
            <a:fillRect/>
          </a:stretch>
        </p:blipFill>
        <p:spPr bwMode="auto">
          <a:xfrm>
            <a:off x="6019800" y="5867400"/>
            <a:ext cx="295275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8" name="Slide Number Placeholder 6"/>
          <p:cNvSpPr>
            <a:spLocks noGrp="1"/>
          </p:cNvSpPr>
          <p:nvPr>
            <p:ph type="sldNum" sz="quarter" idx="12"/>
          </p:nvPr>
        </p:nvSpPr>
        <p:spPr/>
        <p:txBody>
          <a:bodyPr/>
          <a:lstStyle/>
          <a:p>
            <a:pPr>
              <a:defRPr/>
            </a:pPr>
            <a:fld id="{1DFB979A-8A1E-C047-BE16-27CFDF1A8B0D}" type="slidenum">
              <a:rPr lang="en-US" smtClean="0"/>
              <a:pPr>
                <a:defRPr/>
              </a:pPr>
              <a:t>10</a:t>
            </a:fld>
            <a:endParaRPr lang="en-US"/>
          </a:p>
        </p:txBody>
      </p:sp>
      <p:sp>
        <p:nvSpPr>
          <p:cNvPr id="30724" name="Rectangle 2"/>
          <p:cNvSpPr>
            <a:spLocks noGrp="1" noChangeArrowheads="1"/>
          </p:cNvSpPr>
          <p:nvPr>
            <p:ph type="title"/>
          </p:nvPr>
        </p:nvSpPr>
        <p:spPr/>
        <p:txBody>
          <a:bodyPr/>
          <a:lstStyle/>
          <a:p>
            <a:r>
              <a:rPr lang="en-US"/>
              <a:t>Origin of Power Challenge</a:t>
            </a:r>
          </a:p>
        </p:txBody>
      </p:sp>
      <p:sp>
        <p:nvSpPr>
          <p:cNvPr id="30725" name="Rectangle 3"/>
          <p:cNvSpPr>
            <a:spLocks noGrp="1" noChangeArrowheads="1"/>
          </p:cNvSpPr>
          <p:nvPr>
            <p:ph type="body" sz="half" idx="1"/>
          </p:nvPr>
        </p:nvSpPr>
        <p:spPr>
          <a:xfrm>
            <a:off x="0" y="1905000"/>
            <a:ext cx="3810000" cy="4114800"/>
          </a:xfrm>
        </p:spPr>
        <p:txBody>
          <a:bodyPr/>
          <a:lstStyle/>
          <a:p>
            <a:r>
              <a:rPr lang="en-US" dirty="0"/>
              <a:t>Transistors per chip grow at Moore’s Law rate = (1/F)</a:t>
            </a:r>
            <a:r>
              <a:rPr lang="en-US" baseline="30000" dirty="0"/>
              <a:t>2</a:t>
            </a:r>
          </a:p>
          <a:p>
            <a:r>
              <a:rPr lang="en-US" dirty="0" smtClean="0"/>
              <a:t>Energy/transistor </a:t>
            </a:r>
            <a:r>
              <a:rPr lang="en-US" dirty="0"/>
              <a:t>must decrease at this rate to keep constant</a:t>
            </a:r>
          </a:p>
          <a:p>
            <a:r>
              <a:rPr lang="en-US" dirty="0" smtClean="0"/>
              <a:t>E/</a:t>
            </a:r>
            <a:r>
              <a:rPr lang="en-US" dirty="0" err="1" smtClean="0"/>
              <a:t>tr</a:t>
            </a:r>
            <a:r>
              <a:rPr lang="en-US" dirty="0" smtClean="0"/>
              <a:t> </a:t>
            </a:r>
            <a:r>
              <a:rPr lang="en-US" dirty="0">
                <a:sym typeface="Symbol" pitchFamily="1" charset="2"/>
              </a:rPr>
              <a:t> </a:t>
            </a:r>
            <a:r>
              <a:rPr lang="en-US" dirty="0" smtClean="0">
                <a:sym typeface="Symbol" pitchFamily="1" charset="2"/>
              </a:rPr>
              <a:t>CV</a:t>
            </a:r>
            <a:r>
              <a:rPr lang="en-US" baseline="30000" dirty="0" smtClean="0">
                <a:sym typeface="Symbol" pitchFamily="1" charset="2"/>
              </a:rPr>
              <a:t>2</a:t>
            </a:r>
            <a:endParaRPr lang="en-US" baseline="30000" dirty="0">
              <a:sym typeface="Symbol" pitchFamily="1" charset="2"/>
            </a:endParaRPr>
          </a:p>
        </p:txBody>
      </p:sp>
      <p:pic>
        <p:nvPicPr>
          <p:cNvPr id="30727" name="Picture 4"/>
          <p:cNvPicPr>
            <a:picLocks noChangeAspect="1" noChangeArrowheads="1"/>
          </p:cNvPicPr>
          <p:nvPr/>
        </p:nvPicPr>
        <p:blipFill>
          <a:blip r:embed="rId2"/>
          <a:srcRect/>
          <a:stretch>
            <a:fillRect/>
          </a:stretch>
        </p:blipFill>
        <p:spPr bwMode="auto">
          <a:xfrm>
            <a:off x="3786188" y="1828800"/>
            <a:ext cx="5357812"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smtClean="0"/>
              <a:t>Penn ESE532 Spring 2017 -- DeHon</a:t>
            </a:r>
            <a:endParaRPr lang="en-US"/>
          </a:p>
        </p:txBody>
      </p:sp>
      <p:sp>
        <p:nvSpPr>
          <p:cNvPr id="4" name="Slide Number Placeholder 3"/>
          <p:cNvSpPr>
            <a:spLocks noGrp="1"/>
          </p:cNvSpPr>
          <p:nvPr>
            <p:ph type="sldNum" sz="quarter" idx="12"/>
          </p:nvPr>
        </p:nvSpPr>
        <p:spPr/>
        <p:txBody>
          <a:bodyPr/>
          <a:lstStyle/>
          <a:p>
            <a:pPr>
              <a:defRPr/>
            </a:pPr>
            <a:fld id="{8397443E-5BDF-0743-AE27-BC35DF220775}" type="slidenum">
              <a:rPr lang="en-US" smtClean="0"/>
              <a:pPr>
                <a:defRPr/>
              </a:pPr>
              <a:t>11</a:t>
            </a:fld>
            <a:endParaRPr lang="en-US"/>
          </a:p>
        </p:txBody>
      </p:sp>
      <p:pic>
        <p:nvPicPr>
          <p:cNvPr id="5" name="Picture 4" descr="40-years-processor-trend.png"/>
          <p:cNvPicPr>
            <a:picLocks noChangeAspect="1"/>
          </p:cNvPicPr>
          <p:nvPr/>
        </p:nvPicPr>
        <p:blipFill>
          <a:blip r:embed="rId2"/>
          <a:stretch>
            <a:fillRect/>
          </a:stretch>
        </p:blipFill>
        <p:spPr>
          <a:xfrm>
            <a:off x="0" y="503268"/>
            <a:ext cx="9144000" cy="58514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Intel Power Density</a:t>
            </a:r>
            <a:endParaRPr lang="en-US" dirty="0"/>
          </a:p>
        </p:txBody>
      </p:sp>
      <p:sp>
        <p:nvSpPr>
          <p:cNvPr id="3" name="Date Placeholder 2"/>
          <p:cNvSpPr>
            <a:spLocks noGrp="1"/>
          </p:cNvSpPr>
          <p:nvPr>
            <p:ph type="dt" sz="half" idx="10"/>
          </p:nvPr>
        </p:nvSpPr>
        <p:spPr/>
        <p:txBody>
          <a:bodyPr/>
          <a:lstStyle/>
          <a:p>
            <a:pPr>
              <a:defRPr/>
            </a:pPr>
            <a:r>
              <a:rPr lang="en-US" smtClean="0"/>
              <a:t>Penn ESE532 Spring 2017 -- DeHon</a:t>
            </a:r>
            <a:endParaRPr lang="en-US"/>
          </a:p>
        </p:txBody>
      </p:sp>
      <p:sp>
        <p:nvSpPr>
          <p:cNvPr id="4" name="Slide Number Placeholder 3"/>
          <p:cNvSpPr>
            <a:spLocks noGrp="1"/>
          </p:cNvSpPr>
          <p:nvPr>
            <p:ph type="sldNum" sz="quarter" idx="12"/>
          </p:nvPr>
        </p:nvSpPr>
        <p:spPr/>
        <p:txBody>
          <a:bodyPr/>
          <a:lstStyle/>
          <a:p>
            <a:pPr>
              <a:defRPr/>
            </a:pPr>
            <a:fld id="{D53AAEFE-1BD5-C84C-BBE2-3C08AEF8D5A0}" type="slidenum">
              <a:rPr lang="en-US" smtClean="0"/>
              <a:pPr>
                <a:defRPr/>
              </a:pPr>
              <a:t>12</a:t>
            </a:fld>
            <a:endParaRPr lang="en-US"/>
          </a:p>
        </p:txBody>
      </p:sp>
      <p:pic>
        <p:nvPicPr>
          <p:cNvPr id="62466" name="Picture 2" descr="Z:\nikil\power.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95400" y="1447799"/>
            <a:ext cx="6705600" cy="497598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13846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2"/>
          <p:cNvSpPr>
            <a:spLocks noGrp="1"/>
          </p:cNvSpPr>
          <p:nvPr>
            <p:ph type="dt" sz="quarter" idx="10"/>
          </p:nvPr>
        </p:nvSpPr>
        <p:spPr/>
        <p:txBody>
          <a:bodyPr/>
          <a:lstStyle/>
          <a:p>
            <a:pPr>
              <a:defRPr/>
            </a:pPr>
            <a:r>
              <a:rPr lang="en-US" smtClean="0"/>
              <a:t>Penn ESE532 Spring 2017 -- DeHon</a:t>
            </a:r>
            <a:endParaRPr lang="en-US"/>
          </a:p>
        </p:txBody>
      </p:sp>
      <p:sp>
        <p:nvSpPr>
          <p:cNvPr id="10" name="Slide Number Placeholder 4"/>
          <p:cNvSpPr>
            <a:spLocks noGrp="1"/>
          </p:cNvSpPr>
          <p:nvPr>
            <p:ph type="sldNum" sz="quarter" idx="12"/>
          </p:nvPr>
        </p:nvSpPr>
        <p:spPr/>
        <p:txBody>
          <a:bodyPr/>
          <a:lstStyle/>
          <a:p>
            <a:pPr>
              <a:defRPr/>
            </a:pPr>
            <a:fld id="{BB79F903-622A-B247-BBA2-5917413E0628}" type="slidenum">
              <a:rPr lang="en-US" smtClean="0"/>
              <a:pPr>
                <a:defRPr/>
              </a:pPr>
              <a:t>13</a:t>
            </a:fld>
            <a:endParaRPr lang="en-US"/>
          </a:p>
        </p:txBody>
      </p:sp>
      <p:sp>
        <p:nvSpPr>
          <p:cNvPr id="33796" name="Date Placeholder 3"/>
          <p:cNvSpPr txBox="1">
            <a:spLocks noGrp="1"/>
          </p:cNvSpPr>
          <p:nvPr/>
        </p:nvSpPr>
        <p:spPr bwMode="auto">
          <a:xfrm>
            <a:off x="2819400" y="5791200"/>
            <a:ext cx="3200400" cy="304800"/>
          </a:xfrm>
          <a:prstGeom prst="rect">
            <a:avLst/>
          </a:prstGeom>
          <a:noFill/>
          <a:ln w="9525">
            <a:noFill/>
            <a:miter lim="800000"/>
            <a:headEnd/>
            <a:tailEnd/>
          </a:ln>
        </p:spPr>
        <p:txBody>
          <a:bodyPr>
            <a:prstTxWarp prst="textNoShape">
              <a:avLst/>
            </a:prstTxWarp>
          </a:bodyPr>
          <a:lstStyle/>
          <a:p>
            <a:r>
              <a:rPr lang="en-US" sz="2000" dirty="0">
                <a:solidFill>
                  <a:schemeClr val="accent2"/>
                </a:solidFill>
                <a:latin typeface="Arial" pitchFamily="1" charset="0"/>
                <a:ea typeface="MS PGothic" pitchFamily="34" charset="-128"/>
                <a:cs typeface="MS PGothic" pitchFamily="34" charset="-128"/>
              </a:rPr>
              <a:t>Source: Carter/Intel</a:t>
            </a:r>
          </a:p>
        </p:txBody>
      </p:sp>
      <p:sp>
        <p:nvSpPr>
          <p:cNvPr id="33797" name="Slide Number Placeholder 4"/>
          <p:cNvSpPr txBox="1">
            <a:spLocks noGrp="1"/>
          </p:cNvSpPr>
          <p:nvPr/>
        </p:nvSpPr>
        <p:spPr bwMode="auto">
          <a:xfrm>
            <a:off x="7239000" y="6400800"/>
            <a:ext cx="1905000" cy="457200"/>
          </a:xfrm>
          <a:prstGeom prst="rect">
            <a:avLst/>
          </a:prstGeom>
          <a:noFill/>
          <a:ln w="9525">
            <a:noFill/>
            <a:miter lim="800000"/>
            <a:headEnd/>
            <a:tailEnd/>
          </a:ln>
        </p:spPr>
        <p:txBody>
          <a:bodyPr>
            <a:prstTxWarp prst="textNoShape">
              <a:avLst/>
            </a:prstTxWarp>
          </a:bodyPr>
          <a:lstStyle/>
          <a:p>
            <a:pPr algn="r"/>
            <a:fld id="{FBBACEF8-EAD8-F141-B789-FFC15C544E65}" type="slidenum">
              <a:rPr lang="en-US" sz="1800">
                <a:latin typeface="Arial" pitchFamily="1" charset="0"/>
                <a:ea typeface="MS PGothic" pitchFamily="34" charset="-128"/>
                <a:cs typeface="MS PGothic" pitchFamily="34" charset="-128"/>
              </a:rPr>
              <a:pPr algn="r"/>
              <a:t>13</a:t>
            </a:fld>
            <a:endParaRPr lang="en-US" sz="1800">
              <a:latin typeface="Arial" pitchFamily="1" charset="0"/>
              <a:ea typeface="MS PGothic" pitchFamily="34" charset="-128"/>
              <a:cs typeface="MS PGothic" pitchFamily="34" charset="-128"/>
            </a:endParaRPr>
          </a:p>
        </p:txBody>
      </p:sp>
      <p:grpSp>
        <p:nvGrpSpPr>
          <p:cNvPr id="2" name="Group 60"/>
          <p:cNvGrpSpPr>
            <a:grpSpLocks/>
          </p:cNvGrpSpPr>
          <p:nvPr/>
        </p:nvGrpSpPr>
        <p:grpSpPr bwMode="auto">
          <a:xfrm>
            <a:off x="1447800" y="1676400"/>
            <a:ext cx="5632450" cy="4038600"/>
            <a:chOff x="3264" y="672"/>
            <a:chExt cx="2300" cy="1494"/>
          </a:xfrm>
        </p:grpSpPr>
        <p:sp>
          <p:nvSpPr>
            <p:cNvPr id="33800" name="TextBox 406"/>
            <p:cNvSpPr txBox="1">
              <a:spLocks noChangeArrowheads="1"/>
            </p:cNvSpPr>
            <p:nvPr/>
          </p:nvSpPr>
          <p:spPr bwMode="auto">
            <a:xfrm>
              <a:off x="3456" y="672"/>
              <a:ext cx="1824" cy="192"/>
            </a:xfrm>
            <a:prstGeom prst="rect">
              <a:avLst/>
            </a:prstGeom>
            <a:noFill/>
            <a:ln w="9525">
              <a:noFill/>
              <a:miter lim="800000"/>
              <a:headEnd/>
              <a:tailEnd/>
            </a:ln>
          </p:spPr>
          <p:txBody>
            <a:bodyPr>
              <a:prstTxWarp prst="textNoShape">
                <a:avLst/>
              </a:prstTxWarp>
              <a:spAutoFit/>
            </a:bodyPr>
            <a:lstStyle/>
            <a:p>
              <a:r>
                <a:rPr lang="en-US" sz="2800" b="1">
                  <a:latin typeface="Arial" pitchFamily="1" charset="0"/>
                  <a:ea typeface="MS PGothic" pitchFamily="34" charset="-128"/>
                  <a:cs typeface="MS PGothic" pitchFamily="34" charset="-128"/>
                </a:rPr>
                <a:t>Power Limits Integration</a:t>
              </a:r>
            </a:p>
          </p:txBody>
        </p:sp>
        <p:graphicFrame>
          <p:nvGraphicFramePr>
            <p:cNvPr id="416" name="Chart 415"/>
            <p:cNvGraphicFramePr/>
            <p:nvPr/>
          </p:nvGraphicFramePr>
          <p:xfrm>
            <a:off x="3268" y="868"/>
            <a:ext cx="2291" cy="1296"/>
          </p:xfrm>
          <a:graphic>
            <a:graphicData uri="http://schemas.openxmlformats.org/drawingml/2006/chart">
              <c:chart xmlns:c="http://schemas.openxmlformats.org/drawingml/2006/chart" xmlns:r="http://schemas.openxmlformats.org/officeDocument/2006/relationships" r:id="rId3"/>
            </a:graphicData>
          </a:graphic>
        </p:graphicFrame>
      </p:grpSp>
      <p:sp>
        <p:nvSpPr>
          <p:cNvPr id="33799" name="Rectangle 61"/>
          <p:cNvSpPr>
            <a:spLocks noGrp="1" noChangeArrowheads="1"/>
          </p:cNvSpPr>
          <p:nvPr>
            <p:ph type="title"/>
          </p:nvPr>
        </p:nvSpPr>
        <p:spPr>
          <a:xfrm>
            <a:off x="685800" y="228600"/>
            <a:ext cx="7772400" cy="1143000"/>
          </a:xfrm>
        </p:spPr>
        <p:txBody>
          <a:bodyPr/>
          <a:lstStyle/>
          <a:p>
            <a:r>
              <a:rPr lang="en-US"/>
              <a:t>Impact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Impact</a:t>
            </a:r>
          </a:p>
        </p:txBody>
      </p:sp>
      <p:sp>
        <p:nvSpPr>
          <p:cNvPr id="31747" name="Content Placeholder 2"/>
          <p:cNvSpPr>
            <a:spLocks noGrp="1"/>
          </p:cNvSpPr>
          <p:nvPr>
            <p:ph idx="1"/>
          </p:nvPr>
        </p:nvSpPr>
        <p:spPr/>
        <p:txBody>
          <a:bodyPr/>
          <a:lstStyle/>
          <a:p>
            <a:r>
              <a:rPr lang="en-US" sz="2800" dirty="0" smtClean="0"/>
              <a:t>Power density is limiting scaling</a:t>
            </a:r>
          </a:p>
          <a:p>
            <a:pPr lvl="1"/>
            <a:r>
              <a:rPr lang="en-US" sz="2400" dirty="0" smtClean="0"/>
              <a:t>Can already place more transistors on a chip than we can afford to turn on!</a:t>
            </a:r>
          </a:p>
          <a:p>
            <a:r>
              <a:rPr lang="en-US" sz="2800" dirty="0" smtClean="0"/>
              <a:t>Power is potential challenge/limiter for all future chips.</a:t>
            </a:r>
          </a:p>
          <a:p>
            <a:pPr lvl="1"/>
            <a:r>
              <a:rPr lang="en-US" sz="2400" dirty="0" smtClean="0"/>
              <a:t>Only turn on small percentage of transistors?</a:t>
            </a:r>
          </a:p>
          <a:p>
            <a:pPr lvl="1"/>
            <a:r>
              <a:rPr lang="en-US" sz="2400" dirty="0" smtClean="0"/>
              <a:t>Operate those transistors as much slower frequency?</a:t>
            </a:r>
          </a:p>
          <a:p>
            <a:pPr lvl="1"/>
            <a:r>
              <a:rPr lang="en-US" sz="2400" dirty="0" smtClean="0"/>
              <a:t>Find a way to drop </a:t>
            </a:r>
            <a:r>
              <a:rPr lang="en-US" sz="2400" dirty="0" err="1" smtClean="0">
                <a:latin typeface="Arial"/>
              </a:rPr>
              <a:t>V</a:t>
            </a:r>
            <a:r>
              <a:rPr lang="en-US" sz="2400" baseline="-25000" dirty="0" err="1" smtClean="0">
                <a:latin typeface="Arial"/>
              </a:rPr>
              <a:t>dd</a:t>
            </a:r>
            <a:r>
              <a:rPr lang="en-US" sz="2400" dirty="0" smtClean="0"/>
              <a:t>?</a:t>
            </a:r>
          </a:p>
        </p:txBody>
      </p:sp>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4B0CEC20-2558-1145-B19D-8CAA325921C2}" type="slidenum">
              <a:rPr lang="en-US" smtClean="0"/>
              <a:pPr>
                <a:defRPr/>
              </a:pPr>
              <a:t>14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381000"/>
            <a:ext cx="7772400" cy="1143000"/>
          </a:xfrm>
        </p:spPr>
        <p:txBody>
          <a:bodyPr/>
          <a:lstStyle/>
          <a:p>
            <a:pPr algn="l" eaLnBrk="1" hangingPunct="1"/>
            <a:r>
              <a:rPr lang="en-US" dirty="0" smtClean="0"/>
              <a:t>Variation threatens </a:t>
            </a:r>
            <a:br>
              <a:rPr lang="en-US" dirty="0" smtClean="0"/>
            </a:br>
            <a:r>
              <a:rPr lang="en-US" dirty="0" smtClean="0"/>
              <a:t>E/Op reduction</a:t>
            </a:r>
          </a:p>
        </p:txBody>
      </p:sp>
      <p:sp>
        <p:nvSpPr>
          <p:cNvPr id="29699" name="Content Placeholder 2"/>
          <p:cNvSpPr>
            <a:spLocks noGrp="1"/>
          </p:cNvSpPr>
          <p:nvPr>
            <p:ph idx="1"/>
          </p:nvPr>
        </p:nvSpPr>
        <p:spPr/>
        <p:txBody>
          <a:bodyPr/>
          <a:lstStyle/>
          <a:p>
            <a:pPr eaLnBrk="1" hangingPunct="1"/>
            <a:endParaRPr lang="en-US" smtClean="0"/>
          </a:p>
        </p:txBody>
      </p:sp>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pic>
        <p:nvPicPr>
          <p:cNvPr id="29701" name="Picture 4"/>
          <p:cNvPicPr>
            <a:picLocks noChangeAspect="1" noChangeArrowheads="1"/>
          </p:cNvPicPr>
          <p:nvPr/>
        </p:nvPicPr>
        <p:blipFill>
          <a:blip r:embed="rId2"/>
          <a:srcRect/>
          <a:stretch>
            <a:fillRect/>
          </a:stretch>
        </p:blipFill>
        <p:spPr bwMode="auto">
          <a:xfrm>
            <a:off x="152400" y="1860550"/>
            <a:ext cx="6197600" cy="3617913"/>
          </a:xfrm>
          <a:prstGeom prst="rect">
            <a:avLst/>
          </a:prstGeom>
          <a:noFill/>
          <a:ln w="9525">
            <a:noFill/>
            <a:miter lim="800000"/>
            <a:headEnd/>
            <a:tailEnd/>
          </a:ln>
        </p:spPr>
      </p:pic>
      <p:sp>
        <p:nvSpPr>
          <p:cNvPr id="29702" name="Text Box 6"/>
          <p:cNvSpPr txBox="1">
            <a:spLocks noChangeArrowheads="1"/>
          </p:cNvSpPr>
          <p:nvPr/>
        </p:nvSpPr>
        <p:spPr bwMode="auto">
          <a:xfrm>
            <a:off x="2201863" y="6126163"/>
            <a:ext cx="5868313" cy="400110"/>
          </a:xfrm>
          <a:prstGeom prst="rect">
            <a:avLst/>
          </a:prstGeom>
          <a:noFill/>
          <a:ln w="9525">
            <a:noFill/>
            <a:miter lim="800000"/>
            <a:headEnd/>
            <a:tailEnd/>
          </a:ln>
        </p:spPr>
        <p:txBody>
          <a:bodyPr wrap="none">
            <a:prstTxWarp prst="textNoShape">
              <a:avLst/>
            </a:prstTxWarp>
            <a:spAutoFit/>
          </a:bodyPr>
          <a:lstStyle/>
          <a:p>
            <a:r>
              <a:rPr lang="en-US" sz="2000" dirty="0">
                <a:solidFill>
                  <a:schemeClr val="accent2"/>
                </a:solidFill>
                <a:latin typeface="+mn-lt"/>
                <a:ea typeface="Arial" charset="0"/>
                <a:cs typeface="Arial" charset="0"/>
              </a:rPr>
              <a:t>[</a:t>
            </a:r>
            <a:r>
              <a:rPr lang="en-US" sz="2000" dirty="0" err="1">
                <a:solidFill>
                  <a:schemeClr val="accent2"/>
                </a:solidFill>
                <a:latin typeface="+mn-lt"/>
                <a:ea typeface="Arial" charset="0"/>
                <a:cs typeface="Arial" charset="0"/>
              </a:rPr>
              <a:t>Bol</a:t>
            </a:r>
            <a:r>
              <a:rPr lang="en-US" sz="2000" dirty="0">
                <a:solidFill>
                  <a:schemeClr val="accent2"/>
                </a:solidFill>
                <a:latin typeface="+mn-lt"/>
                <a:ea typeface="Arial" charset="0"/>
                <a:cs typeface="Arial" charset="0"/>
              </a:rPr>
              <a:t> </a:t>
            </a:r>
            <a:r>
              <a:rPr lang="en-US" sz="2000" i="1" dirty="0">
                <a:solidFill>
                  <a:schemeClr val="accent2"/>
                </a:solidFill>
                <a:latin typeface="+mn-lt"/>
                <a:ea typeface="Arial" charset="0"/>
                <a:cs typeface="Arial" charset="0"/>
              </a:rPr>
              <a:t>et al</a:t>
            </a:r>
            <a:r>
              <a:rPr lang="en-US" sz="2000" dirty="0">
                <a:solidFill>
                  <a:schemeClr val="accent2"/>
                </a:solidFill>
                <a:latin typeface="+mn-lt"/>
                <a:ea typeface="Arial" charset="0"/>
                <a:cs typeface="Arial" charset="0"/>
              </a:rPr>
              <a:t>., IEEE TR VLSI Sys 17(10):1508—1519]</a:t>
            </a:r>
          </a:p>
        </p:txBody>
      </p:sp>
      <p:sp>
        <p:nvSpPr>
          <p:cNvPr id="8" name="Line 8"/>
          <p:cNvSpPr>
            <a:spLocks noChangeShapeType="1"/>
          </p:cNvSpPr>
          <p:nvPr/>
        </p:nvSpPr>
        <p:spPr bwMode="auto">
          <a:xfrm flipH="1">
            <a:off x="1524000" y="3740150"/>
            <a:ext cx="5638800" cy="0"/>
          </a:xfrm>
          <a:prstGeom prst="line">
            <a:avLst/>
          </a:prstGeom>
          <a:noFill/>
          <a:ln w="28575">
            <a:solidFill>
              <a:srgbClr val="FF0000"/>
            </a:solidFill>
            <a:round/>
            <a:headEnd/>
            <a:tailEnd/>
          </a:ln>
        </p:spPr>
        <p:txBody>
          <a:bodyPr>
            <a:prstTxWarp prst="textNoShape">
              <a:avLst/>
            </a:prstTxWarp>
          </a:bodyPr>
          <a:lstStyle/>
          <a:p>
            <a:endParaRPr lang="en-US"/>
          </a:p>
        </p:txBody>
      </p:sp>
      <p:sp>
        <p:nvSpPr>
          <p:cNvPr id="9" name="Text Box 9"/>
          <p:cNvSpPr txBox="1">
            <a:spLocks noChangeArrowheads="1"/>
          </p:cNvSpPr>
          <p:nvPr/>
        </p:nvSpPr>
        <p:spPr bwMode="auto">
          <a:xfrm>
            <a:off x="6434138" y="2317750"/>
            <a:ext cx="2095500" cy="646113"/>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dirty="0">
                <a:ea typeface="Arial" charset="0"/>
                <a:cs typeface="Arial" charset="0"/>
              </a:rPr>
              <a:t>Black nominal</a:t>
            </a:r>
          </a:p>
          <a:p>
            <a:pPr fontAlgn="auto">
              <a:spcBef>
                <a:spcPts val="0"/>
              </a:spcBef>
              <a:spcAft>
                <a:spcPts val="0"/>
              </a:spcAft>
              <a:defRPr/>
            </a:pPr>
            <a:r>
              <a:rPr lang="en-US" dirty="0">
                <a:solidFill>
                  <a:schemeClr val="tx1">
                    <a:lumMod val="50000"/>
                    <a:lumOff val="50000"/>
                  </a:schemeClr>
                </a:solidFill>
                <a:ea typeface="Arial" charset="0"/>
                <a:cs typeface="Arial" charset="0"/>
              </a:rPr>
              <a:t>Grey with variation</a:t>
            </a:r>
          </a:p>
        </p:txBody>
      </p:sp>
      <p:pic>
        <p:nvPicPr>
          <p:cNvPr id="29705" name="Picture 9"/>
          <p:cNvPicPr>
            <a:picLocks noChangeAspect="1"/>
          </p:cNvPicPr>
          <p:nvPr/>
        </p:nvPicPr>
        <p:blipFill>
          <a:blip r:embed="rId3"/>
          <a:srcRect/>
          <a:stretch>
            <a:fillRect/>
          </a:stretch>
        </p:blipFill>
        <p:spPr bwMode="auto">
          <a:xfrm>
            <a:off x="7162800" y="0"/>
            <a:ext cx="1973263" cy="1157288"/>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CB0888E1-69E4-A740-B184-9B2C5CDF1B26}" type="slidenum">
              <a:rPr lang="en-US" smtClean="0"/>
              <a:pPr/>
              <a:t>15</a:t>
            </a:fld>
            <a:endParaRPr lang="en-US"/>
          </a:p>
        </p:txBody>
      </p:sp>
      <p:sp>
        <p:nvSpPr>
          <p:cNvPr id="11" name="TextBox 10"/>
          <p:cNvSpPr txBox="1"/>
          <p:nvPr/>
        </p:nvSpPr>
        <p:spPr>
          <a:xfrm>
            <a:off x="304800" y="5486400"/>
            <a:ext cx="7300496" cy="461665"/>
          </a:xfrm>
          <a:prstGeom prst="rect">
            <a:avLst/>
          </a:prstGeom>
          <a:noFill/>
        </p:spPr>
        <p:txBody>
          <a:bodyPr wrap="none" rtlCol="0">
            <a:spAutoFit/>
          </a:bodyPr>
          <a:lstStyle/>
          <a:p>
            <a:r>
              <a:rPr lang="en-US" dirty="0" smtClean="0">
                <a:latin typeface="+mn-lt"/>
              </a:rPr>
              <a:t>Min-Energy for multiplication (typically </a:t>
            </a:r>
            <a:r>
              <a:rPr lang="en-US" dirty="0" err="1" smtClean="0">
                <a:latin typeface="+mn-lt"/>
              </a:rPr>
              <a:t>subthreshold</a:t>
            </a:r>
            <a:r>
              <a:rPr lang="en-US" dirty="0" smtClean="0">
                <a:latin typeface="+mn-lt"/>
              </a:rPr>
              <a:t>)</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9"/>
          <p:cNvPicPr>
            <a:picLocks noChangeAspect="1"/>
          </p:cNvPicPr>
          <p:nvPr/>
        </p:nvPicPr>
        <p:blipFill>
          <a:blip r:embed="rId2"/>
          <a:srcRect/>
          <a:stretch>
            <a:fillRect/>
          </a:stretch>
        </p:blipFill>
        <p:spPr bwMode="auto">
          <a:xfrm>
            <a:off x="4876800" y="4292947"/>
            <a:ext cx="3878263" cy="2274541"/>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smtClean="0"/>
              <a:t>Energy Limited</a:t>
            </a:r>
            <a:endParaRPr lang="en-US" dirty="0"/>
          </a:p>
        </p:txBody>
      </p:sp>
      <p:sp>
        <p:nvSpPr>
          <p:cNvPr id="3" name="Content Placeholder 2"/>
          <p:cNvSpPr>
            <a:spLocks noGrp="1"/>
          </p:cNvSpPr>
          <p:nvPr>
            <p:ph idx="1"/>
          </p:nvPr>
        </p:nvSpPr>
        <p:spPr>
          <a:xfrm>
            <a:off x="339048" y="1905000"/>
            <a:ext cx="8458200" cy="4114800"/>
          </a:xfrm>
        </p:spPr>
        <p:txBody>
          <a:bodyPr/>
          <a:lstStyle/>
          <a:p>
            <a:r>
              <a:rPr lang="en-US" dirty="0" smtClean="0"/>
              <a:t>It is Energy that defines </a:t>
            </a:r>
          </a:p>
          <a:p>
            <a:pPr lvl="1"/>
            <a:r>
              <a:rPr lang="en-US" dirty="0" smtClean="0"/>
              <a:t>Ops/</a:t>
            </a:r>
            <a:r>
              <a:rPr lang="en-US" dirty="0" err="1" smtClean="0"/>
              <a:t>s</a:t>
            </a:r>
            <a:r>
              <a:rPr lang="en-US" dirty="0" smtClean="0"/>
              <a:t> can extract from a power-limited chip</a:t>
            </a:r>
          </a:p>
          <a:p>
            <a:pPr lvl="1"/>
            <a:r>
              <a:rPr lang="en-US" dirty="0" smtClean="0"/>
              <a:t>Ops/battery-hour can extract from a portable</a:t>
            </a:r>
          </a:p>
          <a:p>
            <a:r>
              <a:rPr lang="en-US" dirty="0" smtClean="0"/>
              <a:t>If a technology makes E/op worse</a:t>
            </a:r>
          </a:p>
          <a:p>
            <a:pPr lvl="1"/>
            <a:r>
              <a:rPr lang="en-US" dirty="0" smtClean="0"/>
              <a:t>That technology is worse </a:t>
            </a:r>
          </a:p>
          <a:p>
            <a:pPr lvl="1"/>
            <a:r>
              <a:rPr lang="en-US" sz="4000" dirty="0" smtClean="0">
                <a:solidFill>
                  <a:srgbClr val="FF0000"/>
                </a:solidFill>
              </a:rPr>
              <a:t>End-of-scaling</a:t>
            </a:r>
            <a:endParaRPr lang="en-US" sz="4000" dirty="0">
              <a:solidFill>
                <a:srgbClr val="FF0000"/>
              </a:solidFill>
            </a:endParaRPr>
          </a:p>
        </p:txBody>
      </p:sp>
      <p:sp>
        <p:nvSpPr>
          <p:cNvPr id="4" name="Date Placeholder 3"/>
          <p:cNvSpPr>
            <a:spLocks noGrp="1"/>
          </p:cNvSpPr>
          <p:nvPr>
            <p:ph type="dt" sz="half" idx="10"/>
          </p:nvPr>
        </p:nvSpPr>
        <p:spPr/>
        <p:txBody>
          <a:bodyPr/>
          <a:lstStyle/>
          <a:p>
            <a:r>
              <a:rPr lang="en-US" smtClean="0"/>
              <a:t>Penn ESE532 Spring 2017 -- DeHon</a:t>
            </a:r>
            <a:endParaRPr lang="en-US"/>
          </a:p>
        </p:txBody>
      </p:sp>
      <p:sp>
        <p:nvSpPr>
          <p:cNvPr id="5" name="Slide Number Placeholder 4"/>
          <p:cNvSpPr>
            <a:spLocks noGrp="1"/>
          </p:cNvSpPr>
          <p:nvPr>
            <p:ph type="sldNum" sz="quarter" idx="12"/>
          </p:nvPr>
        </p:nvSpPr>
        <p:spPr/>
        <p:txBody>
          <a:bodyPr/>
          <a:lstStyle/>
          <a:p>
            <a:fld id="{CB0888E1-69E4-A740-B184-9B2C5CDF1B26}" type="slidenum">
              <a:rPr lang="en-US" smtClean="0"/>
              <a:pPr/>
              <a:t>16</a:t>
            </a:fld>
            <a:endParaRPr lang="en-US"/>
          </a:p>
        </p:txBody>
      </p:sp>
      <p:pic>
        <p:nvPicPr>
          <p:cNvPr id="7" name="Picture 4"/>
          <p:cNvPicPr>
            <a:picLocks noChangeAspect="1" noChangeArrowheads="1"/>
          </p:cNvPicPr>
          <p:nvPr/>
        </p:nvPicPr>
        <p:blipFill>
          <a:blip r:embed="rId3"/>
          <a:srcRect/>
          <a:stretch>
            <a:fillRect/>
          </a:stretch>
        </p:blipFill>
        <p:spPr bwMode="auto">
          <a:xfrm>
            <a:off x="5633205" y="0"/>
            <a:ext cx="3510795" cy="2049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17</a:t>
            </a:fld>
            <a:endParaRPr lang="en-US"/>
          </a:p>
        </p:txBody>
      </p:sp>
      <p:graphicFrame>
        <p:nvGraphicFramePr>
          <p:cNvPr id="6" name="Content Placeholder 5"/>
          <p:cNvGraphicFramePr>
            <a:graphicFrameLocks noChangeAspect="1"/>
          </p:cNvGraphicFramePr>
          <p:nvPr>
            <p:ph idx="1"/>
          </p:nvPr>
        </p:nvGraphicFramePr>
        <p:xfrm>
          <a:off x="1295400" y="2667000"/>
          <a:ext cx="6858000" cy="979487"/>
        </p:xfrm>
        <a:graphic>
          <a:graphicData uri="http://schemas.openxmlformats.org/presentationml/2006/ole">
            <p:oleObj spid="_x0000_s239618" name="Equation" r:id="rId3" imgW="1244600" imgH="1778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5" name="Picture 6"/>
          <p:cNvPicPr>
            <a:picLocks noChangeAspect="1"/>
          </p:cNvPicPr>
          <p:nvPr/>
        </p:nvPicPr>
        <p:blipFill>
          <a:blip r:embed="rId3"/>
          <a:srcRect/>
          <a:stretch>
            <a:fillRect/>
          </a:stretch>
        </p:blipFill>
        <p:spPr bwMode="auto">
          <a:xfrm>
            <a:off x="5822950" y="0"/>
            <a:ext cx="3321050" cy="4038600"/>
          </a:xfrm>
          <a:prstGeom prst="rect">
            <a:avLst/>
          </a:prstGeom>
          <a:noFill/>
          <a:ln w="9525">
            <a:noFill/>
            <a:miter lim="800000"/>
            <a:headEnd/>
            <a:tailEnd/>
          </a:ln>
        </p:spPr>
      </p:pic>
      <p:sp>
        <p:nvSpPr>
          <p:cNvPr id="23556" name="Title 1"/>
          <p:cNvSpPr>
            <a:spLocks noGrp="1"/>
          </p:cNvSpPr>
          <p:nvPr>
            <p:ph type="title"/>
          </p:nvPr>
        </p:nvSpPr>
        <p:spPr/>
        <p:txBody>
          <a:bodyPr/>
          <a:lstStyle/>
          <a:p>
            <a:r>
              <a:rPr lang="en-US" dirty="0" smtClean="0"/>
              <a:t>Leakage</a:t>
            </a:r>
            <a:r>
              <a:rPr lang="en-US" dirty="0" smtClean="0"/>
              <a:t> Energy</a:t>
            </a:r>
            <a:endParaRPr lang="en-US" dirty="0" smtClean="0"/>
          </a:p>
        </p:txBody>
      </p:sp>
      <p:sp>
        <p:nvSpPr>
          <p:cNvPr id="3" name="Content Placeholder 2"/>
          <p:cNvSpPr>
            <a:spLocks noGrp="1"/>
          </p:cNvSpPr>
          <p:nvPr>
            <p:ph idx="1"/>
          </p:nvPr>
        </p:nvSpPr>
        <p:spPr>
          <a:xfrm>
            <a:off x="0" y="1905000"/>
            <a:ext cx="7772400" cy="4114800"/>
          </a:xfrm>
        </p:spPr>
        <p:txBody>
          <a:bodyPr/>
          <a:lstStyle/>
          <a:p>
            <a:r>
              <a:rPr lang="en-US" dirty="0" err="1" smtClean="0"/>
              <a:t>I</a:t>
            </a:r>
            <a:r>
              <a:rPr lang="en-US" baseline="-25000" dirty="0" err="1" smtClean="0"/>
              <a:t>leak</a:t>
            </a:r>
            <a:endParaRPr lang="en-US" dirty="0" smtClean="0"/>
          </a:p>
          <a:p>
            <a:pPr lvl="1"/>
            <a:r>
              <a:rPr lang="en-US" dirty="0" err="1" smtClean="0"/>
              <a:t>Subthreshold</a:t>
            </a:r>
            <a:r>
              <a:rPr lang="en-US" dirty="0" smtClean="0"/>
              <a:t> leakage</a:t>
            </a:r>
          </a:p>
          <a:p>
            <a:pPr lvl="1"/>
            <a:r>
              <a:rPr lang="en-US" dirty="0" smtClean="0"/>
              <a:t>(possibly) Gate-Drain leakage</a:t>
            </a:r>
          </a:p>
        </p:txBody>
      </p:sp>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A7FEA5E2-BD7D-034B-B6F0-3190CF6F1A04}" type="slidenum">
              <a:rPr lang="en-US" smtClean="0"/>
              <a:pPr>
                <a:defRPr/>
              </a:pPr>
              <a:t>18</a:t>
            </a:fld>
            <a:endParaRPr lang="en-US"/>
          </a:p>
        </p:txBody>
      </p:sp>
      <p:cxnSp>
        <p:nvCxnSpPr>
          <p:cNvPr id="10" name="Straight Arrow Connector 9"/>
          <p:cNvCxnSpPr/>
          <p:nvPr/>
        </p:nvCxnSpPr>
        <p:spPr bwMode="auto">
          <a:xfrm rot="5400000">
            <a:off x="7581900" y="1257300"/>
            <a:ext cx="991394" cy="7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rot="5400000">
            <a:off x="7581900" y="2705100"/>
            <a:ext cx="991394" cy="7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13" name="Object 12"/>
          <p:cNvGraphicFramePr>
            <a:graphicFrameLocks noChangeAspect="1"/>
          </p:cNvGraphicFramePr>
          <p:nvPr/>
        </p:nvGraphicFramePr>
        <p:xfrm>
          <a:off x="1371600" y="3886200"/>
          <a:ext cx="5486400" cy="1066800"/>
        </p:xfrm>
        <a:graphic>
          <a:graphicData uri="http://schemas.openxmlformats.org/presentationml/2006/ole">
            <p:oleObj spid="_x0000_s241668" name="Equation" r:id="rId4" imgW="914400" imgH="177800" progId="Equation.3">
              <p:embed/>
            </p:oleObj>
          </a:graphicData>
        </a:graphic>
      </p:graphicFrame>
      <p:graphicFrame>
        <p:nvGraphicFramePr>
          <p:cNvPr id="14" name="Object 13"/>
          <p:cNvGraphicFramePr>
            <a:graphicFrameLocks noChangeAspect="1"/>
          </p:cNvGraphicFramePr>
          <p:nvPr/>
        </p:nvGraphicFramePr>
        <p:xfrm>
          <a:off x="1752600" y="5257800"/>
          <a:ext cx="5032829" cy="927100"/>
        </p:xfrm>
        <a:graphic>
          <a:graphicData uri="http://schemas.openxmlformats.org/presentationml/2006/ole">
            <p:oleObj spid="_x0000_s241669" name="Equation" r:id="rId5" imgW="965200" imgH="1778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Switching Energy</a:t>
            </a:r>
            <a:endParaRPr lang="en-US" dirty="0"/>
          </a:p>
        </p:txBody>
      </p:sp>
      <p:sp>
        <p:nvSpPr>
          <p:cNvPr id="3" name="Content Placeholder 2"/>
          <p:cNvSpPr>
            <a:spLocks noGrp="1"/>
          </p:cNvSpPr>
          <p:nvPr>
            <p:ph idx="1"/>
          </p:nvPr>
        </p:nvSpPr>
        <p:spPr>
          <a:xfrm>
            <a:off x="457200" y="3429000"/>
            <a:ext cx="8686800" cy="2743200"/>
          </a:xfrm>
        </p:spPr>
        <p:txBody>
          <a:bodyPr/>
          <a:lstStyle/>
          <a:p>
            <a:r>
              <a:rPr lang="en-US" dirty="0" smtClean="0"/>
              <a:t>C – driven by architecture</a:t>
            </a:r>
          </a:p>
          <a:p>
            <a:pPr lvl="1"/>
            <a:r>
              <a:rPr lang="en-US" dirty="0" smtClean="0"/>
              <a:t>Also impacted by variation, aging</a:t>
            </a:r>
          </a:p>
          <a:p>
            <a:r>
              <a:rPr lang="en-US" dirty="0" smtClean="0"/>
              <a:t>V – today, driven by variation, aging</a:t>
            </a:r>
          </a:p>
          <a:p>
            <a:r>
              <a:rPr lang="en-US" dirty="0" smtClean="0">
                <a:latin typeface="Symbol" charset="2"/>
                <a:cs typeface="Symbol" charset="2"/>
              </a:rPr>
              <a:t>a</a:t>
            </a:r>
            <a:r>
              <a:rPr lang="en-US" dirty="0" smtClean="0"/>
              <a:t> – driven by architecture, coding/information</a:t>
            </a:r>
          </a:p>
          <a:p>
            <a:endParaRPr lang="en-US" dirty="0" smtClean="0"/>
          </a:p>
        </p:txBody>
      </p:sp>
      <p:sp>
        <p:nvSpPr>
          <p:cNvPr id="4" name="Date Placeholder 3"/>
          <p:cNvSpPr>
            <a:spLocks noGrp="1"/>
          </p:cNvSpPr>
          <p:nvPr>
            <p:ph type="dt" sz="half" idx="10"/>
          </p:nvPr>
        </p:nvSpPr>
        <p:spPr/>
        <p:txBody>
          <a:bodyPr/>
          <a:lstStyle/>
          <a:p>
            <a:r>
              <a:rPr lang="en-US" smtClean="0"/>
              <a:t>Penn ESE532 Spring 2017 -- DeHon</a:t>
            </a:r>
            <a:endParaRPr lang="en-US"/>
          </a:p>
        </p:txBody>
      </p:sp>
      <p:sp>
        <p:nvSpPr>
          <p:cNvPr id="5" name="Slide Number Placeholder 4"/>
          <p:cNvSpPr>
            <a:spLocks noGrp="1"/>
          </p:cNvSpPr>
          <p:nvPr>
            <p:ph type="sldNum" sz="quarter" idx="12"/>
          </p:nvPr>
        </p:nvSpPr>
        <p:spPr/>
        <p:txBody>
          <a:bodyPr/>
          <a:lstStyle/>
          <a:p>
            <a:fld id="{A76B7DB2-FD68-2340-86D1-77806001A609}" type="slidenum">
              <a:rPr lang="en-US" smtClean="0"/>
              <a:pPr/>
              <a:t>19</a:t>
            </a:fld>
            <a:endParaRPr lang="en-US"/>
          </a:p>
        </p:txBody>
      </p:sp>
      <p:graphicFrame>
        <p:nvGraphicFramePr>
          <p:cNvPr id="6" name="Object 5"/>
          <p:cNvGraphicFramePr>
            <a:graphicFrameLocks noChangeAspect="1"/>
          </p:cNvGraphicFramePr>
          <p:nvPr/>
        </p:nvGraphicFramePr>
        <p:xfrm>
          <a:off x="2243138" y="1825625"/>
          <a:ext cx="3849687" cy="844550"/>
        </p:xfrm>
        <a:graphic>
          <a:graphicData uri="http://schemas.openxmlformats.org/presentationml/2006/ole">
            <p:oleObj spid="_x0000_s211970" name="Equation" r:id="rId3" imgW="927100" imgH="203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01DF4D3D-4177-D447-9C9B-5A2A4C2157C9}" type="slidenum">
              <a:rPr lang="en-US" smtClean="0"/>
              <a:pPr>
                <a:defRPr/>
              </a:pPr>
              <a:t>2</a:t>
            </a:fld>
            <a:endParaRPr lang="en-US"/>
          </a:p>
        </p:txBody>
      </p:sp>
      <p:sp>
        <p:nvSpPr>
          <p:cNvPr id="31748" name="Rectangle 2"/>
          <p:cNvSpPr>
            <a:spLocks noGrp="1" noChangeArrowheads="1"/>
          </p:cNvSpPr>
          <p:nvPr>
            <p:ph type="title"/>
          </p:nvPr>
        </p:nvSpPr>
        <p:spPr>
          <a:xfrm>
            <a:off x="685800" y="152400"/>
            <a:ext cx="7772400" cy="1143000"/>
          </a:xfrm>
        </p:spPr>
        <p:txBody>
          <a:bodyPr/>
          <a:lstStyle/>
          <a:p>
            <a:r>
              <a:rPr lang="en-US" dirty="0"/>
              <a:t>Today</a:t>
            </a:r>
          </a:p>
        </p:txBody>
      </p:sp>
      <p:sp>
        <p:nvSpPr>
          <p:cNvPr id="31749" name="Rectangle 3"/>
          <p:cNvSpPr>
            <a:spLocks noGrp="1" noChangeArrowheads="1"/>
          </p:cNvSpPr>
          <p:nvPr>
            <p:ph type="body" idx="1"/>
          </p:nvPr>
        </p:nvSpPr>
        <p:spPr>
          <a:xfrm>
            <a:off x="685800" y="1143000"/>
            <a:ext cx="7772400" cy="4114800"/>
          </a:xfrm>
        </p:spPr>
        <p:txBody>
          <a:bodyPr/>
          <a:lstStyle/>
          <a:p>
            <a:pPr>
              <a:buNone/>
            </a:pPr>
            <a:r>
              <a:rPr lang="en-US" dirty="0" smtClean="0"/>
              <a:t>Energy</a:t>
            </a:r>
          </a:p>
          <a:p>
            <a:r>
              <a:rPr lang="en-US" dirty="0" smtClean="0"/>
              <a:t>Today’s bottleneck</a:t>
            </a:r>
            <a:endParaRPr lang="en-US" dirty="0" smtClean="0"/>
          </a:p>
          <a:p>
            <a:r>
              <a:rPr lang="en-US" dirty="0" smtClean="0"/>
              <a:t>What drives</a:t>
            </a:r>
          </a:p>
          <a:p>
            <a:r>
              <a:rPr lang="en-US" dirty="0" smtClean="0"/>
              <a:t>E</a:t>
            </a:r>
            <a:r>
              <a:rPr lang="en-US" dirty="0" smtClean="0"/>
              <a:t>fficiency of</a:t>
            </a:r>
          </a:p>
          <a:p>
            <a:pPr lvl="1"/>
            <a:r>
              <a:rPr lang="en-US" dirty="0" smtClean="0"/>
              <a:t>Processors, </a:t>
            </a:r>
            <a:r>
              <a:rPr lang="en-US" dirty="0" err="1" smtClean="0"/>
              <a:t>FPGAs</a:t>
            </a:r>
            <a:r>
              <a:rPr lang="en-US" dirty="0" smtClean="0"/>
              <a:t>, accelerators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20</a:t>
            </a:fld>
            <a:endParaRPr lang="en-US"/>
          </a:p>
        </p:txBody>
      </p:sp>
      <p:graphicFrame>
        <p:nvGraphicFramePr>
          <p:cNvPr id="6" name="Content Placeholder 5"/>
          <p:cNvGraphicFramePr>
            <a:graphicFrameLocks noChangeAspect="1"/>
          </p:cNvGraphicFramePr>
          <p:nvPr>
            <p:ph idx="1"/>
          </p:nvPr>
        </p:nvGraphicFramePr>
        <p:xfrm>
          <a:off x="1143000" y="2286000"/>
          <a:ext cx="6858000" cy="979487"/>
        </p:xfrm>
        <a:graphic>
          <a:graphicData uri="http://schemas.openxmlformats.org/presentationml/2006/ole">
            <p:oleObj spid="_x0000_s242690" name="Equation" r:id="rId3" imgW="1244600" imgH="177800" progId="Equation.3">
              <p:embed/>
            </p:oleObj>
          </a:graphicData>
        </a:graphic>
      </p:graphicFrame>
      <p:graphicFrame>
        <p:nvGraphicFramePr>
          <p:cNvPr id="242691" name="Object 3"/>
          <p:cNvGraphicFramePr>
            <a:graphicFrameLocks noChangeAspect="1"/>
          </p:cNvGraphicFramePr>
          <p:nvPr/>
        </p:nvGraphicFramePr>
        <p:xfrm>
          <a:off x="533400" y="4114800"/>
          <a:ext cx="4168082" cy="914400"/>
        </p:xfrm>
        <a:graphic>
          <a:graphicData uri="http://schemas.openxmlformats.org/presentationml/2006/ole">
            <p:oleObj spid="_x0000_s242691" name="Equation" r:id="rId4" imgW="927100" imgH="203200" progId="Equation.3">
              <p:embed/>
            </p:oleObj>
          </a:graphicData>
        </a:graphic>
      </p:graphicFrame>
      <p:graphicFrame>
        <p:nvGraphicFramePr>
          <p:cNvPr id="242692" name="Object 4"/>
          <p:cNvGraphicFramePr>
            <a:graphicFrameLocks noChangeAspect="1"/>
          </p:cNvGraphicFramePr>
          <p:nvPr/>
        </p:nvGraphicFramePr>
        <p:xfrm>
          <a:off x="4546600" y="5334000"/>
          <a:ext cx="4597400" cy="712458"/>
        </p:xfrm>
        <a:graphic>
          <a:graphicData uri="http://schemas.openxmlformats.org/presentationml/2006/ole">
            <p:oleObj spid="_x0000_s242692" name="Equation" r:id="rId5" imgW="1193800" imgH="17780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Preclass</a:t>
            </a:r>
            <a:r>
              <a:rPr lang="en-US" dirty="0" smtClean="0"/>
              <a:t> 6</a:t>
            </a:r>
            <a:endParaRPr lang="en-US" dirty="0"/>
          </a:p>
        </p:txBody>
      </p:sp>
      <p:sp>
        <p:nvSpPr>
          <p:cNvPr id="6" name="Content Placeholder 5"/>
          <p:cNvSpPr>
            <a:spLocks noGrp="1"/>
          </p:cNvSpPr>
          <p:nvPr>
            <p:ph sz="half" idx="1"/>
          </p:nvPr>
        </p:nvSpPr>
        <p:spPr/>
        <p:txBody>
          <a:bodyPr/>
          <a:lstStyle/>
          <a:p>
            <a:pPr>
              <a:buNone/>
            </a:pPr>
            <a:r>
              <a:rPr lang="en-US" dirty="0" smtClean="0"/>
              <a:t>Memory bank</a:t>
            </a:r>
          </a:p>
          <a:p>
            <a:r>
              <a:rPr lang="en-US" dirty="0" smtClean="0"/>
              <a:t>Leaks at 8</a:t>
            </a:r>
            <a:r>
              <a:rPr lang="en-US" dirty="0" smtClean="0">
                <a:latin typeface="Symbol" charset="2"/>
                <a:cs typeface="Symbol" charset="2"/>
              </a:rPr>
              <a:t>m</a:t>
            </a:r>
            <a:r>
              <a:rPr lang="en-US" dirty="0" smtClean="0"/>
              <a:t>W</a:t>
            </a:r>
          </a:p>
          <a:p>
            <a:r>
              <a:rPr lang="en-US" dirty="0" smtClean="0"/>
              <a:t>Switches 24pJ/read</a:t>
            </a:r>
            <a:endParaRPr lang="en-US" dirty="0"/>
          </a:p>
        </p:txBody>
      </p:sp>
      <p:sp>
        <p:nvSpPr>
          <p:cNvPr id="7" name="Content Placeholder 6"/>
          <p:cNvSpPr>
            <a:spLocks noGrp="1"/>
          </p:cNvSpPr>
          <p:nvPr>
            <p:ph sz="half" idx="2"/>
          </p:nvPr>
        </p:nvSpPr>
        <p:spPr/>
        <p:txBody>
          <a:bodyPr/>
          <a:lstStyle/>
          <a:p>
            <a:r>
              <a:rPr lang="en-US" dirty="0" smtClean="0">
                <a:solidFill>
                  <a:srgbClr val="FF6600"/>
                </a:solidFill>
              </a:rPr>
              <a:t>At what rate of reads  does </a:t>
            </a:r>
            <a:r>
              <a:rPr lang="en-US" dirty="0" err="1" smtClean="0">
                <a:solidFill>
                  <a:srgbClr val="FF6600"/>
                </a:solidFill>
              </a:rPr>
              <a:t>E</a:t>
            </a:r>
            <a:r>
              <a:rPr lang="en-US" baseline="-25000" dirty="0" err="1" smtClean="0">
                <a:solidFill>
                  <a:srgbClr val="FF6600"/>
                </a:solidFill>
              </a:rPr>
              <a:t>switch</a:t>
            </a:r>
            <a:r>
              <a:rPr lang="en-US" dirty="0" smtClean="0">
                <a:solidFill>
                  <a:srgbClr val="FF6600"/>
                </a:solidFill>
              </a:rPr>
              <a:t>&gt;</a:t>
            </a:r>
            <a:r>
              <a:rPr lang="en-US" dirty="0" err="1" smtClean="0">
                <a:solidFill>
                  <a:srgbClr val="FF6600"/>
                </a:solidFill>
              </a:rPr>
              <a:t>E</a:t>
            </a:r>
            <a:r>
              <a:rPr lang="en-US" baseline="-25000" dirty="0" err="1" smtClean="0">
                <a:solidFill>
                  <a:srgbClr val="FF6600"/>
                </a:solidFill>
              </a:rPr>
              <a:t>leak</a:t>
            </a:r>
            <a:r>
              <a:rPr lang="en-US" dirty="0" smtClean="0">
                <a:solidFill>
                  <a:srgbClr val="FF6600"/>
                </a:solidFill>
              </a:rPr>
              <a:t>?</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Voltage</a:t>
            </a:r>
            <a:endParaRPr lang="en-US" dirty="0"/>
          </a:p>
        </p:txBody>
      </p:sp>
      <p:sp>
        <p:nvSpPr>
          <p:cNvPr id="3" name="Content Placeholder 2"/>
          <p:cNvSpPr>
            <a:spLocks noGrp="1"/>
          </p:cNvSpPr>
          <p:nvPr>
            <p:ph idx="1"/>
          </p:nvPr>
        </p:nvSpPr>
        <p:spPr>
          <a:xfrm>
            <a:off x="685800" y="3048000"/>
            <a:ext cx="7772400" cy="3276600"/>
          </a:xfrm>
        </p:spPr>
        <p:txBody>
          <a:bodyPr/>
          <a:lstStyle/>
          <a:p>
            <a:r>
              <a:rPr lang="en-US" dirty="0" smtClean="0"/>
              <a:t>We can set voltages</a:t>
            </a:r>
          </a:p>
          <a:p>
            <a:pPr lvl="1"/>
            <a:r>
              <a:rPr lang="en-US" dirty="0" smtClean="0"/>
              <a:t>V</a:t>
            </a:r>
            <a:r>
              <a:rPr lang="en-US" baseline="-25000" dirty="0" smtClean="0"/>
              <a:t>TH</a:t>
            </a:r>
            <a:r>
              <a:rPr lang="en-US" dirty="0" smtClean="0"/>
              <a:t> – threshold voltage</a:t>
            </a:r>
          </a:p>
          <a:p>
            <a:pPr lvl="1"/>
            <a:r>
              <a:rPr lang="en-US" dirty="0" err="1" smtClean="0"/>
              <a:t>V</a:t>
            </a:r>
            <a:r>
              <a:rPr lang="en-US" baseline="-25000" dirty="0" err="1" smtClean="0"/>
              <a:t>dd</a:t>
            </a:r>
            <a:r>
              <a:rPr lang="en-US" dirty="0" smtClean="0"/>
              <a:t> – switching/operating voltage</a:t>
            </a:r>
          </a:p>
          <a:p>
            <a:r>
              <a:rPr lang="en-US" dirty="0" smtClean="0"/>
              <a:t>Typically need</a:t>
            </a:r>
          </a:p>
          <a:p>
            <a:pPr lvl="1"/>
            <a:r>
              <a:rPr lang="en-US" dirty="0" err="1" smtClean="0"/>
              <a:t>V</a:t>
            </a:r>
            <a:r>
              <a:rPr lang="en-US" baseline="-25000" dirty="0" err="1" smtClean="0"/>
              <a:t>dd</a:t>
            </a:r>
            <a:r>
              <a:rPr lang="en-US" dirty="0" smtClean="0"/>
              <a:t>&gt;V</a:t>
            </a:r>
            <a:r>
              <a:rPr lang="en-US" baseline="-25000" dirty="0" smtClean="0"/>
              <a:t>TH</a:t>
            </a:r>
            <a:r>
              <a:rPr lang="en-US" dirty="0" smtClean="0"/>
              <a:t>&gt;0</a:t>
            </a:r>
          </a:p>
          <a:p>
            <a:pPr lvl="1"/>
            <a:r>
              <a:rPr lang="en-US" dirty="0" smtClean="0"/>
              <a:t>(can have </a:t>
            </a:r>
            <a:r>
              <a:rPr lang="en-US" dirty="0" err="1" smtClean="0"/>
              <a:t>V</a:t>
            </a:r>
            <a:r>
              <a:rPr lang="en-US" baseline="-25000" dirty="0" err="1" smtClean="0"/>
              <a:t>dd</a:t>
            </a:r>
            <a:r>
              <a:rPr lang="en-US" dirty="0" smtClean="0"/>
              <a:t> ~= V</a:t>
            </a:r>
            <a:r>
              <a:rPr lang="en-US" baseline="-25000" dirty="0" smtClean="0"/>
              <a:t>TH</a:t>
            </a:r>
            <a:r>
              <a:rPr lang="en-US" dirty="0" smtClean="0"/>
              <a:t>, maybe even below)</a:t>
            </a: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22</a:t>
            </a:fld>
            <a:endParaRPr lang="en-US"/>
          </a:p>
        </p:txBody>
      </p:sp>
      <p:graphicFrame>
        <p:nvGraphicFramePr>
          <p:cNvPr id="243714" name="Object 2"/>
          <p:cNvGraphicFramePr>
            <a:graphicFrameLocks noChangeAspect="1"/>
          </p:cNvGraphicFramePr>
          <p:nvPr/>
        </p:nvGraphicFramePr>
        <p:xfrm>
          <a:off x="304800" y="1676400"/>
          <a:ext cx="3849687" cy="844550"/>
        </p:xfrm>
        <a:graphic>
          <a:graphicData uri="http://schemas.openxmlformats.org/presentationml/2006/ole">
            <p:oleObj spid="_x0000_s243714" name="Equation" r:id="rId3" imgW="927100" imgH="203200" progId="Equation.3">
              <p:embed/>
            </p:oleObj>
          </a:graphicData>
        </a:graphic>
      </p:graphicFrame>
      <p:graphicFrame>
        <p:nvGraphicFramePr>
          <p:cNvPr id="243715" name="Object 3"/>
          <p:cNvGraphicFramePr>
            <a:graphicFrameLocks noChangeAspect="1"/>
          </p:cNvGraphicFramePr>
          <p:nvPr/>
        </p:nvGraphicFramePr>
        <p:xfrm>
          <a:off x="4546600" y="1752600"/>
          <a:ext cx="4597400" cy="712788"/>
        </p:xfrm>
        <a:graphic>
          <a:graphicData uri="http://schemas.openxmlformats.org/presentationml/2006/ole">
            <p:oleObj spid="_x0000_s243715" name="Equation" r:id="rId4" imgW="1193800" imgH="177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228600"/>
            <a:ext cx="5715000" cy="1143000"/>
          </a:xfrm>
        </p:spPr>
        <p:txBody>
          <a:bodyPr/>
          <a:lstStyle/>
          <a:p>
            <a:r>
              <a:rPr lang="en-US" dirty="0" smtClean="0"/>
              <a:t>I</a:t>
            </a:r>
            <a:r>
              <a:rPr lang="en-US" baseline="-25000" dirty="0" smtClean="0"/>
              <a:t>DS</a:t>
            </a:r>
            <a:r>
              <a:rPr lang="en-US" dirty="0" smtClean="0"/>
              <a:t> vs. V</a:t>
            </a:r>
            <a:r>
              <a:rPr lang="en-US" baseline="-25000" dirty="0" smtClean="0"/>
              <a:t>GS</a:t>
            </a:r>
          </a:p>
        </p:txBody>
      </p:sp>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F3A81074-BB88-2F47-9AA0-B366B69D6269}" type="slidenum">
              <a:rPr lang="en-US" smtClean="0"/>
              <a:pPr>
                <a:defRPr/>
              </a:pPr>
              <a:t>23</a:t>
            </a:fld>
            <a:endParaRPr lang="en-US"/>
          </a:p>
        </p:txBody>
      </p:sp>
      <p:pic>
        <p:nvPicPr>
          <p:cNvPr id="49157" name="Picture 5"/>
          <p:cNvPicPr>
            <a:picLocks noChangeAspect="1"/>
          </p:cNvPicPr>
          <p:nvPr/>
        </p:nvPicPr>
        <p:blipFill>
          <a:blip r:embed="rId2"/>
          <a:srcRect/>
          <a:stretch>
            <a:fillRect/>
          </a:stretch>
        </p:blipFill>
        <p:spPr bwMode="auto">
          <a:xfrm>
            <a:off x="0" y="1947862"/>
            <a:ext cx="7021513" cy="4910138"/>
          </a:xfrm>
          <a:prstGeom prst="rect">
            <a:avLst/>
          </a:prstGeom>
          <a:noFill/>
          <a:ln w="9525">
            <a:noFill/>
            <a:miter lim="800000"/>
            <a:headEnd/>
            <a:tailEnd/>
          </a:ln>
        </p:spPr>
      </p:pic>
      <p:pic>
        <p:nvPicPr>
          <p:cNvPr id="6" name="Picture 7"/>
          <p:cNvPicPr>
            <a:picLocks noChangeAspect="1"/>
          </p:cNvPicPr>
          <p:nvPr/>
        </p:nvPicPr>
        <p:blipFill>
          <a:blip r:embed="rId3"/>
          <a:srcRect/>
          <a:stretch>
            <a:fillRect/>
          </a:stretch>
        </p:blipFill>
        <p:spPr bwMode="auto">
          <a:xfrm>
            <a:off x="5788606" y="0"/>
            <a:ext cx="3050593"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Voltage</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24</a:t>
            </a:fld>
            <a:endParaRPr lang="en-US"/>
          </a:p>
        </p:txBody>
      </p:sp>
      <p:graphicFrame>
        <p:nvGraphicFramePr>
          <p:cNvPr id="243714" name="Object 2"/>
          <p:cNvGraphicFramePr>
            <a:graphicFrameLocks noChangeAspect="1"/>
          </p:cNvGraphicFramePr>
          <p:nvPr/>
        </p:nvGraphicFramePr>
        <p:xfrm>
          <a:off x="304800" y="1143000"/>
          <a:ext cx="3849687" cy="844550"/>
        </p:xfrm>
        <a:graphic>
          <a:graphicData uri="http://schemas.openxmlformats.org/presentationml/2006/ole">
            <p:oleObj spid="_x0000_s279554" name="Equation" r:id="rId3" imgW="927100" imgH="203200" progId="Equation.3">
              <p:embed/>
            </p:oleObj>
          </a:graphicData>
        </a:graphic>
      </p:graphicFrame>
      <p:graphicFrame>
        <p:nvGraphicFramePr>
          <p:cNvPr id="243715" name="Object 3"/>
          <p:cNvGraphicFramePr>
            <a:graphicFrameLocks noChangeAspect="1"/>
          </p:cNvGraphicFramePr>
          <p:nvPr/>
        </p:nvGraphicFramePr>
        <p:xfrm>
          <a:off x="4546600" y="1219200"/>
          <a:ext cx="4597400" cy="712788"/>
        </p:xfrm>
        <a:graphic>
          <a:graphicData uri="http://schemas.openxmlformats.org/presentationml/2006/ole">
            <p:oleObj spid="_x0000_s279555" name="Equation" r:id="rId4" imgW="1193800" imgH="177800" progId="Equation.3">
              <p:embed/>
            </p:oleObj>
          </a:graphicData>
        </a:graphic>
      </p:graphicFrame>
      <p:sp>
        <p:nvSpPr>
          <p:cNvPr id="8" name="Content Placeholder 7"/>
          <p:cNvSpPr>
            <a:spLocks noGrp="1"/>
          </p:cNvSpPr>
          <p:nvPr>
            <p:ph idx="1"/>
          </p:nvPr>
        </p:nvSpPr>
        <p:spPr>
          <a:xfrm>
            <a:off x="685800" y="1981200"/>
            <a:ext cx="8077200" cy="4114800"/>
          </a:xfrm>
        </p:spPr>
        <p:txBody>
          <a:bodyPr/>
          <a:lstStyle/>
          <a:p>
            <a:r>
              <a:rPr lang="en-US" dirty="0" smtClean="0">
                <a:solidFill>
                  <a:srgbClr val="FF6600"/>
                </a:solidFill>
              </a:rPr>
              <a:t>What happens to T if V set low? [T=CV/I]</a:t>
            </a:r>
          </a:p>
          <a:p>
            <a:pPr lvl="1"/>
            <a:r>
              <a:rPr lang="en-US" dirty="0" smtClean="0"/>
              <a:t>E.g. V</a:t>
            </a:r>
            <a:r>
              <a:rPr lang="en-US" dirty="0" smtClean="0">
                <a:sym typeface="Wingdings"/>
              </a:rPr>
              <a:t> 400mV, 300mV, 200mV ?</a:t>
            </a:r>
            <a:endParaRPr lang="en-US" dirty="0"/>
          </a:p>
        </p:txBody>
      </p:sp>
      <p:pic>
        <p:nvPicPr>
          <p:cNvPr id="9" name="Picture 5"/>
          <p:cNvPicPr>
            <a:picLocks noChangeAspect="1"/>
          </p:cNvPicPr>
          <p:nvPr/>
        </p:nvPicPr>
        <p:blipFill>
          <a:blip r:embed="rId5"/>
          <a:srcRect/>
          <a:stretch>
            <a:fillRect/>
          </a:stretch>
        </p:blipFill>
        <p:spPr bwMode="auto">
          <a:xfrm>
            <a:off x="1524000" y="3013594"/>
            <a:ext cx="5497513" cy="38444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Operating a Transistor</a:t>
            </a:r>
          </a:p>
        </p:txBody>
      </p:sp>
      <p:sp>
        <p:nvSpPr>
          <p:cNvPr id="41987" name="Content Placeholder 2"/>
          <p:cNvSpPr>
            <a:spLocks noGrp="1"/>
          </p:cNvSpPr>
          <p:nvPr>
            <p:ph idx="1"/>
          </p:nvPr>
        </p:nvSpPr>
        <p:spPr/>
        <p:txBody>
          <a:bodyPr/>
          <a:lstStyle/>
          <a:p>
            <a:r>
              <a:rPr lang="en-US" dirty="0" smtClean="0"/>
              <a:t>Concerned about I</a:t>
            </a:r>
            <a:r>
              <a:rPr lang="en-US" baseline="-25000" dirty="0" smtClean="0"/>
              <a:t>on</a:t>
            </a:r>
            <a:r>
              <a:rPr lang="en-US" dirty="0" smtClean="0"/>
              <a:t> and </a:t>
            </a:r>
            <a:r>
              <a:rPr lang="en-US" dirty="0" err="1" smtClean="0"/>
              <a:t>I</a:t>
            </a:r>
            <a:r>
              <a:rPr lang="en-US" baseline="-25000" dirty="0" err="1" smtClean="0"/>
              <a:t>off</a:t>
            </a:r>
            <a:endParaRPr lang="en-US" baseline="-25000" dirty="0" smtClean="0"/>
          </a:p>
          <a:p>
            <a:r>
              <a:rPr lang="en-US" dirty="0" smtClean="0"/>
              <a:t>I</a:t>
            </a:r>
            <a:r>
              <a:rPr lang="en-US" baseline="-25000" dirty="0" smtClean="0"/>
              <a:t>on</a:t>
            </a:r>
            <a:r>
              <a:rPr lang="en-US" dirty="0" smtClean="0"/>
              <a:t> drive (saturation) current for charging</a:t>
            </a:r>
          </a:p>
          <a:p>
            <a:pPr lvl="1"/>
            <a:r>
              <a:rPr lang="en-US" dirty="0" smtClean="0"/>
              <a:t>Determines speed (latency):  </a:t>
            </a:r>
            <a:r>
              <a:rPr lang="en-US" dirty="0" err="1" smtClean="0"/>
              <a:t>T</a:t>
            </a:r>
            <a:r>
              <a:rPr lang="en-US" baseline="-25000" dirty="0" err="1" smtClean="0"/>
              <a:t>gd</a:t>
            </a:r>
            <a:r>
              <a:rPr lang="en-US" dirty="0" smtClean="0"/>
              <a:t> = CV/I</a:t>
            </a:r>
          </a:p>
          <a:p>
            <a:r>
              <a:rPr lang="en-US" dirty="0" err="1" smtClean="0"/>
              <a:t>I</a:t>
            </a:r>
            <a:r>
              <a:rPr lang="en-US" baseline="-25000" dirty="0" err="1" smtClean="0"/>
              <a:t>off</a:t>
            </a:r>
            <a:r>
              <a:rPr lang="en-US" dirty="0" smtClean="0"/>
              <a:t> leakage current</a:t>
            </a:r>
          </a:p>
          <a:p>
            <a:pPr lvl="1"/>
            <a:r>
              <a:rPr lang="en-US" dirty="0" smtClean="0"/>
              <a:t>Determines leakage power/energy:</a:t>
            </a:r>
          </a:p>
          <a:p>
            <a:pPr lvl="2"/>
            <a:r>
              <a:rPr lang="en-US" sz="3200" dirty="0" err="1" smtClean="0"/>
              <a:t>P</a:t>
            </a:r>
            <a:r>
              <a:rPr lang="en-US" sz="3200" baseline="-25000" dirty="0" err="1" smtClean="0"/>
              <a:t>leak</a:t>
            </a:r>
            <a:r>
              <a:rPr lang="en-US" sz="3200" dirty="0" smtClean="0"/>
              <a:t> </a:t>
            </a:r>
            <a:r>
              <a:rPr lang="en-US" sz="3200" dirty="0"/>
              <a:t>= </a:t>
            </a:r>
            <a:r>
              <a:rPr lang="en-US" sz="3200" dirty="0" err="1" smtClean="0"/>
              <a:t>V×I</a:t>
            </a:r>
            <a:r>
              <a:rPr lang="en-US" sz="3200" baseline="-25000" dirty="0" err="1" smtClean="0"/>
              <a:t>leak</a:t>
            </a:r>
            <a:endParaRPr lang="en-US" sz="3200" dirty="0" smtClean="0"/>
          </a:p>
          <a:p>
            <a:pPr lvl="2"/>
            <a:r>
              <a:rPr lang="en-US" sz="3200" dirty="0" err="1" smtClean="0"/>
              <a:t>E</a:t>
            </a:r>
            <a:r>
              <a:rPr lang="en-US" sz="3200" baseline="-25000" dirty="0" err="1" smtClean="0"/>
              <a:t>leak</a:t>
            </a:r>
            <a:r>
              <a:rPr lang="en-US" sz="3200" dirty="0" smtClean="0"/>
              <a:t> = </a:t>
            </a:r>
            <a:r>
              <a:rPr lang="en-US" sz="3200" dirty="0" err="1" smtClean="0"/>
              <a:t>V×I</a:t>
            </a:r>
            <a:r>
              <a:rPr lang="en-US" sz="3200" baseline="-25000" dirty="0" err="1" smtClean="0"/>
              <a:t>leak</a:t>
            </a:r>
            <a:r>
              <a:rPr lang="en-US" sz="3200" dirty="0" err="1" smtClean="0"/>
              <a:t>×T</a:t>
            </a:r>
            <a:r>
              <a:rPr lang="en-US" sz="3200" baseline="-25000" dirty="0" err="1" smtClean="0"/>
              <a:t>cycle</a:t>
            </a:r>
            <a:endParaRPr lang="en-US" sz="3200" baseline="-25000" dirty="0" smtClean="0"/>
          </a:p>
        </p:txBody>
      </p:sp>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04348382-156A-6D42-9E1B-959583C93953}"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9" name="Slide Number Placeholder 5"/>
          <p:cNvSpPr>
            <a:spLocks noGrp="1"/>
          </p:cNvSpPr>
          <p:nvPr>
            <p:ph type="sldNum" sz="quarter" idx="12"/>
          </p:nvPr>
        </p:nvSpPr>
        <p:spPr/>
        <p:txBody>
          <a:bodyPr/>
          <a:lstStyle/>
          <a:p>
            <a:pPr>
              <a:defRPr/>
            </a:pPr>
            <a:fld id="{391B7E5E-04D0-064C-A14C-AF76C2C0E311}" type="slidenum">
              <a:rPr lang="en-US" smtClean="0"/>
              <a:pPr>
                <a:defRPr/>
              </a:pPr>
              <a:t>26</a:t>
            </a:fld>
            <a:endParaRPr lang="en-US"/>
          </a:p>
        </p:txBody>
      </p:sp>
      <p:sp>
        <p:nvSpPr>
          <p:cNvPr id="44038" name="Rectangle 2"/>
          <p:cNvSpPr>
            <a:spLocks noGrp="1" noChangeArrowheads="1"/>
          </p:cNvSpPr>
          <p:nvPr>
            <p:ph type="title"/>
          </p:nvPr>
        </p:nvSpPr>
        <p:spPr/>
        <p:txBody>
          <a:bodyPr/>
          <a:lstStyle/>
          <a:p>
            <a:r>
              <a:rPr lang="en-US" smtClean="0"/>
              <a:t>Leakage</a:t>
            </a:r>
          </a:p>
        </p:txBody>
      </p:sp>
      <p:sp>
        <p:nvSpPr>
          <p:cNvPr id="82947" name="Rectangle 3"/>
          <p:cNvSpPr>
            <a:spLocks noGrp="1" noChangeArrowheads="1"/>
          </p:cNvSpPr>
          <p:nvPr>
            <p:ph type="body" idx="1"/>
          </p:nvPr>
        </p:nvSpPr>
        <p:spPr/>
        <p:txBody>
          <a:bodyPr/>
          <a:lstStyle/>
          <a:p>
            <a:r>
              <a:rPr lang="en-US" dirty="0" smtClean="0"/>
              <a:t>To avoid leakage want </a:t>
            </a:r>
            <a:r>
              <a:rPr lang="en-US" dirty="0" err="1" smtClean="0"/>
              <a:t>I</a:t>
            </a:r>
            <a:r>
              <a:rPr lang="en-US" baseline="-25000" dirty="0" err="1" smtClean="0"/>
              <a:t>off</a:t>
            </a:r>
            <a:r>
              <a:rPr lang="en-US" dirty="0" smtClean="0"/>
              <a:t> very small</a:t>
            </a:r>
          </a:p>
          <a:p>
            <a:r>
              <a:rPr lang="en-US" dirty="0" smtClean="0"/>
              <a:t>Switch V from </a:t>
            </a:r>
            <a:r>
              <a:rPr lang="en-US" dirty="0" err="1" smtClean="0"/>
              <a:t>V</a:t>
            </a:r>
            <a:r>
              <a:rPr lang="en-US" baseline="-25000" dirty="0" err="1" smtClean="0"/>
              <a:t>dd</a:t>
            </a:r>
            <a:r>
              <a:rPr lang="en-US" baseline="-25000" dirty="0" smtClean="0"/>
              <a:t> </a:t>
            </a:r>
            <a:r>
              <a:rPr lang="en-US" dirty="0" smtClean="0"/>
              <a:t>to 0</a:t>
            </a:r>
            <a:endParaRPr lang="en-US" baseline="-25000" dirty="0" smtClean="0"/>
          </a:p>
          <a:p>
            <a:r>
              <a:rPr lang="en-US" dirty="0" err="1" smtClean="0"/>
              <a:t>V</a:t>
            </a:r>
            <a:r>
              <a:rPr lang="en-US" baseline="-25000" dirty="0" err="1" smtClean="0"/>
              <a:t>gs</a:t>
            </a:r>
            <a:r>
              <a:rPr lang="en-US" dirty="0" smtClean="0"/>
              <a:t> in off state is 0 </a:t>
            </a:r>
            <a:r>
              <a:rPr lang="en-US" dirty="0">
                <a:sym typeface="Wingdings" pitchFamily="1" charset="2"/>
              </a:rPr>
              <a:t>(</a:t>
            </a:r>
            <a:r>
              <a:rPr lang="en-US" dirty="0" err="1" smtClean="0">
                <a:sym typeface="Wingdings" pitchFamily="1" charset="2"/>
              </a:rPr>
              <a:t>V</a:t>
            </a:r>
            <a:r>
              <a:rPr lang="en-US" baseline="-25000" dirty="0" err="1" smtClean="0">
                <a:sym typeface="Wingdings" pitchFamily="1" charset="2"/>
              </a:rPr>
              <a:t>gs</a:t>
            </a:r>
            <a:r>
              <a:rPr lang="en-US" dirty="0" smtClean="0">
                <a:sym typeface="Wingdings" pitchFamily="1" charset="2"/>
              </a:rPr>
              <a:t>&lt;V</a:t>
            </a:r>
            <a:r>
              <a:rPr lang="en-US" baseline="-25000" dirty="0" smtClean="0">
                <a:sym typeface="Wingdings" pitchFamily="1" charset="2"/>
              </a:rPr>
              <a:t>TH</a:t>
            </a:r>
            <a:r>
              <a:rPr lang="en-US" dirty="0" smtClean="0">
                <a:sym typeface="Wingdings" pitchFamily="1" charset="2"/>
              </a:rPr>
              <a:t>)</a:t>
            </a:r>
            <a:endParaRPr lang="en-US" baseline="-25000" dirty="0" smtClean="0"/>
          </a:p>
          <a:p>
            <a:endParaRPr lang="en-US" dirty="0" smtClean="0"/>
          </a:p>
        </p:txBody>
      </p:sp>
      <p:graphicFrame>
        <p:nvGraphicFramePr>
          <p:cNvPr id="2" name="Object 2"/>
          <p:cNvGraphicFramePr>
            <a:graphicFrameLocks noChangeAspect="1"/>
          </p:cNvGraphicFramePr>
          <p:nvPr/>
        </p:nvGraphicFramePr>
        <p:xfrm>
          <a:off x="1111250" y="3733800"/>
          <a:ext cx="6794500" cy="1262063"/>
        </p:xfrm>
        <a:graphic>
          <a:graphicData uri="http://schemas.openxmlformats.org/presentationml/2006/ole">
            <p:oleObj spid="_x0000_s225282" name="Equation" r:id="rId3" imgW="1435100" imgH="266700" progId="Equation.3">
              <p:embed/>
            </p:oleObj>
          </a:graphicData>
        </a:graphic>
      </p:graphicFrame>
      <p:graphicFrame>
        <p:nvGraphicFramePr>
          <p:cNvPr id="10" name="Object 3"/>
          <p:cNvGraphicFramePr>
            <a:graphicFrameLocks noChangeAspect="1"/>
          </p:cNvGraphicFramePr>
          <p:nvPr/>
        </p:nvGraphicFramePr>
        <p:xfrm>
          <a:off x="1317625" y="4981575"/>
          <a:ext cx="6075363" cy="1203325"/>
        </p:xfrm>
        <a:graphic>
          <a:graphicData uri="http://schemas.openxmlformats.org/presentationml/2006/ole">
            <p:oleObj spid="_x0000_s225283" name="Equation" r:id="rId4" imgW="1282700" imgH="2540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smtClean="0"/>
              <a:t>Penn ESE532 Spring 2017 -- DeHon</a:t>
            </a:r>
            <a:endParaRPr lang="en-US" dirty="0"/>
          </a:p>
        </p:txBody>
      </p:sp>
      <p:sp>
        <p:nvSpPr>
          <p:cNvPr id="11" name="Slide Number Placeholder 5"/>
          <p:cNvSpPr>
            <a:spLocks noGrp="1"/>
          </p:cNvSpPr>
          <p:nvPr>
            <p:ph type="sldNum" sz="quarter" idx="12"/>
          </p:nvPr>
        </p:nvSpPr>
        <p:spPr/>
        <p:txBody>
          <a:bodyPr/>
          <a:lstStyle/>
          <a:p>
            <a:pPr>
              <a:defRPr/>
            </a:pPr>
            <a:fld id="{9A67F558-F484-F243-8C67-18B06EBF5C90}" type="slidenum">
              <a:rPr lang="en-US" smtClean="0"/>
              <a:pPr>
                <a:defRPr/>
              </a:pPr>
              <a:t>27</a:t>
            </a:fld>
            <a:endParaRPr lang="en-US"/>
          </a:p>
        </p:txBody>
      </p:sp>
      <p:sp>
        <p:nvSpPr>
          <p:cNvPr id="45061" name="Rectangle 2"/>
          <p:cNvSpPr>
            <a:spLocks noGrp="1" noChangeArrowheads="1"/>
          </p:cNvSpPr>
          <p:nvPr>
            <p:ph type="title"/>
          </p:nvPr>
        </p:nvSpPr>
        <p:spPr/>
        <p:txBody>
          <a:bodyPr/>
          <a:lstStyle/>
          <a:p>
            <a:pPr algn="l"/>
            <a:r>
              <a:rPr lang="en-US" sz="4000" smtClean="0"/>
              <a:t>Leakage</a:t>
            </a:r>
          </a:p>
        </p:txBody>
      </p:sp>
      <p:sp>
        <p:nvSpPr>
          <p:cNvPr id="45062" name="Rectangle 3"/>
          <p:cNvSpPr>
            <a:spLocks noGrp="1" noChangeArrowheads="1"/>
          </p:cNvSpPr>
          <p:nvPr>
            <p:ph type="body" idx="1"/>
          </p:nvPr>
        </p:nvSpPr>
        <p:spPr>
          <a:xfrm>
            <a:off x="457200" y="3810000"/>
            <a:ext cx="8305800" cy="2286000"/>
          </a:xfrm>
        </p:spPr>
        <p:txBody>
          <a:bodyPr/>
          <a:lstStyle/>
          <a:p>
            <a:r>
              <a:rPr lang="en-US" sz="2800" dirty="0"/>
              <a:t>S</a:t>
            </a:r>
            <a:r>
              <a:rPr lang="en-US" sz="2800" dirty="0">
                <a:sym typeface="Symbol" pitchFamily="1" charset="2"/>
              </a:rPr>
              <a:t></a:t>
            </a:r>
            <a:r>
              <a:rPr lang="en-US" sz="2800" dirty="0"/>
              <a:t>90mV for single gate</a:t>
            </a:r>
          </a:p>
          <a:p>
            <a:r>
              <a:rPr lang="en-US" sz="2800" dirty="0"/>
              <a:t>S</a:t>
            </a:r>
            <a:r>
              <a:rPr lang="en-US" sz="2800" dirty="0">
                <a:sym typeface="Symbol" pitchFamily="1" charset="2"/>
              </a:rPr>
              <a:t>70mV for double </a:t>
            </a:r>
            <a:r>
              <a:rPr lang="en-US" sz="2800" dirty="0" smtClean="0">
                <a:sym typeface="Symbol" pitchFamily="1" charset="2"/>
              </a:rPr>
              <a:t>gate (</a:t>
            </a:r>
            <a:r>
              <a:rPr lang="en-US" sz="2800" dirty="0" err="1" smtClean="0">
                <a:sym typeface="Symbol" pitchFamily="1" charset="2"/>
              </a:rPr>
              <a:t>FinFET</a:t>
            </a:r>
            <a:r>
              <a:rPr lang="en-US" sz="2800" dirty="0" smtClean="0">
                <a:sym typeface="Symbol" pitchFamily="1" charset="2"/>
              </a:rPr>
              <a:t>)</a:t>
            </a:r>
          </a:p>
          <a:p>
            <a:r>
              <a:rPr lang="en-US" sz="2800" dirty="0" smtClean="0">
                <a:sym typeface="Symbol" pitchFamily="1" charset="2"/>
              </a:rPr>
              <a:t>For lowest leakage, want S small, </a:t>
            </a:r>
            <a:r>
              <a:rPr lang="en-US" sz="2800" dirty="0" smtClean="0">
                <a:latin typeface="Arial"/>
                <a:sym typeface="Symbol" pitchFamily="1" charset="2"/>
              </a:rPr>
              <a:t>V</a:t>
            </a:r>
            <a:r>
              <a:rPr lang="en-US" sz="2800" baseline="-25000" dirty="0" smtClean="0">
                <a:latin typeface="Arial"/>
                <a:sym typeface="Symbol" pitchFamily="1" charset="2"/>
              </a:rPr>
              <a:t>TH</a:t>
            </a:r>
            <a:r>
              <a:rPr lang="en-US" sz="2800" dirty="0" smtClean="0">
                <a:sym typeface="Symbol" pitchFamily="1" charset="2"/>
              </a:rPr>
              <a:t> large</a:t>
            </a:r>
            <a:endParaRPr lang="en-US" sz="2800" dirty="0">
              <a:sym typeface="Symbol" pitchFamily="1" charset="2"/>
            </a:endParaRPr>
          </a:p>
          <a:p>
            <a:r>
              <a:rPr lang="en-US" sz="2800" dirty="0">
                <a:sym typeface="Wingdings" pitchFamily="1" charset="2"/>
              </a:rPr>
              <a:t>4 orders of magnitude I</a:t>
            </a:r>
            <a:r>
              <a:rPr lang="en-US" sz="2800" baseline="-25000" dirty="0">
                <a:sym typeface="Wingdings" pitchFamily="1" charset="2"/>
              </a:rPr>
              <a:t>VT</a:t>
            </a:r>
            <a:r>
              <a:rPr lang="en-US" sz="2800" dirty="0">
                <a:sym typeface="Wingdings" pitchFamily="1" charset="2"/>
              </a:rPr>
              <a:t>/</a:t>
            </a:r>
            <a:r>
              <a:rPr lang="en-US" sz="2800" dirty="0" err="1">
                <a:sym typeface="Wingdings" pitchFamily="1" charset="2"/>
              </a:rPr>
              <a:t>I</a:t>
            </a:r>
            <a:r>
              <a:rPr lang="en-US" sz="2800" baseline="-25000" dirty="0" err="1">
                <a:sym typeface="Wingdings" pitchFamily="1" charset="2"/>
              </a:rPr>
              <a:t>off</a:t>
            </a:r>
            <a:r>
              <a:rPr lang="en-US" sz="2800" dirty="0" err="1">
                <a:sym typeface="Wingdings" pitchFamily="1" charset="2"/>
              </a:rPr>
              <a:t>V</a:t>
            </a:r>
            <a:r>
              <a:rPr lang="en-US" sz="2800" baseline="-25000" dirty="0" err="1">
                <a:sym typeface="Wingdings" pitchFamily="1" charset="2"/>
              </a:rPr>
              <a:t>TH</a:t>
            </a:r>
            <a:r>
              <a:rPr lang="en-US" sz="2800" dirty="0">
                <a:sym typeface="Wingdings" pitchFamily="1" charset="2"/>
              </a:rPr>
              <a:t>&gt;280mV</a:t>
            </a:r>
          </a:p>
          <a:p>
            <a:endParaRPr lang="en-US" sz="2800" dirty="0"/>
          </a:p>
        </p:txBody>
      </p:sp>
      <p:pic>
        <p:nvPicPr>
          <p:cNvPr id="45063" name="Picture 7"/>
          <p:cNvPicPr>
            <a:picLocks noChangeAspect="1" noChangeArrowheads="1"/>
          </p:cNvPicPr>
          <p:nvPr/>
        </p:nvPicPr>
        <p:blipFill>
          <a:blip r:embed="rId3"/>
          <a:srcRect/>
          <a:stretch>
            <a:fillRect/>
          </a:stretch>
        </p:blipFill>
        <p:spPr bwMode="auto">
          <a:xfrm>
            <a:off x="4441825" y="609600"/>
            <a:ext cx="4702175" cy="3276600"/>
          </a:xfrm>
          <a:prstGeom prst="rect">
            <a:avLst/>
          </a:prstGeom>
          <a:noFill/>
          <a:ln w="9525">
            <a:noFill/>
            <a:miter lim="800000"/>
            <a:headEnd/>
            <a:tailEnd/>
          </a:ln>
        </p:spPr>
      </p:pic>
      <p:graphicFrame>
        <p:nvGraphicFramePr>
          <p:cNvPr id="2" name="Object 2"/>
          <p:cNvGraphicFramePr>
            <a:graphicFrameLocks noChangeAspect="1"/>
          </p:cNvGraphicFramePr>
          <p:nvPr/>
        </p:nvGraphicFramePr>
        <p:xfrm>
          <a:off x="155575" y="2514600"/>
          <a:ext cx="4616450" cy="914400"/>
        </p:xfrm>
        <a:graphic>
          <a:graphicData uri="http://schemas.openxmlformats.org/presentationml/2006/ole">
            <p:oleObj spid="_x0000_s226306" name="Equation" r:id="rId4" imgW="1282700" imgH="254000" progId="Equation.3">
              <p:embed/>
            </p:oleObj>
          </a:graphicData>
        </a:graphic>
      </p:graphicFrame>
      <p:sp>
        <p:nvSpPr>
          <p:cNvPr id="8" name="TextBox 7"/>
          <p:cNvSpPr txBox="1"/>
          <p:nvPr/>
        </p:nvSpPr>
        <p:spPr>
          <a:xfrm>
            <a:off x="1600200" y="5903913"/>
            <a:ext cx="6554788" cy="954087"/>
          </a:xfrm>
          <a:prstGeom prst="rect">
            <a:avLst/>
          </a:prstGeom>
          <a:noFill/>
        </p:spPr>
        <p:txBody>
          <a:bodyPr wrap="none">
            <a:spAutoFit/>
          </a:bodyPr>
          <a:lstStyle/>
          <a:p>
            <a:pPr>
              <a:defRPr/>
            </a:pPr>
            <a:r>
              <a:rPr lang="en-US" sz="3200" dirty="0">
                <a:solidFill>
                  <a:schemeClr val="accent6"/>
                </a:solidFill>
                <a:latin typeface="+mn-lt"/>
                <a:sym typeface="Wingdings" charset="2"/>
              </a:rPr>
              <a:t>Leakage limits V</a:t>
            </a:r>
            <a:r>
              <a:rPr lang="en-US" sz="3200" baseline="-25000" dirty="0">
                <a:solidFill>
                  <a:schemeClr val="accent6"/>
                </a:solidFill>
                <a:latin typeface="+mn-lt"/>
                <a:sym typeface="Wingdings" charset="2"/>
              </a:rPr>
              <a:t>TH</a:t>
            </a:r>
            <a:r>
              <a:rPr lang="en-US" sz="3200" dirty="0">
                <a:solidFill>
                  <a:schemeClr val="accent6"/>
                </a:solidFill>
                <a:latin typeface="+mn-lt"/>
                <a:sym typeface="Wingdings" charset="2"/>
              </a:rPr>
              <a:t> in turn limits </a:t>
            </a:r>
            <a:r>
              <a:rPr lang="en-US" sz="3200" dirty="0" err="1">
                <a:solidFill>
                  <a:schemeClr val="accent6"/>
                </a:solidFill>
                <a:latin typeface="+mn-lt"/>
                <a:sym typeface="Wingdings" charset="2"/>
              </a:rPr>
              <a:t>V</a:t>
            </a:r>
            <a:r>
              <a:rPr lang="en-US" sz="3200" baseline="-25000" dirty="0" err="1">
                <a:solidFill>
                  <a:schemeClr val="accent6"/>
                </a:solidFill>
                <a:latin typeface="+mn-lt"/>
                <a:sym typeface="Wingdings" charset="2"/>
              </a:rPr>
              <a:t>dd</a:t>
            </a:r>
            <a:endParaRPr lang="en-US" sz="3200" baseline="-25000" dirty="0">
              <a:solidFill>
                <a:schemeClr val="accent6"/>
              </a:solidFill>
              <a:latin typeface="+mn-lt"/>
              <a:sym typeface="Symbol" charset="2"/>
            </a:endParaRPr>
          </a:p>
          <a:p>
            <a:pPr>
              <a:defRPr/>
            </a:pPr>
            <a:endParaRPr lang="en-US" dirty="0">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Penn ESE532 Spring 2017 -- DeHon</a:t>
            </a:r>
            <a:endParaRPr lang="en-US" dirty="0"/>
          </a:p>
        </p:txBody>
      </p:sp>
      <p:sp>
        <p:nvSpPr>
          <p:cNvPr id="8" name="Slide Number Placeholder 5"/>
          <p:cNvSpPr>
            <a:spLocks noGrp="1"/>
          </p:cNvSpPr>
          <p:nvPr>
            <p:ph type="sldNum" sz="quarter" idx="12"/>
          </p:nvPr>
        </p:nvSpPr>
        <p:spPr/>
        <p:txBody>
          <a:bodyPr/>
          <a:lstStyle/>
          <a:p>
            <a:pPr>
              <a:defRPr/>
            </a:pPr>
            <a:fld id="{2CDD80B6-8B49-9C4A-8634-5B1B37D83EB5}" type="slidenum">
              <a:rPr lang="en-US"/>
              <a:pPr>
                <a:defRPr/>
              </a:pPr>
              <a:t>28</a:t>
            </a:fld>
            <a:endParaRPr lang="en-US" dirty="0"/>
          </a:p>
        </p:txBody>
      </p:sp>
      <p:sp>
        <p:nvSpPr>
          <p:cNvPr id="54276" name="Rectangle 2"/>
          <p:cNvSpPr>
            <a:spLocks noGrp="1" noChangeArrowheads="1"/>
          </p:cNvSpPr>
          <p:nvPr>
            <p:ph type="title"/>
          </p:nvPr>
        </p:nvSpPr>
        <p:spPr>
          <a:xfrm>
            <a:off x="228600" y="914400"/>
            <a:ext cx="3962400" cy="1143000"/>
          </a:xfrm>
        </p:spPr>
        <p:txBody>
          <a:bodyPr/>
          <a:lstStyle/>
          <a:p>
            <a:r>
              <a:rPr lang="en-US" sz="4000" dirty="0"/>
              <a:t>Statistical Dopant</a:t>
            </a:r>
            <a:br>
              <a:rPr lang="en-US" sz="4000" dirty="0"/>
            </a:br>
            <a:r>
              <a:rPr lang="en-US" sz="4000" dirty="0"/>
              <a:t>Count and Placement</a:t>
            </a:r>
          </a:p>
        </p:txBody>
      </p:sp>
      <p:pic>
        <p:nvPicPr>
          <p:cNvPr id="54278" name="Picture 4"/>
          <p:cNvPicPr>
            <a:picLocks noChangeAspect="1" noChangeArrowheads="1"/>
          </p:cNvPicPr>
          <p:nvPr/>
        </p:nvPicPr>
        <p:blipFill>
          <a:blip r:embed="rId3"/>
          <a:srcRect/>
          <a:stretch>
            <a:fillRect/>
          </a:stretch>
        </p:blipFill>
        <p:spPr bwMode="auto">
          <a:xfrm>
            <a:off x="4267200" y="0"/>
            <a:ext cx="4448175" cy="6584950"/>
          </a:xfrm>
          <a:prstGeom prst="rect">
            <a:avLst/>
          </a:prstGeom>
          <a:noFill/>
          <a:ln w="9525">
            <a:noFill/>
            <a:miter lim="800000"/>
            <a:headEnd/>
            <a:tailEnd/>
          </a:ln>
        </p:spPr>
      </p:pic>
      <p:sp>
        <p:nvSpPr>
          <p:cNvPr id="54279" name="Text Box 5"/>
          <p:cNvSpPr txBox="1">
            <a:spLocks noChangeArrowheads="1"/>
          </p:cNvSpPr>
          <p:nvPr/>
        </p:nvSpPr>
        <p:spPr bwMode="auto">
          <a:xfrm>
            <a:off x="4691063" y="6400800"/>
            <a:ext cx="4452937" cy="457200"/>
          </a:xfrm>
          <a:prstGeom prst="rect">
            <a:avLst/>
          </a:prstGeom>
          <a:noFill/>
          <a:ln w="9525">
            <a:noFill/>
            <a:miter lim="800000"/>
            <a:headEnd/>
            <a:tailEnd/>
          </a:ln>
        </p:spPr>
        <p:txBody>
          <a:bodyPr wrap="none">
            <a:prstTxWarp prst="textNoShape">
              <a:avLst/>
            </a:prstTxWarp>
            <a:spAutoFit/>
          </a:bodyPr>
          <a:lstStyle/>
          <a:p>
            <a:r>
              <a:rPr lang="en-US" dirty="0">
                <a:solidFill>
                  <a:schemeClr val="accent2"/>
                </a:solidFill>
                <a:latin typeface="Arial" pitchFamily="1" charset="0"/>
                <a:ea typeface="Arial" pitchFamily="1" charset="0"/>
                <a:cs typeface="Arial" pitchFamily="1" charset="0"/>
              </a:rPr>
              <a:t>[Bernstein et al, IBM JRD 2006]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Penn ESE532 Spring 2017 -- DeHon</a:t>
            </a:r>
            <a:endParaRPr lang="en-US" dirty="0"/>
          </a:p>
        </p:txBody>
      </p:sp>
      <p:sp>
        <p:nvSpPr>
          <p:cNvPr id="8" name="Slide Number Placeholder 5"/>
          <p:cNvSpPr>
            <a:spLocks noGrp="1"/>
          </p:cNvSpPr>
          <p:nvPr>
            <p:ph type="sldNum" sz="quarter" idx="12"/>
          </p:nvPr>
        </p:nvSpPr>
        <p:spPr/>
        <p:txBody>
          <a:bodyPr/>
          <a:lstStyle/>
          <a:p>
            <a:pPr>
              <a:defRPr/>
            </a:pPr>
            <a:fld id="{78AD374E-5D49-B84F-9C50-92556E97B22C}" type="slidenum">
              <a:rPr lang="en-US"/>
              <a:pPr>
                <a:defRPr/>
              </a:pPr>
              <a:t>29</a:t>
            </a:fld>
            <a:endParaRPr lang="en-US" dirty="0"/>
          </a:p>
        </p:txBody>
      </p:sp>
      <p:sp>
        <p:nvSpPr>
          <p:cNvPr id="56324" name="Rectangle 2"/>
          <p:cNvSpPr>
            <a:spLocks noGrp="1" noChangeArrowheads="1"/>
          </p:cNvSpPr>
          <p:nvPr>
            <p:ph type="title"/>
          </p:nvPr>
        </p:nvSpPr>
        <p:spPr>
          <a:xfrm>
            <a:off x="685800" y="304800"/>
            <a:ext cx="7772400" cy="1143000"/>
          </a:xfrm>
        </p:spPr>
        <p:txBody>
          <a:bodyPr/>
          <a:lstStyle/>
          <a:p>
            <a:r>
              <a:rPr lang="en-US" dirty="0" err="1"/>
              <a:t>V</a:t>
            </a:r>
            <a:r>
              <a:rPr lang="en-US" baseline="-25000" dirty="0" err="1"/>
              <a:t>th</a:t>
            </a:r>
            <a:r>
              <a:rPr lang="en-US" dirty="0"/>
              <a:t> Variability @ 65nm</a:t>
            </a:r>
          </a:p>
        </p:txBody>
      </p:sp>
      <p:pic>
        <p:nvPicPr>
          <p:cNvPr id="56326" name="Picture 4"/>
          <p:cNvPicPr>
            <a:picLocks noChangeAspect="1" noChangeArrowheads="1"/>
          </p:cNvPicPr>
          <p:nvPr/>
        </p:nvPicPr>
        <p:blipFill>
          <a:blip r:embed="rId3"/>
          <a:srcRect/>
          <a:stretch>
            <a:fillRect/>
          </a:stretch>
        </p:blipFill>
        <p:spPr bwMode="auto">
          <a:xfrm>
            <a:off x="1600200" y="1371600"/>
            <a:ext cx="6016625" cy="4868863"/>
          </a:xfrm>
          <a:prstGeom prst="rect">
            <a:avLst/>
          </a:prstGeom>
          <a:noFill/>
          <a:ln w="9525">
            <a:noFill/>
            <a:miter lim="800000"/>
            <a:headEnd/>
            <a:tailEnd/>
          </a:ln>
        </p:spPr>
      </p:pic>
      <p:sp>
        <p:nvSpPr>
          <p:cNvPr id="56327" name="Text Box 5"/>
          <p:cNvSpPr txBox="1">
            <a:spLocks noChangeArrowheads="1"/>
          </p:cNvSpPr>
          <p:nvPr/>
        </p:nvSpPr>
        <p:spPr bwMode="auto">
          <a:xfrm>
            <a:off x="4691063" y="6400800"/>
            <a:ext cx="4452937"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pitchFamily="1" charset="0"/>
                <a:ea typeface="Arial" pitchFamily="1" charset="0"/>
                <a:cs typeface="Arial" pitchFamily="1" charset="0"/>
              </a:rPr>
              <a:t>[Bernstein et al, IBM JRD 2006]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a:t>
            </a:r>
            <a:endParaRPr lang="en-US" dirty="0"/>
          </a:p>
        </p:txBody>
      </p:sp>
      <p:sp>
        <p:nvSpPr>
          <p:cNvPr id="3" name="Content Placeholder 2"/>
          <p:cNvSpPr>
            <a:spLocks noGrp="1"/>
          </p:cNvSpPr>
          <p:nvPr>
            <p:ph idx="1"/>
          </p:nvPr>
        </p:nvSpPr>
        <p:spPr/>
        <p:txBody>
          <a:bodyPr/>
          <a:lstStyle/>
          <a:p>
            <a:r>
              <a:rPr lang="en-US" dirty="0" smtClean="0"/>
              <a:t>Energy dominates</a:t>
            </a:r>
          </a:p>
          <a:p>
            <a:pPr lvl="1"/>
            <a:r>
              <a:rPr lang="en-US" dirty="0" smtClean="0"/>
              <a:t>Including limiting performance</a:t>
            </a:r>
          </a:p>
          <a:p>
            <a:r>
              <a:rPr lang="en-US" dirty="0" smtClean="0"/>
              <a:t>Make memories small and wires short</a:t>
            </a:r>
          </a:p>
          <a:p>
            <a:pPr lvl="1"/>
            <a:r>
              <a:rPr lang="en-US" dirty="0" smtClean="0"/>
              <a:t>Small memories cost less energy per read</a:t>
            </a:r>
          </a:p>
          <a:p>
            <a:r>
              <a:rPr lang="en-US" dirty="0" smtClean="0"/>
              <a:t>Accelerators reduce energy</a:t>
            </a:r>
          </a:p>
          <a:p>
            <a:pPr lvl="1"/>
            <a:r>
              <a:rPr lang="en-US" dirty="0" smtClean="0"/>
              <a:t>Compared to processors</a:t>
            </a:r>
          </a:p>
          <a:p>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1"/>
          <p:cNvSpPr>
            <a:spLocks noGrp="1"/>
          </p:cNvSpPr>
          <p:nvPr>
            <p:ph type="dt" sz="quarter" idx="10"/>
          </p:nvPr>
        </p:nvSpPr>
        <p:spPr/>
        <p:txBody>
          <a:bodyPr/>
          <a:lstStyle/>
          <a:p>
            <a:pPr>
              <a:defRPr/>
            </a:pPr>
            <a:r>
              <a:rPr lang="en-US" smtClean="0"/>
              <a:t>Penn ESE532 Spring 2017 -- DeHon</a:t>
            </a:r>
            <a:endParaRPr lang="en-US"/>
          </a:p>
        </p:txBody>
      </p:sp>
      <p:sp>
        <p:nvSpPr>
          <p:cNvPr id="58371" name="Slide Number Placeholder 5"/>
          <p:cNvSpPr txBox="1">
            <a:spLocks noGrp="1"/>
          </p:cNvSpPr>
          <p:nvPr/>
        </p:nvSpPr>
        <p:spPr bwMode="auto">
          <a:xfrm>
            <a:off x="7239000" y="6400800"/>
            <a:ext cx="1905000" cy="457200"/>
          </a:xfrm>
          <a:prstGeom prst="rect">
            <a:avLst/>
          </a:prstGeom>
          <a:noFill/>
          <a:ln w="9525">
            <a:noFill/>
            <a:miter lim="800000"/>
            <a:headEnd/>
            <a:tailEnd/>
          </a:ln>
        </p:spPr>
        <p:txBody>
          <a:bodyPr>
            <a:prstTxWarp prst="textNoShape">
              <a:avLst/>
            </a:prstTxWarp>
          </a:bodyPr>
          <a:lstStyle/>
          <a:p>
            <a:pPr algn="r"/>
            <a:fld id="{6CFDCEA1-C5D6-A244-899B-2976388D35A2}" type="slidenum">
              <a:rPr lang="en-US" sz="1800">
                <a:latin typeface="Arial" pitchFamily="1" charset="0"/>
                <a:ea typeface="MS PGothic" pitchFamily="34" charset="-128"/>
                <a:cs typeface="MS PGothic" pitchFamily="34" charset="-128"/>
              </a:rPr>
              <a:pPr algn="r"/>
              <a:t>30</a:t>
            </a:fld>
            <a:endParaRPr lang="en-US" sz="1800">
              <a:latin typeface="Arial" pitchFamily="1" charset="0"/>
              <a:ea typeface="MS PGothic" pitchFamily="34" charset="-128"/>
              <a:cs typeface="MS PGothic" pitchFamily="34" charset="-128"/>
            </a:endParaRPr>
          </a:p>
        </p:txBody>
      </p:sp>
      <p:pic>
        <p:nvPicPr>
          <p:cNvPr id="58372" name="Picture 112"/>
          <p:cNvPicPr>
            <a:picLocks noChangeAspect="1" noChangeArrowheads="1"/>
          </p:cNvPicPr>
          <p:nvPr/>
        </p:nvPicPr>
        <p:blipFill>
          <a:blip r:embed="rId3"/>
          <a:srcRect/>
          <a:stretch>
            <a:fillRect/>
          </a:stretch>
        </p:blipFill>
        <p:spPr bwMode="auto">
          <a:xfrm>
            <a:off x="762000" y="2819400"/>
            <a:ext cx="4953000" cy="3446463"/>
          </a:xfrm>
          <a:prstGeom prst="rect">
            <a:avLst/>
          </a:prstGeom>
          <a:noFill/>
          <a:ln w="9525">
            <a:noFill/>
            <a:miter lim="800000"/>
            <a:headEnd/>
            <a:tailEnd/>
          </a:ln>
        </p:spPr>
      </p:pic>
      <p:sp>
        <p:nvSpPr>
          <p:cNvPr id="58373" name="Rectangle 2"/>
          <p:cNvSpPr>
            <a:spLocks noGrp="1" noChangeArrowheads="1"/>
          </p:cNvSpPr>
          <p:nvPr>
            <p:ph type="title" idx="4294967295"/>
          </p:nvPr>
        </p:nvSpPr>
        <p:spPr>
          <a:xfrm>
            <a:off x="457200" y="228600"/>
            <a:ext cx="7772400" cy="1143000"/>
          </a:xfrm>
        </p:spPr>
        <p:txBody>
          <a:bodyPr/>
          <a:lstStyle/>
          <a:p>
            <a:r>
              <a:rPr lang="en-US" smtClean="0"/>
              <a:t>Variation</a:t>
            </a:r>
          </a:p>
        </p:txBody>
      </p:sp>
      <p:sp>
        <p:nvSpPr>
          <p:cNvPr id="122883" name="Rectangle 3"/>
          <p:cNvSpPr>
            <a:spLocks noGrp="1" noChangeArrowheads="1"/>
          </p:cNvSpPr>
          <p:nvPr>
            <p:ph type="body" idx="4294967295"/>
          </p:nvPr>
        </p:nvSpPr>
        <p:spPr>
          <a:xfrm>
            <a:off x="152400" y="1295400"/>
            <a:ext cx="7772400" cy="5257800"/>
          </a:xfrm>
        </p:spPr>
        <p:txBody>
          <a:bodyPr/>
          <a:lstStyle/>
          <a:p>
            <a:r>
              <a:rPr lang="en-US" sz="2800" dirty="0"/>
              <a:t>Fewer </a:t>
            </a:r>
            <a:r>
              <a:rPr lang="en-US" sz="2800" dirty="0" err="1"/>
              <a:t>dopants</a:t>
            </a:r>
            <a:r>
              <a:rPr lang="en-US" sz="2800" dirty="0"/>
              <a:t>, atoms </a:t>
            </a:r>
            <a:r>
              <a:rPr lang="en-US" sz="2800" dirty="0" err="1">
                <a:sym typeface="Wingdings" pitchFamily="1" charset="2"/>
              </a:rPr>
              <a:t></a:t>
            </a:r>
            <a:r>
              <a:rPr lang="en-US" sz="2800" dirty="0">
                <a:sym typeface="Wingdings" pitchFamily="1" charset="2"/>
              </a:rPr>
              <a:t> </a:t>
            </a:r>
            <a:r>
              <a:rPr lang="en-US" sz="2800" dirty="0"/>
              <a:t>increasing Variation</a:t>
            </a:r>
          </a:p>
          <a:p>
            <a:r>
              <a:rPr lang="en-US" sz="2800" dirty="0">
                <a:solidFill>
                  <a:srgbClr val="FF6600"/>
                </a:solidFill>
              </a:rPr>
              <a:t>How do we deal with variation?</a:t>
            </a:r>
          </a:p>
        </p:txBody>
      </p:sp>
      <p:sp>
        <p:nvSpPr>
          <p:cNvPr id="9" name="Slide Number Placeholder 3"/>
          <p:cNvSpPr>
            <a:spLocks noGrp="1"/>
          </p:cNvSpPr>
          <p:nvPr>
            <p:ph type="sldNum" sz="quarter" idx="12"/>
          </p:nvPr>
        </p:nvSpPr>
        <p:spPr/>
        <p:txBody>
          <a:bodyPr/>
          <a:lstStyle/>
          <a:p>
            <a:pPr>
              <a:defRPr/>
            </a:pPr>
            <a:fld id="{B2EA1956-37C9-B34B-9846-8CCAB8E6DB02}" type="slidenum">
              <a:rPr lang="en-US" smtClean="0"/>
              <a:pPr>
                <a:defRPr/>
              </a:pPr>
              <a:t>30</a:t>
            </a:fld>
            <a:endParaRPr lang="en-US"/>
          </a:p>
        </p:txBody>
      </p:sp>
      <p:sp>
        <p:nvSpPr>
          <p:cNvPr id="8" name="TextBox 7"/>
          <p:cNvSpPr txBox="1"/>
          <p:nvPr/>
        </p:nvSpPr>
        <p:spPr>
          <a:xfrm>
            <a:off x="5829300" y="3733800"/>
            <a:ext cx="3314700" cy="830263"/>
          </a:xfrm>
          <a:prstGeom prst="rect">
            <a:avLst/>
          </a:prstGeom>
          <a:noFill/>
        </p:spPr>
        <p:txBody>
          <a:bodyPr wrap="none">
            <a:spAutoFit/>
          </a:bodyPr>
          <a:lstStyle/>
          <a:p>
            <a:pPr algn="ctr">
              <a:defRPr/>
            </a:pPr>
            <a:r>
              <a:rPr lang="en-US" dirty="0">
                <a:latin typeface="+mn-lt"/>
              </a:rPr>
              <a:t>    % variation in V</a:t>
            </a:r>
            <a:r>
              <a:rPr lang="en-US" baseline="-25000" dirty="0">
                <a:latin typeface="+mn-lt"/>
              </a:rPr>
              <a:t>TH</a:t>
            </a:r>
          </a:p>
          <a:p>
            <a:pPr algn="ctr">
              <a:defRPr/>
            </a:pPr>
            <a:r>
              <a:rPr lang="en-US" dirty="0">
                <a:latin typeface="+mn-lt"/>
              </a:rPr>
              <a:t>(From ITRS prediction)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1"/>
          <p:cNvSpPr>
            <a:spLocks noGrp="1"/>
          </p:cNvSpPr>
          <p:nvPr>
            <p:ph type="dt" sz="quarter" idx="10"/>
          </p:nvPr>
        </p:nvSpPr>
        <p:spPr/>
        <p:txBody>
          <a:bodyPr/>
          <a:lstStyle/>
          <a:p>
            <a:pPr>
              <a:defRPr/>
            </a:pPr>
            <a:r>
              <a:rPr lang="en-US" smtClean="0"/>
              <a:t>Penn ESE532 Spring 2017 -- DeHon</a:t>
            </a:r>
            <a:endParaRPr lang="en-US"/>
          </a:p>
        </p:txBody>
      </p:sp>
      <p:sp>
        <p:nvSpPr>
          <p:cNvPr id="65539" name="Slide Number Placeholder 5"/>
          <p:cNvSpPr txBox="1">
            <a:spLocks noGrp="1"/>
          </p:cNvSpPr>
          <p:nvPr/>
        </p:nvSpPr>
        <p:spPr bwMode="auto">
          <a:xfrm>
            <a:off x="7239000" y="6400800"/>
            <a:ext cx="1905000" cy="457200"/>
          </a:xfrm>
          <a:prstGeom prst="rect">
            <a:avLst/>
          </a:prstGeom>
          <a:noFill/>
          <a:ln w="9525">
            <a:noFill/>
            <a:miter lim="800000"/>
            <a:headEnd/>
            <a:tailEnd/>
          </a:ln>
        </p:spPr>
        <p:txBody>
          <a:bodyPr>
            <a:prstTxWarp prst="textNoShape">
              <a:avLst/>
            </a:prstTxWarp>
          </a:bodyPr>
          <a:lstStyle/>
          <a:p>
            <a:pPr algn="r"/>
            <a:fld id="{824DA97B-B923-B245-85DA-51DE26D86024}" type="slidenum">
              <a:rPr lang="en-US" sz="1800">
                <a:latin typeface="Arial" pitchFamily="1" charset="0"/>
                <a:ea typeface="MS PGothic" pitchFamily="34" charset="-128"/>
                <a:cs typeface="MS PGothic" pitchFamily="34" charset="-128"/>
              </a:rPr>
              <a:pPr algn="r"/>
              <a:t>31</a:t>
            </a:fld>
            <a:endParaRPr lang="en-US" sz="1800">
              <a:latin typeface="Arial" pitchFamily="1" charset="0"/>
              <a:ea typeface="MS PGothic" pitchFamily="34" charset="-128"/>
              <a:cs typeface="MS PGothic" pitchFamily="34" charset="-128"/>
            </a:endParaRPr>
          </a:p>
        </p:txBody>
      </p:sp>
      <p:pic>
        <p:nvPicPr>
          <p:cNvPr id="65540" name="Picture 112"/>
          <p:cNvPicPr>
            <a:picLocks noChangeAspect="1" noChangeArrowheads="1"/>
          </p:cNvPicPr>
          <p:nvPr/>
        </p:nvPicPr>
        <p:blipFill>
          <a:blip r:embed="rId3"/>
          <a:srcRect/>
          <a:stretch>
            <a:fillRect/>
          </a:stretch>
        </p:blipFill>
        <p:spPr bwMode="auto">
          <a:xfrm>
            <a:off x="4191000" y="2667000"/>
            <a:ext cx="4953000" cy="3446463"/>
          </a:xfrm>
          <a:prstGeom prst="rect">
            <a:avLst/>
          </a:prstGeom>
          <a:noFill/>
          <a:ln w="9525">
            <a:noFill/>
            <a:miter lim="800000"/>
            <a:headEnd/>
            <a:tailEnd/>
          </a:ln>
        </p:spPr>
      </p:pic>
      <p:sp>
        <p:nvSpPr>
          <p:cNvPr id="65541" name="Rectangle 2"/>
          <p:cNvSpPr>
            <a:spLocks noGrp="1" noChangeArrowheads="1"/>
          </p:cNvSpPr>
          <p:nvPr>
            <p:ph type="title" idx="4294967295"/>
          </p:nvPr>
        </p:nvSpPr>
        <p:spPr>
          <a:xfrm>
            <a:off x="457200" y="228600"/>
            <a:ext cx="7772400" cy="1143000"/>
          </a:xfrm>
        </p:spPr>
        <p:txBody>
          <a:bodyPr/>
          <a:lstStyle/>
          <a:p>
            <a:r>
              <a:rPr lang="en-US" smtClean="0"/>
              <a:t>Variation</a:t>
            </a:r>
          </a:p>
        </p:txBody>
      </p:sp>
      <p:sp>
        <p:nvSpPr>
          <p:cNvPr id="122883" name="Rectangle 3"/>
          <p:cNvSpPr>
            <a:spLocks noGrp="1" noChangeArrowheads="1"/>
          </p:cNvSpPr>
          <p:nvPr>
            <p:ph type="body" idx="4294967295"/>
          </p:nvPr>
        </p:nvSpPr>
        <p:spPr>
          <a:xfrm>
            <a:off x="304800" y="1600200"/>
            <a:ext cx="7772400" cy="5257800"/>
          </a:xfrm>
        </p:spPr>
        <p:txBody>
          <a:bodyPr/>
          <a:lstStyle/>
          <a:p>
            <a:r>
              <a:rPr lang="en-US" sz="2800" smtClean="0"/>
              <a:t>Increasing variation forces higher voltages</a:t>
            </a:r>
          </a:p>
          <a:p>
            <a:pPr lvl="1"/>
            <a:r>
              <a:rPr lang="en-US" sz="2400" smtClean="0"/>
              <a:t>On top of our leakage limits</a:t>
            </a:r>
          </a:p>
        </p:txBody>
      </p:sp>
      <p:sp>
        <p:nvSpPr>
          <p:cNvPr id="9" name="Slide Number Placeholder 3"/>
          <p:cNvSpPr>
            <a:spLocks noGrp="1"/>
          </p:cNvSpPr>
          <p:nvPr>
            <p:ph type="sldNum" sz="quarter" idx="12"/>
          </p:nvPr>
        </p:nvSpPr>
        <p:spPr/>
        <p:txBody>
          <a:bodyPr/>
          <a:lstStyle/>
          <a:p>
            <a:pPr>
              <a:defRPr/>
            </a:pPr>
            <a:fld id="{7C13D76A-50A2-2748-AA3C-2BB4EA4B8697}"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19" name="Slide Number Placeholder 5"/>
          <p:cNvSpPr>
            <a:spLocks noGrp="1"/>
          </p:cNvSpPr>
          <p:nvPr>
            <p:ph type="sldNum" sz="quarter" idx="12"/>
          </p:nvPr>
        </p:nvSpPr>
        <p:spPr/>
        <p:txBody>
          <a:bodyPr/>
          <a:lstStyle/>
          <a:p>
            <a:pPr>
              <a:defRPr/>
            </a:pPr>
            <a:fld id="{8729D879-443D-8144-B966-38A0F924DE2E}" type="slidenum">
              <a:rPr lang="en-US" smtClean="0"/>
              <a:pPr>
                <a:defRPr/>
              </a:pPr>
              <a:t>32</a:t>
            </a:fld>
            <a:endParaRPr lang="en-US"/>
          </a:p>
        </p:txBody>
      </p:sp>
      <p:sp>
        <p:nvSpPr>
          <p:cNvPr id="87042" name="Rectangle 2"/>
          <p:cNvSpPr>
            <a:spLocks noGrp="1" noChangeArrowheads="1"/>
          </p:cNvSpPr>
          <p:nvPr>
            <p:ph type="body" idx="1"/>
          </p:nvPr>
        </p:nvSpPr>
        <p:spPr>
          <a:xfrm>
            <a:off x="228600" y="1524000"/>
            <a:ext cx="8686800" cy="5105400"/>
          </a:xfrm>
        </p:spPr>
        <p:txBody>
          <a:bodyPr/>
          <a:lstStyle/>
          <a:p>
            <a:pPr>
              <a:lnSpc>
                <a:spcPct val="90000"/>
              </a:lnSpc>
            </a:pPr>
            <a:r>
              <a:rPr lang="en-US"/>
              <a:t>Margins growing due to </a:t>
            </a:r>
            <a:br>
              <a:rPr lang="en-US"/>
            </a:br>
            <a:r>
              <a:rPr lang="en-US"/>
              <a:t>increasing variation</a:t>
            </a:r>
          </a:p>
          <a:p>
            <a:pPr>
              <a:lnSpc>
                <a:spcPct val="90000"/>
              </a:lnSpc>
            </a:pPr>
            <a:endParaRPr lang="en-US"/>
          </a:p>
          <a:p>
            <a:pPr>
              <a:lnSpc>
                <a:spcPct val="90000"/>
              </a:lnSpc>
            </a:pPr>
            <a:r>
              <a:rPr lang="en-US"/>
              <a:t>Margined value may be worse than older technology?</a:t>
            </a:r>
          </a:p>
        </p:txBody>
      </p:sp>
      <p:sp>
        <p:nvSpPr>
          <p:cNvPr id="67589" name="Rectangle 3"/>
          <p:cNvSpPr>
            <a:spLocks noGrp="1" noChangeArrowheads="1"/>
          </p:cNvSpPr>
          <p:nvPr>
            <p:ph type="title"/>
          </p:nvPr>
        </p:nvSpPr>
        <p:spPr>
          <a:xfrm>
            <a:off x="0" y="0"/>
            <a:ext cx="8229600" cy="1143000"/>
          </a:xfrm>
        </p:spPr>
        <p:txBody>
          <a:bodyPr/>
          <a:lstStyle/>
          <a:p>
            <a:pPr algn="l"/>
            <a:r>
              <a:rPr lang="en-US" sz="4000"/>
              <a:t>Variations</a:t>
            </a:r>
          </a:p>
        </p:txBody>
      </p:sp>
      <p:sp>
        <p:nvSpPr>
          <p:cNvPr id="67590" name="Text Box 4"/>
          <p:cNvSpPr txBox="1">
            <a:spLocks noChangeArrowheads="1"/>
          </p:cNvSpPr>
          <p:nvPr/>
        </p:nvSpPr>
        <p:spPr bwMode="auto">
          <a:xfrm>
            <a:off x="6951663" y="2557463"/>
            <a:ext cx="184150" cy="274637"/>
          </a:xfrm>
          <a:prstGeom prst="rect">
            <a:avLst/>
          </a:prstGeom>
          <a:noFill/>
          <a:ln w="9525">
            <a:noFill/>
            <a:miter lim="800000"/>
            <a:headEnd/>
            <a:tailEnd/>
          </a:ln>
        </p:spPr>
        <p:txBody>
          <a:bodyPr wrap="none">
            <a:prstTxWarp prst="textNoShape">
              <a:avLst/>
            </a:prstTxWarp>
            <a:spAutoFit/>
          </a:bodyPr>
          <a:lstStyle/>
          <a:p>
            <a:pPr eaLnBrk="1" hangingPunct="1"/>
            <a:endParaRPr lang="en-US" sz="1200">
              <a:latin typeface="Arial" pitchFamily="1" charset="0"/>
            </a:endParaRPr>
          </a:p>
        </p:txBody>
      </p:sp>
      <p:grpSp>
        <p:nvGrpSpPr>
          <p:cNvPr id="2" name="Group 5"/>
          <p:cNvGrpSpPr>
            <a:grpSpLocks/>
          </p:cNvGrpSpPr>
          <p:nvPr/>
        </p:nvGrpSpPr>
        <p:grpSpPr bwMode="auto">
          <a:xfrm>
            <a:off x="5073650" y="90488"/>
            <a:ext cx="4070350" cy="2500312"/>
            <a:chOff x="3196" y="57"/>
            <a:chExt cx="2564" cy="1575"/>
          </a:xfrm>
        </p:grpSpPr>
        <p:sp>
          <p:nvSpPr>
            <p:cNvPr id="67592" name="Line 6"/>
            <p:cNvSpPr>
              <a:spLocks noChangeShapeType="1"/>
            </p:cNvSpPr>
            <p:nvPr/>
          </p:nvSpPr>
          <p:spPr bwMode="auto">
            <a:xfrm flipV="1">
              <a:off x="3413" y="178"/>
              <a:ext cx="0" cy="1269"/>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7593" name="Line 7"/>
            <p:cNvSpPr>
              <a:spLocks noChangeShapeType="1"/>
            </p:cNvSpPr>
            <p:nvPr/>
          </p:nvSpPr>
          <p:spPr bwMode="auto">
            <a:xfrm>
              <a:off x="3413" y="1447"/>
              <a:ext cx="2347"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7594" name="Text Box 8"/>
            <p:cNvSpPr txBox="1">
              <a:spLocks noChangeArrowheads="1"/>
            </p:cNvSpPr>
            <p:nvPr/>
          </p:nvSpPr>
          <p:spPr bwMode="auto">
            <a:xfrm rot="-5400000">
              <a:off x="2608" y="684"/>
              <a:ext cx="1387" cy="212"/>
            </a:xfrm>
            <a:prstGeom prst="rect">
              <a:avLst/>
            </a:prstGeom>
            <a:noFill/>
            <a:ln w="9525">
              <a:noFill/>
              <a:miter lim="800000"/>
              <a:headEnd/>
              <a:tailEnd/>
            </a:ln>
          </p:spPr>
          <p:txBody>
            <a:bodyPr wrap="none">
              <a:prstTxWarp prst="textNoShape">
                <a:avLst/>
              </a:prstTxWarp>
              <a:spAutoFit/>
            </a:bodyPr>
            <a:lstStyle/>
            <a:p>
              <a:pPr eaLnBrk="1" hangingPunct="1"/>
              <a:r>
                <a:rPr lang="en-US" sz="1600">
                  <a:latin typeface="Arial" pitchFamily="1" charset="0"/>
                </a:rPr>
                <a:t>Probability Distribution</a:t>
              </a:r>
            </a:p>
          </p:txBody>
        </p:sp>
        <p:sp>
          <p:nvSpPr>
            <p:cNvPr id="67595" name="Text Box 9"/>
            <p:cNvSpPr txBox="1">
              <a:spLocks noChangeArrowheads="1"/>
            </p:cNvSpPr>
            <p:nvPr/>
          </p:nvSpPr>
          <p:spPr bwMode="auto">
            <a:xfrm>
              <a:off x="3408" y="1420"/>
              <a:ext cx="442" cy="212"/>
            </a:xfrm>
            <a:prstGeom prst="rect">
              <a:avLst/>
            </a:prstGeom>
            <a:noFill/>
            <a:ln w="9525">
              <a:noFill/>
              <a:miter lim="800000"/>
              <a:headEnd/>
              <a:tailEnd/>
            </a:ln>
          </p:spPr>
          <p:txBody>
            <a:bodyPr wrap="none">
              <a:prstTxWarp prst="textNoShape">
                <a:avLst/>
              </a:prstTxWarp>
              <a:spAutoFit/>
            </a:bodyPr>
            <a:lstStyle/>
            <a:p>
              <a:pPr eaLnBrk="1" hangingPunct="1"/>
              <a:r>
                <a:rPr lang="en-US" sz="1600">
                  <a:latin typeface="Arial" pitchFamily="1" charset="0"/>
                </a:rPr>
                <a:t>Delay</a:t>
              </a:r>
            </a:p>
          </p:txBody>
        </p:sp>
        <p:sp>
          <p:nvSpPr>
            <p:cNvPr id="67596" name="Line 10"/>
            <p:cNvSpPr>
              <a:spLocks noChangeShapeType="1"/>
            </p:cNvSpPr>
            <p:nvPr/>
          </p:nvSpPr>
          <p:spPr bwMode="auto">
            <a:xfrm flipV="1">
              <a:off x="4519" y="823"/>
              <a:ext cx="0" cy="624"/>
            </a:xfrm>
            <a:prstGeom prst="line">
              <a:avLst/>
            </a:prstGeom>
            <a:noFill/>
            <a:ln w="57150">
              <a:solidFill>
                <a:srgbClr val="006600"/>
              </a:solidFill>
              <a:round/>
              <a:headEnd/>
              <a:tailEnd/>
            </a:ln>
          </p:spPr>
          <p:txBody>
            <a:bodyPr>
              <a:prstTxWarp prst="textNoShape">
                <a:avLst/>
              </a:prstTxWarp>
            </a:bodyPr>
            <a:lstStyle/>
            <a:p>
              <a:endParaRPr lang="en-US"/>
            </a:p>
          </p:txBody>
        </p:sp>
        <p:sp>
          <p:nvSpPr>
            <p:cNvPr id="67597" name="Line 11"/>
            <p:cNvSpPr>
              <a:spLocks noChangeShapeType="1"/>
            </p:cNvSpPr>
            <p:nvPr/>
          </p:nvSpPr>
          <p:spPr bwMode="auto">
            <a:xfrm flipV="1">
              <a:off x="4939" y="286"/>
              <a:ext cx="0" cy="1161"/>
            </a:xfrm>
            <a:prstGeom prst="line">
              <a:avLst/>
            </a:prstGeom>
            <a:noFill/>
            <a:ln w="57150">
              <a:solidFill>
                <a:schemeClr val="accent2"/>
              </a:solidFill>
              <a:round/>
              <a:headEnd/>
              <a:tailEnd/>
            </a:ln>
          </p:spPr>
          <p:txBody>
            <a:bodyPr>
              <a:prstTxWarp prst="textNoShape">
                <a:avLst/>
              </a:prstTxWarp>
            </a:bodyPr>
            <a:lstStyle/>
            <a:p>
              <a:endParaRPr lang="en-US"/>
            </a:p>
          </p:txBody>
        </p:sp>
        <p:grpSp>
          <p:nvGrpSpPr>
            <p:cNvPr id="3" name="Group 12"/>
            <p:cNvGrpSpPr>
              <a:grpSpLocks/>
            </p:cNvGrpSpPr>
            <p:nvPr/>
          </p:nvGrpSpPr>
          <p:grpSpPr bwMode="auto">
            <a:xfrm>
              <a:off x="3438" y="286"/>
              <a:ext cx="2222" cy="1169"/>
              <a:chOff x="3438" y="286"/>
              <a:chExt cx="2222" cy="1169"/>
            </a:xfrm>
          </p:grpSpPr>
          <p:sp>
            <p:nvSpPr>
              <p:cNvPr id="67601" name="Freeform 13"/>
              <p:cNvSpPr>
                <a:spLocks/>
              </p:cNvSpPr>
              <p:nvPr/>
            </p:nvSpPr>
            <p:spPr bwMode="auto">
              <a:xfrm>
                <a:off x="3438" y="822"/>
                <a:ext cx="2222" cy="628"/>
              </a:xfrm>
              <a:custGeom>
                <a:avLst/>
                <a:gdLst>
                  <a:gd name="T0" fmla="*/ 0 w 4272"/>
                  <a:gd name="T1" fmla="*/ 126 h 1400"/>
                  <a:gd name="T2" fmla="*/ 48 w 4272"/>
                  <a:gd name="T3" fmla="*/ 121 h 1400"/>
                  <a:gd name="T4" fmla="*/ 163 w 4272"/>
                  <a:gd name="T5" fmla="*/ 91 h 1400"/>
                  <a:gd name="T6" fmla="*/ 239 w 4272"/>
                  <a:gd name="T7" fmla="*/ 29 h 1400"/>
                  <a:gd name="T8" fmla="*/ 292 w 4272"/>
                  <a:gd name="T9" fmla="*/ 0 h 1400"/>
                  <a:gd name="T10" fmla="*/ 345 w 4272"/>
                  <a:gd name="T11" fmla="*/ 28 h 1400"/>
                  <a:gd name="T12" fmla="*/ 422 w 4272"/>
                  <a:gd name="T13" fmla="*/ 100 h 1400"/>
                  <a:gd name="T14" fmla="*/ 536 w 4272"/>
                  <a:gd name="T15" fmla="*/ 122 h 1400"/>
                  <a:gd name="T16" fmla="*/ 601 w 4272"/>
                  <a:gd name="T17" fmla="*/ 126 h 1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72"/>
                  <a:gd name="T28" fmla="*/ 0 h 1400"/>
                  <a:gd name="T29" fmla="*/ 4272 w 4272"/>
                  <a:gd name="T30" fmla="*/ 1400 h 1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72" h="1400">
                    <a:moveTo>
                      <a:pt x="0" y="1394"/>
                    </a:moveTo>
                    <a:cubicBezTo>
                      <a:pt x="56" y="1384"/>
                      <a:pt x="147" y="1400"/>
                      <a:pt x="339" y="1336"/>
                    </a:cubicBezTo>
                    <a:cubicBezTo>
                      <a:pt x="531" y="1272"/>
                      <a:pt x="929" y="1179"/>
                      <a:pt x="1155" y="1010"/>
                    </a:cubicBezTo>
                    <a:cubicBezTo>
                      <a:pt x="1381" y="841"/>
                      <a:pt x="1541" y="489"/>
                      <a:pt x="1695" y="321"/>
                    </a:cubicBezTo>
                    <a:cubicBezTo>
                      <a:pt x="1849" y="153"/>
                      <a:pt x="1952" y="4"/>
                      <a:pt x="2078" y="2"/>
                    </a:cubicBezTo>
                    <a:cubicBezTo>
                      <a:pt x="2205" y="0"/>
                      <a:pt x="2296" y="127"/>
                      <a:pt x="2450" y="311"/>
                    </a:cubicBezTo>
                    <a:cubicBezTo>
                      <a:pt x="2604" y="495"/>
                      <a:pt x="2776" y="934"/>
                      <a:pt x="3002" y="1106"/>
                    </a:cubicBezTo>
                    <a:cubicBezTo>
                      <a:pt x="3228" y="1278"/>
                      <a:pt x="3598" y="1298"/>
                      <a:pt x="3810" y="1346"/>
                    </a:cubicBezTo>
                    <a:cubicBezTo>
                      <a:pt x="4022" y="1394"/>
                      <a:pt x="4147" y="1394"/>
                      <a:pt x="4272" y="1394"/>
                    </a:cubicBezTo>
                  </a:path>
                </a:pathLst>
              </a:custGeom>
              <a:noFill/>
              <a:ln w="9525">
                <a:solidFill>
                  <a:srgbClr val="006600"/>
                </a:solidFill>
                <a:round/>
                <a:headEnd/>
                <a:tailEnd/>
              </a:ln>
            </p:spPr>
            <p:txBody>
              <a:bodyPr>
                <a:prstTxWarp prst="textNoShape">
                  <a:avLst/>
                </a:prstTxWarp>
              </a:bodyPr>
              <a:lstStyle/>
              <a:p>
                <a:endParaRPr lang="en-US"/>
              </a:p>
            </p:txBody>
          </p:sp>
          <p:sp>
            <p:nvSpPr>
              <p:cNvPr id="67602" name="Freeform 14"/>
              <p:cNvSpPr>
                <a:spLocks/>
              </p:cNvSpPr>
              <p:nvPr/>
            </p:nvSpPr>
            <p:spPr bwMode="auto">
              <a:xfrm>
                <a:off x="4603" y="286"/>
                <a:ext cx="690" cy="1169"/>
              </a:xfrm>
              <a:custGeom>
                <a:avLst/>
                <a:gdLst>
                  <a:gd name="T0" fmla="*/ 0 w 3552"/>
                  <a:gd name="T1" fmla="*/ 794 h 1410"/>
                  <a:gd name="T2" fmla="*/ 2 w 3552"/>
                  <a:gd name="T3" fmla="*/ 767 h 1410"/>
                  <a:gd name="T4" fmla="*/ 7 w 3552"/>
                  <a:gd name="T5" fmla="*/ 575 h 1410"/>
                  <a:gd name="T6" fmla="*/ 10 w 3552"/>
                  <a:gd name="T7" fmla="*/ 183 h 1410"/>
                  <a:gd name="T8" fmla="*/ 13 w 3552"/>
                  <a:gd name="T9" fmla="*/ 2 h 1410"/>
                  <a:gd name="T10" fmla="*/ 15 w 3552"/>
                  <a:gd name="T11" fmla="*/ 177 h 1410"/>
                  <a:gd name="T12" fmla="*/ 18 w 3552"/>
                  <a:gd name="T13" fmla="*/ 630 h 1410"/>
                  <a:gd name="T14" fmla="*/ 23 w 3552"/>
                  <a:gd name="T15" fmla="*/ 767 h 1410"/>
                  <a:gd name="T16" fmla="*/ 26 w 3552"/>
                  <a:gd name="T17" fmla="*/ 794 h 1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52"/>
                  <a:gd name="T28" fmla="*/ 0 h 1410"/>
                  <a:gd name="T29" fmla="*/ 3552 w 3552"/>
                  <a:gd name="T30" fmla="*/ 1410 h 1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52" h="1410">
                    <a:moveTo>
                      <a:pt x="0" y="1394"/>
                    </a:moveTo>
                    <a:cubicBezTo>
                      <a:pt x="64" y="1402"/>
                      <a:pt x="128" y="1410"/>
                      <a:pt x="288" y="1346"/>
                    </a:cubicBezTo>
                    <a:cubicBezTo>
                      <a:pt x="448" y="1282"/>
                      <a:pt x="773" y="1181"/>
                      <a:pt x="960" y="1010"/>
                    </a:cubicBezTo>
                    <a:cubicBezTo>
                      <a:pt x="1147" y="839"/>
                      <a:pt x="1281" y="489"/>
                      <a:pt x="1409" y="321"/>
                    </a:cubicBezTo>
                    <a:cubicBezTo>
                      <a:pt x="1537" y="153"/>
                      <a:pt x="1623" y="4"/>
                      <a:pt x="1728" y="2"/>
                    </a:cubicBezTo>
                    <a:cubicBezTo>
                      <a:pt x="1833" y="0"/>
                      <a:pt x="1909" y="127"/>
                      <a:pt x="2037" y="311"/>
                    </a:cubicBezTo>
                    <a:cubicBezTo>
                      <a:pt x="2165" y="495"/>
                      <a:pt x="2308" y="934"/>
                      <a:pt x="2496" y="1106"/>
                    </a:cubicBezTo>
                    <a:cubicBezTo>
                      <a:pt x="2684" y="1278"/>
                      <a:pt x="2992" y="1298"/>
                      <a:pt x="3168" y="1346"/>
                    </a:cubicBezTo>
                    <a:cubicBezTo>
                      <a:pt x="3344" y="1394"/>
                      <a:pt x="3448" y="1394"/>
                      <a:pt x="3552" y="1394"/>
                    </a:cubicBezTo>
                  </a:path>
                </a:pathLst>
              </a:custGeom>
              <a:noFill/>
              <a:ln w="9525">
                <a:solidFill>
                  <a:schemeClr val="accent2"/>
                </a:solidFill>
                <a:round/>
                <a:headEnd/>
                <a:tailEnd/>
              </a:ln>
            </p:spPr>
            <p:txBody>
              <a:bodyPr>
                <a:prstTxWarp prst="textNoShape">
                  <a:avLst/>
                </a:prstTxWarp>
              </a:bodyPr>
              <a:lstStyle/>
              <a:p>
                <a:endParaRPr lang="en-US"/>
              </a:p>
            </p:txBody>
          </p:sp>
        </p:grpSp>
        <p:sp>
          <p:nvSpPr>
            <p:cNvPr id="67599" name="Text Box 15"/>
            <p:cNvSpPr txBox="1">
              <a:spLocks noChangeArrowheads="1"/>
            </p:cNvSpPr>
            <p:nvPr/>
          </p:nvSpPr>
          <p:spPr bwMode="auto">
            <a:xfrm>
              <a:off x="4292" y="633"/>
              <a:ext cx="412"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solidFill>
                    <a:srgbClr val="006600"/>
                  </a:solidFill>
                  <a:latin typeface="Arial" pitchFamily="1" charset="0"/>
                </a:rPr>
                <a:t>New</a:t>
              </a:r>
            </a:p>
          </p:txBody>
        </p:sp>
        <p:sp>
          <p:nvSpPr>
            <p:cNvPr id="67600" name="Text Box 16"/>
            <p:cNvSpPr txBox="1">
              <a:spLocks noChangeArrowheads="1"/>
            </p:cNvSpPr>
            <p:nvPr/>
          </p:nvSpPr>
          <p:spPr bwMode="auto">
            <a:xfrm>
              <a:off x="4752" y="57"/>
              <a:ext cx="356"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solidFill>
                    <a:schemeClr val="accent2"/>
                  </a:solidFill>
                  <a:latin typeface="Arial" pitchFamily="1" charset="0"/>
                </a:rPr>
                <a:t>Old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10" name="Slide Number Placeholder 5"/>
          <p:cNvSpPr>
            <a:spLocks noGrp="1"/>
          </p:cNvSpPr>
          <p:nvPr>
            <p:ph type="sldNum" sz="quarter" idx="12"/>
          </p:nvPr>
        </p:nvSpPr>
        <p:spPr/>
        <p:txBody>
          <a:bodyPr/>
          <a:lstStyle/>
          <a:p>
            <a:pPr>
              <a:defRPr/>
            </a:pPr>
            <a:fld id="{69A72F34-DA00-E245-9E67-552BA6BC4009}" type="slidenum">
              <a:rPr lang="en-US" smtClean="0"/>
              <a:pPr>
                <a:defRPr/>
              </a:pPr>
              <a:t>33</a:t>
            </a:fld>
            <a:endParaRPr lang="en-US"/>
          </a:p>
        </p:txBody>
      </p:sp>
      <p:sp>
        <p:nvSpPr>
          <p:cNvPr id="69636" name="Rectangle 2"/>
          <p:cNvSpPr>
            <a:spLocks noGrp="1" noChangeArrowheads="1"/>
          </p:cNvSpPr>
          <p:nvPr>
            <p:ph type="title"/>
          </p:nvPr>
        </p:nvSpPr>
        <p:spPr>
          <a:xfrm>
            <a:off x="0" y="152400"/>
            <a:ext cx="7772400" cy="1143000"/>
          </a:xfrm>
        </p:spPr>
        <p:txBody>
          <a:bodyPr/>
          <a:lstStyle/>
          <a:p>
            <a:r>
              <a:rPr lang="en-US" sz="4000"/>
              <a:t>End of Energy Scaling?</a:t>
            </a:r>
          </a:p>
        </p:txBody>
      </p:sp>
      <p:pic>
        <p:nvPicPr>
          <p:cNvPr id="69637" name="Picture 3"/>
          <p:cNvPicPr>
            <a:picLocks noChangeAspect="1" noChangeArrowheads="1"/>
          </p:cNvPicPr>
          <p:nvPr/>
        </p:nvPicPr>
        <p:blipFill>
          <a:blip r:embed="rId3"/>
          <a:srcRect/>
          <a:stretch>
            <a:fillRect/>
          </a:stretch>
        </p:blipFill>
        <p:spPr bwMode="auto">
          <a:xfrm>
            <a:off x="152400" y="2209800"/>
            <a:ext cx="6197600" cy="3617913"/>
          </a:xfrm>
          <a:prstGeom prst="rect">
            <a:avLst/>
          </a:prstGeom>
          <a:noFill/>
          <a:ln w="9525">
            <a:noFill/>
            <a:miter lim="800000"/>
            <a:headEnd/>
            <a:tailEnd/>
          </a:ln>
        </p:spPr>
      </p:pic>
      <p:sp>
        <p:nvSpPr>
          <p:cNvPr id="69638" name="Text Box 4"/>
          <p:cNvSpPr txBox="1">
            <a:spLocks noChangeArrowheads="1"/>
          </p:cNvSpPr>
          <p:nvPr/>
        </p:nvSpPr>
        <p:spPr bwMode="auto">
          <a:xfrm>
            <a:off x="1295400" y="6248400"/>
            <a:ext cx="694213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pitchFamily="1" charset="0"/>
                <a:ea typeface="MS PGothic" pitchFamily="34" charset="-128"/>
                <a:cs typeface="MS PGothic" pitchFamily="34" charset="-128"/>
              </a:rPr>
              <a:t>[Bol </a:t>
            </a:r>
            <a:r>
              <a:rPr lang="en-US" i="1">
                <a:solidFill>
                  <a:schemeClr val="accent2"/>
                </a:solidFill>
                <a:latin typeface="Arial" pitchFamily="1" charset="0"/>
                <a:ea typeface="MS PGothic" pitchFamily="34" charset="-128"/>
                <a:cs typeface="MS PGothic" pitchFamily="34" charset="-128"/>
              </a:rPr>
              <a:t>et al</a:t>
            </a:r>
            <a:r>
              <a:rPr lang="en-US">
                <a:solidFill>
                  <a:schemeClr val="accent2"/>
                </a:solidFill>
                <a:latin typeface="Arial" pitchFamily="1" charset="0"/>
                <a:ea typeface="MS PGothic" pitchFamily="34" charset="-128"/>
                <a:cs typeface="MS PGothic" pitchFamily="34" charset="-128"/>
              </a:rPr>
              <a:t>., IEEE TR VLSI Sys 17(10):1508—1519]</a:t>
            </a:r>
          </a:p>
        </p:txBody>
      </p:sp>
      <p:pic>
        <p:nvPicPr>
          <p:cNvPr id="69639" name="Picture 4"/>
          <p:cNvPicPr>
            <a:picLocks noChangeAspect="1" noChangeArrowheads="1"/>
          </p:cNvPicPr>
          <p:nvPr/>
        </p:nvPicPr>
        <p:blipFill>
          <a:blip r:embed="rId4"/>
          <a:srcRect/>
          <a:stretch>
            <a:fillRect/>
          </a:stretch>
        </p:blipFill>
        <p:spPr bwMode="auto">
          <a:xfrm>
            <a:off x="6858000" y="0"/>
            <a:ext cx="2286000" cy="1589088"/>
          </a:xfrm>
          <a:prstGeom prst="rect">
            <a:avLst/>
          </a:prstGeom>
          <a:noFill/>
          <a:ln w="9525">
            <a:noFill/>
            <a:miter lim="800000"/>
            <a:headEnd/>
            <a:tailEnd/>
          </a:ln>
        </p:spPr>
      </p:pic>
      <p:sp>
        <p:nvSpPr>
          <p:cNvPr id="89094" name="Line 6"/>
          <p:cNvSpPr>
            <a:spLocks noChangeShapeType="1"/>
          </p:cNvSpPr>
          <p:nvPr/>
        </p:nvSpPr>
        <p:spPr bwMode="auto">
          <a:xfrm flipH="1">
            <a:off x="1524000" y="4089400"/>
            <a:ext cx="5638800" cy="0"/>
          </a:xfrm>
          <a:prstGeom prst="line">
            <a:avLst/>
          </a:prstGeom>
          <a:noFill/>
          <a:ln w="28575">
            <a:solidFill>
              <a:srgbClr val="FF0000"/>
            </a:solidFill>
            <a:round/>
            <a:headEnd/>
            <a:tailEnd/>
          </a:ln>
        </p:spPr>
        <p:txBody>
          <a:bodyPr>
            <a:prstTxWarp prst="textNoShape">
              <a:avLst/>
            </a:prstTxWarp>
          </a:bodyPr>
          <a:lstStyle/>
          <a:p>
            <a:endParaRPr lang="en-US"/>
          </a:p>
        </p:txBody>
      </p:sp>
      <p:sp>
        <p:nvSpPr>
          <p:cNvPr id="69641" name="Text Box 7"/>
          <p:cNvSpPr txBox="1">
            <a:spLocks noChangeArrowheads="1"/>
          </p:cNvSpPr>
          <p:nvPr/>
        </p:nvSpPr>
        <p:spPr bwMode="auto">
          <a:xfrm>
            <a:off x="6434138" y="2667000"/>
            <a:ext cx="2709862" cy="822325"/>
          </a:xfrm>
          <a:prstGeom prst="rect">
            <a:avLst/>
          </a:prstGeom>
          <a:noFill/>
          <a:ln w="9525">
            <a:noFill/>
            <a:miter lim="800000"/>
            <a:headEnd/>
            <a:tailEnd/>
          </a:ln>
        </p:spPr>
        <p:txBody>
          <a:bodyPr wrap="none">
            <a:prstTxWarp prst="textNoShape">
              <a:avLst/>
            </a:prstTxWarp>
            <a:spAutoFit/>
          </a:bodyPr>
          <a:lstStyle/>
          <a:p>
            <a:r>
              <a:rPr lang="en-US">
                <a:latin typeface="Arial" pitchFamily="1" charset="0"/>
                <a:ea typeface="MS PGothic" pitchFamily="34" charset="-128"/>
                <a:cs typeface="MS PGothic" pitchFamily="34" charset="-128"/>
              </a:rPr>
              <a:t>Black nominal</a:t>
            </a:r>
          </a:p>
          <a:p>
            <a:r>
              <a:rPr lang="en-US">
                <a:solidFill>
                  <a:schemeClr val="bg2"/>
                </a:solidFill>
                <a:latin typeface="Arial" pitchFamily="1" charset="0"/>
                <a:ea typeface="MS PGothic" pitchFamily="34" charset="-128"/>
                <a:cs typeface="MS PGothic" pitchFamily="34" charset="-128"/>
              </a:rPr>
              <a:t>Grey with variation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a:t>
            </a:r>
            <a:endParaRPr lang="en-US" dirty="0"/>
          </a:p>
        </p:txBody>
      </p:sp>
      <p:sp>
        <p:nvSpPr>
          <p:cNvPr id="3" name="Content Placeholder 2"/>
          <p:cNvSpPr>
            <a:spLocks noGrp="1"/>
          </p:cNvSpPr>
          <p:nvPr>
            <p:ph idx="1"/>
          </p:nvPr>
        </p:nvSpPr>
        <p:spPr/>
        <p:txBody>
          <a:bodyPr/>
          <a:lstStyle/>
          <a:p>
            <a:r>
              <a:rPr lang="en-US" dirty="0" smtClean="0"/>
              <a:t>Voltage scaling mostly over</a:t>
            </a:r>
          </a:p>
          <a:p>
            <a:pPr lvl="1"/>
            <a:r>
              <a:rPr lang="en-US" dirty="0" smtClean="0"/>
              <a:t>Need ~300mV for Ion/</a:t>
            </a:r>
            <a:r>
              <a:rPr lang="en-US" dirty="0" err="1" smtClean="0"/>
              <a:t>Ioff</a:t>
            </a:r>
            <a:endParaRPr lang="en-US" dirty="0" smtClean="0"/>
          </a:p>
          <a:p>
            <a:pPr lvl="1"/>
            <a:r>
              <a:rPr lang="en-US" dirty="0" smtClean="0"/>
              <a:t>Plus variation and noise margin</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34</a:t>
            </a:fld>
            <a:endParaRPr lang="en-US"/>
          </a:p>
        </p:txBody>
      </p:sp>
      <p:graphicFrame>
        <p:nvGraphicFramePr>
          <p:cNvPr id="244738" name="Object 2"/>
          <p:cNvGraphicFramePr>
            <a:graphicFrameLocks noChangeAspect="1"/>
          </p:cNvGraphicFramePr>
          <p:nvPr/>
        </p:nvGraphicFramePr>
        <p:xfrm>
          <a:off x="304800" y="4267200"/>
          <a:ext cx="3849688" cy="844550"/>
        </p:xfrm>
        <a:graphic>
          <a:graphicData uri="http://schemas.openxmlformats.org/presentationml/2006/ole">
            <p:oleObj spid="_x0000_s244738" name="Equation" r:id="rId3" imgW="927100" imgH="203200" progId="Equation.3">
              <p:embed/>
            </p:oleObj>
          </a:graphicData>
        </a:graphic>
      </p:graphicFrame>
      <p:graphicFrame>
        <p:nvGraphicFramePr>
          <p:cNvPr id="244739" name="Object 3"/>
          <p:cNvGraphicFramePr>
            <a:graphicFrameLocks noChangeAspect="1"/>
          </p:cNvGraphicFramePr>
          <p:nvPr/>
        </p:nvGraphicFramePr>
        <p:xfrm>
          <a:off x="4546600" y="4267200"/>
          <a:ext cx="4597400" cy="712788"/>
        </p:xfrm>
        <a:graphic>
          <a:graphicData uri="http://schemas.openxmlformats.org/presentationml/2006/ole">
            <p:oleObj spid="_x0000_s244739" name="Equation" r:id="rId4" imgW="1193800" imgH="17780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a:t>
            </a:r>
            <a:r>
              <a:rPr lang="en-US" dirty="0" err="1" smtClean="0"/>
              <a:t>Preclass</a:t>
            </a:r>
            <a:r>
              <a:rPr lang="en-US" dirty="0" smtClean="0"/>
              <a:t> 6 @ 22nm</a:t>
            </a:r>
            <a:endParaRPr lang="en-US" dirty="0"/>
          </a:p>
        </p:txBody>
      </p:sp>
      <p:sp>
        <p:nvSpPr>
          <p:cNvPr id="6" name="Content Placeholder 5"/>
          <p:cNvSpPr>
            <a:spLocks noGrp="1"/>
          </p:cNvSpPr>
          <p:nvPr>
            <p:ph sz="half" idx="1"/>
          </p:nvPr>
        </p:nvSpPr>
        <p:spPr/>
        <p:txBody>
          <a:bodyPr/>
          <a:lstStyle/>
          <a:p>
            <a:pPr>
              <a:buNone/>
            </a:pPr>
            <a:r>
              <a:rPr lang="en-US" dirty="0" smtClean="0"/>
              <a:t>Low Power process</a:t>
            </a:r>
          </a:p>
          <a:p>
            <a:r>
              <a:rPr lang="en-US" dirty="0" smtClean="0"/>
              <a:t>Higher V</a:t>
            </a:r>
            <a:r>
              <a:rPr lang="en-US" baseline="-25000" dirty="0" smtClean="0"/>
              <a:t>TH </a:t>
            </a:r>
            <a:r>
              <a:rPr lang="en-US" dirty="0" smtClean="0"/>
              <a:t>to reduce leakage</a:t>
            </a:r>
            <a:endParaRPr lang="en-US" baseline="-25000" dirty="0" smtClean="0"/>
          </a:p>
          <a:p>
            <a:r>
              <a:rPr lang="en-US" dirty="0" smtClean="0"/>
              <a:t>(Higher </a:t>
            </a:r>
            <a:r>
              <a:rPr lang="en-US" dirty="0" err="1" smtClean="0"/>
              <a:t>V</a:t>
            </a:r>
            <a:r>
              <a:rPr lang="en-US" baseline="-25000" dirty="0" err="1" smtClean="0"/>
              <a:t>dd</a:t>
            </a:r>
            <a:r>
              <a:rPr lang="en-US" dirty="0" smtClean="0"/>
              <a:t>)</a:t>
            </a:r>
            <a:endParaRPr lang="en-US" baseline="-25000" dirty="0" smtClean="0"/>
          </a:p>
          <a:p>
            <a:pPr>
              <a:buNone/>
            </a:pPr>
            <a:r>
              <a:rPr lang="en-US" dirty="0" smtClean="0"/>
              <a:t>Memory Bank</a:t>
            </a:r>
          </a:p>
          <a:p>
            <a:r>
              <a:rPr lang="en-US" dirty="0" smtClean="0"/>
              <a:t>Leaks at 21</a:t>
            </a:r>
            <a:r>
              <a:rPr lang="en-US" dirty="0" smtClean="0">
                <a:latin typeface="Symbol" charset="2"/>
                <a:cs typeface="Symbol" charset="2"/>
              </a:rPr>
              <a:t>m</a:t>
            </a:r>
            <a:r>
              <a:rPr lang="en-US" dirty="0" smtClean="0"/>
              <a:t>W</a:t>
            </a:r>
          </a:p>
          <a:p>
            <a:r>
              <a:rPr lang="en-US" dirty="0" smtClean="0"/>
              <a:t>Switches 7.4pJ/read</a:t>
            </a:r>
          </a:p>
          <a:p>
            <a:endParaRPr lang="en-US" dirty="0" smtClean="0"/>
          </a:p>
          <a:p>
            <a:pPr>
              <a:buNone/>
            </a:pPr>
            <a:endParaRPr lang="en-US" dirty="0"/>
          </a:p>
        </p:txBody>
      </p:sp>
      <p:sp>
        <p:nvSpPr>
          <p:cNvPr id="7" name="Content Placeholder 6"/>
          <p:cNvSpPr>
            <a:spLocks noGrp="1"/>
          </p:cNvSpPr>
          <p:nvPr>
            <p:ph sz="half" idx="2"/>
          </p:nvPr>
        </p:nvSpPr>
        <p:spPr>
          <a:xfrm>
            <a:off x="4648200" y="1981200"/>
            <a:ext cx="4495800" cy="4114800"/>
          </a:xfrm>
        </p:spPr>
        <p:txBody>
          <a:bodyPr/>
          <a:lstStyle/>
          <a:p>
            <a:pPr>
              <a:buNone/>
            </a:pPr>
            <a:r>
              <a:rPr lang="en-US" dirty="0" smtClean="0"/>
              <a:t>High Performance process</a:t>
            </a:r>
          </a:p>
          <a:p>
            <a:r>
              <a:rPr lang="en-US" dirty="0" smtClean="0"/>
              <a:t>Lower V</a:t>
            </a:r>
            <a:r>
              <a:rPr lang="en-US" baseline="-25000" dirty="0" smtClean="0"/>
              <a:t>TH</a:t>
            </a:r>
          </a:p>
          <a:p>
            <a:pPr lvl="1"/>
            <a:r>
              <a:rPr lang="en-US" dirty="0" smtClean="0"/>
              <a:t>So </a:t>
            </a:r>
            <a:r>
              <a:rPr lang="en-US" dirty="0" err="1" smtClean="0"/>
              <a:t>V</a:t>
            </a:r>
            <a:r>
              <a:rPr lang="en-US" baseline="-25000" dirty="0" err="1" smtClean="0"/>
              <a:t>dd</a:t>
            </a:r>
            <a:r>
              <a:rPr lang="en-US" dirty="0" smtClean="0"/>
              <a:t>-V</a:t>
            </a:r>
            <a:r>
              <a:rPr lang="en-US" baseline="-25000" dirty="0" smtClean="0"/>
              <a:t>TH</a:t>
            </a:r>
            <a:r>
              <a:rPr lang="en-US" dirty="0" smtClean="0"/>
              <a:t> larger </a:t>
            </a:r>
          </a:p>
          <a:p>
            <a:pPr lvl="1"/>
            <a:r>
              <a:rPr lang="en-US" dirty="0" smtClean="0"/>
              <a:t>Runs faster</a:t>
            </a:r>
          </a:p>
          <a:p>
            <a:r>
              <a:rPr lang="en-US" dirty="0" smtClean="0"/>
              <a:t>(Lower </a:t>
            </a:r>
            <a:r>
              <a:rPr lang="en-US" dirty="0" err="1" smtClean="0"/>
              <a:t>V</a:t>
            </a:r>
            <a:r>
              <a:rPr lang="en-US" baseline="-25000" dirty="0" err="1" smtClean="0"/>
              <a:t>dd</a:t>
            </a:r>
            <a:r>
              <a:rPr lang="en-US" dirty="0" smtClean="0"/>
              <a:t>)</a:t>
            </a:r>
          </a:p>
          <a:p>
            <a:pPr>
              <a:buNone/>
            </a:pPr>
            <a:r>
              <a:rPr lang="en-US" dirty="0" smtClean="0"/>
              <a:t>Memory Bank</a:t>
            </a:r>
          </a:p>
          <a:p>
            <a:r>
              <a:rPr lang="en-US" dirty="0" smtClean="0"/>
              <a:t>Leaks at</a:t>
            </a:r>
            <a:r>
              <a:rPr lang="en-US" dirty="0" smtClean="0"/>
              <a:t> 5mW</a:t>
            </a:r>
            <a:endParaRPr lang="en-US" dirty="0" smtClean="0"/>
          </a:p>
          <a:p>
            <a:r>
              <a:rPr lang="en-US" dirty="0" smtClean="0"/>
              <a:t>Switches</a:t>
            </a:r>
            <a:r>
              <a:rPr lang="en-US" dirty="0" smtClean="0"/>
              <a:t> 7.1pJ</a:t>
            </a:r>
            <a:r>
              <a:rPr lang="en-US" dirty="0" smtClean="0"/>
              <a:t>/read</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35</a:t>
            </a:fld>
            <a:endParaRPr lang="en-US"/>
          </a:p>
        </p:txBody>
      </p:sp>
      <p:sp>
        <p:nvSpPr>
          <p:cNvPr id="8" name="TextBox 7"/>
          <p:cNvSpPr txBox="1"/>
          <p:nvPr/>
        </p:nvSpPr>
        <p:spPr>
          <a:xfrm>
            <a:off x="1295400" y="6019800"/>
            <a:ext cx="5943905" cy="461665"/>
          </a:xfrm>
          <a:prstGeom prst="rect">
            <a:avLst/>
          </a:prstGeom>
          <a:noFill/>
        </p:spPr>
        <p:txBody>
          <a:bodyPr wrap="none" rtlCol="0">
            <a:spAutoFit/>
          </a:bodyPr>
          <a:lstStyle/>
          <a:p>
            <a:r>
              <a:rPr lang="en-US" dirty="0" smtClean="0">
                <a:solidFill>
                  <a:srgbClr val="FF6600"/>
                </a:solidFill>
                <a:latin typeface="+mn-lt"/>
              </a:rPr>
              <a:t>Crossover for each?  When HP preferred?</a:t>
            </a:r>
            <a:endParaRPr lang="en-US" dirty="0">
              <a:solidFill>
                <a:srgbClr val="FF6600"/>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Switching Energy</a:t>
            </a:r>
            <a:endParaRPr lang="en-US" dirty="0"/>
          </a:p>
        </p:txBody>
      </p:sp>
      <p:sp>
        <p:nvSpPr>
          <p:cNvPr id="3" name="Content Placeholder 2"/>
          <p:cNvSpPr>
            <a:spLocks noGrp="1"/>
          </p:cNvSpPr>
          <p:nvPr>
            <p:ph idx="1"/>
          </p:nvPr>
        </p:nvSpPr>
        <p:spPr>
          <a:xfrm>
            <a:off x="457200" y="3429000"/>
            <a:ext cx="8686800" cy="2743200"/>
          </a:xfrm>
        </p:spPr>
        <p:txBody>
          <a:bodyPr/>
          <a:lstStyle/>
          <a:p>
            <a:r>
              <a:rPr lang="en-US" dirty="0" smtClean="0"/>
              <a:t>C – driven by architecture</a:t>
            </a:r>
          </a:p>
          <a:p>
            <a:pPr lvl="1"/>
            <a:r>
              <a:rPr lang="en-US" dirty="0" smtClean="0"/>
              <a:t>Also impacted by variation, aging</a:t>
            </a:r>
          </a:p>
          <a:p>
            <a:r>
              <a:rPr lang="en-US" dirty="0" smtClean="0"/>
              <a:t>V – today, driven by variation, aging</a:t>
            </a:r>
          </a:p>
          <a:p>
            <a:r>
              <a:rPr lang="en-US" dirty="0" smtClean="0">
                <a:solidFill>
                  <a:srgbClr val="0000FF"/>
                </a:solidFill>
                <a:latin typeface="Symbol" charset="2"/>
                <a:cs typeface="Symbol" charset="2"/>
              </a:rPr>
              <a:t>a</a:t>
            </a:r>
            <a:r>
              <a:rPr lang="en-US" dirty="0" smtClean="0">
                <a:solidFill>
                  <a:srgbClr val="0000FF"/>
                </a:solidFill>
              </a:rPr>
              <a:t> – driven by architecture,</a:t>
            </a:r>
            <a:r>
              <a:rPr lang="en-US" dirty="0" smtClean="0">
                <a:solidFill>
                  <a:srgbClr val="0000FF"/>
                </a:solidFill>
              </a:rPr>
              <a:t> information</a:t>
            </a:r>
          </a:p>
          <a:p>
            <a:endParaRPr lang="en-US" dirty="0" smtClean="0"/>
          </a:p>
        </p:txBody>
      </p:sp>
      <p:sp>
        <p:nvSpPr>
          <p:cNvPr id="4" name="Date Placeholder 3"/>
          <p:cNvSpPr>
            <a:spLocks noGrp="1"/>
          </p:cNvSpPr>
          <p:nvPr>
            <p:ph type="dt" sz="half" idx="10"/>
          </p:nvPr>
        </p:nvSpPr>
        <p:spPr/>
        <p:txBody>
          <a:bodyPr/>
          <a:lstStyle/>
          <a:p>
            <a:r>
              <a:rPr lang="en-US" smtClean="0"/>
              <a:t>Penn ESE532 Spring 2017 -- DeHon</a:t>
            </a:r>
            <a:endParaRPr lang="en-US"/>
          </a:p>
        </p:txBody>
      </p:sp>
      <p:sp>
        <p:nvSpPr>
          <p:cNvPr id="5" name="Slide Number Placeholder 4"/>
          <p:cNvSpPr>
            <a:spLocks noGrp="1"/>
          </p:cNvSpPr>
          <p:nvPr>
            <p:ph type="sldNum" sz="quarter" idx="12"/>
          </p:nvPr>
        </p:nvSpPr>
        <p:spPr/>
        <p:txBody>
          <a:bodyPr/>
          <a:lstStyle/>
          <a:p>
            <a:fld id="{A76B7DB2-FD68-2340-86D1-77806001A609}" type="slidenum">
              <a:rPr lang="en-US" smtClean="0"/>
              <a:pPr/>
              <a:t>36</a:t>
            </a:fld>
            <a:endParaRPr lang="en-US"/>
          </a:p>
        </p:txBody>
      </p:sp>
      <p:graphicFrame>
        <p:nvGraphicFramePr>
          <p:cNvPr id="6" name="Object 5"/>
          <p:cNvGraphicFramePr>
            <a:graphicFrameLocks noChangeAspect="1"/>
          </p:cNvGraphicFramePr>
          <p:nvPr/>
        </p:nvGraphicFramePr>
        <p:xfrm>
          <a:off x="2243138" y="1825625"/>
          <a:ext cx="3849687" cy="844550"/>
        </p:xfrm>
        <a:graphic>
          <a:graphicData uri="http://schemas.openxmlformats.org/presentationml/2006/ole">
            <p:oleObj spid="_x0000_s245762" name="Equation" r:id="rId3" imgW="927100" imgH="20320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Data Dependent Activity</a:t>
            </a:r>
          </a:p>
        </p:txBody>
      </p:sp>
      <p:sp>
        <p:nvSpPr>
          <p:cNvPr id="3" name="Content Placeholder 2"/>
          <p:cNvSpPr>
            <a:spLocks noGrp="1"/>
          </p:cNvSpPr>
          <p:nvPr>
            <p:ph idx="1"/>
          </p:nvPr>
        </p:nvSpPr>
        <p:spPr/>
        <p:txBody>
          <a:bodyPr/>
          <a:lstStyle/>
          <a:p>
            <a:r>
              <a:rPr lang="en-US" dirty="0" smtClean="0"/>
              <a:t>Consider an 8b counter</a:t>
            </a:r>
          </a:p>
          <a:p>
            <a:pPr lvl="1"/>
            <a:r>
              <a:rPr lang="en-US" dirty="0" smtClean="0"/>
              <a:t>How often do each of the following switch?</a:t>
            </a:r>
          </a:p>
          <a:p>
            <a:pPr lvl="2"/>
            <a:r>
              <a:rPr lang="en-US" dirty="0" smtClean="0">
                <a:solidFill>
                  <a:srgbClr val="FF6600"/>
                </a:solidFill>
              </a:rPr>
              <a:t>Low bit?</a:t>
            </a:r>
          </a:p>
          <a:p>
            <a:pPr lvl="2"/>
            <a:r>
              <a:rPr lang="en-US" dirty="0" smtClean="0">
                <a:solidFill>
                  <a:srgbClr val="FF6600"/>
                </a:solidFill>
              </a:rPr>
              <a:t>High bit?</a:t>
            </a:r>
          </a:p>
          <a:p>
            <a:pPr lvl="1"/>
            <a:r>
              <a:rPr lang="en-US" dirty="0" smtClean="0">
                <a:solidFill>
                  <a:srgbClr val="FF6600"/>
                </a:solidFill>
              </a:rPr>
              <a:t>Average switching across all 8 output bits?</a:t>
            </a:r>
          </a:p>
          <a:p>
            <a:r>
              <a:rPr lang="en-US" dirty="0" smtClean="0"/>
              <a:t>Assuming random inputs</a:t>
            </a:r>
          </a:p>
          <a:p>
            <a:pPr lvl="1"/>
            <a:r>
              <a:rPr lang="en-US" dirty="0" smtClean="0">
                <a:solidFill>
                  <a:srgbClr val="FF6600"/>
                </a:solidFill>
              </a:rPr>
              <a:t>Activity at output of nand4?</a:t>
            </a:r>
          </a:p>
          <a:p>
            <a:pPr lvl="1"/>
            <a:r>
              <a:rPr lang="en-US" dirty="0" smtClean="0">
                <a:solidFill>
                  <a:srgbClr val="FF6600"/>
                </a:solidFill>
              </a:rPr>
              <a:t>Activity at output of xor4?</a:t>
            </a:r>
          </a:p>
          <a:p>
            <a:pPr lvl="1"/>
            <a:endParaRPr lang="en-US" dirty="0" smtClean="0"/>
          </a:p>
          <a:p>
            <a:pPr lvl="1"/>
            <a:endParaRPr lang="en-US" dirty="0" smtClean="0"/>
          </a:p>
        </p:txBody>
      </p:sp>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16545322-36F0-0340-884A-0A8C8265CF46}"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Gate Output Switching</a:t>
            </a:r>
            <a:br>
              <a:rPr lang="en-US" dirty="0" smtClean="0"/>
            </a:br>
            <a:r>
              <a:rPr lang="en-US" dirty="0" smtClean="0"/>
              <a:t>(random inputs)</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A773770A-C64C-944E-9A95-A1B3DD7DDD21}" type="slidenum">
              <a:rPr lang="en-US" smtClean="0"/>
              <a:pPr>
                <a:defRPr/>
              </a:pPr>
              <a:t>38</a:t>
            </a:fld>
            <a:endParaRPr lang="en-US"/>
          </a:p>
        </p:txBody>
      </p:sp>
      <p:sp>
        <p:nvSpPr>
          <p:cNvPr id="7" name="Oval 6"/>
          <p:cNvSpPr/>
          <p:nvPr/>
        </p:nvSpPr>
        <p:spPr bwMode="auto">
          <a:xfrm>
            <a:off x="1600200" y="25908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 name="Oval 7"/>
          <p:cNvSpPr/>
          <p:nvPr/>
        </p:nvSpPr>
        <p:spPr bwMode="auto">
          <a:xfrm>
            <a:off x="2514600" y="26670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9" name="Oval 8"/>
          <p:cNvSpPr/>
          <p:nvPr/>
        </p:nvSpPr>
        <p:spPr bwMode="auto">
          <a:xfrm>
            <a:off x="2514600" y="34290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14" name="Straight Arrow Connector 13"/>
          <p:cNvCxnSpPr>
            <a:endCxn id="9" idx="1"/>
          </p:cNvCxnSpPr>
          <p:nvPr/>
        </p:nvCxnSpPr>
        <p:spPr bwMode="auto">
          <a:xfrm>
            <a:off x="1752600" y="2743200"/>
            <a:ext cx="784318" cy="70811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Oval 22"/>
          <p:cNvSpPr/>
          <p:nvPr/>
        </p:nvSpPr>
        <p:spPr bwMode="auto">
          <a:xfrm>
            <a:off x="1600200" y="34290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27" name="Straight Arrow Connector 26"/>
          <p:cNvCxnSpPr>
            <a:stCxn id="7" idx="6"/>
            <a:endCxn id="8" idx="1"/>
          </p:cNvCxnSpPr>
          <p:nvPr/>
        </p:nvCxnSpPr>
        <p:spPr bwMode="auto">
          <a:xfrm>
            <a:off x="1752600" y="2667000"/>
            <a:ext cx="784318" cy="2231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1752600" y="3505200"/>
            <a:ext cx="784318" cy="2231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23" idx="0"/>
            <a:endCxn id="8" idx="4"/>
          </p:cNvCxnSpPr>
          <p:nvPr/>
        </p:nvCxnSpPr>
        <p:spPr bwMode="auto">
          <a:xfrm rot="5400000" flipH="1" flipV="1">
            <a:off x="1828800" y="2667000"/>
            <a:ext cx="609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TextBox 30"/>
          <p:cNvSpPr txBox="1"/>
          <p:nvPr/>
        </p:nvSpPr>
        <p:spPr>
          <a:xfrm>
            <a:off x="1219200" y="2057400"/>
            <a:ext cx="805779" cy="461665"/>
          </a:xfrm>
          <a:prstGeom prst="rect">
            <a:avLst/>
          </a:prstGeom>
          <a:noFill/>
        </p:spPr>
        <p:txBody>
          <a:bodyPr wrap="none" rtlCol="0">
            <a:spAutoFit/>
          </a:bodyPr>
          <a:lstStyle/>
          <a:p>
            <a:r>
              <a:rPr lang="en-US" dirty="0" smtClean="0"/>
              <a:t>Prev.</a:t>
            </a:r>
            <a:endParaRPr lang="en-US" dirty="0"/>
          </a:p>
        </p:txBody>
      </p:sp>
      <p:sp>
        <p:nvSpPr>
          <p:cNvPr id="32" name="TextBox 31"/>
          <p:cNvSpPr txBox="1"/>
          <p:nvPr/>
        </p:nvSpPr>
        <p:spPr>
          <a:xfrm>
            <a:off x="2362200" y="2133600"/>
            <a:ext cx="800219" cy="461665"/>
          </a:xfrm>
          <a:prstGeom prst="rect">
            <a:avLst/>
          </a:prstGeom>
          <a:noFill/>
        </p:spPr>
        <p:txBody>
          <a:bodyPr wrap="none" rtlCol="0">
            <a:spAutoFit/>
          </a:bodyPr>
          <a:lstStyle/>
          <a:p>
            <a:r>
              <a:rPr lang="en-US" dirty="0" smtClean="0"/>
              <a:t>Next</a:t>
            </a:r>
            <a:endParaRPr lang="en-US" dirty="0"/>
          </a:p>
        </p:txBody>
      </p:sp>
      <p:sp>
        <p:nvSpPr>
          <p:cNvPr id="33" name="TextBox 32"/>
          <p:cNvSpPr txBox="1"/>
          <p:nvPr/>
        </p:nvSpPr>
        <p:spPr>
          <a:xfrm>
            <a:off x="1066800" y="2438400"/>
            <a:ext cx="338554" cy="461665"/>
          </a:xfrm>
          <a:prstGeom prst="rect">
            <a:avLst/>
          </a:prstGeom>
          <a:noFill/>
        </p:spPr>
        <p:txBody>
          <a:bodyPr wrap="none" rtlCol="0">
            <a:spAutoFit/>
          </a:bodyPr>
          <a:lstStyle/>
          <a:p>
            <a:r>
              <a:rPr lang="en-US" dirty="0" smtClean="0"/>
              <a:t>0</a:t>
            </a:r>
            <a:endParaRPr lang="en-US" dirty="0"/>
          </a:p>
        </p:txBody>
      </p:sp>
      <p:sp>
        <p:nvSpPr>
          <p:cNvPr id="34" name="TextBox 33"/>
          <p:cNvSpPr txBox="1"/>
          <p:nvPr/>
        </p:nvSpPr>
        <p:spPr>
          <a:xfrm>
            <a:off x="1066800" y="3200400"/>
            <a:ext cx="338554" cy="461665"/>
          </a:xfrm>
          <a:prstGeom prst="rect">
            <a:avLst/>
          </a:prstGeom>
          <a:noFill/>
        </p:spPr>
        <p:txBody>
          <a:bodyPr wrap="none" rtlCol="0">
            <a:spAutoFit/>
          </a:bodyPr>
          <a:lstStyle/>
          <a:p>
            <a:r>
              <a:rPr lang="en-US" dirty="0" smtClean="0"/>
              <a:t>1</a:t>
            </a:r>
            <a:endParaRPr lang="en-US" dirty="0"/>
          </a:p>
        </p:txBody>
      </p:sp>
      <p:sp>
        <p:nvSpPr>
          <p:cNvPr id="35" name="TextBox 34"/>
          <p:cNvSpPr txBox="1"/>
          <p:nvPr/>
        </p:nvSpPr>
        <p:spPr>
          <a:xfrm>
            <a:off x="4495800" y="2667000"/>
            <a:ext cx="3612287" cy="830997"/>
          </a:xfrm>
          <a:prstGeom prst="rect">
            <a:avLst/>
          </a:prstGeom>
          <a:noFill/>
        </p:spPr>
        <p:txBody>
          <a:bodyPr wrap="none" rtlCol="0">
            <a:spAutoFit/>
          </a:bodyPr>
          <a:lstStyle/>
          <a:p>
            <a:r>
              <a:rPr lang="en-US" dirty="0" err="1" smtClean="0"/>
              <a:t>Pswitch</a:t>
            </a:r>
            <a:r>
              <a:rPr lang="en-US" dirty="0" smtClean="0"/>
              <a:t>=P(0@i)*P(1@i+1)</a:t>
            </a:r>
          </a:p>
          <a:p>
            <a:r>
              <a:rPr lang="en-US" dirty="0" smtClean="0"/>
              <a:t>             +P(1@i)*P(0@i+1)</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Switching Energy</a:t>
            </a:r>
            <a:endParaRPr lang="en-US" dirty="0"/>
          </a:p>
        </p:txBody>
      </p:sp>
      <p:graphicFrame>
        <p:nvGraphicFramePr>
          <p:cNvPr id="7" name="Content Placeholder 6"/>
          <p:cNvGraphicFramePr>
            <a:graphicFrameLocks noChangeAspect="1"/>
          </p:cNvGraphicFramePr>
          <p:nvPr>
            <p:ph idx="1"/>
          </p:nvPr>
        </p:nvGraphicFramePr>
        <p:xfrm>
          <a:off x="2057400" y="2438400"/>
          <a:ext cx="4681151" cy="1732026"/>
        </p:xfrm>
        <a:graphic>
          <a:graphicData uri="http://schemas.openxmlformats.org/presentationml/2006/ole">
            <p:oleObj spid="_x0000_s248834" name="Equation" r:id="rId3" imgW="1270000" imgH="469900" progId="Equation.3">
              <p:embed/>
            </p:oleObj>
          </a:graphicData>
        </a:graphic>
      </p:graphicFrame>
      <p:sp>
        <p:nvSpPr>
          <p:cNvPr id="3" name="Date Placeholder 2"/>
          <p:cNvSpPr>
            <a:spLocks noGrp="1"/>
          </p:cNvSpPr>
          <p:nvPr>
            <p:ph type="dt" sz="half" idx="10"/>
          </p:nvPr>
        </p:nvSpPr>
        <p:spPr/>
        <p:txBody>
          <a:bodyPr/>
          <a:lstStyle/>
          <a:p>
            <a:r>
              <a:rPr lang="en-US" smtClean="0"/>
              <a:t>Penn ESE532 Spring 2017 -- DeHon</a:t>
            </a:r>
            <a:endParaRPr lang="en-US"/>
          </a:p>
        </p:txBody>
      </p:sp>
      <p:sp>
        <p:nvSpPr>
          <p:cNvPr id="4" name="Slide Number Placeholder 3"/>
          <p:cNvSpPr>
            <a:spLocks noGrp="1"/>
          </p:cNvSpPr>
          <p:nvPr>
            <p:ph type="sldNum" sz="quarter" idx="12"/>
          </p:nvPr>
        </p:nvSpPr>
        <p:spPr/>
        <p:txBody>
          <a:bodyPr/>
          <a:lstStyle/>
          <a:p>
            <a:fld id="{8397443E-5BDF-0743-AE27-BC35DF220775}" type="slidenum">
              <a:rPr lang="en-US" smtClean="0"/>
              <a:pPr/>
              <a:t>39</a:t>
            </a:fld>
            <a:endParaRPr lang="en-US"/>
          </a:p>
        </p:txBody>
      </p:sp>
      <p:sp>
        <p:nvSpPr>
          <p:cNvPr id="12" name="TextBox 11"/>
          <p:cNvSpPr txBox="1"/>
          <p:nvPr/>
        </p:nvSpPr>
        <p:spPr>
          <a:xfrm>
            <a:off x="914400" y="4953000"/>
            <a:ext cx="7552568" cy="461665"/>
          </a:xfrm>
          <a:prstGeom prst="rect">
            <a:avLst/>
          </a:prstGeom>
          <a:noFill/>
        </p:spPr>
        <p:txBody>
          <a:bodyPr wrap="none" rtlCol="0">
            <a:spAutoFit/>
          </a:bodyPr>
          <a:lstStyle/>
          <a:p>
            <a:r>
              <a:rPr lang="en-US" dirty="0" err="1" smtClean="0">
                <a:latin typeface="+mn-lt"/>
                <a:cs typeface="Symbol" charset="2"/>
              </a:rPr>
              <a:t>C</a:t>
            </a:r>
            <a:r>
              <a:rPr lang="en-US" baseline="-25000" dirty="0" err="1" smtClean="0">
                <a:latin typeface="+mn-lt"/>
                <a:cs typeface="Symbol" charset="2"/>
              </a:rPr>
              <a:t>i</a:t>
            </a:r>
            <a:r>
              <a:rPr lang="en-US" dirty="0" smtClean="0">
                <a:latin typeface="+mn-lt"/>
                <a:cs typeface="Symbol" charset="2"/>
              </a:rPr>
              <a:t> == capacitance driven by each gate (including wire)</a:t>
            </a:r>
            <a:endParaRPr lang="en-US" dirty="0">
              <a:latin typeface="+mn-lt"/>
              <a:cs typeface="Symbol"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Energy</a:t>
            </a:r>
            <a:endParaRPr lang="en-US" dirty="0"/>
          </a:p>
        </p:txBody>
      </p:sp>
      <p:sp>
        <p:nvSpPr>
          <p:cNvPr id="3" name="Content Placeholder 2"/>
          <p:cNvSpPr>
            <a:spLocks noGrp="1"/>
          </p:cNvSpPr>
          <p:nvPr>
            <p:ph idx="1"/>
          </p:nvPr>
        </p:nvSpPr>
        <p:spPr>
          <a:xfrm>
            <a:off x="228600" y="1219200"/>
            <a:ext cx="8686800" cy="5105400"/>
          </a:xfrm>
        </p:spPr>
        <p:txBody>
          <a:bodyPr/>
          <a:lstStyle/>
          <a:p>
            <a:r>
              <a:rPr lang="en-US" dirty="0" smtClean="0"/>
              <a:t>Growing domain of portables</a:t>
            </a:r>
          </a:p>
          <a:p>
            <a:pPr lvl="1"/>
            <a:r>
              <a:rPr lang="en-US" dirty="0" smtClean="0"/>
              <a:t>Less energy/op </a:t>
            </a:r>
            <a:r>
              <a:rPr lang="en-US" dirty="0" err="1" smtClean="0">
                <a:sym typeface="Wingdings"/>
              </a:rPr>
              <a:t></a:t>
            </a:r>
            <a:r>
              <a:rPr lang="en-US" dirty="0" smtClean="0">
                <a:sym typeface="Wingdings"/>
              </a:rPr>
              <a:t> longer battery life</a:t>
            </a:r>
            <a:endParaRPr lang="en-US" dirty="0" smtClean="0"/>
          </a:p>
          <a:p>
            <a:r>
              <a:rPr lang="en-US" dirty="0" smtClean="0"/>
              <a:t>Global Energy Crisis</a:t>
            </a:r>
          </a:p>
          <a:p>
            <a:r>
              <a:rPr lang="en-US" sz="3200" dirty="0" smtClean="0"/>
              <a:t>Power-envelope at key limit</a:t>
            </a:r>
          </a:p>
          <a:p>
            <a:pPr lvl="1"/>
            <a:r>
              <a:rPr lang="en-US" dirty="0" smtClean="0"/>
              <a:t>E reduce </a:t>
            </a:r>
            <a:r>
              <a:rPr lang="en-US" dirty="0" err="1" smtClean="0">
                <a:sym typeface="Wingdings"/>
              </a:rPr>
              <a:t></a:t>
            </a:r>
            <a:r>
              <a:rPr lang="en-US" dirty="0" smtClean="0">
                <a:sym typeface="Wingdings"/>
              </a:rPr>
              <a:t> increase compute in P-envelope</a:t>
            </a:r>
            <a:endParaRPr lang="en-US" dirty="0">
              <a:sym typeface="Wingdings"/>
            </a:endParaRPr>
          </a:p>
          <a:p>
            <a:pPr lvl="1"/>
            <a:r>
              <a:rPr lang="en-US" dirty="0" smtClean="0"/>
              <a:t>Scaling </a:t>
            </a:r>
            <a:endParaRPr lang="en-US" dirty="0" smtClean="0">
              <a:sym typeface="Wingdings"/>
            </a:endParaRPr>
          </a:p>
          <a:p>
            <a:pPr lvl="2"/>
            <a:r>
              <a:rPr lang="en-US" dirty="0" smtClean="0">
                <a:sym typeface="Wingdings"/>
              </a:rPr>
              <a:t> </a:t>
            </a:r>
            <a:r>
              <a:rPr lang="en-US" dirty="0" smtClean="0"/>
              <a:t>Power density </a:t>
            </a:r>
            <a:r>
              <a:rPr lang="en-US" b="1" dirty="0" smtClean="0"/>
              <a:t>not</a:t>
            </a:r>
            <a:r>
              <a:rPr lang="en-US" dirty="0" smtClean="0"/>
              <a:t> transistors limit sustained ops/</a:t>
            </a:r>
            <a:r>
              <a:rPr lang="en-US" dirty="0" err="1" smtClean="0"/>
              <a:t>s</a:t>
            </a:r>
            <a:endParaRPr lang="en-US" dirty="0" smtClean="0"/>
          </a:p>
          <a:p>
            <a:pPr lvl="1"/>
            <a:r>
              <a:rPr lang="en-US" dirty="0" smtClean="0"/>
              <a:t>Server rooms</a:t>
            </a:r>
          </a:p>
          <a:p>
            <a:pPr lvl="2"/>
            <a:r>
              <a:rPr lang="en-US" dirty="0" smtClean="0"/>
              <a:t>Cost-of-ownership </a:t>
            </a:r>
            <a:r>
              <a:rPr lang="en-US" b="1" dirty="0" smtClean="0"/>
              <a:t>not</a:t>
            </a:r>
            <a:r>
              <a:rPr lang="en-US" dirty="0" smtClean="0"/>
              <a:t> dominated by Silicon</a:t>
            </a:r>
          </a:p>
          <a:p>
            <a:pPr lvl="3"/>
            <a:r>
              <a:rPr lang="en-US" sz="2800" dirty="0" smtClean="0">
                <a:solidFill>
                  <a:srgbClr val="3366FF"/>
                </a:solidFill>
              </a:rPr>
              <a:t>Cooling</a:t>
            </a:r>
            <a:r>
              <a:rPr lang="en-US" sz="2800" dirty="0" smtClean="0"/>
              <a:t>, </a:t>
            </a:r>
            <a:r>
              <a:rPr lang="en-US" sz="2800" dirty="0" smtClean="0">
                <a:solidFill>
                  <a:srgbClr val="FF0000"/>
                </a:solidFill>
              </a:rPr>
              <a:t>Power</a:t>
            </a:r>
            <a:r>
              <a:rPr lang="en-US" sz="2800" dirty="0" smtClean="0"/>
              <a:t> bill</a:t>
            </a:r>
          </a:p>
        </p:txBody>
      </p:sp>
      <p:sp>
        <p:nvSpPr>
          <p:cNvPr id="4" name="Date Placeholder 3"/>
          <p:cNvSpPr>
            <a:spLocks noGrp="1"/>
          </p:cNvSpPr>
          <p:nvPr>
            <p:ph type="dt" sz="half" idx="10"/>
          </p:nvPr>
        </p:nvSpPr>
        <p:spPr/>
        <p:txBody>
          <a:bodyPr/>
          <a:lstStyle/>
          <a:p>
            <a:r>
              <a:rPr lang="en-US" smtClean="0"/>
              <a:t>Penn ESE532 Spring 2017 -- DeHon</a:t>
            </a:r>
            <a:endParaRPr lang="en-US"/>
          </a:p>
        </p:txBody>
      </p:sp>
      <p:sp>
        <p:nvSpPr>
          <p:cNvPr id="5" name="Slide Number Placeholder 4"/>
          <p:cNvSpPr>
            <a:spLocks noGrp="1"/>
          </p:cNvSpPr>
          <p:nvPr>
            <p:ph type="sldNum" sz="quarter" idx="12"/>
          </p:nvPr>
        </p:nvSpPr>
        <p:spPr/>
        <p:txBody>
          <a:bodyPr/>
          <a:lstStyle/>
          <a:p>
            <a:fld id="{CB0888E1-69E4-A740-B184-9B2C5CDF1B26}" type="slidenum">
              <a:rPr lang="en-US" smtClean="0"/>
              <a:pPr/>
              <a:t>4</a:t>
            </a:fld>
            <a:endParaRPr lang="en-US"/>
          </a:p>
        </p:txBody>
      </p:sp>
      <p:pic>
        <p:nvPicPr>
          <p:cNvPr id="6" name="Picture 5"/>
          <p:cNvPicPr>
            <a:picLocks noChangeAspect="1"/>
          </p:cNvPicPr>
          <p:nvPr/>
        </p:nvPicPr>
        <p:blipFill>
          <a:blip r:embed="rId2"/>
          <a:stretch>
            <a:fillRect/>
          </a:stretch>
        </p:blipFill>
        <p:spPr>
          <a:xfrm>
            <a:off x="6705600" y="0"/>
            <a:ext cx="243840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Switching Rate (</a:t>
            </a:r>
            <a:r>
              <a:rPr lang="en-US" dirty="0" err="1" smtClean="0">
                <a:latin typeface="Symbol" charset="2"/>
                <a:cs typeface="Symbol" charset="2"/>
              </a:rPr>
              <a:t>a</a:t>
            </a:r>
            <a:r>
              <a:rPr lang="en-US" baseline="-25000" dirty="0" err="1" smtClean="0">
                <a:latin typeface="+mn-lt"/>
                <a:cs typeface="Symbol" charset="2"/>
              </a:rPr>
              <a:t>i</a:t>
            </a:r>
            <a:r>
              <a:rPr lang="en-US" dirty="0" smtClean="0"/>
              <a:t>) Varies</a:t>
            </a:r>
            <a:endParaRPr lang="en-US" dirty="0"/>
          </a:p>
        </p:txBody>
      </p:sp>
      <p:sp>
        <p:nvSpPr>
          <p:cNvPr id="3" name="Content Placeholder 2"/>
          <p:cNvSpPr>
            <a:spLocks noGrp="1"/>
          </p:cNvSpPr>
          <p:nvPr>
            <p:ph idx="1"/>
          </p:nvPr>
        </p:nvSpPr>
        <p:spPr>
          <a:xfrm>
            <a:off x="685800" y="1981200"/>
            <a:ext cx="8153400" cy="4114800"/>
          </a:xfrm>
        </p:spPr>
        <p:txBody>
          <a:bodyPr/>
          <a:lstStyle/>
          <a:p>
            <a:r>
              <a:rPr lang="en-US" dirty="0" smtClean="0"/>
              <a:t>Different logic (low/high bits, gate type)</a:t>
            </a:r>
          </a:p>
          <a:p>
            <a:r>
              <a:rPr lang="en-US" dirty="0" smtClean="0"/>
              <a:t>Different usage</a:t>
            </a:r>
          </a:p>
          <a:p>
            <a:pPr lvl="1"/>
            <a:r>
              <a:rPr lang="en-US" dirty="0" smtClean="0"/>
              <a:t>Gate off unused functional units</a:t>
            </a:r>
          </a:p>
          <a:p>
            <a:r>
              <a:rPr lang="en-US" dirty="0" smtClean="0"/>
              <a:t>Data coded</a:t>
            </a:r>
          </a:p>
          <a:p>
            <a:r>
              <a:rPr lang="en-US" dirty="0" smtClean="0"/>
              <a:t>Entropy in data</a:t>
            </a:r>
          </a:p>
          <a:p>
            <a:r>
              <a:rPr lang="en-US" dirty="0" smtClean="0"/>
              <a:t>Average </a:t>
            </a:r>
            <a:r>
              <a:rPr lang="en-US" dirty="0" smtClean="0">
                <a:latin typeface="Symbol" charset="2"/>
                <a:cs typeface="Symbol" charset="2"/>
              </a:rPr>
              <a:t>a</a:t>
            </a:r>
            <a:r>
              <a:rPr lang="en-US" dirty="0" smtClean="0"/>
              <a:t> 5--15% plausible</a:t>
            </a:r>
          </a:p>
          <a:p>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40</a:t>
            </a:fld>
            <a:endParaRPr lang="en-US"/>
          </a:p>
        </p:txBody>
      </p:sp>
      <p:graphicFrame>
        <p:nvGraphicFramePr>
          <p:cNvPr id="249858" name="Content Placeholder 6"/>
          <p:cNvGraphicFramePr>
            <a:graphicFrameLocks noChangeAspect="1"/>
          </p:cNvGraphicFramePr>
          <p:nvPr/>
        </p:nvGraphicFramePr>
        <p:xfrm>
          <a:off x="4462462" y="3505200"/>
          <a:ext cx="4681538" cy="1731963"/>
        </p:xfrm>
        <a:graphic>
          <a:graphicData uri="http://schemas.openxmlformats.org/presentationml/2006/ole">
            <p:oleObj spid="_x0000_s249858" name="Equation" r:id="rId3" imgW="1270000" imgH="4699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Switching Energy</a:t>
            </a:r>
            <a:endParaRPr lang="en-US" dirty="0"/>
          </a:p>
        </p:txBody>
      </p:sp>
      <p:sp>
        <p:nvSpPr>
          <p:cNvPr id="3" name="Content Placeholder 2"/>
          <p:cNvSpPr>
            <a:spLocks noGrp="1"/>
          </p:cNvSpPr>
          <p:nvPr>
            <p:ph idx="1"/>
          </p:nvPr>
        </p:nvSpPr>
        <p:spPr>
          <a:xfrm>
            <a:off x="457200" y="3429000"/>
            <a:ext cx="8686800" cy="2743200"/>
          </a:xfrm>
        </p:spPr>
        <p:txBody>
          <a:bodyPr/>
          <a:lstStyle/>
          <a:p>
            <a:r>
              <a:rPr lang="en-US" dirty="0" smtClean="0">
                <a:solidFill>
                  <a:srgbClr val="0000FF"/>
                </a:solidFill>
              </a:rPr>
              <a:t>C – driven by architecture</a:t>
            </a:r>
          </a:p>
          <a:p>
            <a:pPr lvl="1"/>
            <a:r>
              <a:rPr lang="en-US" dirty="0" smtClean="0"/>
              <a:t>Also impacted by variation, aging</a:t>
            </a:r>
          </a:p>
          <a:p>
            <a:r>
              <a:rPr lang="en-US" dirty="0" smtClean="0"/>
              <a:t>V – today, driven by variation, aging</a:t>
            </a:r>
          </a:p>
          <a:p>
            <a:r>
              <a:rPr lang="en-US" dirty="0" smtClean="0">
                <a:latin typeface="Symbol" charset="2"/>
                <a:cs typeface="Symbol" charset="2"/>
              </a:rPr>
              <a:t>a</a:t>
            </a:r>
            <a:r>
              <a:rPr lang="en-US" dirty="0" smtClean="0"/>
              <a:t> – driven by architecture,</a:t>
            </a:r>
            <a:r>
              <a:rPr lang="en-US" dirty="0" smtClean="0"/>
              <a:t> information</a:t>
            </a:r>
          </a:p>
          <a:p>
            <a:endParaRPr lang="en-US" dirty="0" smtClean="0"/>
          </a:p>
        </p:txBody>
      </p:sp>
      <p:sp>
        <p:nvSpPr>
          <p:cNvPr id="4" name="Date Placeholder 3"/>
          <p:cNvSpPr>
            <a:spLocks noGrp="1"/>
          </p:cNvSpPr>
          <p:nvPr>
            <p:ph type="dt" sz="half" idx="10"/>
          </p:nvPr>
        </p:nvSpPr>
        <p:spPr/>
        <p:txBody>
          <a:bodyPr/>
          <a:lstStyle/>
          <a:p>
            <a:r>
              <a:rPr lang="en-US" smtClean="0"/>
              <a:t>Penn ESE532 Spring 2017 -- DeHon</a:t>
            </a:r>
            <a:endParaRPr lang="en-US"/>
          </a:p>
        </p:txBody>
      </p:sp>
      <p:sp>
        <p:nvSpPr>
          <p:cNvPr id="5" name="Slide Number Placeholder 4"/>
          <p:cNvSpPr>
            <a:spLocks noGrp="1"/>
          </p:cNvSpPr>
          <p:nvPr>
            <p:ph type="sldNum" sz="quarter" idx="12"/>
          </p:nvPr>
        </p:nvSpPr>
        <p:spPr/>
        <p:txBody>
          <a:bodyPr/>
          <a:lstStyle/>
          <a:p>
            <a:fld id="{A76B7DB2-FD68-2340-86D1-77806001A609}" type="slidenum">
              <a:rPr lang="en-US" smtClean="0"/>
              <a:pPr/>
              <a:t>41</a:t>
            </a:fld>
            <a:endParaRPr lang="en-US"/>
          </a:p>
        </p:txBody>
      </p:sp>
      <p:graphicFrame>
        <p:nvGraphicFramePr>
          <p:cNvPr id="6" name="Object 5"/>
          <p:cNvGraphicFramePr>
            <a:graphicFrameLocks noChangeAspect="1"/>
          </p:cNvGraphicFramePr>
          <p:nvPr/>
        </p:nvGraphicFramePr>
        <p:xfrm>
          <a:off x="2243138" y="1825625"/>
          <a:ext cx="3849687" cy="844550"/>
        </p:xfrm>
        <a:graphic>
          <a:graphicData uri="http://schemas.openxmlformats.org/presentationml/2006/ole">
            <p:oleObj spid="_x0000_s250882" name="Equation" r:id="rId3" imgW="927100" imgH="20320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Wire Driven</a:t>
            </a:r>
            <a:endParaRPr lang="en-US" dirty="0"/>
          </a:p>
        </p:txBody>
      </p:sp>
      <p:sp>
        <p:nvSpPr>
          <p:cNvPr id="3" name="Content Placeholder 2"/>
          <p:cNvSpPr>
            <a:spLocks noGrp="1"/>
          </p:cNvSpPr>
          <p:nvPr>
            <p:ph idx="1"/>
          </p:nvPr>
        </p:nvSpPr>
        <p:spPr/>
        <p:txBody>
          <a:bodyPr/>
          <a:lstStyle/>
          <a:p>
            <a:r>
              <a:rPr lang="en-US" dirty="0" smtClean="0"/>
              <a:t>Gates drive</a:t>
            </a:r>
          </a:p>
          <a:p>
            <a:pPr lvl="1"/>
            <a:r>
              <a:rPr lang="en-US" dirty="0" smtClean="0"/>
              <a:t>Self</a:t>
            </a:r>
          </a:p>
          <a:p>
            <a:pPr lvl="1"/>
            <a:r>
              <a:rPr lang="en-US" dirty="0" smtClean="0"/>
              <a:t>Inputs to other gates</a:t>
            </a:r>
          </a:p>
          <a:p>
            <a:pPr lvl="1"/>
            <a:r>
              <a:rPr lang="en-US" dirty="0" smtClean="0"/>
              <a:t>Wire routing between self and other gates</a:t>
            </a:r>
          </a:p>
          <a:p>
            <a:endParaRPr lang="en-US" dirty="0" smtClean="0"/>
          </a:p>
          <a:p>
            <a:r>
              <a:rPr lang="en-US" dirty="0" smtClean="0"/>
              <a:t>Typically:</a:t>
            </a:r>
          </a:p>
          <a:p>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42</a:t>
            </a:fld>
            <a:endParaRPr lang="en-US"/>
          </a:p>
        </p:txBody>
      </p:sp>
      <p:graphicFrame>
        <p:nvGraphicFramePr>
          <p:cNvPr id="6" name="Object 5"/>
          <p:cNvGraphicFramePr>
            <a:graphicFrameLocks noChangeAspect="1"/>
          </p:cNvGraphicFramePr>
          <p:nvPr/>
        </p:nvGraphicFramePr>
        <p:xfrm>
          <a:off x="4038600" y="2133600"/>
          <a:ext cx="4405313" cy="635000"/>
        </p:xfrm>
        <a:graphic>
          <a:graphicData uri="http://schemas.openxmlformats.org/presentationml/2006/ole">
            <p:oleObj spid="_x0000_s251906" name="Equation" r:id="rId3" imgW="1409700" imgH="203200" progId="Equation.3">
              <p:embed/>
            </p:oleObj>
          </a:graphicData>
        </a:graphic>
      </p:graphicFrame>
      <p:graphicFrame>
        <p:nvGraphicFramePr>
          <p:cNvPr id="251907" name="Content Placeholder 6"/>
          <p:cNvGraphicFramePr>
            <a:graphicFrameLocks noChangeAspect="1"/>
          </p:cNvGraphicFramePr>
          <p:nvPr/>
        </p:nvGraphicFramePr>
        <p:xfrm>
          <a:off x="5453062" y="0"/>
          <a:ext cx="3690938" cy="1365485"/>
        </p:xfrm>
        <a:graphic>
          <a:graphicData uri="http://schemas.openxmlformats.org/presentationml/2006/ole">
            <p:oleObj spid="_x0000_s251907" name="Equation" r:id="rId4" imgW="1270000" imgH="469900" progId="Equation.3">
              <p:embed/>
            </p:oleObj>
          </a:graphicData>
        </a:graphic>
      </p:graphicFrame>
      <p:graphicFrame>
        <p:nvGraphicFramePr>
          <p:cNvPr id="8" name="Object 7"/>
          <p:cNvGraphicFramePr>
            <a:graphicFrameLocks noChangeAspect="1"/>
          </p:cNvGraphicFramePr>
          <p:nvPr/>
        </p:nvGraphicFramePr>
        <p:xfrm>
          <a:off x="4038599" y="4876800"/>
          <a:ext cx="4238625" cy="762000"/>
        </p:xfrm>
        <a:graphic>
          <a:graphicData uri="http://schemas.openxmlformats.org/presentationml/2006/ole">
            <p:oleObj spid="_x0000_s251908" name="Equation" r:id="rId5" imgW="1130300" imgH="203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 Capacitance</a:t>
            </a:r>
            <a:endParaRPr lang="en-US" dirty="0"/>
          </a:p>
        </p:txBody>
      </p:sp>
      <p:sp>
        <p:nvSpPr>
          <p:cNvPr id="3" name="Content Placeholder 2"/>
          <p:cNvSpPr>
            <a:spLocks noGrp="1"/>
          </p:cNvSpPr>
          <p:nvPr>
            <p:ph idx="1"/>
          </p:nvPr>
        </p:nvSpPr>
        <p:spPr/>
        <p:txBody>
          <a:bodyPr/>
          <a:lstStyle/>
          <a:p>
            <a:r>
              <a:rPr lang="en-US" dirty="0" smtClean="0">
                <a:solidFill>
                  <a:srgbClr val="FF6600"/>
                </a:solidFill>
              </a:rPr>
              <a:t>How does wire capacitance relate to wire length?</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 Capacitance</a:t>
            </a:r>
            <a:endParaRPr lang="en-US" dirty="0"/>
          </a:p>
        </p:txBody>
      </p:sp>
      <p:sp>
        <p:nvSpPr>
          <p:cNvPr id="3" name="Content Placeholder 2"/>
          <p:cNvSpPr>
            <a:spLocks noGrp="1"/>
          </p:cNvSpPr>
          <p:nvPr>
            <p:ph idx="1"/>
          </p:nvPr>
        </p:nvSpPr>
        <p:spPr/>
        <p:txBody>
          <a:bodyPr/>
          <a:lstStyle/>
          <a:p>
            <a:r>
              <a:rPr lang="en-US" dirty="0" smtClean="0"/>
              <a:t>C=</a:t>
            </a:r>
            <a:r>
              <a:rPr lang="en-US" dirty="0" err="1" smtClean="0">
                <a:latin typeface="Symbol" charset="2"/>
                <a:cs typeface="Symbol" charset="2"/>
              </a:rPr>
              <a:t>e</a:t>
            </a:r>
            <a:r>
              <a:rPr lang="en-US" dirty="0" err="1" smtClean="0"/>
              <a:t>A/d</a:t>
            </a:r>
            <a:r>
              <a:rPr lang="en-US" dirty="0" smtClean="0"/>
              <a:t> = </a:t>
            </a:r>
            <a:r>
              <a:rPr lang="en-US" dirty="0" err="1" smtClean="0">
                <a:latin typeface="Symbol" charset="2"/>
                <a:cs typeface="Symbol" charset="2"/>
              </a:rPr>
              <a:t>e</a:t>
            </a:r>
            <a:r>
              <a:rPr lang="en-US" dirty="0" err="1" smtClean="0"/>
              <a:t>W</a:t>
            </a:r>
            <a:r>
              <a:rPr lang="en-US" dirty="0" smtClean="0"/>
              <a:t>*</a:t>
            </a:r>
            <a:r>
              <a:rPr lang="en-US" dirty="0" err="1" smtClean="0"/>
              <a:t>L</a:t>
            </a:r>
            <a:r>
              <a:rPr lang="en-US" baseline="-25000" dirty="0" err="1" smtClean="0"/>
              <a:t>wire</a:t>
            </a:r>
            <a:r>
              <a:rPr lang="en-US" dirty="0" err="1" smtClean="0"/>
              <a:t>/d</a:t>
            </a:r>
            <a:r>
              <a:rPr lang="en-US" dirty="0" smtClean="0"/>
              <a:t> = </a:t>
            </a:r>
            <a:r>
              <a:rPr lang="en-US" dirty="0" err="1" smtClean="0"/>
              <a:t>C</a:t>
            </a:r>
            <a:r>
              <a:rPr lang="en-US" baseline="-25000" dirty="0" err="1" smtClean="0"/>
              <a:t>unit</a:t>
            </a:r>
            <a:r>
              <a:rPr lang="en-US" dirty="0" smtClean="0"/>
              <a:t> * </a:t>
            </a:r>
            <a:r>
              <a:rPr lang="en-US" dirty="0" err="1" smtClean="0"/>
              <a:t>L</a:t>
            </a:r>
            <a:r>
              <a:rPr lang="en-US" baseline="-25000" dirty="0" err="1" smtClean="0"/>
              <a:t>wire</a:t>
            </a:r>
            <a:endParaRPr lang="en-US" dirty="0" smtClean="0"/>
          </a:p>
          <a:p>
            <a:r>
              <a:rPr lang="en-US" dirty="0" smtClean="0"/>
              <a:t>Wire capacitance is linear in wire length</a:t>
            </a:r>
            <a:endParaRPr lang="en-US" dirty="0" smtClean="0"/>
          </a:p>
          <a:p>
            <a:r>
              <a:rPr lang="en-US" dirty="0" smtClean="0"/>
              <a:t>E.g. 1.7pF/cm (</a:t>
            </a:r>
            <a:r>
              <a:rPr lang="en-US" dirty="0" err="1" smtClean="0"/>
              <a:t>preclass</a:t>
            </a:r>
            <a:r>
              <a:rPr lang="en-US" dirty="0" smtClean="0"/>
              <a:t>)</a:t>
            </a:r>
          </a:p>
          <a:p>
            <a:r>
              <a:rPr lang="en-US" dirty="0" smtClean="0"/>
              <a:t>Remains true if buffer wire</a:t>
            </a:r>
          </a:p>
          <a:p>
            <a:pPr lvl="1"/>
            <a:r>
              <a:rPr lang="en-US" dirty="0" smtClean="0"/>
              <a:t>Add buffered segment at fixed lengths</a:t>
            </a:r>
          </a:p>
          <a:p>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Wire Driven Implications</a:t>
            </a:r>
            <a:endParaRPr lang="en-US" dirty="0"/>
          </a:p>
        </p:txBody>
      </p:sp>
      <p:sp>
        <p:nvSpPr>
          <p:cNvPr id="3" name="Content Placeholder 2"/>
          <p:cNvSpPr>
            <a:spLocks noGrp="1"/>
          </p:cNvSpPr>
          <p:nvPr>
            <p:ph idx="1"/>
          </p:nvPr>
        </p:nvSpPr>
        <p:spPr>
          <a:xfrm>
            <a:off x="685800" y="1143000"/>
            <a:ext cx="7772400" cy="4876800"/>
          </a:xfrm>
        </p:spPr>
        <p:txBody>
          <a:bodyPr/>
          <a:lstStyle/>
          <a:p>
            <a:r>
              <a:rPr lang="en-US" dirty="0" smtClean="0"/>
              <a:t>Care about locality</a:t>
            </a:r>
          </a:p>
          <a:p>
            <a:pPr lvl="1"/>
            <a:r>
              <a:rPr lang="en-US" dirty="0" smtClean="0"/>
              <a:t>Long wires are higher energy</a:t>
            </a:r>
          </a:p>
          <a:p>
            <a:pPr lvl="1"/>
            <a:r>
              <a:rPr lang="en-US" dirty="0" smtClean="0"/>
              <a:t>Producers near consumers</a:t>
            </a:r>
          </a:p>
          <a:p>
            <a:pPr lvl="1"/>
            <a:r>
              <a:rPr lang="en-US" dirty="0" smtClean="0"/>
              <a:t>Memories near compute</a:t>
            </a:r>
          </a:p>
          <a:p>
            <a:pPr lvl="1"/>
            <a:r>
              <a:rPr lang="en-US" dirty="0" smtClean="0"/>
              <a:t>Esp. for large </a:t>
            </a:r>
            <a:r>
              <a:rPr lang="en-US" dirty="0" err="1" smtClean="0">
                <a:latin typeface="Symbol" charset="2"/>
                <a:cs typeface="Symbol" charset="2"/>
              </a:rPr>
              <a:t>a</a:t>
            </a:r>
            <a:r>
              <a:rPr lang="en-US" baseline="-25000" dirty="0" err="1" smtClean="0"/>
              <a:t>i</a:t>
            </a:r>
            <a:r>
              <a:rPr lang="en-US" dirty="0" err="1" smtClean="0"/>
              <a:t>’s</a:t>
            </a:r>
            <a:endParaRPr lang="en-US" dirty="0" smtClean="0"/>
          </a:p>
          <a:p>
            <a:r>
              <a:rPr lang="en-US" dirty="0" smtClean="0"/>
              <a:t>Care about size/area</a:t>
            </a:r>
          </a:p>
          <a:p>
            <a:pPr lvl="1"/>
            <a:r>
              <a:rPr lang="en-US" dirty="0" smtClean="0"/>
              <a:t>Reduce (worst-case) distance must cross</a:t>
            </a:r>
          </a:p>
          <a:p>
            <a:r>
              <a:rPr lang="en-US" dirty="0" smtClean="0"/>
              <a:t>Care about minimizing data movement</a:t>
            </a:r>
          </a:p>
          <a:p>
            <a:pPr lvl="1"/>
            <a:r>
              <a:rPr lang="en-US" dirty="0" smtClean="0"/>
              <a:t>Less data, less often, smaller distances</a:t>
            </a:r>
          </a:p>
          <a:p>
            <a:r>
              <a:rPr lang="en-US" dirty="0" smtClean="0"/>
              <a:t>Care about size of memories</a:t>
            </a:r>
          </a:p>
          <a:p>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Preclass</a:t>
            </a:r>
            <a:r>
              <a:rPr lang="en-US" dirty="0" smtClean="0"/>
              <a:t> 5</a:t>
            </a:r>
            <a:endParaRPr lang="en-US" dirty="0"/>
          </a:p>
        </p:txBody>
      </p:sp>
      <p:sp>
        <p:nvSpPr>
          <p:cNvPr id="3" name="Content Placeholder 2"/>
          <p:cNvSpPr>
            <a:spLocks noGrp="1"/>
          </p:cNvSpPr>
          <p:nvPr>
            <p:ph sz="half" idx="1"/>
          </p:nvPr>
        </p:nvSpPr>
        <p:spPr/>
        <p:txBody>
          <a:bodyPr/>
          <a:lstStyle/>
          <a:p>
            <a:r>
              <a:rPr lang="en-US" dirty="0" smtClean="0"/>
              <a:t>Primary switching capacitance in wires </a:t>
            </a:r>
          </a:p>
          <a:p>
            <a:r>
              <a:rPr lang="en-US" dirty="0" smtClean="0">
                <a:solidFill>
                  <a:srgbClr val="FF6600"/>
                </a:solidFill>
              </a:rPr>
              <a:t>How does energy of a ready grow with capacity (N) of a memory bank?</a:t>
            </a:r>
          </a:p>
          <a:p>
            <a:r>
              <a:rPr lang="en-US" dirty="0" smtClean="0">
                <a:solidFill>
                  <a:srgbClr val="FF6600"/>
                </a:solidFill>
              </a:rPr>
              <a:t>Energy per bit? </a:t>
            </a:r>
            <a:endParaRPr lang="en-US" dirty="0">
              <a:solidFill>
                <a:srgbClr val="FF6600"/>
              </a:solidFill>
            </a:endParaRPr>
          </a:p>
        </p:txBody>
      </p:sp>
      <p:pic>
        <p:nvPicPr>
          <p:cNvPr id="7" name="Content Placeholder 6" descr="memory_bank_wide_io.pdf"/>
          <p:cNvPicPr>
            <a:picLocks noGrp="1" noChangeAspect="1"/>
          </p:cNvPicPr>
          <p:nvPr>
            <p:ph sz="half" idx="2"/>
          </p:nvPr>
        </p:nvPicPr>
        <mc:AlternateContent>
          <mc:Choice xmlns:ma="http://schemas.microsoft.com/office/mac/drawingml/2008/main" Requires="ma">
            <p:blipFill>
              <a:blip r:embed="rId2"/>
              <a:srcRect t="-18421" b="-18421"/>
              <a:stretch>
                <a:fillRect/>
              </a:stretch>
            </p:blipFill>
          </mc:Choice>
          <mc:Fallback>
            <p:blipFill>
              <a:blip r:embed="rId3"/>
              <a:srcRect t="-18421" b="-18421"/>
              <a:stretch>
                <a:fillRect/>
              </a:stretch>
            </p:blipFill>
          </mc:Fallback>
        </mc:AlternateContent>
        <p:spPr>
          <a:xfrm>
            <a:off x="4648200" y="1652016"/>
            <a:ext cx="4114800" cy="4443984"/>
          </a:xfrm>
        </p:spPr>
      </p:pic>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Memory Implications</a:t>
            </a:r>
            <a:endParaRPr lang="en-US" dirty="0"/>
          </a:p>
        </p:txBody>
      </p:sp>
      <p:sp>
        <p:nvSpPr>
          <p:cNvPr id="8" name="Content Placeholder 7"/>
          <p:cNvSpPr>
            <a:spLocks noGrp="1"/>
          </p:cNvSpPr>
          <p:nvPr>
            <p:ph idx="1"/>
          </p:nvPr>
        </p:nvSpPr>
        <p:spPr/>
        <p:txBody>
          <a:bodyPr/>
          <a:lstStyle/>
          <a:p>
            <a:r>
              <a:rPr lang="en-US" dirty="0" smtClean="0"/>
              <a:t>Memory energy can be expensive</a:t>
            </a:r>
          </a:p>
          <a:p>
            <a:r>
              <a:rPr lang="en-US" dirty="0" smtClean="0"/>
              <a:t>Small memories cost less energy than large memories</a:t>
            </a:r>
          </a:p>
          <a:p>
            <a:pPr lvl="1"/>
            <a:r>
              <a:rPr lang="en-US" dirty="0" smtClean="0"/>
              <a:t>Use data from small memories as much as possible</a:t>
            </a:r>
          </a:p>
          <a:p>
            <a:r>
              <a:rPr lang="en-US" dirty="0" smtClean="0"/>
              <a:t>Cheaper to re-use data item from register than re-reading from memory</a:t>
            </a:r>
            <a:endParaRPr lang="en-US" dirty="0"/>
          </a:p>
        </p:txBody>
      </p:sp>
      <p:sp>
        <p:nvSpPr>
          <p:cNvPr id="5" name="Date Placeholder 4"/>
          <p:cNvSpPr>
            <a:spLocks noGrp="1"/>
          </p:cNvSpPr>
          <p:nvPr>
            <p:ph type="dt" sz="half"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1DBFFA72-A9B5-6E42-9905-01364E7F550A}" type="slidenum">
              <a:rPr lang="en-US" smtClean="0"/>
              <a:pPr>
                <a:defRPr/>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Architectural Implications</a:t>
            </a:r>
            <a:endParaRPr lang="en-US" dirty="0"/>
          </a:p>
        </p:txBody>
      </p:sp>
      <p:sp>
        <p:nvSpPr>
          <p:cNvPr id="7" name="Subtitle 6"/>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Numbers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49</a:t>
            </a:fld>
            <a:endParaRPr lang="en-US"/>
          </a:p>
        </p:txBody>
      </p:sp>
      <p:pic>
        <p:nvPicPr>
          <p:cNvPr id="6" name="Picture 5"/>
          <p:cNvPicPr>
            <a:picLocks noChangeAspect="1"/>
          </p:cNvPicPr>
          <p:nvPr/>
        </p:nvPicPr>
        <p:blipFill>
          <a:blip r:embed="rId2"/>
          <a:stretch>
            <a:fillRect/>
          </a:stretch>
        </p:blipFill>
        <p:spPr>
          <a:xfrm>
            <a:off x="533400" y="1752600"/>
            <a:ext cx="7467600" cy="4213042"/>
          </a:xfrm>
          <a:prstGeom prst="rect">
            <a:avLst/>
          </a:prstGeom>
        </p:spPr>
      </p:pic>
      <p:sp>
        <p:nvSpPr>
          <p:cNvPr id="7" name="TextBox 6"/>
          <p:cNvSpPr txBox="1"/>
          <p:nvPr/>
        </p:nvSpPr>
        <p:spPr>
          <a:xfrm>
            <a:off x="4038600" y="6396335"/>
            <a:ext cx="4609254" cy="461665"/>
          </a:xfrm>
          <a:prstGeom prst="rect">
            <a:avLst/>
          </a:prstGeom>
          <a:noFill/>
        </p:spPr>
        <p:txBody>
          <a:bodyPr wrap="none" rtlCol="0">
            <a:spAutoFit/>
          </a:bodyPr>
          <a:lstStyle/>
          <a:p>
            <a:r>
              <a:rPr lang="en-US" dirty="0" smtClean="0"/>
              <a:t>[</a:t>
            </a:r>
            <a:r>
              <a:rPr lang="en-US" dirty="0" smtClean="0">
                <a:solidFill>
                  <a:srgbClr val="0000FF"/>
                </a:solidFill>
                <a:latin typeface="+mn-lt"/>
              </a:rPr>
              <a:t>Dally, March 2004 ACM Queue</a:t>
            </a:r>
            <a:r>
              <a:rPr lang="en-US"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Preclass</a:t>
            </a:r>
            <a:r>
              <a:rPr lang="en-US" dirty="0" smtClean="0"/>
              <a:t> 1--4</a:t>
            </a:r>
            <a:endParaRPr lang="en-US" dirty="0"/>
          </a:p>
        </p:txBody>
      </p:sp>
      <p:sp>
        <p:nvSpPr>
          <p:cNvPr id="6" name="Content Placeholder 5"/>
          <p:cNvSpPr>
            <a:spLocks noGrp="1"/>
          </p:cNvSpPr>
          <p:nvPr>
            <p:ph sz="half" idx="1"/>
          </p:nvPr>
        </p:nvSpPr>
        <p:spPr/>
        <p:txBody>
          <a:bodyPr/>
          <a:lstStyle/>
          <a:p>
            <a:r>
              <a:rPr lang="en-US" dirty="0" smtClean="0"/>
              <a:t>20,000 gates/mm</a:t>
            </a:r>
            <a:r>
              <a:rPr lang="en-US" baseline="30000" dirty="0" smtClean="0"/>
              <a:t>2</a:t>
            </a:r>
          </a:p>
          <a:p>
            <a:r>
              <a:rPr lang="en-US" dirty="0" smtClean="0"/>
              <a:t>2.5*10</a:t>
            </a:r>
            <a:r>
              <a:rPr lang="en-US" sz="3200" baseline="30000" dirty="0" smtClean="0"/>
              <a:t>-15 </a:t>
            </a:r>
            <a:r>
              <a:rPr lang="en-US" dirty="0" smtClean="0"/>
              <a:t>J/gate switch</a:t>
            </a:r>
            <a:endParaRPr lang="en-US" dirty="0"/>
          </a:p>
        </p:txBody>
      </p:sp>
      <p:sp>
        <p:nvSpPr>
          <p:cNvPr id="7" name="Content Placeholder 6"/>
          <p:cNvSpPr>
            <a:spLocks noGrp="1"/>
          </p:cNvSpPr>
          <p:nvPr>
            <p:ph sz="half" idx="2"/>
          </p:nvPr>
        </p:nvSpPr>
        <p:spPr/>
        <p:txBody>
          <a:bodyPr/>
          <a:lstStyle/>
          <a:p>
            <a:r>
              <a:rPr lang="en-US" dirty="0" smtClean="0">
                <a:solidFill>
                  <a:srgbClr val="FF6600"/>
                </a:solidFill>
              </a:rPr>
              <a:t>Gates on 1cm</a:t>
            </a:r>
            <a:r>
              <a:rPr lang="en-US" baseline="30000" dirty="0" smtClean="0">
                <a:solidFill>
                  <a:srgbClr val="FF6600"/>
                </a:solidFill>
              </a:rPr>
              <a:t>2</a:t>
            </a:r>
          </a:p>
          <a:p>
            <a:r>
              <a:rPr lang="en-US" dirty="0" smtClean="0">
                <a:solidFill>
                  <a:srgbClr val="FF6600"/>
                </a:solidFill>
              </a:rPr>
              <a:t>Energy to switch all?</a:t>
            </a:r>
          </a:p>
          <a:p>
            <a:r>
              <a:rPr lang="en-US" dirty="0" smtClean="0">
                <a:solidFill>
                  <a:srgbClr val="FF6600"/>
                </a:solidFill>
              </a:rPr>
              <a:t>Power at 1GHz?</a:t>
            </a:r>
          </a:p>
          <a:p>
            <a:r>
              <a:rPr lang="en-US" dirty="0" smtClean="0">
                <a:solidFill>
                  <a:srgbClr val="FF6600"/>
                </a:solidFill>
              </a:rPr>
              <a:t>Fraction can switch with 1W/cm</a:t>
            </a:r>
            <a:r>
              <a:rPr lang="en-US" baseline="30000" dirty="0" smtClean="0">
                <a:solidFill>
                  <a:srgbClr val="FF6600"/>
                </a:solidFill>
              </a:rPr>
              <a:t>2</a:t>
            </a:r>
            <a:r>
              <a:rPr lang="en-US" dirty="0" smtClean="0">
                <a:solidFill>
                  <a:srgbClr val="FF6600"/>
                </a:solidFill>
              </a:rPr>
              <a:t> power budget?</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Numbers</a:t>
            </a:r>
            <a:endParaRPr lang="en-US" dirty="0"/>
          </a:p>
        </p:txBody>
      </p:sp>
      <p:sp>
        <p:nvSpPr>
          <p:cNvPr id="8" name="Content Placeholder 7"/>
          <p:cNvSpPr>
            <a:spLocks noGrp="1"/>
          </p:cNvSpPr>
          <p:nvPr>
            <p:ph sz="half" idx="1"/>
          </p:nvPr>
        </p:nvSpPr>
        <p:spPr/>
        <p:txBody>
          <a:bodyPr/>
          <a:lstStyle/>
          <a:p>
            <a:r>
              <a:rPr lang="en-US" dirty="0" smtClean="0"/>
              <a:t>Processor instruction 100x more than arithmetic</a:t>
            </a:r>
          </a:p>
          <a:p>
            <a:r>
              <a:rPr lang="en-US" dirty="0" smtClean="0"/>
              <a:t>Register read 2x</a:t>
            </a:r>
          </a:p>
          <a:p>
            <a:r>
              <a:rPr lang="en-US" dirty="0" smtClean="0"/>
              <a:t>RAM read 10x</a:t>
            </a:r>
          </a:p>
          <a:p>
            <a:r>
              <a:rPr lang="en-US" dirty="0" smtClean="0">
                <a:solidFill>
                  <a:srgbClr val="FF6600"/>
                </a:solidFill>
              </a:rPr>
              <a:t>Why processor instruction &gt; </a:t>
            </a:r>
            <a:r>
              <a:rPr lang="en-US" dirty="0" err="1" smtClean="0">
                <a:solidFill>
                  <a:srgbClr val="FF6600"/>
                </a:solidFill>
              </a:rPr>
              <a:t>arith</a:t>
            </a:r>
            <a:r>
              <a:rPr lang="en-US" dirty="0" smtClean="0">
                <a:solidFill>
                  <a:srgbClr val="FF6600"/>
                </a:solidFill>
              </a:rPr>
              <a:t> operation?</a:t>
            </a:r>
            <a:endParaRPr lang="en-US" dirty="0">
              <a:solidFill>
                <a:srgbClr val="FF6600"/>
              </a:solidFill>
            </a:endParaRPr>
          </a:p>
        </p:txBody>
      </p:sp>
      <p:sp>
        <p:nvSpPr>
          <p:cNvPr id="9" name="Content Placeholder 8"/>
          <p:cNvSpPr>
            <a:spLocks noGrp="1"/>
          </p:cNvSpPr>
          <p:nvPr>
            <p:ph sz="half" idx="2"/>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50</a:t>
            </a:fld>
            <a:endParaRPr lang="en-US"/>
          </a:p>
        </p:txBody>
      </p:sp>
      <p:pic>
        <p:nvPicPr>
          <p:cNvPr id="6" name="Picture 5"/>
          <p:cNvPicPr>
            <a:picLocks noChangeAspect="1"/>
          </p:cNvPicPr>
          <p:nvPr/>
        </p:nvPicPr>
        <p:blipFill>
          <a:blip r:embed="rId2"/>
          <a:stretch>
            <a:fillRect/>
          </a:stretch>
        </p:blipFill>
        <p:spPr>
          <a:xfrm>
            <a:off x="4512748" y="3048000"/>
            <a:ext cx="4631251" cy="2612842"/>
          </a:xfrm>
          <a:prstGeom prst="rect">
            <a:avLst/>
          </a:prstGeom>
        </p:spPr>
      </p:pic>
      <p:sp>
        <p:nvSpPr>
          <p:cNvPr id="7" name="TextBox 6"/>
          <p:cNvSpPr txBox="1"/>
          <p:nvPr/>
        </p:nvSpPr>
        <p:spPr>
          <a:xfrm>
            <a:off x="4038600" y="6396335"/>
            <a:ext cx="4609254" cy="461665"/>
          </a:xfrm>
          <a:prstGeom prst="rect">
            <a:avLst/>
          </a:prstGeom>
          <a:noFill/>
        </p:spPr>
        <p:txBody>
          <a:bodyPr wrap="none" rtlCol="0">
            <a:spAutoFit/>
          </a:bodyPr>
          <a:lstStyle/>
          <a:p>
            <a:r>
              <a:rPr lang="en-US" dirty="0" smtClean="0"/>
              <a:t>[</a:t>
            </a:r>
            <a:r>
              <a:rPr lang="en-US" dirty="0" smtClean="0">
                <a:solidFill>
                  <a:srgbClr val="0000FF"/>
                </a:solidFill>
                <a:latin typeface="+mn-lt"/>
              </a:rPr>
              <a:t>Dally, March 2004 ACM Queue</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Processors and Energy</a:t>
            </a:r>
            <a:endParaRPr lang="en-US" dirty="0"/>
          </a:p>
        </p:txBody>
      </p:sp>
      <p:sp>
        <p:nvSpPr>
          <p:cNvPr id="3" name="Content Placeholder 2"/>
          <p:cNvSpPr>
            <a:spLocks noGrp="1"/>
          </p:cNvSpPr>
          <p:nvPr>
            <p:ph sz="half" idx="1"/>
          </p:nvPr>
        </p:nvSpPr>
        <p:spPr>
          <a:xfrm>
            <a:off x="533400" y="1143000"/>
            <a:ext cx="3810000" cy="4114800"/>
          </a:xfrm>
        </p:spPr>
        <p:txBody>
          <a:bodyPr/>
          <a:lstStyle/>
          <a:p>
            <a:r>
              <a:rPr lang="en-US" dirty="0" smtClean="0"/>
              <a:t>Very little into actual computation</a:t>
            </a:r>
          </a:p>
          <a:p>
            <a:r>
              <a:rPr lang="en-US" dirty="0" smtClean="0"/>
              <a:t>Determine and Fetch Instruction</a:t>
            </a:r>
          </a:p>
          <a:p>
            <a:r>
              <a:rPr lang="en-US" dirty="0" smtClean="0"/>
              <a:t>Read and Write data from memories</a:t>
            </a:r>
          </a:p>
        </p:txBody>
      </p:sp>
      <p:sp>
        <p:nvSpPr>
          <p:cNvPr id="7" name="Content Placeholder 6"/>
          <p:cNvSpPr>
            <a:spLocks noGrp="1"/>
          </p:cNvSpPr>
          <p:nvPr>
            <p:ph sz="half" idx="2"/>
          </p:nvPr>
        </p:nvSpPr>
        <p:spPr/>
        <p:txBody>
          <a:bodyPr/>
          <a:lstStyle/>
          <a:p>
            <a:endParaRPr lang="en-US"/>
          </a:p>
        </p:txBody>
      </p:sp>
      <p:sp>
        <p:nvSpPr>
          <p:cNvPr id="4" name="Date Placeholder 3"/>
          <p:cNvSpPr>
            <a:spLocks noGrp="1"/>
          </p:cNvSpPr>
          <p:nvPr>
            <p:ph type="dt" sz="half" idx="10"/>
          </p:nvPr>
        </p:nvSpPr>
        <p:spPr/>
        <p:txBody>
          <a:bodyPr/>
          <a:lstStyle/>
          <a:p>
            <a:r>
              <a:rPr lang="en-US" smtClean="0"/>
              <a:t>Penn ESE532 Spring 2017 -- DeHon</a:t>
            </a:r>
            <a:endParaRPr lang="en-US"/>
          </a:p>
        </p:txBody>
      </p:sp>
      <p:sp>
        <p:nvSpPr>
          <p:cNvPr id="5" name="Slide Number Placeholder 4"/>
          <p:cNvSpPr>
            <a:spLocks noGrp="1"/>
          </p:cNvSpPr>
          <p:nvPr>
            <p:ph type="sldNum" sz="quarter" idx="12"/>
          </p:nvPr>
        </p:nvSpPr>
        <p:spPr/>
        <p:txBody>
          <a:bodyPr/>
          <a:lstStyle/>
          <a:p>
            <a:fld id="{CB0888E1-69E4-A740-B184-9B2C5CDF1B26}" type="slidenum">
              <a:rPr lang="en-US" smtClean="0"/>
              <a:pPr/>
              <a:t>51</a:t>
            </a:fld>
            <a:endParaRPr lang="en-US"/>
          </a:p>
        </p:txBody>
      </p:sp>
      <p:pic>
        <p:nvPicPr>
          <p:cNvPr id="6" name="Picture 5"/>
          <p:cNvPicPr>
            <a:picLocks noChangeAspect="1"/>
          </p:cNvPicPr>
          <p:nvPr/>
        </p:nvPicPr>
        <p:blipFill>
          <a:blip r:embed="rId2"/>
          <a:stretch>
            <a:fillRect/>
          </a:stretch>
        </p:blipFill>
        <p:spPr>
          <a:xfrm>
            <a:off x="4419600" y="1066800"/>
            <a:ext cx="4140200" cy="5511800"/>
          </a:xfrm>
          <a:prstGeom prst="rect">
            <a:avLst/>
          </a:prstGeom>
        </p:spPr>
      </p:pic>
      <p:pic>
        <p:nvPicPr>
          <p:cNvPr id="8" name="Picture 7"/>
          <p:cNvPicPr>
            <a:picLocks noChangeAspect="1" noChangeArrowheads="1"/>
          </p:cNvPicPr>
          <p:nvPr/>
        </p:nvPicPr>
        <p:blipFill>
          <a:blip r:embed="rId3"/>
          <a:srcRect/>
          <a:stretch>
            <a:fillRect/>
          </a:stretch>
        </p:blipFill>
        <p:spPr bwMode="auto">
          <a:xfrm>
            <a:off x="228600" y="3884772"/>
            <a:ext cx="4114800" cy="2768900"/>
          </a:xfrm>
          <a:prstGeom prst="rect">
            <a:avLst/>
          </a:prstGeom>
          <a:noFill/>
          <a:ln w="9525">
            <a:noFill/>
            <a:miter lim="800000"/>
            <a:headEnd/>
            <a:tailEnd/>
          </a:ln>
          <a:effectLst/>
        </p:spPr>
      </p:pic>
      <p:sp>
        <p:nvSpPr>
          <p:cNvPr id="9" name="Text Box 6"/>
          <p:cNvSpPr txBox="1">
            <a:spLocks noChangeArrowheads="1"/>
          </p:cNvSpPr>
          <p:nvPr/>
        </p:nvSpPr>
        <p:spPr bwMode="auto">
          <a:xfrm>
            <a:off x="2590800" y="5943600"/>
            <a:ext cx="4495800" cy="646331"/>
          </a:xfrm>
          <a:prstGeom prst="rect">
            <a:avLst/>
          </a:prstGeom>
          <a:noFill/>
          <a:ln w="9525">
            <a:noFill/>
            <a:miter lim="800000"/>
            <a:headEnd/>
            <a:tailEnd/>
          </a:ln>
          <a:effectLst/>
        </p:spPr>
        <p:txBody>
          <a:bodyPr wrap="square">
            <a:prstTxWarp prst="textNoShape">
              <a:avLst/>
            </a:prstTxWarp>
            <a:spAutoFit/>
          </a:bodyPr>
          <a:lstStyle/>
          <a:p>
            <a:r>
              <a:rPr lang="en-US" sz="1800" dirty="0">
                <a:solidFill>
                  <a:schemeClr val="accent2"/>
                </a:solidFill>
                <a:latin typeface="Arial" pitchFamily="1" charset="0"/>
                <a:ea typeface="Arial" pitchFamily="1" charset="0"/>
                <a:cs typeface="Arial" pitchFamily="1" charset="0"/>
              </a:rPr>
              <a:t>[Dally et al. /</a:t>
            </a:r>
            <a:r>
              <a:rPr lang="en-US" sz="1800" dirty="0" smtClean="0">
                <a:solidFill>
                  <a:schemeClr val="accent2"/>
                </a:solidFill>
                <a:latin typeface="Arial" pitchFamily="1" charset="0"/>
                <a:ea typeface="Arial" pitchFamily="1" charset="0"/>
                <a:cs typeface="Arial" pitchFamily="1" charset="0"/>
              </a:rPr>
              <a:t> </a:t>
            </a:r>
          </a:p>
          <a:p>
            <a:r>
              <a:rPr lang="en-US" sz="1800" dirty="0" smtClean="0">
                <a:solidFill>
                  <a:schemeClr val="accent2"/>
                </a:solidFill>
                <a:latin typeface="Arial" pitchFamily="1" charset="0"/>
                <a:ea typeface="Arial" pitchFamily="1" charset="0"/>
                <a:cs typeface="Arial" pitchFamily="1" charset="0"/>
              </a:rPr>
              <a:t>Computer </a:t>
            </a:r>
            <a:r>
              <a:rPr lang="en-US" sz="1800" dirty="0">
                <a:solidFill>
                  <a:schemeClr val="accent2"/>
                </a:solidFill>
                <a:latin typeface="Arial" pitchFamily="1" charset="0"/>
                <a:ea typeface="Arial" pitchFamily="1" charset="0"/>
                <a:cs typeface="Arial" pitchFamily="1" charset="0"/>
              </a:rPr>
              <a:t>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ARM Cortex A9</a:t>
            </a:r>
            <a:endParaRPr lang="en-US" dirty="0"/>
          </a:p>
        </p:txBody>
      </p:sp>
      <p:sp>
        <p:nvSpPr>
          <p:cNvPr id="8" name="Content Placeholder 7"/>
          <p:cNvSpPr>
            <a:spLocks noGrp="1"/>
          </p:cNvSpPr>
          <p:nvPr>
            <p:ph idx="1"/>
          </p:nvPr>
        </p:nvSpPr>
        <p:spPr/>
        <p:txBody>
          <a:bodyPr/>
          <a:lstStyle/>
          <a:p>
            <a:pPr>
              <a:buNone/>
            </a:pPr>
            <a:r>
              <a:rPr lang="en-US" dirty="0" smtClean="0"/>
              <a:t>Estimate find: 0.5W at 800MHz in 40nm</a:t>
            </a:r>
          </a:p>
          <a:p>
            <a:r>
              <a:rPr lang="en-US" dirty="0" smtClean="0"/>
              <a:t>0.5/0.8 </a:t>
            </a:r>
            <a:r>
              <a:rPr lang="en-US" dirty="0" err="1" smtClean="0"/>
              <a:t>x</a:t>
            </a:r>
            <a:r>
              <a:rPr lang="en-US" dirty="0" smtClean="0"/>
              <a:t> 10</a:t>
            </a:r>
            <a:r>
              <a:rPr lang="en-US" baseline="30000" dirty="0" smtClean="0"/>
              <a:t>-9 </a:t>
            </a:r>
            <a:r>
              <a:rPr lang="en-US" dirty="0" smtClean="0"/>
              <a:t>J/</a:t>
            </a:r>
            <a:r>
              <a:rPr lang="en-US" dirty="0" err="1" smtClean="0"/>
              <a:t>instr</a:t>
            </a:r>
            <a:endParaRPr lang="en-US" dirty="0" smtClean="0"/>
          </a:p>
          <a:p>
            <a:r>
              <a:rPr lang="en-US" dirty="0" smtClean="0"/>
              <a:t>~600pJ/instr</a:t>
            </a:r>
          </a:p>
          <a:p>
            <a:r>
              <a:rPr lang="en-US" dirty="0" smtClean="0"/>
              <a:t>Scale to 28nm</a:t>
            </a:r>
          </a:p>
          <a:p>
            <a:pPr lvl="1"/>
            <a:r>
              <a:rPr lang="en-US" dirty="0" smtClean="0"/>
              <a:t>maybe 0.7*600—0.5*600</a:t>
            </a:r>
          </a:p>
          <a:p>
            <a:pPr lvl="1"/>
            <a:r>
              <a:rPr lang="en-US" dirty="0" smtClean="0"/>
              <a:t>300—400pJ/instr ?</a:t>
            </a:r>
          </a:p>
          <a:p>
            <a:r>
              <a:rPr lang="en-US" dirty="0" smtClean="0"/>
              <a:t>Is superscalar </a:t>
            </a:r>
            <a:r>
              <a:rPr lang="en-US" dirty="0" err="1" smtClean="0"/>
              <a:t>w</a:t>
            </a:r>
            <a:r>
              <a:rPr lang="en-US" dirty="0" smtClean="0"/>
              <a:t>/ neon, so not as simple a processor as previous example</a:t>
            </a:r>
            <a:endParaRPr lang="en-US" dirty="0"/>
          </a:p>
        </p:txBody>
      </p:sp>
      <p:sp>
        <p:nvSpPr>
          <p:cNvPr id="5" name="Date Placeholder 4"/>
          <p:cNvSpPr>
            <a:spLocks noGrp="1"/>
          </p:cNvSpPr>
          <p:nvPr>
            <p:ph type="dt" sz="half"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1DBFFA72-A9B5-6E42-9905-01364E7F550A}" type="slidenum">
              <a:rPr lang="en-US" smtClean="0"/>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ARM Cortex A7, A15 </a:t>
            </a:r>
            <a:br>
              <a:rPr lang="en-US" dirty="0" smtClean="0"/>
            </a:br>
            <a:r>
              <a:rPr lang="en-US" dirty="0" smtClean="0"/>
              <a:t>(Samsung 28nm)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53</a:t>
            </a:fld>
            <a:endParaRPr lang="en-US"/>
          </a:p>
        </p:txBody>
      </p:sp>
      <p:sp>
        <p:nvSpPr>
          <p:cNvPr id="6" name="TextBox 5"/>
          <p:cNvSpPr txBox="1"/>
          <p:nvPr/>
        </p:nvSpPr>
        <p:spPr>
          <a:xfrm>
            <a:off x="1371600" y="6096000"/>
            <a:ext cx="6647974" cy="461665"/>
          </a:xfrm>
          <a:prstGeom prst="rect">
            <a:avLst/>
          </a:prstGeom>
          <a:noFill/>
        </p:spPr>
        <p:txBody>
          <a:bodyPr wrap="none" rtlCol="0">
            <a:spAutoFit/>
          </a:bodyPr>
          <a:lstStyle/>
          <a:p>
            <a:r>
              <a:rPr lang="en-US" dirty="0" smtClean="0"/>
              <a:t>http://www.ics.forth.gr/carv/greenvm/files/tr450.pdf</a:t>
            </a:r>
            <a:endParaRPr lang="en-US" dirty="0"/>
          </a:p>
        </p:txBody>
      </p:sp>
      <p:sp>
        <p:nvSpPr>
          <p:cNvPr id="7" name="TextBox 6"/>
          <p:cNvSpPr txBox="1"/>
          <p:nvPr/>
        </p:nvSpPr>
        <p:spPr>
          <a:xfrm>
            <a:off x="228600" y="5657672"/>
            <a:ext cx="8586130" cy="1200328"/>
          </a:xfrm>
          <a:prstGeom prst="rect">
            <a:avLst/>
          </a:prstGeom>
          <a:noFill/>
        </p:spPr>
        <p:txBody>
          <a:bodyPr wrap="square" rtlCol="0">
            <a:spAutoFit/>
          </a:bodyPr>
          <a:lstStyle/>
          <a:p>
            <a:r>
              <a:rPr lang="en-US" dirty="0" smtClean="0"/>
              <a:t>[</a:t>
            </a:r>
            <a:r>
              <a:rPr lang="en-US" sz="2000" dirty="0" err="1" smtClean="0">
                <a:solidFill>
                  <a:srgbClr val="0000FF"/>
                </a:solidFill>
                <a:latin typeface="+mn-lt"/>
              </a:rPr>
              <a:t>Evangelos</a:t>
            </a:r>
            <a:r>
              <a:rPr lang="en-US" sz="2000" dirty="0" smtClean="0">
                <a:solidFill>
                  <a:srgbClr val="0000FF"/>
                </a:solidFill>
                <a:latin typeface="+mn-lt"/>
              </a:rPr>
              <a:t> </a:t>
            </a:r>
            <a:r>
              <a:rPr lang="en-US" sz="2000" dirty="0" err="1" smtClean="0">
                <a:solidFill>
                  <a:srgbClr val="0000FF"/>
                </a:solidFill>
                <a:latin typeface="+mn-lt"/>
              </a:rPr>
              <a:t>Vasilakis</a:t>
            </a:r>
            <a:r>
              <a:rPr lang="en-US" sz="2000" dirty="0" smtClean="0">
                <a:solidFill>
                  <a:srgbClr val="0000FF"/>
                </a:solidFill>
                <a:latin typeface="+mn-lt"/>
              </a:rPr>
              <a:t>, </a:t>
            </a:r>
            <a:r>
              <a:rPr lang="en-US" sz="2000" dirty="0" smtClean="0">
                <a:solidFill>
                  <a:srgbClr val="0000FF"/>
                </a:solidFill>
                <a:latin typeface="+mn-lt"/>
              </a:rPr>
              <a:t>Technical Report FORTH-ICS/TR-450, March </a:t>
            </a:r>
            <a:r>
              <a:rPr lang="en-US" sz="2000" dirty="0" smtClean="0">
                <a:solidFill>
                  <a:srgbClr val="0000FF"/>
                </a:solidFill>
                <a:latin typeface="+mn-lt"/>
              </a:rPr>
              <a:t>2015</a:t>
            </a:r>
            <a:r>
              <a:rPr lang="en-US" dirty="0" smtClean="0"/>
              <a:t>] </a:t>
            </a:r>
            <a:endParaRPr lang="en-US" dirty="0" smtClean="0"/>
          </a:p>
          <a:p>
            <a:r>
              <a:rPr lang="en-US" dirty="0" smtClean="0"/>
              <a:t> </a:t>
            </a:r>
            <a:endParaRPr lang="en-US" dirty="0" smtClean="0"/>
          </a:p>
          <a:p>
            <a:endParaRPr lang="en-US" dirty="0"/>
          </a:p>
        </p:txBody>
      </p:sp>
      <p:pic>
        <p:nvPicPr>
          <p:cNvPr id="8" name="Picture 7"/>
          <p:cNvPicPr>
            <a:picLocks noChangeAspect="1"/>
          </p:cNvPicPr>
          <p:nvPr/>
        </p:nvPicPr>
        <p:blipFill>
          <a:blip r:embed="rId2"/>
          <a:stretch>
            <a:fillRect/>
          </a:stretch>
        </p:blipFill>
        <p:spPr>
          <a:xfrm>
            <a:off x="381000" y="1981200"/>
            <a:ext cx="8597900" cy="3680777"/>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Differences</a:t>
            </a:r>
            <a:endParaRPr lang="en-US" dirty="0"/>
          </a:p>
        </p:txBody>
      </p:sp>
      <p:sp>
        <p:nvSpPr>
          <p:cNvPr id="3" name="Content Placeholder 2"/>
          <p:cNvSpPr>
            <a:spLocks noGrp="1"/>
          </p:cNvSpPr>
          <p:nvPr>
            <p:ph idx="1"/>
          </p:nvPr>
        </p:nvSpPr>
        <p:spPr/>
        <p:txBody>
          <a:bodyPr/>
          <a:lstStyle/>
          <a:p>
            <a:r>
              <a:rPr lang="en-US" dirty="0" smtClean="0">
                <a:solidFill>
                  <a:srgbClr val="FF6600"/>
                </a:solidFill>
              </a:rPr>
              <a:t>What different among A7, A9, A15?</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ARM Cortex A7, A15 </a:t>
            </a:r>
            <a:br>
              <a:rPr lang="en-US" dirty="0" smtClean="0"/>
            </a:br>
            <a:r>
              <a:rPr lang="en-US" dirty="0" smtClean="0"/>
              <a:t>(Samsung 28nm)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55</a:t>
            </a:fld>
            <a:endParaRPr lang="en-US"/>
          </a:p>
        </p:txBody>
      </p:sp>
      <p:sp>
        <p:nvSpPr>
          <p:cNvPr id="6" name="TextBox 5"/>
          <p:cNvSpPr txBox="1"/>
          <p:nvPr/>
        </p:nvSpPr>
        <p:spPr>
          <a:xfrm>
            <a:off x="1371600" y="6096000"/>
            <a:ext cx="6647974" cy="461665"/>
          </a:xfrm>
          <a:prstGeom prst="rect">
            <a:avLst/>
          </a:prstGeom>
          <a:noFill/>
        </p:spPr>
        <p:txBody>
          <a:bodyPr wrap="none" rtlCol="0">
            <a:spAutoFit/>
          </a:bodyPr>
          <a:lstStyle/>
          <a:p>
            <a:r>
              <a:rPr lang="en-US" dirty="0" smtClean="0"/>
              <a:t>http://www.ics.forth.gr/carv/greenvm/files/tr450.pdf</a:t>
            </a:r>
            <a:endParaRPr lang="en-US" dirty="0"/>
          </a:p>
        </p:txBody>
      </p:sp>
      <p:sp>
        <p:nvSpPr>
          <p:cNvPr id="7" name="TextBox 6"/>
          <p:cNvSpPr txBox="1"/>
          <p:nvPr/>
        </p:nvSpPr>
        <p:spPr>
          <a:xfrm>
            <a:off x="228600" y="5657672"/>
            <a:ext cx="8586130" cy="1200328"/>
          </a:xfrm>
          <a:prstGeom prst="rect">
            <a:avLst/>
          </a:prstGeom>
          <a:noFill/>
        </p:spPr>
        <p:txBody>
          <a:bodyPr wrap="square" rtlCol="0">
            <a:spAutoFit/>
          </a:bodyPr>
          <a:lstStyle/>
          <a:p>
            <a:r>
              <a:rPr lang="en-US" dirty="0" smtClean="0"/>
              <a:t>[</a:t>
            </a:r>
            <a:r>
              <a:rPr lang="en-US" sz="2000" dirty="0" err="1" smtClean="0">
                <a:solidFill>
                  <a:srgbClr val="0000FF"/>
                </a:solidFill>
                <a:latin typeface="+mn-lt"/>
              </a:rPr>
              <a:t>Evangelos</a:t>
            </a:r>
            <a:r>
              <a:rPr lang="en-US" sz="2000" dirty="0" smtClean="0">
                <a:solidFill>
                  <a:srgbClr val="0000FF"/>
                </a:solidFill>
                <a:latin typeface="+mn-lt"/>
              </a:rPr>
              <a:t> </a:t>
            </a:r>
            <a:r>
              <a:rPr lang="en-US" sz="2000" dirty="0" err="1" smtClean="0">
                <a:solidFill>
                  <a:srgbClr val="0000FF"/>
                </a:solidFill>
                <a:latin typeface="+mn-lt"/>
              </a:rPr>
              <a:t>Vasilakis</a:t>
            </a:r>
            <a:r>
              <a:rPr lang="en-US" sz="2000" dirty="0" smtClean="0">
                <a:solidFill>
                  <a:srgbClr val="0000FF"/>
                </a:solidFill>
                <a:latin typeface="+mn-lt"/>
              </a:rPr>
              <a:t>, </a:t>
            </a:r>
            <a:r>
              <a:rPr lang="en-US" sz="2000" dirty="0" smtClean="0">
                <a:solidFill>
                  <a:srgbClr val="0000FF"/>
                </a:solidFill>
                <a:latin typeface="+mn-lt"/>
              </a:rPr>
              <a:t>Technical Report FORTH-ICS/TR-450, March </a:t>
            </a:r>
            <a:r>
              <a:rPr lang="en-US" sz="2000" dirty="0" smtClean="0">
                <a:solidFill>
                  <a:srgbClr val="0000FF"/>
                </a:solidFill>
                <a:latin typeface="+mn-lt"/>
              </a:rPr>
              <a:t>2015</a:t>
            </a:r>
            <a:r>
              <a:rPr lang="en-US" dirty="0" smtClean="0"/>
              <a:t>] </a:t>
            </a:r>
            <a:endParaRPr lang="en-US" dirty="0" smtClean="0"/>
          </a:p>
          <a:p>
            <a:r>
              <a:rPr lang="en-US" dirty="0" smtClean="0"/>
              <a:t> </a:t>
            </a:r>
            <a:endParaRPr lang="en-US" dirty="0" smtClean="0"/>
          </a:p>
          <a:p>
            <a:endParaRPr lang="en-US" dirty="0"/>
          </a:p>
        </p:txBody>
      </p:sp>
      <p:pic>
        <p:nvPicPr>
          <p:cNvPr id="9" name="Picture 8"/>
          <p:cNvPicPr>
            <a:picLocks noChangeAspect="1"/>
          </p:cNvPicPr>
          <p:nvPr/>
        </p:nvPicPr>
        <p:blipFill>
          <a:blip r:embed="rId2"/>
          <a:stretch>
            <a:fillRect/>
          </a:stretch>
        </p:blipFill>
        <p:spPr>
          <a:xfrm>
            <a:off x="1447800" y="1600200"/>
            <a:ext cx="6019800" cy="395451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Pentium Pro Energy Breakdown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56</a:t>
            </a:fld>
            <a:endParaRPr lang="en-US"/>
          </a:p>
        </p:txBody>
      </p:sp>
      <p:pic>
        <p:nvPicPr>
          <p:cNvPr id="6" name="Picture 5"/>
          <p:cNvPicPr>
            <a:picLocks noChangeAspect="1"/>
          </p:cNvPicPr>
          <p:nvPr/>
        </p:nvPicPr>
        <p:blipFill>
          <a:blip r:embed="rId2"/>
          <a:stretch>
            <a:fillRect/>
          </a:stretch>
        </p:blipFill>
        <p:spPr>
          <a:xfrm>
            <a:off x="1143000" y="1752599"/>
            <a:ext cx="6324600" cy="4356595"/>
          </a:xfrm>
          <a:prstGeom prst="rect">
            <a:avLst/>
          </a:prstGeom>
        </p:spPr>
      </p:pic>
      <p:sp>
        <p:nvSpPr>
          <p:cNvPr id="7" name="TextBox 6"/>
          <p:cNvSpPr txBox="1"/>
          <p:nvPr/>
        </p:nvSpPr>
        <p:spPr>
          <a:xfrm>
            <a:off x="2286000" y="5943600"/>
            <a:ext cx="6205695" cy="461665"/>
          </a:xfrm>
          <a:prstGeom prst="rect">
            <a:avLst/>
          </a:prstGeom>
          <a:noFill/>
        </p:spPr>
        <p:txBody>
          <a:bodyPr wrap="none" rtlCol="0">
            <a:spAutoFit/>
          </a:bodyPr>
          <a:lstStyle/>
          <a:p>
            <a:r>
              <a:rPr lang="en-US" dirty="0" smtClean="0"/>
              <a:t>[</a:t>
            </a:r>
            <a:r>
              <a:rPr lang="en-US" dirty="0" smtClean="0">
                <a:solidFill>
                  <a:srgbClr val="0000FF"/>
                </a:solidFill>
                <a:latin typeface="+mn-lt"/>
              </a:rPr>
              <a:t>Bose, </a:t>
            </a:r>
            <a:r>
              <a:rPr lang="en-US" dirty="0" err="1" smtClean="0">
                <a:solidFill>
                  <a:srgbClr val="0000FF"/>
                </a:solidFill>
                <a:latin typeface="+mn-lt"/>
              </a:rPr>
              <a:t>Martonosi</a:t>
            </a:r>
            <a:r>
              <a:rPr lang="en-US" dirty="0" smtClean="0">
                <a:solidFill>
                  <a:srgbClr val="0000FF"/>
                </a:solidFill>
                <a:latin typeface="+mn-lt"/>
              </a:rPr>
              <a:t>, Brooks / </a:t>
            </a:r>
            <a:r>
              <a:rPr lang="en-US" dirty="0" err="1" smtClean="0">
                <a:solidFill>
                  <a:srgbClr val="0000FF"/>
                </a:solidFill>
                <a:latin typeface="+mn-lt"/>
              </a:rPr>
              <a:t>Sigmetrics</a:t>
            </a:r>
            <a:r>
              <a:rPr lang="en-US" dirty="0" smtClean="0">
                <a:solidFill>
                  <a:srgbClr val="0000FF"/>
                </a:solidFill>
                <a:latin typeface="+mn-lt"/>
              </a:rPr>
              <a:t> 2001</a:t>
            </a:r>
            <a:r>
              <a:rPr lang="en-US" dirty="0" smtClean="0"/>
              <a: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dirty="0" smtClean="0"/>
              <a:t>Complex, multi-issue </a:t>
            </a:r>
            <a:r>
              <a:rPr lang="en-US" dirty="0" err="1" smtClean="0"/>
              <a:t>superscalars</a:t>
            </a:r>
            <a:endParaRPr lang="en-US" dirty="0" smtClean="0"/>
          </a:p>
          <a:p>
            <a:pPr lvl="1"/>
            <a:r>
              <a:rPr lang="en-US" dirty="0" smtClean="0"/>
              <a:t>Cost more energy per operation</a:t>
            </a:r>
          </a:p>
          <a:p>
            <a:pPr lvl="1"/>
            <a:r>
              <a:rPr lang="en-US" dirty="0" smtClean="0"/>
              <a:t>Spend energy on issue logic, etc.</a:t>
            </a:r>
            <a:br>
              <a:rPr lang="en-US" dirty="0" smtClean="0"/>
            </a:br>
            <a:r>
              <a:rPr lang="en-US" dirty="0" smtClean="0"/>
              <a:t>that does not go into computation for the task</a:t>
            </a:r>
          </a:p>
          <a:p>
            <a:r>
              <a:rPr lang="en-US" dirty="0" smtClean="0"/>
              <a:t>Even if can get performance from superscalar processors</a:t>
            </a:r>
          </a:p>
          <a:p>
            <a:pPr lvl="1"/>
            <a:r>
              <a:rPr lang="en-US" dirty="0" smtClean="0"/>
              <a:t>For energy reasons, benefit getting it elsewhere</a:t>
            </a: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err="1" smtClean="0"/>
              <a:t>Zynq</a:t>
            </a:r>
            <a:endParaRPr lang="en-US" dirty="0"/>
          </a:p>
        </p:txBody>
      </p:sp>
      <p:sp>
        <p:nvSpPr>
          <p:cNvPr id="3" name="Content Placeholder 2"/>
          <p:cNvSpPr>
            <a:spLocks noGrp="1"/>
          </p:cNvSpPr>
          <p:nvPr>
            <p:ph idx="1"/>
          </p:nvPr>
        </p:nvSpPr>
        <p:spPr>
          <a:xfrm>
            <a:off x="685800" y="4800600"/>
            <a:ext cx="7772400" cy="1295400"/>
          </a:xfrm>
        </p:spPr>
        <p:txBody>
          <a:bodyPr/>
          <a:lstStyle/>
          <a:p>
            <a:r>
              <a:rPr lang="en-US" dirty="0" smtClean="0"/>
              <a:t>ARM A9 instruction 300—400pJ</a:t>
            </a:r>
          </a:p>
          <a:p>
            <a:r>
              <a:rPr lang="en-US" dirty="0" smtClean="0"/>
              <a:t>ARM A9 L1 cache read 23pJ</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58</a:t>
            </a:fld>
            <a:endParaRPr lang="en-US"/>
          </a:p>
        </p:txBody>
      </p:sp>
      <p:pic>
        <p:nvPicPr>
          <p:cNvPr id="6" name="Picture 5"/>
          <p:cNvPicPr>
            <a:picLocks noChangeAspect="1"/>
          </p:cNvPicPr>
          <p:nvPr/>
        </p:nvPicPr>
        <p:blipFill>
          <a:blip r:embed="rId2"/>
          <a:stretch>
            <a:fillRect/>
          </a:stretch>
        </p:blipFill>
        <p:spPr>
          <a:xfrm>
            <a:off x="282575" y="1600200"/>
            <a:ext cx="8861425" cy="3089698"/>
          </a:xfrm>
          <a:prstGeom prst="rect">
            <a:avLst/>
          </a:prstGeom>
        </p:spPr>
      </p:pic>
      <p:sp>
        <p:nvSpPr>
          <p:cNvPr id="7" name="TextBox 6"/>
          <p:cNvSpPr txBox="1"/>
          <p:nvPr/>
        </p:nvSpPr>
        <p:spPr>
          <a:xfrm>
            <a:off x="4267200" y="6396335"/>
            <a:ext cx="3753852" cy="461665"/>
          </a:xfrm>
          <a:prstGeom prst="rect">
            <a:avLst/>
          </a:prstGeom>
          <a:noFill/>
        </p:spPr>
        <p:txBody>
          <a:bodyPr wrap="none" rtlCol="0">
            <a:spAutoFit/>
          </a:bodyPr>
          <a:lstStyle/>
          <a:p>
            <a:r>
              <a:rPr lang="en-US" dirty="0" smtClean="0">
                <a:latin typeface="+mn-lt"/>
              </a:rPr>
              <a:t>Xilinx UG585 – </a:t>
            </a:r>
            <a:r>
              <a:rPr lang="en-US" dirty="0" err="1" smtClean="0">
                <a:latin typeface="+mn-lt"/>
              </a:rPr>
              <a:t>Zynq</a:t>
            </a:r>
            <a:r>
              <a:rPr lang="en-US" dirty="0" smtClean="0">
                <a:latin typeface="+mn-lt"/>
              </a:rPr>
              <a:t> TRM</a:t>
            </a:r>
            <a:endParaRPr lang="en-US" dirty="0">
              <a:latin typeface="+mn-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Compare</a:t>
            </a:r>
            <a:endParaRPr lang="en-US" dirty="0"/>
          </a:p>
        </p:txBody>
      </p:sp>
      <p:sp>
        <p:nvSpPr>
          <p:cNvPr id="3" name="Content Placeholder 2"/>
          <p:cNvSpPr>
            <a:spLocks noGrp="1"/>
          </p:cNvSpPr>
          <p:nvPr>
            <p:ph idx="1"/>
          </p:nvPr>
        </p:nvSpPr>
        <p:spPr>
          <a:xfrm>
            <a:off x="685800" y="1295400"/>
            <a:ext cx="7772400" cy="4114800"/>
          </a:xfrm>
        </p:spPr>
        <p:txBody>
          <a:bodyPr/>
          <a:lstStyle/>
          <a:p>
            <a:r>
              <a:rPr lang="en-US" dirty="0" smtClean="0"/>
              <a:t>Assume ARM Cortex A9 executes 4x32b Neon vector add instruction for 300pJ</a:t>
            </a:r>
          </a:p>
          <a:p>
            <a:r>
              <a:rPr lang="en-US" dirty="0" smtClean="0">
                <a:solidFill>
                  <a:srgbClr val="FF6600"/>
                </a:solidFill>
              </a:rPr>
              <a:t>Compare to 32b adds on FPGA?</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59</a:t>
            </a:fld>
            <a:endParaRPr lang="en-US"/>
          </a:p>
        </p:txBody>
      </p:sp>
      <p:pic>
        <p:nvPicPr>
          <p:cNvPr id="6" name="Picture 5"/>
          <p:cNvPicPr>
            <a:picLocks noChangeAspect="1"/>
          </p:cNvPicPr>
          <p:nvPr/>
        </p:nvPicPr>
        <p:blipFill>
          <a:blip r:embed="rId2"/>
          <a:stretch>
            <a:fillRect/>
          </a:stretch>
        </p:blipFill>
        <p:spPr>
          <a:xfrm>
            <a:off x="282575" y="3581400"/>
            <a:ext cx="8861425" cy="308969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4A8C31B6-A178-F244-A64E-E13DFAAF85B7}" type="slidenum">
              <a:rPr lang="en-US" smtClean="0"/>
              <a:pPr>
                <a:defRPr/>
              </a:pPr>
              <a:t>6</a:t>
            </a:fld>
            <a:endParaRPr lang="en-US"/>
          </a:p>
        </p:txBody>
      </p:sp>
      <p:sp>
        <p:nvSpPr>
          <p:cNvPr id="25604" name="Rectangle 4"/>
          <p:cNvSpPr>
            <a:spLocks noGrp="1" noChangeArrowheads="1"/>
          </p:cNvSpPr>
          <p:nvPr>
            <p:ph type="ctrTitle"/>
          </p:nvPr>
        </p:nvSpPr>
        <p:spPr/>
        <p:txBody>
          <a:bodyPr/>
          <a:lstStyle/>
          <a:p>
            <a:r>
              <a:rPr lang="en-US"/>
              <a:t>Challenge: Power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Compare</a:t>
            </a:r>
            <a:endParaRPr lang="en-US" dirty="0"/>
          </a:p>
        </p:txBody>
      </p:sp>
      <p:sp>
        <p:nvSpPr>
          <p:cNvPr id="3" name="Content Placeholder 2"/>
          <p:cNvSpPr>
            <a:spLocks noGrp="1"/>
          </p:cNvSpPr>
          <p:nvPr>
            <p:ph idx="1"/>
          </p:nvPr>
        </p:nvSpPr>
        <p:spPr>
          <a:xfrm>
            <a:off x="685800" y="1295400"/>
            <a:ext cx="7772400" cy="4114800"/>
          </a:xfrm>
        </p:spPr>
        <p:txBody>
          <a:bodyPr/>
          <a:lstStyle/>
          <a:p>
            <a:r>
              <a:rPr lang="en-US" dirty="0" smtClean="0"/>
              <a:t>Assume ARM Cortex A9 executes 8x16b Neon vector multiply instruction for 300pJ</a:t>
            </a:r>
          </a:p>
          <a:p>
            <a:r>
              <a:rPr lang="en-US" dirty="0" smtClean="0">
                <a:solidFill>
                  <a:srgbClr val="FF6600"/>
                </a:solidFill>
              </a:rPr>
              <a:t>Compare to 16x16 multiplies on FPGA?</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60</a:t>
            </a:fld>
            <a:endParaRPr lang="en-US"/>
          </a:p>
        </p:txBody>
      </p:sp>
      <p:pic>
        <p:nvPicPr>
          <p:cNvPr id="6" name="Picture 5"/>
          <p:cNvPicPr>
            <a:picLocks noChangeAspect="1"/>
          </p:cNvPicPr>
          <p:nvPr/>
        </p:nvPicPr>
        <p:blipFill>
          <a:blip r:embed="rId2"/>
          <a:stretch>
            <a:fillRect/>
          </a:stretch>
        </p:blipFill>
        <p:spPr>
          <a:xfrm>
            <a:off x="282575" y="3581400"/>
            <a:ext cx="8861425" cy="3089698"/>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Programmable </a:t>
            </a:r>
            <a:r>
              <a:rPr lang="en-US" dirty="0" err="1" smtClean="0"/>
              <a:t>Datapath</a:t>
            </a:r>
            <a:endParaRPr lang="en-US" dirty="0"/>
          </a:p>
        </p:txBody>
      </p:sp>
      <p:sp>
        <p:nvSpPr>
          <p:cNvPr id="3" name="Content Placeholder 2"/>
          <p:cNvSpPr>
            <a:spLocks noGrp="1"/>
          </p:cNvSpPr>
          <p:nvPr>
            <p:ph idx="1"/>
          </p:nvPr>
        </p:nvSpPr>
        <p:spPr>
          <a:xfrm>
            <a:off x="685800" y="1981200"/>
            <a:ext cx="8153400" cy="4114800"/>
          </a:xfrm>
        </p:spPr>
        <p:txBody>
          <a:bodyPr/>
          <a:lstStyle/>
          <a:p>
            <a:r>
              <a:rPr lang="en-US" dirty="0" smtClean="0"/>
              <a:t>Performing an operation in a pipelined </a:t>
            </a:r>
            <a:r>
              <a:rPr lang="en-US" dirty="0" err="1" smtClean="0"/>
              <a:t>datapath</a:t>
            </a:r>
            <a:r>
              <a:rPr lang="en-US" dirty="0" smtClean="0"/>
              <a:t> can be orders of magnitude less energy than on a processor</a:t>
            </a:r>
          </a:p>
          <a:p>
            <a:pPr lvl="1"/>
            <a:r>
              <a:rPr lang="en-US" dirty="0" smtClean="0"/>
              <a:t>ARM 300pJ vs. 1.3pJ 32b add</a:t>
            </a:r>
          </a:p>
          <a:p>
            <a:pPr lvl="1"/>
            <a:r>
              <a:rPr lang="en-US" dirty="0" smtClean="0"/>
              <a:t>Even neon 300pJ vs. 4x1.3pJ for 4x32b add</a:t>
            </a:r>
          </a:p>
          <a:p>
            <a:pPr lvl="1"/>
            <a:r>
              <a:rPr lang="en-US" dirty="0" smtClean="0"/>
              <a:t>300pJ vs. 8x8pJ for 8 16x16b multiplies</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err="1" smtClean="0"/>
              <a:t>Zynq</a:t>
            </a:r>
            <a:endParaRPr lang="en-US" dirty="0"/>
          </a:p>
        </p:txBody>
      </p:sp>
      <p:sp>
        <p:nvSpPr>
          <p:cNvPr id="3" name="Content Placeholder 2"/>
          <p:cNvSpPr>
            <a:spLocks noGrp="1"/>
          </p:cNvSpPr>
          <p:nvPr>
            <p:ph idx="1"/>
          </p:nvPr>
        </p:nvSpPr>
        <p:spPr>
          <a:xfrm>
            <a:off x="685800" y="4648200"/>
            <a:ext cx="7772400" cy="1295400"/>
          </a:xfrm>
        </p:spPr>
        <p:txBody>
          <a:bodyPr/>
          <a:lstStyle/>
          <a:p>
            <a:r>
              <a:rPr lang="en-US" dirty="0" smtClean="0"/>
              <a:t>Reading from OCM order of magnitude less than from DRAM</a:t>
            </a:r>
          </a:p>
          <a:p>
            <a:r>
              <a:rPr lang="en-US" dirty="0" smtClean="0"/>
              <a:t>…and BRAM half that</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62</a:t>
            </a:fld>
            <a:endParaRPr lang="en-US"/>
          </a:p>
        </p:txBody>
      </p:sp>
      <p:pic>
        <p:nvPicPr>
          <p:cNvPr id="6" name="Picture 5"/>
          <p:cNvPicPr>
            <a:picLocks noChangeAspect="1"/>
          </p:cNvPicPr>
          <p:nvPr/>
        </p:nvPicPr>
        <p:blipFill>
          <a:blip r:embed="rId2"/>
          <a:stretch>
            <a:fillRect/>
          </a:stretch>
        </p:blipFill>
        <p:spPr>
          <a:xfrm>
            <a:off x="282575" y="1295400"/>
            <a:ext cx="8861425" cy="3089698"/>
          </a:xfrm>
          <a:prstGeom prst="rect">
            <a:avLst/>
          </a:prstGeom>
        </p:spPr>
      </p:pic>
      <p:sp>
        <p:nvSpPr>
          <p:cNvPr id="7" name="TextBox 6"/>
          <p:cNvSpPr txBox="1"/>
          <p:nvPr/>
        </p:nvSpPr>
        <p:spPr>
          <a:xfrm>
            <a:off x="4267200" y="6396335"/>
            <a:ext cx="3753852" cy="461665"/>
          </a:xfrm>
          <a:prstGeom prst="rect">
            <a:avLst/>
          </a:prstGeom>
          <a:noFill/>
        </p:spPr>
        <p:txBody>
          <a:bodyPr wrap="none" rtlCol="0">
            <a:spAutoFit/>
          </a:bodyPr>
          <a:lstStyle/>
          <a:p>
            <a:r>
              <a:rPr lang="en-US" dirty="0" smtClean="0">
                <a:latin typeface="+mn-lt"/>
              </a:rPr>
              <a:t>Xilinx UG585 – </a:t>
            </a:r>
            <a:r>
              <a:rPr lang="en-US" dirty="0" err="1" smtClean="0">
                <a:latin typeface="+mn-lt"/>
              </a:rPr>
              <a:t>Zynq</a:t>
            </a:r>
            <a:r>
              <a:rPr lang="en-US" dirty="0" smtClean="0">
                <a:latin typeface="+mn-lt"/>
              </a:rPr>
              <a:t> TRM</a:t>
            </a:r>
            <a:endParaRPr lang="en-US" dirty="0">
              <a:latin typeface="+mn-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Penn ESE532 Spring 2017 -- DeHon</a:t>
            </a:r>
            <a:endParaRPr lang="en-US"/>
          </a:p>
        </p:txBody>
      </p:sp>
      <p:pic>
        <p:nvPicPr>
          <p:cNvPr id="65540" name="Picture 2"/>
          <p:cNvPicPr>
            <a:picLocks noChangeAspect="1" noChangeArrowheads="1"/>
          </p:cNvPicPr>
          <p:nvPr/>
        </p:nvPicPr>
        <p:blipFill>
          <a:blip r:embed="rId2"/>
          <a:srcRect/>
          <a:stretch>
            <a:fillRect/>
          </a:stretch>
        </p:blipFill>
        <p:spPr bwMode="auto">
          <a:xfrm>
            <a:off x="0" y="304800"/>
            <a:ext cx="9078913" cy="5557838"/>
          </a:xfrm>
          <a:prstGeom prst="rect">
            <a:avLst/>
          </a:prstGeom>
          <a:noFill/>
          <a:ln w="9525">
            <a:noFill/>
            <a:miter lim="800000"/>
            <a:headEnd/>
            <a:tailEnd/>
          </a:ln>
        </p:spPr>
      </p:pic>
      <p:sp>
        <p:nvSpPr>
          <p:cNvPr id="65541" name="Rectangle 3"/>
          <p:cNvSpPr>
            <a:spLocks noGrp="1" noChangeArrowheads="1"/>
          </p:cNvSpPr>
          <p:nvPr>
            <p:ph type="title"/>
          </p:nvPr>
        </p:nvSpPr>
        <p:spPr>
          <a:xfrm>
            <a:off x="685800" y="152400"/>
            <a:ext cx="7772400" cy="1143000"/>
          </a:xfrm>
        </p:spPr>
        <p:txBody>
          <a:bodyPr/>
          <a:lstStyle/>
          <a:p>
            <a:pPr algn="l"/>
            <a:r>
              <a:rPr lang="en-US">
                <a:solidFill>
                  <a:schemeClr val="tx1"/>
                </a:solidFill>
              </a:rPr>
              <a:t>Energy</a:t>
            </a:r>
          </a:p>
        </p:txBody>
      </p:sp>
      <p:sp>
        <p:nvSpPr>
          <p:cNvPr id="65542" name="Rectangle 4"/>
          <p:cNvSpPr>
            <a:spLocks noGrp="1" noChangeArrowheads="1"/>
          </p:cNvSpPr>
          <p:nvPr>
            <p:ph type="body" idx="1"/>
          </p:nvPr>
        </p:nvSpPr>
        <p:spPr/>
        <p:txBody>
          <a:bodyPr/>
          <a:lstStyle/>
          <a:p>
            <a:endParaRPr lang="en-US"/>
          </a:p>
        </p:txBody>
      </p:sp>
      <p:sp>
        <p:nvSpPr>
          <p:cNvPr id="65543" name="Text Box 5"/>
          <p:cNvSpPr txBox="1">
            <a:spLocks noChangeArrowheads="1"/>
          </p:cNvSpPr>
          <p:nvPr/>
        </p:nvSpPr>
        <p:spPr bwMode="auto">
          <a:xfrm>
            <a:off x="381000" y="5942013"/>
            <a:ext cx="7645400" cy="915987"/>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pitchFamily="1" charset="0"/>
              </a:rPr>
              <a:t>[Abnous et al, </a:t>
            </a:r>
            <a:r>
              <a:rPr lang="en-US" sz="1800" i="1">
                <a:solidFill>
                  <a:schemeClr val="accent2"/>
                </a:solidFill>
                <a:latin typeface="Arial" pitchFamily="1" charset="0"/>
              </a:rPr>
              <a:t>The Application of Programmable DSPs in </a:t>
            </a:r>
          </a:p>
          <a:p>
            <a:r>
              <a:rPr lang="en-US" sz="1800" i="1">
                <a:solidFill>
                  <a:schemeClr val="accent2"/>
                </a:solidFill>
                <a:latin typeface="Arial" pitchFamily="1" charset="0"/>
              </a:rPr>
              <a:t>                                   Mobile Communications</a:t>
            </a:r>
            <a:r>
              <a:rPr lang="en-US" sz="1800">
                <a:solidFill>
                  <a:schemeClr val="accent2"/>
                </a:solidFill>
                <a:latin typeface="Arial" pitchFamily="1" charset="0"/>
              </a:rPr>
              <a:t>, Wiley, 2002, pp. 327-360</a:t>
            </a:r>
            <a:r>
              <a:rPr lang="en-US" sz="1800">
                <a:solidFill>
                  <a:schemeClr val="accent2"/>
                </a:solidFill>
              </a:rPr>
              <a:t> ]</a:t>
            </a:r>
          </a:p>
          <a:p>
            <a:endParaRPr lang="en-US" sz="1800"/>
          </a:p>
        </p:txBody>
      </p:sp>
      <p:sp>
        <p:nvSpPr>
          <p:cNvPr id="9" name="TextBox 8"/>
          <p:cNvSpPr txBox="1"/>
          <p:nvPr/>
        </p:nvSpPr>
        <p:spPr>
          <a:xfrm>
            <a:off x="3657600" y="0"/>
            <a:ext cx="2664762" cy="1200328"/>
          </a:xfrm>
          <a:prstGeom prst="rect">
            <a:avLst/>
          </a:prstGeom>
          <a:noFill/>
        </p:spPr>
        <p:txBody>
          <a:bodyPr wrap="none" rtlCol="0">
            <a:spAutoFit/>
          </a:bodyPr>
          <a:lstStyle/>
          <a:p>
            <a:r>
              <a:rPr lang="en-US" dirty="0" smtClean="0">
                <a:solidFill>
                  <a:schemeClr val="accent2"/>
                </a:solidFill>
                <a:latin typeface="+mn-lt"/>
              </a:rPr>
              <a:t>Pleiades includes</a:t>
            </a:r>
          </a:p>
          <a:p>
            <a:r>
              <a:rPr lang="en-US" dirty="0" smtClean="0">
                <a:solidFill>
                  <a:schemeClr val="accent2"/>
                </a:solidFill>
                <a:latin typeface="+mn-lt"/>
              </a:rPr>
              <a:t>  hardwire multiply</a:t>
            </a:r>
          </a:p>
          <a:p>
            <a:r>
              <a:rPr lang="en-US" dirty="0" smtClean="0">
                <a:solidFill>
                  <a:schemeClr val="accent2"/>
                </a:solidFill>
                <a:latin typeface="+mn-lt"/>
              </a:rPr>
              <a:t>   accumulator</a:t>
            </a:r>
            <a:endParaRPr lang="en-US" dirty="0">
              <a:solidFill>
                <a:schemeClr val="accent2"/>
              </a:solidFill>
              <a:latin typeface="+mn-lt"/>
            </a:endParaRPr>
          </a:p>
        </p:txBody>
      </p:sp>
      <p:sp>
        <p:nvSpPr>
          <p:cNvPr id="8" name="Slide Number Placeholder 7"/>
          <p:cNvSpPr>
            <a:spLocks noGrp="1"/>
          </p:cNvSpPr>
          <p:nvPr>
            <p:ph type="sldNum" sz="quarter" idx="12"/>
          </p:nvPr>
        </p:nvSpPr>
        <p:spPr/>
        <p:txBody>
          <a:bodyPr/>
          <a:lstStyle/>
          <a:p>
            <a:pPr>
              <a:defRPr/>
            </a:pPr>
            <a:fld id="{BE4DA7B5-BF74-7148-A7FE-D377B810013B}"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1203" name="Rectangle 3"/>
          <p:cNvSpPr>
            <a:spLocks noGrp="1" noChangeArrowheads="1"/>
          </p:cNvSpPr>
          <p:nvPr>
            <p:ph type="body" idx="1"/>
          </p:nvPr>
        </p:nvSpPr>
        <p:spPr>
          <a:xfrm>
            <a:off x="228600" y="1981200"/>
            <a:ext cx="7772400" cy="4114800"/>
          </a:xfrm>
        </p:spPr>
        <p:txBody>
          <a:bodyPr/>
          <a:lstStyle/>
          <a:p>
            <a:r>
              <a:rPr lang="en-US" dirty="0"/>
              <a:t>90nm</a:t>
            </a:r>
          </a:p>
          <a:p>
            <a:r>
              <a:rPr lang="en-US" dirty="0"/>
              <a:t>FPGA: </a:t>
            </a:r>
            <a:r>
              <a:rPr lang="en-US" dirty="0" err="1"/>
              <a:t>Stratix</a:t>
            </a:r>
            <a:r>
              <a:rPr lang="en-US" dirty="0"/>
              <a:t> II</a:t>
            </a:r>
          </a:p>
          <a:p>
            <a:r>
              <a:rPr lang="en-US" dirty="0" err="1"/>
              <a:t>STMicro</a:t>
            </a:r>
            <a:r>
              <a:rPr lang="en-US" dirty="0"/>
              <a:t> </a:t>
            </a:r>
            <a:r>
              <a:rPr lang="en-US" dirty="0" smtClean="0"/>
              <a:t>CMOS090</a:t>
            </a:r>
          </a:p>
          <a:p>
            <a:endParaRPr lang="en-US" dirty="0" smtClean="0"/>
          </a:p>
          <a:p>
            <a:r>
              <a:rPr lang="en-US" dirty="0" err="1" smtClean="0"/>
              <a:t>eASIC</a:t>
            </a:r>
            <a:r>
              <a:rPr lang="en-US" dirty="0" smtClean="0"/>
              <a:t> (MPGA) claim</a:t>
            </a:r>
          </a:p>
          <a:p>
            <a:pPr lvl="1"/>
            <a:r>
              <a:rPr lang="en-US" dirty="0" smtClean="0"/>
              <a:t>20% of FPGA power</a:t>
            </a:r>
          </a:p>
          <a:p>
            <a:pPr lvl="1"/>
            <a:r>
              <a:rPr lang="en-US" dirty="0" smtClean="0"/>
              <a:t>(best case)</a:t>
            </a:r>
          </a:p>
          <a:p>
            <a:endParaRPr lang="en-US" dirty="0"/>
          </a:p>
        </p:txBody>
      </p:sp>
      <p:sp>
        <p:nvSpPr>
          <p:cNvPr id="51204" name="Text Box 4"/>
          <p:cNvSpPr txBox="1">
            <a:spLocks noChangeArrowheads="1"/>
          </p:cNvSpPr>
          <p:nvPr/>
        </p:nvSpPr>
        <p:spPr bwMode="auto">
          <a:xfrm>
            <a:off x="304800" y="6096000"/>
            <a:ext cx="5984875" cy="457200"/>
          </a:xfrm>
          <a:prstGeom prst="rect">
            <a:avLst/>
          </a:prstGeom>
          <a:noFill/>
          <a:ln w="9525">
            <a:noFill/>
            <a:miter lim="800000"/>
            <a:headEnd/>
            <a:tailEnd/>
          </a:ln>
        </p:spPr>
        <p:txBody>
          <a:bodyPr wrap="none">
            <a:prstTxWarp prst="textNoShape">
              <a:avLst/>
            </a:prstTxWarp>
            <a:spAutoFit/>
          </a:bodyPr>
          <a:lstStyle/>
          <a:p>
            <a:r>
              <a:rPr lang="en-US">
                <a:latin typeface="Arial" pitchFamily="1" charset="0"/>
              </a:rPr>
              <a:t>[Kuon/Rose TRCADv26n2p203--215 2007]</a:t>
            </a:r>
          </a:p>
        </p:txBody>
      </p:sp>
      <p:sp>
        <p:nvSpPr>
          <p:cNvPr id="51205" name="Rectangle 6"/>
          <p:cNvSpPr>
            <a:spLocks noGrp="1" noChangeArrowheads="1"/>
          </p:cNvSpPr>
          <p:nvPr>
            <p:ph type="title"/>
          </p:nvPr>
        </p:nvSpPr>
        <p:spPr>
          <a:xfrm>
            <a:off x="152400" y="457200"/>
            <a:ext cx="7772400" cy="1143000"/>
          </a:xfrm>
        </p:spPr>
        <p:txBody>
          <a:bodyPr/>
          <a:lstStyle/>
          <a:p>
            <a:pPr algn="l"/>
            <a:r>
              <a:rPr lang="en-US" sz="4000" dirty="0" smtClean="0"/>
              <a:t>FPGA vs. Std Cell</a:t>
            </a:r>
            <a:r>
              <a:rPr lang="en-US" dirty="0" smtClean="0"/>
              <a:t/>
            </a:r>
            <a:br>
              <a:rPr lang="en-US" dirty="0" smtClean="0"/>
            </a:br>
            <a:r>
              <a:rPr lang="en-US" dirty="0" smtClean="0"/>
              <a:t>Energy</a:t>
            </a:r>
          </a:p>
        </p:txBody>
      </p:sp>
      <p:pic>
        <p:nvPicPr>
          <p:cNvPr id="51206" name="Picture 6"/>
          <p:cNvPicPr>
            <a:picLocks noChangeAspect="1"/>
          </p:cNvPicPr>
          <p:nvPr/>
        </p:nvPicPr>
        <p:blipFill>
          <a:blip r:embed="rId2"/>
          <a:srcRect/>
          <a:stretch>
            <a:fillRect/>
          </a:stretch>
        </p:blipFill>
        <p:spPr bwMode="auto">
          <a:xfrm>
            <a:off x="4451350" y="0"/>
            <a:ext cx="4692650" cy="6096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962602E0-8C2B-5941-9B0A-A877FC816275}"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1143000"/>
          </a:xfrm>
        </p:spPr>
        <p:txBody>
          <a:bodyPr/>
          <a:lstStyle/>
          <a:p>
            <a:r>
              <a:rPr lang="en-US" dirty="0" smtClean="0"/>
              <a:t>FPGA Disadvantage to Custom</a:t>
            </a:r>
            <a:endParaRPr lang="en-US" dirty="0"/>
          </a:p>
        </p:txBody>
      </p:sp>
      <p:sp>
        <p:nvSpPr>
          <p:cNvPr id="3" name="Content Placeholder 2"/>
          <p:cNvSpPr>
            <a:spLocks noGrp="1"/>
          </p:cNvSpPr>
          <p:nvPr>
            <p:ph idx="1"/>
          </p:nvPr>
        </p:nvSpPr>
        <p:spPr>
          <a:xfrm>
            <a:off x="609600" y="1600200"/>
            <a:ext cx="7772400" cy="4114800"/>
          </a:xfrm>
        </p:spPr>
        <p:txBody>
          <a:bodyPr/>
          <a:lstStyle/>
          <a:p>
            <a:r>
              <a:rPr lang="en-US" dirty="0" smtClean="0"/>
              <a:t>Interconnect Energy</a:t>
            </a:r>
          </a:p>
          <a:p>
            <a:pPr lvl="1"/>
            <a:r>
              <a:rPr lang="en-US" dirty="0" smtClean="0"/>
              <a:t>Long wires </a:t>
            </a:r>
            <a:r>
              <a:rPr lang="en-US" dirty="0" err="1" smtClean="0">
                <a:sym typeface="Wingdings"/>
              </a:rPr>
              <a:t></a:t>
            </a:r>
            <a:r>
              <a:rPr lang="en-US" dirty="0" smtClean="0">
                <a:sym typeface="Wingdings"/>
              </a:rPr>
              <a:t> more capacitance </a:t>
            </a:r>
            <a:r>
              <a:rPr lang="en-US" dirty="0" err="1" smtClean="0">
                <a:sym typeface="Wingdings"/>
              </a:rPr>
              <a:t></a:t>
            </a:r>
            <a:r>
              <a:rPr lang="en-US" dirty="0" smtClean="0">
                <a:sym typeface="Wingdings"/>
              </a:rPr>
              <a:t> more E</a:t>
            </a:r>
          </a:p>
          <a:p>
            <a:pPr lvl="1"/>
            <a:r>
              <a:rPr lang="en-US" dirty="0" smtClean="0">
                <a:sym typeface="Wingdings"/>
              </a:rPr>
              <a:t>Switch Energy is an overhead</a:t>
            </a:r>
            <a:endParaRPr lang="en-US" dirty="0"/>
          </a:p>
        </p:txBody>
      </p:sp>
      <p:sp>
        <p:nvSpPr>
          <p:cNvPr id="4" name="Date Placeholder 3"/>
          <p:cNvSpPr>
            <a:spLocks noGrp="1"/>
          </p:cNvSpPr>
          <p:nvPr>
            <p:ph type="dt" sz="half" idx="10"/>
          </p:nvPr>
        </p:nvSpPr>
        <p:spPr/>
        <p:txBody>
          <a:bodyPr/>
          <a:lstStyle/>
          <a:p>
            <a:r>
              <a:rPr lang="en-US" smtClean="0"/>
              <a:t>Penn ESE532 Spring 2017 -- DeHon</a:t>
            </a:r>
            <a:endParaRPr lang="en-US"/>
          </a:p>
        </p:txBody>
      </p:sp>
      <p:sp>
        <p:nvSpPr>
          <p:cNvPr id="5" name="Slide Number Placeholder 4"/>
          <p:cNvSpPr>
            <a:spLocks noGrp="1"/>
          </p:cNvSpPr>
          <p:nvPr>
            <p:ph type="sldNum" sz="quarter" idx="12"/>
          </p:nvPr>
        </p:nvSpPr>
        <p:spPr/>
        <p:txBody>
          <a:bodyPr/>
          <a:lstStyle/>
          <a:p>
            <a:fld id="{CB0888E1-69E4-A740-B184-9B2C5CDF1B26}" type="slidenum">
              <a:rPr lang="en-US" smtClean="0"/>
              <a:pPr/>
              <a:t>65</a:t>
            </a:fld>
            <a:endParaRPr lang="en-US"/>
          </a:p>
        </p:txBody>
      </p:sp>
      <p:pic>
        <p:nvPicPr>
          <p:cNvPr id="6" name="Picture 5"/>
          <p:cNvPicPr>
            <a:picLocks noChangeAspect="1"/>
          </p:cNvPicPr>
          <p:nvPr/>
        </p:nvPicPr>
        <p:blipFill>
          <a:blip r:embed="rId2"/>
          <a:stretch>
            <a:fillRect/>
          </a:stretch>
        </p:blipFill>
        <p:spPr>
          <a:xfrm>
            <a:off x="3352800" y="3276600"/>
            <a:ext cx="5092700" cy="2785303"/>
          </a:xfrm>
          <a:prstGeom prst="rect">
            <a:avLst/>
          </a:prstGeom>
        </p:spPr>
      </p:pic>
      <p:sp>
        <p:nvSpPr>
          <p:cNvPr id="7" name="TextBox 6"/>
          <p:cNvSpPr txBox="1"/>
          <p:nvPr/>
        </p:nvSpPr>
        <p:spPr>
          <a:xfrm>
            <a:off x="4495800" y="6172200"/>
            <a:ext cx="2926803" cy="400110"/>
          </a:xfrm>
          <a:prstGeom prst="rect">
            <a:avLst/>
          </a:prstGeom>
          <a:noFill/>
        </p:spPr>
        <p:txBody>
          <a:bodyPr wrap="none" rtlCol="0">
            <a:spAutoFit/>
          </a:bodyPr>
          <a:lstStyle/>
          <a:p>
            <a:r>
              <a:rPr lang="en-US" sz="2000" dirty="0" smtClean="0">
                <a:solidFill>
                  <a:srgbClr val="3333CC"/>
                </a:solidFill>
                <a:latin typeface="+mn-lt"/>
              </a:rPr>
              <a:t>[</a:t>
            </a:r>
            <a:r>
              <a:rPr lang="en-US" sz="2000" dirty="0" smtClean="0">
                <a:solidFill>
                  <a:schemeClr val="accent2"/>
                </a:solidFill>
                <a:latin typeface="+mn-lt"/>
              </a:rPr>
              <a:t>Tuan et al./FPGA 2006]</a:t>
            </a:r>
            <a:endParaRPr lang="en-US" sz="2000" dirty="0">
              <a:solidFill>
                <a:schemeClr val="accent2"/>
              </a:solidFill>
              <a:latin typeface="+mn-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Penn ESE532 Spring 2017 -- DeHon</a:t>
            </a:r>
            <a:endParaRPr lang="en-US"/>
          </a:p>
        </p:txBody>
      </p:sp>
      <p:pic>
        <p:nvPicPr>
          <p:cNvPr id="65540" name="Picture 2"/>
          <p:cNvPicPr>
            <a:picLocks noChangeAspect="1" noChangeArrowheads="1"/>
          </p:cNvPicPr>
          <p:nvPr/>
        </p:nvPicPr>
        <p:blipFill>
          <a:blip r:embed="rId2"/>
          <a:srcRect/>
          <a:stretch>
            <a:fillRect/>
          </a:stretch>
        </p:blipFill>
        <p:spPr bwMode="auto">
          <a:xfrm>
            <a:off x="0" y="304800"/>
            <a:ext cx="9078913" cy="5557838"/>
          </a:xfrm>
          <a:prstGeom prst="rect">
            <a:avLst/>
          </a:prstGeom>
          <a:noFill/>
          <a:ln w="9525">
            <a:noFill/>
            <a:miter lim="800000"/>
            <a:headEnd/>
            <a:tailEnd/>
          </a:ln>
        </p:spPr>
      </p:pic>
      <p:sp>
        <p:nvSpPr>
          <p:cNvPr id="65541" name="Rectangle 3"/>
          <p:cNvSpPr>
            <a:spLocks noGrp="1" noChangeArrowheads="1"/>
          </p:cNvSpPr>
          <p:nvPr>
            <p:ph type="title"/>
          </p:nvPr>
        </p:nvSpPr>
        <p:spPr>
          <a:xfrm>
            <a:off x="685800" y="152400"/>
            <a:ext cx="7772400" cy="1143000"/>
          </a:xfrm>
        </p:spPr>
        <p:txBody>
          <a:bodyPr/>
          <a:lstStyle/>
          <a:p>
            <a:pPr algn="l"/>
            <a:r>
              <a:rPr lang="en-US">
                <a:solidFill>
                  <a:schemeClr val="tx1"/>
                </a:solidFill>
              </a:rPr>
              <a:t>Energy</a:t>
            </a:r>
          </a:p>
        </p:txBody>
      </p:sp>
      <p:sp>
        <p:nvSpPr>
          <p:cNvPr id="65542" name="Rectangle 4"/>
          <p:cNvSpPr>
            <a:spLocks noGrp="1" noChangeArrowheads="1"/>
          </p:cNvSpPr>
          <p:nvPr>
            <p:ph type="body" idx="1"/>
          </p:nvPr>
        </p:nvSpPr>
        <p:spPr/>
        <p:txBody>
          <a:bodyPr/>
          <a:lstStyle/>
          <a:p>
            <a:endParaRPr lang="en-US"/>
          </a:p>
        </p:txBody>
      </p:sp>
      <p:sp>
        <p:nvSpPr>
          <p:cNvPr id="65543" name="Text Box 5"/>
          <p:cNvSpPr txBox="1">
            <a:spLocks noChangeArrowheads="1"/>
          </p:cNvSpPr>
          <p:nvPr/>
        </p:nvSpPr>
        <p:spPr bwMode="auto">
          <a:xfrm>
            <a:off x="381000" y="5942013"/>
            <a:ext cx="7645400" cy="915987"/>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pitchFamily="1" charset="0"/>
              </a:rPr>
              <a:t>[Abnous et al, </a:t>
            </a:r>
            <a:r>
              <a:rPr lang="en-US" sz="1800" i="1">
                <a:solidFill>
                  <a:schemeClr val="accent2"/>
                </a:solidFill>
                <a:latin typeface="Arial" pitchFamily="1" charset="0"/>
              </a:rPr>
              <a:t>The Application of Programmable DSPs in </a:t>
            </a:r>
          </a:p>
          <a:p>
            <a:r>
              <a:rPr lang="en-US" sz="1800" i="1">
                <a:solidFill>
                  <a:schemeClr val="accent2"/>
                </a:solidFill>
                <a:latin typeface="Arial" pitchFamily="1" charset="0"/>
              </a:rPr>
              <a:t>                                   Mobile Communications</a:t>
            </a:r>
            <a:r>
              <a:rPr lang="en-US" sz="1800">
                <a:solidFill>
                  <a:schemeClr val="accent2"/>
                </a:solidFill>
                <a:latin typeface="Arial" pitchFamily="1" charset="0"/>
              </a:rPr>
              <a:t>, Wiley, 2002, pp. 327-360</a:t>
            </a:r>
            <a:r>
              <a:rPr lang="en-US" sz="1800">
                <a:solidFill>
                  <a:schemeClr val="accent2"/>
                </a:solidFill>
              </a:rPr>
              <a:t> ]</a:t>
            </a:r>
          </a:p>
          <a:p>
            <a:endParaRPr lang="en-US" sz="1800"/>
          </a:p>
        </p:txBody>
      </p:sp>
      <p:sp>
        <p:nvSpPr>
          <p:cNvPr id="9" name="TextBox 8"/>
          <p:cNvSpPr txBox="1"/>
          <p:nvPr/>
        </p:nvSpPr>
        <p:spPr>
          <a:xfrm>
            <a:off x="3657600" y="0"/>
            <a:ext cx="2664762" cy="1200328"/>
          </a:xfrm>
          <a:prstGeom prst="rect">
            <a:avLst/>
          </a:prstGeom>
          <a:noFill/>
        </p:spPr>
        <p:txBody>
          <a:bodyPr wrap="none" rtlCol="0">
            <a:spAutoFit/>
          </a:bodyPr>
          <a:lstStyle/>
          <a:p>
            <a:r>
              <a:rPr lang="en-US" dirty="0" smtClean="0">
                <a:solidFill>
                  <a:schemeClr val="accent2"/>
                </a:solidFill>
                <a:latin typeface="+mn-lt"/>
              </a:rPr>
              <a:t>Pleiades includes</a:t>
            </a:r>
          </a:p>
          <a:p>
            <a:r>
              <a:rPr lang="en-US" dirty="0" smtClean="0">
                <a:solidFill>
                  <a:schemeClr val="accent2"/>
                </a:solidFill>
                <a:latin typeface="+mn-lt"/>
              </a:rPr>
              <a:t>  hardwire multiply</a:t>
            </a:r>
          </a:p>
          <a:p>
            <a:r>
              <a:rPr lang="en-US" dirty="0" smtClean="0">
                <a:solidFill>
                  <a:schemeClr val="accent2"/>
                </a:solidFill>
                <a:latin typeface="+mn-lt"/>
              </a:rPr>
              <a:t>   accumulator</a:t>
            </a:r>
            <a:endParaRPr lang="en-US" dirty="0">
              <a:solidFill>
                <a:schemeClr val="accent2"/>
              </a:solidFill>
              <a:latin typeface="+mn-lt"/>
            </a:endParaRPr>
          </a:p>
        </p:txBody>
      </p:sp>
      <p:sp>
        <p:nvSpPr>
          <p:cNvPr id="8" name="Slide Number Placeholder 7"/>
          <p:cNvSpPr>
            <a:spLocks noGrp="1"/>
          </p:cNvSpPr>
          <p:nvPr>
            <p:ph type="sldNum" sz="quarter" idx="12"/>
          </p:nvPr>
        </p:nvSpPr>
        <p:spPr/>
        <p:txBody>
          <a:bodyPr/>
          <a:lstStyle/>
          <a:p>
            <a:pPr>
              <a:defRPr/>
            </a:pPr>
            <a:fld id="{BE4DA7B5-BF74-7148-A7FE-D377B810013B}"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Zero-Overhead Loop Simplify</a:t>
            </a:r>
            <a:endParaRPr lang="en-US" dirty="0"/>
          </a:p>
        </p:txBody>
      </p:sp>
      <p:sp>
        <p:nvSpPr>
          <p:cNvPr id="3" name="Content Placeholder 2"/>
          <p:cNvSpPr>
            <a:spLocks noGrp="1"/>
          </p:cNvSpPr>
          <p:nvPr>
            <p:ph idx="1"/>
          </p:nvPr>
        </p:nvSpPr>
        <p:spPr>
          <a:xfrm>
            <a:off x="685800" y="1752600"/>
            <a:ext cx="7772400" cy="4114800"/>
          </a:xfrm>
        </p:spPr>
        <p:txBody>
          <a:bodyPr/>
          <a:lstStyle/>
          <a:p>
            <a:r>
              <a:rPr lang="en-US" dirty="0" smtClean="0"/>
              <a:t>TI </a:t>
            </a:r>
            <a:r>
              <a:rPr lang="en-US" dirty="0" err="1" smtClean="0"/>
              <a:t>DSPs</a:t>
            </a:r>
            <a:r>
              <a:rPr lang="en-US" dirty="0" smtClean="0"/>
              <a:t> specialized </a:t>
            </a:r>
            <a:r>
              <a:rPr lang="en-US" dirty="0" err="1" smtClean="0"/>
              <a:t>w</a:t>
            </a:r>
            <a:r>
              <a:rPr lang="en-US" dirty="0" smtClean="0"/>
              <a:t>/ tricks like ZOL…</a:t>
            </a:r>
          </a:p>
          <a:p>
            <a:pPr lvl="1"/>
            <a:r>
              <a:rPr lang="en-US" dirty="0" smtClean="0"/>
              <a:t>Fewer instructions, less energy/instruction</a:t>
            </a:r>
            <a:endParaRPr lang="en-US" dirty="0"/>
          </a:p>
        </p:txBody>
      </p:sp>
      <p:sp>
        <p:nvSpPr>
          <p:cNvPr id="4" name="Date Placeholder 3"/>
          <p:cNvSpPr>
            <a:spLocks noGrp="1"/>
          </p:cNvSpPr>
          <p:nvPr>
            <p:ph type="dt" sz="half" idx="10"/>
          </p:nvPr>
        </p:nvSpPr>
        <p:spPr/>
        <p:txBody>
          <a:bodyPr/>
          <a:lstStyle/>
          <a:p>
            <a:r>
              <a:rPr lang="en-US" smtClean="0"/>
              <a:t>Penn ESE532 Spring 2017 -- DeHon</a:t>
            </a:r>
            <a:endParaRPr lang="en-US"/>
          </a:p>
        </p:txBody>
      </p:sp>
      <p:sp>
        <p:nvSpPr>
          <p:cNvPr id="5" name="Slide Number Placeholder 4"/>
          <p:cNvSpPr>
            <a:spLocks noGrp="1"/>
          </p:cNvSpPr>
          <p:nvPr>
            <p:ph type="sldNum" sz="quarter" idx="12"/>
          </p:nvPr>
        </p:nvSpPr>
        <p:spPr/>
        <p:txBody>
          <a:bodyPr/>
          <a:lstStyle/>
          <a:p>
            <a:fld id="{514D6331-A7F4-8A4C-85DD-5ED2264266FC}" type="slidenum">
              <a:rPr lang="en-US" smtClean="0"/>
              <a:pPr/>
              <a:t>67</a:t>
            </a:fld>
            <a:endParaRPr lang="en-US"/>
          </a:p>
        </p:txBody>
      </p:sp>
      <p:pic>
        <p:nvPicPr>
          <p:cNvPr id="6" name="Picture 5"/>
          <p:cNvPicPr>
            <a:picLocks noChangeAspect="1"/>
          </p:cNvPicPr>
          <p:nvPr/>
        </p:nvPicPr>
        <p:blipFill>
          <a:blip r:embed="rId2"/>
          <a:stretch>
            <a:fillRect/>
          </a:stretch>
        </p:blipFill>
        <p:spPr>
          <a:xfrm>
            <a:off x="990600" y="4648200"/>
            <a:ext cx="6146800" cy="1847754"/>
          </a:xfrm>
          <a:prstGeom prst="rect">
            <a:avLst/>
          </a:prstGeom>
        </p:spPr>
      </p:pic>
      <p:pic>
        <p:nvPicPr>
          <p:cNvPr id="8" name="Picture 7"/>
          <p:cNvPicPr>
            <a:picLocks noChangeAspect="1"/>
          </p:cNvPicPr>
          <p:nvPr/>
        </p:nvPicPr>
        <p:blipFill>
          <a:blip r:embed="rId3"/>
          <a:stretch>
            <a:fillRect/>
          </a:stretch>
        </p:blipFill>
        <p:spPr>
          <a:xfrm>
            <a:off x="1066801" y="2829298"/>
            <a:ext cx="5791200" cy="1666501"/>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Penn ESE532 Spring 2017 -- DeHon</a:t>
            </a:r>
            <a:endParaRPr lang="en-US"/>
          </a:p>
        </p:txBody>
      </p:sp>
      <p:pic>
        <p:nvPicPr>
          <p:cNvPr id="65540" name="Picture 2"/>
          <p:cNvPicPr>
            <a:picLocks noChangeAspect="1" noChangeArrowheads="1"/>
          </p:cNvPicPr>
          <p:nvPr/>
        </p:nvPicPr>
        <p:blipFill>
          <a:blip r:embed="rId2"/>
          <a:srcRect/>
          <a:stretch>
            <a:fillRect/>
          </a:stretch>
        </p:blipFill>
        <p:spPr bwMode="auto">
          <a:xfrm>
            <a:off x="0" y="304800"/>
            <a:ext cx="9078913" cy="5557838"/>
          </a:xfrm>
          <a:prstGeom prst="rect">
            <a:avLst/>
          </a:prstGeom>
          <a:noFill/>
          <a:ln w="9525">
            <a:noFill/>
            <a:miter lim="800000"/>
            <a:headEnd/>
            <a:tailEnd/>
          </a:ln>
        </p:spPr>
      </p:pic>
      <p:sp>
        <p:nvSpPr>
          <p:cNvPr id="65541" name="Rectangle 3"/>
          <p:cNvSpPr>
            <a:spLocks noGrp="1" noChangeArrowheads="1"/>
          </p:cNvSpPr>
          <p:nvPr>
            <p:ph type="title"/>
          </p:nvPr>
        </p:nvSpPr>
        <p:spPr>
          <a:xfrm>
            <a:off x="685800" y="152400"/>
            <a:ext cx="7772400" cy="1143000"/>
          </a:xfrm>
        </p:spPr>
        <p:txBody>
          <a:bodyPr/>
          <a:lstStyle/>
          <a:p>
            <a:pPr algn="l"/>
            <a:r>
              <a:rPr lang="en-US">
                <a:solidFill>
                  <a:schemeClr val="tx1"/>
                </a:solidFill>
              </a:rPr>
              <a:t>Energy</a:t>
            </a:r>
          </a:p>
        </p:txBody>
      </p:sp>
      <p:sp>
        <p:nvSpPr>
          <p:cNvPr id="65542" name="Rectangle 4"/>
          <p:cNvSpPr>
            <a:spLocks noGrp="1" noChangeArrowheads="1"/>
          </p:cNvSpPr>
          <p:nvPr>
            <p:ph type="body" idx="1"/>
          </p:nvPr>
        </p:nvSpPr>
        <p:spPr/>
        <p:txBody>
          <a:bodyPr/>
          <a:lstStyle/>
          <a:p>
            <a:endParaRPr lang="en-US"/>
          </a:p>
        </p:txBody>
      </p:sp>
      <p:sp>
        <p:nvSpPr>
          <p:cNvPr id="65543" name="Text Box 5"/>
          <p:cNvSpPr txBox="1">
            <a:spLocks noChangeArrowheads="1"/>
          </p:cNvSpPr>
          <p:nvPr/>
        </p:nvSpPr>
        <p:spPr bwMode="auto">
          <a:xfrm>
            <a:off x="381000" y="5942013"/>
            <a:ext cx="7645400" cy="915987"/>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pitchFamily="1" charset="0"/>
              </a:rPr>
              <a:t>[Abnous et al, </a:t>
            </a:r>
            <a:r>
              <a:rPr lang="en-US" sz="1800" i="1">
                <a:solidFill>
                  <a:schemeClr val="accent2"/>
                </a:solidFill>
                <a:latin typeface="Arial" pitchFamily="1" charset="0"/>
              </a:rPr>
              <a:t>The Application of Programmable DSPs in </a:t>
            </a:r>
          </a:p>
          <a:p>
            <a:r>
              <a:rPr lang="en-US" sz="1800" i="1">
                <a:solidFill>
                  <a:schemeClr val="accent2"/>
                </a:solidFill>
                <a:latin typeface="Arial" pitchFamily="1" charset="0"/>
              </a:rPr>
              <a:t>                                   Mobile Communications</a:t>
            </a:r>
            <a:r>
              <a:rPr lang="en-US" sz="1800">
                <a:solidFill>
                  <a:schemeClr val="accent2"/>
                </a:solidFill>
                <a:latin typeface="Arial" pitchFamily="1" charset="0"/>
              </a:rPr>
              <a:t>, Wiley, 2002, pp. 327-360</a:t>
            </a:r>
            <a:r>
              <a:rPr lang="en-US" sz="1800">
                <a:solidFill>
                  <a:schemeClr val="accent2"/>
                </a:solidFill>
              </a:rPr>
              <a:t> ]</a:t>
            </a:r>
          </a:p>
          <a:p>
            <a:endParaRPr lang="en-US" sz="1800"/>
          </a:p>
        </p:txBody>
      </p:sp>
      <p:sp>
        <p:nvSpPr>
          <p:cNvPr id="9" name="TextBox 8"/>
          <p:cNvSpPr txBox="1"/>
          <p:nvPr/>
        </p:nvSpPr>
        <p:spPr>
          <a:xfrm>
            <a:off x="3657600" y="0"/>
            <a:ext cx="2664762" cy="1200328"/>
          </a:xfrm>
          <a:prstGeom prst="rect">
            <a:avLst/>
          </a:prstGeom>
          <a:noFill/>
        </p:spPr>
        <p:txBody>
          <a:bodyPr wrap="none" rtlCol="0">
            <a:spAutoFit/>
          </a:bodyPr>
          <a:lstStyle/>
          <a:p>
            <a:r>
              <a:rPr lang="en-US" dirty="0" smtClean="0">
                <a:solidFill>
                  <a:schemeClr val="accent2"/>
                </a:solidFill>
                <a:latin typeface="+mn-lt"/>
              </a:rPr>
              <a:t>Pleiades includes</a:t>
            </a:r>
          </a:p>
          <a:p>
            <a:r>
              <a:rPr lang="en-US" dirty="0" smtClean="0">
                <a:solidFill>
                  <a:schemeClr val="accent2"/>
                </a:solidFill>
                <a:latin typeface="+mn-lt"/>
              </a:rPr>
              <a:t>  hardwire multiply</a:t>
            </a:r>
          </a:p>
          <a:p>
            <a:r>
              <a:rPr lang="en-US" dirty="0" smtClean="0">
                <a:solidFill>
                  <a:schemeClr val="accent2"/>
                </a:solidFill>
                <a:latin typeface="+mn-lt"/>
              </a:rPr>
              <a:t>   accumulator</a:t>
            </a:r>
            <a:endParaRPr lang="en-US" dirty="0">
              <a:solidFill>
                <a:schemeClr val="accent2"/>
              </a:solidFill>
              <a:latin typeface="+mn-lt"/>
            </a:endParaRPr>
          </a:p>
        </p:txBody>
      </p:sp>
      <p:sp>
        <p:nvSpPr>
          <p:cNvPr id="8" name="Slide Number Placeholder 7"/>
          <p:cNvSpPr>
            <a:spLocks noGrp="1"/>
          </p:cNvSpPr>
          <p:nvPr>
            <p:ph type="sldNum" sz="quarter" idx="12"/>
          </p:nvPr>
        </p:nvSpPr>
        <p:spPr/>
        <p:txBody>
          <a:bodyPr/>
          <a:lstStyle/>
          <a:p>
            <a:pPr>
              <a:defRPr/>
            </a:pPr>
            <a:fld id="{BE4DA7B5-BF74-7148-A7FE-D377B810013B}"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Comparison</a:t>
            </a:r>
            <a:endParaRPr lang="en-US" dirty="0"/>
          </a:p>
        </p:txBody>
      </p:sp>
      <p:sp>
        <p:nvSpPr>
          <p:cNvPr id="3" name="Content Placeholder 2"/>
          <p:cNvSpPr>
            <a:spLocks noGrp="1"/>
          </p:cNvSpPr>
          <p:nvPr>
            <p:ph idx="1"/>
          </p:nvPr>
        </p:nvSpPr>
        <p:spPr/>
        <p:txBody>
          <a:bodyPr/>
          <a:lstStyle/>
          <a:p>
            <a:r>
              <a:rPr lang="en-US" dirty="0" smtClean="0"/>
              <a:t>Processor two orders of magnitude higher energy than custom accelerator</a:t>
            </a:r>
          </a:p>
          <a:p>
            <a:r>
              <a:rPr lang="en-US" dirty="0" smtClean="0"/>
              <a:t>FPGA accelerator in between</a:t>
            </a:r>
          </a:p>
          <a:p>
            <a:pPr lvl="1"/>
            <a:r>
              <a:rPr lang="en-US" dirty="0" smtClean="0"/>
              <a:t>Order of magnitude lower than processor</a:t>
            </a:r>
          </a:p>
          <a:p>
            <a:pPr lvl="1"/>
            <a:r>
              <a:rPr lang="en-US" dirty="0" smtClean="0"/>
              <a:t>Order of magnitude higher than custom</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69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E100385F-ECB9-F24C-9C44-1878DB97CF53}" type="slidenum">
              <a:rPr lang="en-US" smtClean="0"/>
              <a:pPr>
                <a:defRPr/>
              </a:pPr>
              <a:t>7</a:t>
            </a:fld>
            <a:endParaRPr lang="en-US"/>
          </a:p>
        </p:txBody>
      </p:sp>
      <p:sp>
        <p:nvSpPr>
          <p:cNvPr id="26628" name="Rectangle 2"/>
          <p:cNvSpPr>
            <a:spLocks noGrp="1" noChangeArrowheads="1"/>
          </p:cNvSpPr>
          <p:nvPr>
            <p:ph type="title"/>
          </p:nvPr>
        </p:nvSpPr>
        <p:spPr>
          <a:xfrm>
            <a:off x="685800" y="381000"/>
            <a:ext cx="7772400" cy="1143000"/>
          </a:xfrm>
        </p:spPr>
        <p:txBody>
          <a:bodyPr/>
          <a:lstStyle/>
          <a:p>
            <a:r>
              <a:rPr lang="en-US" dirty="0"/>
              <a:t>Origin of Power Challenge</a:t>
            </a:r>
          </a:p>
        </p:txBody>
      </p:sp>
      <p:sp>
        <p:nvSpPr>
          <p:cNvPr id="76803" name="Rectangle 3"/>
          <p:cNvSpPr>
            <a:spLocks noGrp="1" noChangeArrowheads="1"/>
          </p:cNvSpPr>
          <p:nvPr>
            <p:ph type="body" idx="1"/>
          </p:nvPr>
        </p:nvSpPr>
        <p:spPr>
          <a:xfrm>
            <a:off x="685800" y="1752600"/>
            <a:ext cx="7772400" cy="4114800"/>
          </a:xfrm>
        </p:spPr>
        <p:txBody>
          <a:bodyPr/>
          <a:lstStyle/>
          <a:p>
            <a:pPr>
              <a:lnSpc>
                <a:spcPct val="90000"/>
              </a:lnSpc>
            </a:pPr>
            <a:r>
              <a:rPr lang="en-US" sz="2800" dirty="0"/>
              <a:t>Limited capacity to remove heat</a:t>
            </a:r>
          </a:p>
          <a:p>
            <a:pPr lvl="1">
              <a:lnSpc>
                <a:spcPct val="90000"/>
              </a:lnSpc>
            </a:pPr>
            <a:r>
              <a:rPr lang="en-US" sz="2400" dirty="0"/>
              <a:t>~100W/cm</a:t>
            </a:r>
            <a:r>
              <a:rPr lang="en-US" sz="2400" baseline="30000" dirty="0"/>
              <a:t>2</a:t>
            </a:r>
            <a:r>
              <a:rPr lang="en-US" sz="2400" dirty="0"/>
              <a:t> force air</a:t>
            </a:r>
          </a:p>
          <a:p>
            <a:pPr lvl="1">
              <a:lnSpc>
                <a:spcPct val="90000"/>
              </a:lnSpc>
            </a:pPr>
            <a:r>
              <a:rPr lang="en-US" sz="2400" dirty="0"/>
              <a:t>1-10W/cm</a:t>
            </a:r>
            <a:r>
              <a:rPr lang="en-US" sz="2400" baseline="30000" dirty="0"/>
              <a:t>2</a:t>
            </a:r>
            <a:r>
              <a:rPr lang="en-US" sz="2400" dirty="0"/>
              <a:t> ambient</a:t>
            </a:r>
          </a:p>
          <a:p>
            <a:pPr>
              <a:lnSpc>
                <a:spcPct val="90000"/>
              </a:lnSpc>
            </a:pPr>
            <a:r>
              <a:rPr lang="en-US" sz="2800" dirty="0"/>
              <a:t>Transistors per chip grow at Moore’s Law rate = (1/F)</a:t>
            </a:r>
            <a:r>
              <a:rPr lang="en-US" sz="2800" baseline="30000" dirty="0"/>
              <a:t>2  </a:t>
            </a:r>
            <a:r>
              <a:rPr lang="en-US" sz="2800" dirty="0"/>
              <a:t>  </a:t>
            </a:r>
            <a:endParaRPr lang="en-US" sz="2800" baseline="30000" dirty="0"/>
          </a:p>
          <a:p>
            <a:pPr>
              <a:lnSpc>
                <a:spcPct val="90000"/>
              </a:lnSpc>
            </a:pPr>
            <a:r>
              <a:rPr lang="en-US" sz="2800" dirty="0"/>
              <a:t>Energy/transistor must decrease at this rate to keep constant power density</a:t>
            </a:r>
          </a:p>
          <a:p>
            <a:pPr>
              <a:lnSpc>
                <a:spcPct val="90000"/>
              </a:lnSpc>
            </a:pPr>
            <a:r>
              <a:rPr lang="en-US" sz="2800" dirty="0" smtClean="0"/>
              <a:t>P/</a:t>
            </a:r>
            <a:r>
              <a:rPr lang="en-US" sz="2800" dirty="0" err="1" smtClean="0"/>
              <a:t>tr</a:t>
            </a:r>
            <a:r>
              <a:rPr lang="en-US" sz="2800" dirty="0" smtClean="0"/>
              <a:t> </a:t>
            </a:r>
            <a:r>
              <a:rPr lang="en-US" sz="2800" dirty="0">
                <a:sym typeface="Symbol" pitchFamily="1" charset="2"/>
              </a:rPr>
              <a:t> </a:t>
            </a:r>
            <a:r>
              <a:rPr lang="en-US" sz="2800" dirty="0" smtClean="0">
                <a:sym typeface="Symbol" pitchFamily="1" charset="2"/>
              </a:rPr>
              <a:t>CV</a:t>
            </a:r>
            <a:r>
              <a:rPr lang="en-US" sz="2800" baseline="30000" dirty="0" smtClean="0">
                <a:sym typeface="Symbol" pitchFamily="1" charset="2"/>
              </a:rPr>
              <a:t>2</a:t>
            </a:r>
            <a:r>
              <a:rPr lang="en-US" sz="2800" dirty="0">
                <a:sym typeface="Symbol" pitchFamily="1" charset="2"/>
              </a:rPr>
              <a:t>f</a:t>
            </a:r>
            <a:endParaRPr lang="en-US" sz="2800" dirty="0" smtClean="0"/>
          </a:p>
          <a:p>
            <a:pPr>
              <a:lnSpc>
                <a:spcPct val="90000"/>
              </a:lnSpc>
            </a:pPr>
            <a:r>
              <a:rPr lang="en-US" sz="2800" dirty="0" smtClean="0"/>
              <a:t>E/</a:t>
            </a:r>
            <a:r>
              <a:rPr lang="en-US" sz="2800" dirty="0" err="1" smtClean="0"/>
              <a:t>tr</a:t>
            </a:r>
            <a:r>
              <a:rPr lang="en-US" sz="2800" dirty="0" smtClean="0"/>
              <a:t> </a:t>
            </a:r>
            <a:r>
              <a:rPr lang="en-US" sz="2800" dirty="0">
                <a:sym typeface="Symbol" pitchFamily="1" charset="2"/>
              </a:rPr>
              <a:t> CV</a:t>
            </a:r>
            <a:r>
              <a:rPr lang="en-US" sz="2800" baseline="30000" dirty="0">
                <a:sym typeface="Symbol" pitchFamily="1" charset="2"/>
              </a:rPr>
              <a:t>2</a:t>
            </a:r>
          </a:p>
          <a:p>
            <a:pPr lvl="1">
              <a:lnSpc>
                <a:spcPct val="90000"/>
              </a:lnSpc>
            </a:pPr>
            <a:r>
              <a:rPr lang="en-US" sz="2400" dirty="0">
                <a:solidFill>
                  <a:srgbClr val="FF0000"/>
                </a:solidFill>
                <a:sym typeface="Symbol" pitchFamily="1" charset="2"/>
              </a:rPr>
              <a:t>…but V scaling more slowly than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00EEF983-B912-294F-B45A-F2C07CC9323B}" type="slidenum">
              <a:rPr lang="en-US" smtClean="0"/>
              <a:pPr>
                <a:defRPr/>
              </a:pPr>
              <a:t>70</a:t>
            </a:fld>
            <a:endParaRPr lang="en-US"/>
          </a:p>
        </p:txBody>
      </p:sp>
      <p:sp>
        <p:nvSpPr>
          <p:cNvPr id="97284" name="Rectangle 2"/>
          <p:cNvSpPr>
            <a:spLocks noGrp="1" noChangeArrowheads="1"/>
          </p:cNvSpPr>
          <p:nvPr>
            <p:ph type="title"/>
          </p:nvPr>
        </p:nvSpPr>
        <p:spPr/>
        <p:txBody>
          <a:bodyPr/>
          <a:lstStyle/>
          <a:p>
            <a:r>
              <a:rPr lang="en-US" dirty="0"/>
              <a:t>Big </a:t>
            </a:r>
            <a:r>
              <a:rPr lang="en-US" dirty="0" smtClean="0"/>
              <a:t>Ideas</a:t>
            </a:r>
            <a:endParaRPr lang="en-US" dirty="0"/>
          </a:p>
        </p:txBody>
      </p:sp>
      <p:sp>
        <p:nvSpPr>
          <p:cNvPr id="97285" name="Rectangle 3"/>
          <p:cNvSpPr>
            <a:spLocks noGrp="1" noChangeArrowheads="1"/>
          </p:cNvSpPr>
          <p:nvPr>
            <p:ph type="body" idx="1"/>
          </p:nvPr>
        </p:nvSpPr>
        <p:spPr>
          <a:xfrm>
            <a:off x="685800" y="2187575"/>
            <a:ext cx="7772400" cy="3840163"/>
          </a:xfrm>
        </p:spPr>
        <p:txBody>
          <a:bodyPr/>
          <a:lstStyle/>
          <a:p>
            <a:r>
              <a:rPr lang="en-US" dirty="0" smtClean="0">
                <a:ea typeface="ＭＳ Ｐゴシック" pitchFamily="1" charset="-128"/>
              </a:rPr>
              <a:t>Energy dominance</a:t>
            </a:r>
          </a:p>
          <a:p>
            <a:r>
              <a:rPr lang="en-US" dirty="0" smtClean="0"/>
              <a:t>With power-density budget</a:t>
            </a:r>
          </a:p>
          <a:p>
            <a:pPr lvl="1"/>
            <a:r>
              <a:rPr lang="en-US" dirty="0" smtClean="0">
                <a:ea typeface="ＭＳ Ｐゴシック" pitchFamily="1" charset="-128"/>
              </a:rPr>
              <a:t>The most energy efficient architecture delivers the most performance</a:t>
            </a:r>
          </a:p>
          <a:p>
            <a:r>
              <a:rPr lang="en-US" dirty="0" smtClean="0"/>
              <a:t>Make memories small and wires short</a:t>
            </a:r>
          </a:p>
          <a:p>
            <a:r>
              <a:rPr lang="en-US" dirty="0" err="1" smtClean="0"/>
              <a:t>SoC</a:t>
            </a:r>
            <a:r>
              <a:rPr lang="en-US" dirty="0" smtClean="0"/>
              <a:t>, accelerators reduce energy by reducing processor instruction execution overhead</a:t>
            </a:r>
            <a:endParaRPr lang="en-US" dirty="0">
              <a:ea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8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28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2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Penn ESE532 Spring 2017 -- DeHon</a:t>
            </a:r>
            <a:endParaRPr lang="en-US"/>
          </a:p>
        </p:txBody>
      </p:sp>
      <p:sp>
        <p:nvSpPr>
          <p:cNvPr id="6" name="Slide Number Placeholder 5"/>
          <p:cNvSpPr>
            <a:spLocks noGrp="1"/>
          </p:cNvSpPr>
          <p:nvPr>
            <p:ph type="sldNum" sz="quarter" idx="12"/>
          </p:nvPr>
        </p:nvSpPr>
        <p:spPr/>
        <p:txBody>
          <a:bodyPr/>
          <a:lstStyle/>
          <a:p>
            <a:fld id="{CB3411AA-D846-F243-B06C-C2EC19EEFD1B}" type="slidenum">
              <a:rPr lang="en-US"/>
              <a:pPr/>
              <a:t>71</a:t>
            </a:fld>
            <a:endParaRPr lang="en-US"/>
          </a:p>
        </p:txBody>
      </p:sp>
      <p:sp>
        <p:nvSpPr>
          <p:cNvPr id="52226" name="Rectangle 2"/>
          <p:cNvSpPr>
            <a:spLocks noGrp="1" noChangeArrowheads="1"/>
          </p:cNvSpPr>
          <p:nvPr>
            <p:ph type="title"/>
          </p:nvPr>
        </p:nvSpPr>
        <p:spPr/>
        <p:txBody>
          <a:bodyPr/>
          <a:lstStyle/>
          <a:p>
            <a:r>
              <a:rPr lang="en-US"/>
              <a:t>Admin</a:t>
            </a:r>
          </a:p>
        </p:txBody>
      </p:sp>
      <p:sp>
        <p:nvSpPr>
          <p:cNvPr id="52227" name="Rectangle 3"/>
          <p:cNvSpPr>
            <a:spLocks noGrp="1" noChangeArrowheads="1"/>
          </p:cNvSpPr>
          <p:nvPr>
            <p:ph type="body" idx="1"/>
          </p:nvPr>
        </p:nvSpPr>
        <p:spPr>
          <a:xfrm>
            <a:off x="685800" y="1828800"/>
            <a:ext cx="7772400" cy="4114800"/>
          </a:xfrm>
        </p:spPr>
        <p:txBody>
          <a:bodyPr/>
          <a:lstStyle/>
          <a:p>
            <a:r>
              <a:rPr lang="en-US" dirty="0" smtClean="0">
                <a:sym typeface="Wingdings"/>
              </a:rPr>
              <a:t>Project</a:t>
            </a:r>
            <a:r>
              <a:rPr lang="en-US" dirty="0" smtClean="0">
                <a:sym typeface="Wingdings"/>
              </a:rPr>
              <a:t> energy Milestone</a:t>
            </a:r>
          </a:p>
          <a:p>
            <a:pPr lvl="1"/>
            <a:r>
              <a:rPr lang="en-US" dirty="0" smtClean="0">
                <a:sym typeface="Wingdings"/>
              </a:rPr>
              <a:t>Due </a:t>
            </a:r>
            <a:r>
              <a:rPr lang="en-US" dirty="0" smtClean="0">
                <a:sym typeface="Wingdings"/>
              </a:rPr>
              <a:t>Friday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7" name="Slide Number Placeholder 5"/>
          <p:cNvSpPr>
            <a:spLocks noGrp="1"/>
          </p:cNvSpPr>
          <p:nvPr>
            <p:ph type="sldNum" sz="quarter" idx="12"/>
          </p:nvPr>
        </p:nvSpPr>
        <p:spPr/>
        <p:txBody>
          <a:bodyPr/>
          <a:lstStyle/>
          <a:p>
            <a:pPr>
              <a:defRPr/>
            </a:pPr>
            <a:fld id="{E87F3FD2-F63D-9343-8966-C47940C3D307}" type="slidenum">
              <a:rPr lang="en-US" smtClean="0"/>
              <a:pPr>
                <a:defRPr/>
              </a:pPr>
              <a:t>8</a:t>
            </a:fld>
            <a:endParaRPr lang="en-US"/>
          </a:p>
        </p:txBody>
      </p:sp>
      <p:sp>
        <p:nvSpPr>
          <p:cNvPr id="28676" name="Rectangle 2"/>
          <p:cNvSpPr>
            <a:spLocks noGrp="1" noChangeArrowheads="1"/>
          </p:cNvSpPr>
          <p:nvPr>
            <p:ph type="title"/>
          </p:nvPr>
        </p:nvSpPr>
        <p:spPr>
          <a:xfrm>
            <a:off x="685800" y="152400"/>
            <a:ext cx="7772400" cy="1143000"/>
          </a:xfrm>
        </p:spPr>
        <p:txBody>
          <a:bodyPr/>
          <a:lstStyle/>
          <a:p>
            <a:r>
              <a:rPr lang="en-US" sz="4000" dirty="0"/>
              <a:t>ITRS </a:t>
            </a:r>
            <a:r>
              <a:rPr lang="en-US" sz="4000" dirty="0" err="1" smtClean="0">
                <a:latin typeface="Arial"/>
              </a:rPr>
              <a:t>V</a:t>
            </a:r>
            <a:r>
              <a:rPr lang="en-US" sz="4000" baseline="-25000" dirty="0" err="1" smtClean="0">
                <a:latin typeface="Arial"/>
              </a:rPr>
              <a:t>dd</a:t>
            </a:r>
            <a:r>
              <a:rPr lang="en-US" sz="4000" dirty="0" smtClean="0"/>
              <a:t> </a:t>
            </a:r>
            <a:r>
              <a:rPr lang="en-US" sz="4000" dirty="0"/>
              <a:t>Scaling:</a:t>
            </a:r>
            <a:br>
              <a:rPr lang="en-US" sz="4000" dirty="0"/>
            </a:br>
            <a:r>
              <a:rPr lang="en-US" sz="4000" dirty="0" smtClean="0"/>
              <a:t>More </a:t>
            </a:r>
            <a:r>
              <a:rPr lang="en-US" sz="4000" dirty="0"/>
              <a:t>slowly than F</a:t>
            </a:r>
          </a:p>
        </p:txBody>
      </p:sp>
      <p:pic>
        <p:nvPicPr>
          <p:cNvPr id="28678" name="Picture 4"/>
          <p:cNvPicPr>
            <a:picLocks noChangeAspect="1" noChangeArrowheads="1"/>
          </p:cNvPicPr>
          <p:nvPr/>
        </p:nvPicPr>
        <p:blipFill>
          <a:blip r:embed="rId2"/>
          <a:srcRect/>
          <a:stretch>
            <a:fillRect/>
          </a:stretch>
        </p:blipFill>
        <p:spPr bwMode="auto">
          <a:xfrm>
            <a:off x="685800" y="1371600"/>
            <a:ext cx="7086600" cy="493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7" name="Slide Number Placeholder 5"/>
          <p:cNvSpPr>
            <a:spLocks noGrp="1"/>
          </p:cNvSpPr>
          <p:nvPr>
            <p:ph type="sldNum" sz="quarter" idx="12"/>
          </p:nvPr>
        </p:nvSpPr>
        <p:spPr/>
        <p:txBody>
          <a:bodyPr/>
          <a:lstStyle/>
          <a:p>
            <a:pPr>
              <a:defRPr/>
            </a:pPr>
            <a:fld id="{E95A6849-DE4A-9645-A4B1-84D45A530B5C}" type="slidenum">
              <a:rPr lang="en-US" smtClean="0"/>
              <a:pPr>
                <a:defRPr/>
              </a:pPr>
              <a:t>9</a:t>
            </a:fld>
            <a:endParaRPr lang="en-US"/>
          </a:p>
        </p:txBody>
      </p:sp>
      <p:sp>
        <p:nvSpPr>
          <p:cNvPr id="29700" name="Rectangle 2"/>
          <p:cNvSpPr>
            <a:spLocks noGrp="1" noChangeArrowheads="1"/>
          </p:cNvSpPr>
          <p:nvPr>
            <p:ph type="title"/>
          </p:nvPr>
        </p:nvSpPr>
        <p:spPr>
          <a:xfrm>
            <a:off x="685800" y="304800"/>
            <a:ext cx="7772400" cy="1143000"/>
          </a:xfrm>
        </p:spPr>
        <p:txBody>
          <a:bodyPr/>
          <a:lstStyle/>
          <a:p>
            <a:r>
              <a:rPr lang="en-US" sz="4000" dirty="0" smtClean="0"/>
              <a:t>ITRS CV</a:t>
            </a:r>
            <a:r>
              <a:rPr lang="en-US" sz="4000" baseline="30000" dirty="0" smtClean="0"/>
              <a:t>2</a:t>
            </a:r>
            <a:r>
              <a:rPr lang="en-US" sz="4000" dirty="0" smtClean="0"/>
              <a:t> Scaling:</a:t>
            </a:r>
            <a:r>
              <a:rPr lang="en-US" sz="4000" dirty="0"/>
              <a:t/>
            </a:r>
            <a:br>
              <a:rPr lang="en-US" sz="4000" dirty="0"/>
            </a:br>
            <a:r>
              <a:rPr lang="en-US" sz="4000" dirty="0" smtClean="0"/>
              <a:t>More </a:t>
            </a:r>
            <a:r>
              <a:rPr lang="en-US" sz="4000" dirty="0"/>
              <a:t>slowly than (1/F)</a:t>
            </a:r>
            <a:r>
              <a:rPr lang="en-US" sz="4000" baseline="30000" dirty="0"/>
              <a:t>2</a:t>
            </a:r>
          </a:p>
        </p:txBody>
      </p:sp>
      <p:pic>
        <p:nvPicPr>
          <p:cNvPr id="29702" name="Picture 4"/>
          <p:cNvPicPr>
            <a:picLocks noChangeAspect="1" noChangeArrowheads="1"/>
          </p:cNvPicPr>
          <p:nvPr/>
        </p:nvPicPr>
        <p:blipFill>
          <a:blip r:embed="rId2"/>
          <a:srcRect/>
          <a:stretch>
            <a:fillRect/>
          </a:stretch>
        </p:blipFill>
        <p:spPr bwMode="auto">
          <a:xfrm>
            <a:off x="838200" y="1600200"/>
            <a:ext cx="6779167"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17299</TotalTime>
  <Words>2842</Words>
  <Application>Microsoft Macintosh PowerPoint</Application>
  <PresentationFormat>On-screen Show (4:3)</PresentationFormat>
  <Paragraphs>508</Paragraphs>
  <Slides>71</Slides>
  <Notes>8</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71</vt:i4>
      </vt:variant>
    </vt:vector>
  </HeadingPairs>
  <TitlesOfParts>
    <vt:vector size="74" baseType="lpstr">
      <vt:lpstr>Blank Presentation</vt:lpstr>
      <vt:lpstr>Microsoft Equation</vt:lpstr>
      <vt:lpstr>Equation</vt:lpstr>
      <vt:lpstr>ESE532: System-on-a-Chip Architecture</vt:lpstr>
      <vt:lpstr>Today</vt:lpstr>
      <vt:lpstr>Message</vt:lpstr>
      <vt:lpstr>Energy</vt:lpstr>
      <vt:lpstr>Preclass 1--4</vt:lpstr>
      <vt:lpstr>Challenge: Power</vt:lpstr>
      <vt:lpstr>Origin of Power Challenge</vt:lpstr>
      <vt:lpstr>ITRS Vdd Scaling: More slowly than F</vt:lpstr>
      <vt:lpstr>ITRS CV2 Scaling: More slowly than (1/F)2</vt:lpstr>
      <vt:lpstr>Origin of Power Challenge</vt:lpstr>
      <vt:lpstr>Slide 11</vt:lpstr>
      <vt:lpstr>Intel Power Density</vt:lpstr>
      <vt:lpstr>Impact</vt:lpstr>
      <vt:lpstr>Impact</vt:lpstr>
      <vt:lpstr>Variation threatens  E/Op reduction</vt:lpstr>
      <vt:lpstr>Energy Limited</vt:lpstr>
      <vt:lpstr>Energy</vt:lpstr>
      <vt:lpstr>Leakage Energy</vt:lpstr>
      <vt:lpstr>Switching Energy</vt:lpstr>
      <vt:lpstr>Energy</vt:lpstr>
      <vt:lpstr>Preclass 6</vt:lpstr>
      <vt:lpstr>Voltage</vt:lpstr>
      <vt:lpstr>IDS vs. VGS</vt:lpstr>
      <vt:lpstr>Voltage</vt:lpstr>
      <vt:lpstr>Operating a Transistor</vt:lpstr>
      <vt:lpstr>Leakage</vt:lpstr>
      <vt:lpstr>Leakage</vt:lpstr>
      <vt:lpstr>Statistical Dopant Count and Placement</vt:lpstr>
      <vt:lpstr>Vth Variability @ 65nm</vt:lpstr>
      <vt:lpstr>Variation</vt:lpstr>
      <vt:lpstr>Variation</vt:lpstr>
      <vt:lpstr>Variations</vt:lpstr>
      <vt:lpstr>End of Energy Scaling?</vt:lpstr>
      <vt:lpstr>Scaling</vt:lpstr>
      <vt:lpstr>Extending Preclass 6 @ 22nm</vt:lpstr>
      <vt:lpstr>Switching Energy</vt:lpstr>
      <vt:lpstr>Data Dependent Activity</vt:lpstr>
      <vt:lpstr>Gate Output Switching (random inputs)</vt:lpstr>
      <vt:lpstr>Switching Energy</vt:lpstr>
      <vt:lpstr>Switching Rate (ai) Varies</vt:lpstr>
      <vt:lpstr>Switching Energy</vt:lpstr>
      <vt:lpstr>Wire Driven</vt:lpstr>
      <vt:lpstr>Wire Capacitance</vt:lpstr>
      <vt:lpstr>Wire Capacitance</vt:lpstr>
      <vt:lpstr>Wire Driven Implications</vt:lpstr>
      <vt:lpstr>Preclass 5</vt:lpstr>
      <vt:lpstr>Memory Implications</vt:lpstr>
      <vt:lpstr>Architectural Implications</vt:lpstr>
      <vt:lpstr>Component Numbers</vt:lpstr>
      <vt:lpstr>Component Numbers</vt:lpstr>
      <vt:lpstr>Processors and Energy</vt:lpstr>
      <vt:lpstr>ARM Cortex A9</vt:lpstr>
      <vt:lpstr>ARM Cortex A7, A15  (Samsung 28nm)</vt:lpstr>
      <vt:lpstr>Processor Differences</vt:lpstr>
      <vt:lpstr>ARM Cortex A7, A15  (Samsung 28nm)</vt:lpstr>
      <vt:lpstr>Pentium Pro Energy Breakdown</vt:lpstr>
      <vt:lpstr>Implications</vt:lpstr>
      <vt:lpstr>Zynq</vt:lpstr>
      <vt:lpstr>Compare</vt:lpstr>
      <vt:lpstr>Compare</vt:lpstr>
      <vt:lpstr>Programmable Datapath</vt:lpstr>
      <vt:lpstr>Zynq</vt:lpstr>
      <vt:lpstr>Energy</vt:lpstr>
      <vt:lpstr>FPGA vs. Std Cell Energy</vt:lpstr>
      <vt:lpstr>FPGA Disadvantage to Custom</vt:lpstr>
      <vt:lpstr>Energy</vt:lpstr>
      <vt:lpstr>Zero-Overhead Loop Simplify</vt:lpstr>
      <vt:lpstr>Energy</vt:lpstr>
      <vt:lpstr>Simplified Comparison</vt:lpstr>
      <vt:lpstr>Big Ideas</vt:lpstr>
      <vt:lpstr>Admin</vt:lpstr>
    </vt:vector>
  </TitlesOfParts>
  <Company>California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Andre' DeHon</dc:creator>
  <cp:lastModifiedBy>Andre DeHon</cp:lastModifiedBy>
  <cp:revision>85</cp:revision>
  <cp:lastPrinted>2017-04-10T14:21:10Z</cp:lastPrinted>
  <dcterms:created xsi:type="dcterms:W3CDTF">2017-04-04T14:46:13Z</dcterms:created>
  <dcterms:modified xsi:type="dcterms:W3CDTF">2017-04-10T14:21:22Z</dcterms:modified>
</cp:coreProperties>
</file>