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Microsoft_Equation8.bin" ContentType="application/vnd.openxmlformats-officedocument.oleObject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embeddings/Microsoft_Equation11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07" r:id="rId2"/>
    <p:sldId id="320" r:id="rId3"/>
    <p:sldId id="410" r:id="rId4"/>
    <p:sldId id="413" r:id="rId5"/>
    <p:sldId id="411" r:id="rId6"/>
    <p:sldId id="412" r:id="rId7"/>
    <p:sldId id="414" r:id="rId8"/>
    <p:sldId id="415" r:id="rId9"/>
    <p:sldId id="416" r:id="rId10"/>
    <p:sldId id="417" r:id="rId11"/>
    <p:sldId id="419" r:id="rId12"/>
    <p:sldId id="418" r:id="rId13"/>
    <p:sldId id="462" r:id="rId14"/>
    <p:sldId id="420" r:id="rId15"/>
    <p:sldId id="421" r:id="rId16"/>
    <p:sldId id="435" r:id="rId17"/>
    <p:sldId id="436" r:id="rId18"/>
    <p:sldId id="437" r:id="rId19"/>
    <p:sldId id="422" r:id="rId20"/>
    <p:sldId id="438" r:id="rId21"/>
    <p:sldId id="426" r:id="rId22"/>
    <p:sldId id="459" r:id="rId23"/>
    <p:sldId id="423" r:id="rId24"/>
    <p:sldId id="439" r:id="rId25"/>
    <p:sldId id="447" r:id="rId26"/>
    <p:sldId id="448" r:id="rId27"/>
    <p:sldId id="449" r:id="rId28"/>
    <p:sldId id="450" r:id="rId29"/>
    <p:sldId id="451" r:id="rId30"/>
    <p:sldId id="441" r:id="rId31"/>
    <p:sldId id="442" r:id="rId32"/>
    <p:sldId id="443" r:id="rId33"/>
    <p:sldId id="444" r:id="rId34"/>
    <p:sldId id="445" r:id="rId35"/>
    <p:sldId id="446" r:id="rId36"/>
    <p:sldId id="428" r:id="rId37"/>
    <p:sldId id="429" r:id="rId38"/>
    <p:sldId id="430" r:id="rId39"/>
    <p:sldId id="463" r:id="rId40"/>
    <p:sldId id="431" r:id="rId41"/>
    <p:sldId id="452" r:id="rId42"/>
    <p:sldId id="453" r:id="rId43"/>
    <p:sldId id="454" r:id="rId44"/>
    <p:sldId id="460" r:id="rId45"/>
    <p:sldId id="455" r:id="rId46"/>
    <p:sldId id="434" r:id="rId47"/>
    <p:sldId id="456" r:id="rId48"/>
    <p:sldId id="461" r:id="rId49"/>
    <p:sldId id="457" r:id="rId50"/>
    <p:sldId id="458" r:id="rId51"/>
    <p:sldId id="288" r:id="rId52"/>
    <p:sldId id="408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Relationship Id="rId2" Type="http://schemas.openxmlformats.org/officeDocument/2006/relationships/image" Target="../media/image1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Relationship Id="rId2" Type="http://schemas.openxmlformats.org/officeDocument/2006/relationships/image" Target="../media/image24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A33B4-E75E-F145-B693-0D86DBAC621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23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:  April 12, 2017</a:t>
            </a:r>
            <a:endParaRPr lang="en-US" dirty="0" smtClean="0"/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Parallelism and Energy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consume data near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14800"/>
            <a:ext cx="4095750" cy="163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PE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need to communicate between parallel processing units (and memories)</a:t>
            </a:r>
          </a:p>
          <a:p>
            <a:r>
              <a:rPr lang="en-US" dirty="0" smtClean="0"/>
              <a:t>Must pay for energy to move data between </a:t>
            </a:r>
            <a:r>
              <a:rPr lang="en-US" dirty="0" err="1" smtClean="0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Energy: Read 4 memories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/4, route 4x4 crossbar, write 4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/4 memories?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Energy: 4 reads from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 memory, 4 writes from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 memory?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6070600" cy="28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Larger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parallel design</a:t>
            </a:r>
          </a:p>
          <a:p>
            <a:pPr lvl="1"/>
            <a:r>
              <a:rPr lang="en-US" dirty="0" smtClean="0"/>
              <a:t>Has more </a:t>
            </a:r>
            <a:r>
              <a:rPr lang="en-US" dirty="0" err="1" smtClean="0"/>
              <a:t>PEs</a:t>
            </a:r>
            <a:endParaRPr lang="en-US" dirty="0" smtClean="0"/>
          </a:p>
          <a:p>
            <a:pPr lvl="1"/>
            <a:r>
              <a:rPr lang="en-US" dirty="0" smtClean="0"/>
              <a:t>Adds interconnect</a:t>
            </a:r>
          </a:p>
          <a:p>
            <a:pPr>
              <a:buFont typeface="Wingdings" pitchFamily="-111" charset="2"/>
              <a:buChar char="à"/>
            </a:pPr>
            <a:r>
              <a:rPr lang="en-US" dirty="0" smtClean="0">
                <a:sym typeface="Wingdings"/>
              </a:rPr>
              <a:t>Total area &gt; less parallel design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More area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longer wires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more energy in communication between </a:t>
            </a:r>
            <a:r>
              <a:rPr lang="en-US" dirty="0" err="1" smtClean="0">
                <a:sym typeface="Wingdings"/>
              </a:rPr>
              <a:t>PEs</a:t>
            </a: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Could increase energy!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we minimize total energy?</a:t>
            </a:r>
          </a:p>
          <a:p>
            <a:pPr lvl="1"/>
            <a:r>
              <a:rPr lang="en-US" dirty="0" smtClean="0"/>
              <a:t>Both memory and communication</a:t>
            </a:r>
          </a:p>
          <a:p>
            <a:r>
              <a:rPr lang="en-US" dirty="0" smtClean="0"/>
              <a:t>Design axis P – number of </a:t>
            </a:r>
            <a:r>
              <a:rPr lang="en-US" dirty="0" err="1" smtClean="0"/>
              <a:t>PEs</a:t>
            </a:r>
            <a:endParaRPr lang="en-US" dirty="0" smtClean="0"/>
          </a:p>
          <a:p>
            <a:pPr lvl="1"/>
            <a:r>
              <a:rPr lang="en-US" dirty="0" smtClean="0"/>
              <a:t>What P minimizes energy?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mem</a:t>
            </a:r>
            <a:r>
              <a:rPr lang="en-US" dirty="0" smtClean="0"/>
              <a:t>=</a:t>
            </a:r>
            <a:r>
              <a:rPr lang="en-US" dirty="0" err="1" smtClean="0"/>
              <a:t>sqrt(M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Communication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xbar</a:t>
            </a:r>
            <a:r>
              <a:rPr lang="en-US" dirty="0" err="1" smtClean="0"/>
              <a:t>(I,O</a:t>
            </a:r>
            <a:r>
              <a:rPr lang="en-US" dirty="0" smtClean="0"/>
              <a:t>)=4*I*O</a:t>
            </a:r>
          </a:p>
          <a:p>
            <a:r>
              <a:rPr lang="en-US" dirty="0" smtClean="0"/>
              <a:t>P Processors</a:t>
            </a:r>
          </a:p>
          <a:p>
            <a:r>
              <a:rPr lang="en-US" dirty="0" smtClean="0"/>
              <a:t>N total data</a:t>
            </a:r>
          </a:p>
          <a:p>
            <a:r>
              <a:rPr lang="en-US" dirty="0" smtClean="0"/>
              <a:t>Possibly communicate each result to other </a:t>
            </a:r>
            <a:r>
              <a:rPr lang="en-US" dirty="0" err="1" smtClean="0"/>
              <a:t>PEs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Model: Memory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Divide N data over P memories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mem</a:t>
            </a:r>
            <a:r>
              <a:rPr lang="en-US" dirty="0" smtClean="0"/>
              <a:t>=</a:t>
            </a:r>
            <a:r>
              <a:rPr lang="en-US" dirty="0" err="1" smtClean="0"/>
              <a:t>sqrt(N</a:t>
            </a:r>
            <a:r>
              <a:rPr lang="en-US" dirty="0" smtClean="0"/>
              <a:t>/P)</a:t>
            </a:r>
          </a:p>
          <a:p>
            <a:r>
              <a:rPr lang="en-US" dirty="0" smtClean="0"/>
              <a:t>N total memory operations</a:t>
            </a:r>
          </a:p>
          <a:p>
            <a:r>
              <a:rPr lang="en-US" dirty="0" smtClean="0"/>
              <a:t>Memory energy: N*</a:t>
            </a:r>
            <a:r>
              <a:rPr lang="en-US" dirty="0" err="1" smtClean="0"/>
              <a:t>sqrt(N</a:t>
            </a:r>
            <a:r>
              <a:rPr lang="en-US" dirty="0" smtClean="0"/>
              <a:t>/P)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Memory energy decrease with 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Crossbar with P inputs and P outputs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xbar</a:t>
            </a:r>
            <a:r>
              <a:rPr lang="en-US" dirty="0" smtClean="0"/>
              <a:t>=4*P*P</a:t>
            </a:r>
          </a:p>
          <a:p>
            <a:r>
              <a:rPr lang="en-US" dirty="0" smtClean="0"/>
              <a:t>Crossbar used N/P times</a:t>
            </a:r>
          </a:p>
          <a:p>
            <a:r>
              <a:rPr lang="en-US" dirty="0" smtClean="0"/>
              <a:t>Crossbar energy: 4*N*P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Communication energy increase with 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1"/>
          </p:nvPr>
        </p:nvGraphicFramePr>
        <p:xfrm>
          <a:off x="762000" y="1981200"/>
          <a:ext cx="3810000" cy="1201737"/>
        </p:xfrm>
        <a:graphic>
          <a:graphicData uri="http://schemas.openxmlformats.org/presentationml/2006/ole">
            <p:oleObj spid="_x0000_s316418" name="Equation" r:id="rId3" imgW="1409700" imgH="444500" progId="Equation.3">
              <p:embed/>
            </p:oleObj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838200" y="4343400"/>
          <a:ext cx="3398837" cy="1339850"/>
        </p:xfrm>
        <a:graphic>
          <a:graphicData uri="http://schemas.openxmlformats.org/presentationml/2006/ole">
            <p:oleObj spid="_x0000_s316419" name="Equation" r:id="rId4" imgW="1257300" imgH="4953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N=10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pPr>
              <a:buNone/>
            </a:pPr>
            <a:endParaRPr lang="en-US" baseline="30000" dirty="0" smtClean="0"/>
          </a:p>
          <a:p>
            <a:r>
              <a:rPr lang="en-US" dirty="0" smtClean="0"/>
              <a:t>Per operation becomes: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p:oleObj spid="_x0000_s301058" name="Equation" r:id="rId3" imgW="1257300" imgH="495300" progId="Equation.3">
              <p:embed/>
            </p:oleObj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1446213" y="5249863"/>
          <a:ext cx="2333625" cy="1203325"/>
        </p:xfrm>
        <a:graphic>
          <a:graphicData uri="http://schemas.openxmlformats.org/presentationml/2006/ole">
            <p:oleObj spid="_x0000_s301059" name="Equation" r:id="rId4" imgW="863600" imgH="4445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does parallelism </a:t>
            </a:r>
            <a:r>
              <a:rPr lang="en-US" dirty="0" smtClean="0"/>
              <a:t>impact energy?</a:t>
            </a:r>
          </a:p>
          <a:p>
            <a:r>
              <a:rPr lang="en-US" dirty="0" smtClean="0"/>
              <a:t>Refine</a:t>
            </a:r>
          </a:p>
          <a:p>
            <a:pPr lvl="1"/>
            <a:r>
              <a:rPr lang="en-US" dirty="0" smtClean="0"/>
              <a:t>Locality?</a:t>
            </a:r>
          </a:p>
          <a:p>
            <a:pPr lvl="1"/>
            <a:r>
              <a:rPr lang="en-US" dirty="0" smtClean="0"/>
              <a:t>Problem size?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 smtClean="0"/>
              <a:t>Energy for: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P=1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P=4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P=100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Energy minimizing P?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Energy?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1446213" y="5249863"/>
          <a:ext cx="2333625" cy="1203325"/>
        </p:xfrm>
        <a:graphic>
          <a:graphicData uri="http://schemas.openxmlformats.org/presentationml/2006/ole">
            <p:oleObj spid="_x0000_s317443" name="Equation" r:id="rId3" imgW="863600" imgH="4445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019067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Large space of </a:t>
            </a:r>
            <a:r>
              <a:rPr lang="en-US" dirty="0" err="1" smtClean="0"/>
              <a:t>FFTs</a:t>
            </a:r>
            <a:endParaRPr lang="en-US" dirty="0" smtClean="0"/>
          </a:p>
          <a:p>
            <a:r>
              <a:rPr lang="en-US" dirty="0" smtClean="0"/>
              <a:t>Radix-2 FFT Butterfly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270882" cy="2019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Day 14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Tune number of </a:t>
            </a:r>
            <a:r>
              <a:rPr lang="en-US" dirty="0" err="1" smtClean="0"/>
              <a:t>PEs</a:t>
            </a:r>
            <a:r>
              <a:rPr lang="en-US" dirty="0" smtClean="0"/>
              <a:t>, 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0"/>
            <a:ext cx="3615935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/>
              <a:t>FFT on </a:t>
            </a:r>
            <a:r>
              <a:rPr lang="en-US" sz="4000" dirty="0" err="1" smtClean="0"/>
              <a:t>Stratix</a:t>
            </a:r>
            <a:r>
              <a:rPr lang="en-US" sz="4000" dirty="0" smtClean="0"/>
              <a:t>-IV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733800"/>
          <a:ext cx="651760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51"/>
                <a:gridCol w="770259"/>
                <a:gridCol w="920356"/>
                <a:gridCol w="754634"/>
                <a:gridCol w="894955"/>
                <a:gridCol w="794351"/>
                <a:gridCol w="796536"/>
                <a:gridCol w="792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point)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Mem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route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comp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1752600"/>
          </a:xfrm>
        </p:spPr>
        <p:txBody>
          <a:bodyPr/>
          <a:lstStyle/>
          <a:p>
            <a:r>
              <a:rPr lang="en-US" dirty="0" smtClean="0"/>
              <a:t>PE is Radix 2 </a:t>
            </a:r>
            <a:br>
              <a:rPr lang="en-US" dirty="0" smtClean="0"/>
            </a:br>
            <a:r>
              <a:rPr lang="en-US" dirty="0" smtClean="0"/>
              <a:t>Butterfly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3085297" cy="296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733800"/>
          <a:ext cx="651760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51"/>
                <a:gridCol w="770259"/>
                <a:gridCol w="920356"/>
                <a:gridCol w="754634"/>
                <a:gridCol w="894955"/>
                <a:gridCol w="794351"/>
                <a:gridCol w="796536"/>
                <a:gridCol w="792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point)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Mem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route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comp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1752600"/>
          </a:xfrm>
        </p:spPr>
        <p:txBody>
          <a:bodyPr/>
          <a:lstStyle/>
          <a:p>
            <a:r>
              <a:rPr lang="en-US" dirty="0" smtClean="0"/>
              <a:t>PE is Radix 2 </a:t>
            </a:r>
            <a:br>
              <a:rPr lang="en-US" dirty="0" smtClean="0"/>
            </a:br>
            <a:r>
              <a:rPr lang="en-US" dirty="0" smtClean="0"/>
              <a:t>Butterfly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3085297" cy="296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733800"/>
          <a:ext cx="651760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51"/>
                <a:gridCol w="770259"/>
                <a:gridCol w="920356"/>
                <a:gridCol w="754634"/>
                <a:gridCol w="894955"/>
                <a:gridCol w="794351"/>
                <a:gridCol w="796536"/>
                <a:gridCol w="792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point)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Mem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route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comp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1752600"/>
          </a:xfrm>
        </p:spPr>
        <p:txBody>
          <a:bodyPr/>
          <a:lstStyle/>
          <a:p>
            <a:r>
              <a:rPr lang="en-US" dirty="0" smtClean="0"/>
              <a:t>PE is Radix 2 </a:t>
            </a:r>
            <a:br>
              <a:rPr lang="en-US" dirty="0" smtClean="0"/>
            </a:br>
            <a:r>
              <a:rPr lang="en-US" dirty="0" smtClean="0"/>
              <a:t>Butterfly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3085297" cy="296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400800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733800"/>
          <a:ext cx="651760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51"/>
                <a:gridCol w="770259"/>
                <a:gridCol w="920356"/>
                <a:gridCol w="754634"/>
                <a:gridCol w="894955"/>
                <a:gridCol w="794351"/>
                <a:gridCol w="796536"/>
                <a:gridCol w="792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point)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Mem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route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comp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1752600"/>
          </a:xfrm>
        </p:spPr>
        <p:txBody>
          <a:bodyPr/>
          <a:lstStyle/>
          <a:p>
            <a:r>
              <a:rPr lang="en-US" dirty="0" smtClean="0"/>
              <a:t>PE is Radix 2 </a:t>
            </a:r>
            <a:br>
              <a:rPr lang="en-US" dirty="0" smtClean="0"/>
            </a:br>
            <a:r>
              <a:rPr lang="en-US" dirty="0" smtClean="0"/>
              <a:t>Butterfly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3085297" cy="296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733800"/>
          <a:ext cx="651760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51"/>
                <a:gridCol w="770259"/>
                <a:gridCol w="920356"/>
                <a:gridCol w="754634"/>
                <a:gridCol w="894955"/>
                <a:gridCol w="794351"/>
                <a:gridCol w="796536"/>
                <a:gridCol w="792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point)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Mem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route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comp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1752600"/>
          </a:xfrm>
        </p:spPr>
        <p:txBody>
          <a:bodyPr/>
          <a:lstStyle/>
          <a:p>
            <a:r>
              <a:rPr lang="en-US" dirty="0" smtClean="0"/>
              <a:t>PE is Radix 2 </a:t>
            </a:r>
            <a:br>
              <a:rPr lang="en-US" dirty="0" smtClean="0"/>
            </a:br>
            <a:r>
              <a:rPr lang="en-US" dirty="0" smtClean="0"/>
              <a:t>Butterfly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3085297" cy="2966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Tune Parallelism: </a:t>
            </a:r>
            <a:r>
              <a:rPr lang="en-US" dirty="0" err="1" smtClean="0"/>
              <a:t>Stratix</a:t>
            </a:r>
            <a:r>
              <a:rPr lang="en-US" dirty="0" smtClean="0"/>
              <a:t>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8058669" cy="354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2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FPGA 2015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tune parallelism to minimize energy</a:t>
            </a:r>
          </a:p>
          <a:p>
            <a:r>
              <a:rPr lang="en-US" dirty="0" smtClean="0"/>
              <a:t>Typically, the more parallel implementation costs less energy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2438400"/>
          </a:xfrm>
        </p:spPr>
        <p:txBody>
          <a:bodyPr/>
          <a:lstStyle/>
          <a:p>
            <a:r>
              <a:rPr lang="en-US" dirty="0" smtClean="0"/>
              <a:t>Compute Gaussian model of pixel background for </a:t>
            </a:r>
            <a:r>
              <a:rPr lang="en-US" b="1" dirty="0" smtClean="0"/>
              <a:t>every</a:t>
            </a:r>
            <a:r>
              <a:rPr lang="en-US" dirty="0" smtClean="0"/>
              <a:t> pixel</a:t>
            </a:r>
          </a:p>
          <a:p>
            <a:r>
              <a:rPr lang="en-US" dirty="0" smtClean="0"/>
              <a:t>Reference case at 50MHz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429000"/>
          <a:ext cx="67818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29"/>
                <a:gridCol w="1065712"/>
                <a:gridCol w="871944"/>
                <a:gridCol w="968829"/>
                <a:gridCol w="968829"/>
                <a:gridCol w="968829"/>
                <a:gridCol w="9688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mW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2438400"/>
          </a:xfrm>
        </p:spPr>
        <p:txBody>
          <a:bodyPr/>
          <a:lstStyle/>
          <a:p>
            <a:r>
              <a:rPr lang="en-US" dirty="0" smtClean="0"/>
              <a:t>Compute Gaussian model of pixel background for </a:t>
            </a:r>
            <a:r>
              <a:rPr lang="en-US" b="1" dirty="0" smtClean="0"/>
              <a:t>every</a:t>
            </a:r>
            <a:r>
              <a:rPr lang="en-US" dirty="0" smtClean="0"/>
              <a:t> pixel</a:t>
            </a:r>
          </a:p>
          <a:p>
            <a:r>
              <a:rPr lang="en-US" dirty="0" smtClean="0"/>
              <a:t>Reference case at 50MHz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429000"/>
          <a:ext cx="67818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29"/>
                <a:gridCol w="1065712"/>
                <a:gridCol w="871944"/>
                <a:gridCol w="968829"/>
                <a:gridCol w="968829"/>
                <a:gridCol w="968829"/>
                <a:gridCol w="9688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mW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2438400"/>
          </a:xfrm>
        </p:spPr>
        <p:txBody>
          <a:bodyPr/>
          <a:lstStyle/>
          <a:p>
            <a:r>
              <a:rPr lang="en-US" dirty="0" smtClean="0"/>
              <a:t>Compute Gaussian model of pixel background for </a:t>
            </a:r>
            <a:r>
              <a:rPr lang="en-US" b="1" dirty="0" smtClean="0"/>
              <a:t>every</a:t>
            </a:r>
            <a:r>
              <a:rPr lang="en-US" dirty="0" smtClean="0"/>
              <a:t> pixel</a:t>
            </a:r>
          </a:p>
          <a:p>
            <a:r>
              <a:rPr lang="en-US" dirty="0" smtClean="0"/>
              <a:t>Reference case at 50MHz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429000"/>
          <a:ext cx="67818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29"/>
                <a:gridCol w="1065712"/>
                <a:gridCol w="871944"/>
                <a:gridCol w="968829"/>
                <a:gridCol w="968829"/>
                <a:gridCol w="968829"/>
                <a:gridCol w="9688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mW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2438400"/>
          </a:xfrm>
        </p:spPr>
        <p:txBody>
          <a:bodyPr/>
          <a:lstStyle/>
          <a:p>
            <a:r>
              <a:rPr lang="en-US" dirty="0" smtClean="0"/>
              <a:t>Compute Gaussian model of pixel background for </a:t>
            </a:r>
            <a:r>
              <a:rPr lang="en-US" b="1" dirty="0" smtClean="0"/>
              <a:t>every</a:t>
            </a:r>
            <a:r>
              <a:rPr lang="en-US" dirty="0" smtClean="0"/>
              <a:t> pixel</a:t>
            </a:r>
          </a:p>
          <a:p>
            <a:r>
              <a:rPr lang="en-US" dirty="0" smtClean="0"/>
              <a:t>Reference case at 50MHz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429000"/>
          <a:ext cx="67818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29"/>
                <a:gridCol w="1065712"/>
                <a:gridCol w="871944"/>
                <a:gridCol w="968829"/>
                <a:gridCol w="968829"/>
                <a:gridCol w="968829"/>
                <a:gridCol w="9688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mW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 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 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867400" cy="2438400"/>
          </a:xfrm>
        </p:spPr>
        <p:txBody>
          <a:bodyPr/>
          <a:lstStyle/>
          <a:p>
            <a:r>
              <a:rPr lang="en-US" dirty="0" smtClean="0"/>
              <a:t>Compute Gaussian model of pixel background for </a:t>
            </a:r>
            <a:r>
              <a:rPr lang="en-US" b="1" dirty="0" smtClean="0"/>
              <a:t>every</a:t>
            </a:r>
            <a:r>
              <a:rPr lang="en-US" dirty="0" smtClean="0"/>
              <a:t> pixel</a:t>
            </a:r>
          </a:p>
          <a:p>
            <a:r>
              <a:rPr lang="en-US" dirty="0" smtClean="0"/>
              <a:t>Reference case at 50MHz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429000"/>
          <a:ext cx="67818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29"/>
                <a:gridCol w="1065712"/>
                <a:gridCol w="871944"/>
                <a:gridCol w="968829"/>
                <a:gridCol w="968829"/>
                <a:gridCol w="968829"/>
                <a:gridCol w="9688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Comp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mW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Window Filter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DeHon--Altera, Feb.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1141-706A-D742-9CE7-16C1F66AF0D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2" y="3276600"/>
          <a:ext cx="739139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51"/>
                <a:gridCol w="873788"/>
                <a:gridCol w="770259"/>
                <a:gridCol w="920356"/>
                <a:gridCol w="754634"/>
                <a:gridCol w="894955"/>
                <a:gridCol w="794351"/>
                <a:gridCol w="796536"/>
                <a:gridCol w="792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 (per pixel)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Buff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/pixel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Mem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route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comp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route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/PE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M144K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M9K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5464"/>
            <a:ext cx="3733800" cy="3208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9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FCCM 2014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communication is local, don’t need crossbar</a:t>
            </a:r>
          </a:p>
          <a:p>
            <a:r>
              <a:rPr lang="en-US" dirty="0" smtClean="0"/>
              <a:t>Communication energy scales less than P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Can scale as low as P</a:t>
            </a:r>
          </a:p>
          <a:p>
            <a:r>
              <a:rPr lang="en-US" dirty="0" smtClean="0"/>
              <a:t>As see GMM, </a:t>
            </a:r>
            <a:r>
              <a:rPr lang="en-US" dirty="0" err="1" smtClean="0"/>
              <a:t>WinF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High Locality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comm</a:t>
            </a:r>
            <a:r>
              <a:rPr lang="en-US" dirty="0" smtClean="0"/>
              <a:t>=constant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comm</a:t>
            </a:r>
            <a:r>
              <a:rPr lang="en-US" dirty="0" smtClean="0"/>
              <a:t>=10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comm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   N*10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12838" y="4343400"/>
          <a:ext cx="2849562" cy="1339850"/>
        </p:xfrm>
        <a:graphic>
          <a:graphicData uri="http://schemas.openxmlformats.org/presentationml/2006/ole">
            <p:oleObj spid="_x0000_s308226" name="Equation" r:id="rId3" imgW="1054100" imgH="4953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is energy minimizing P?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309250" name="Content Placeholder 6"/>
          <p:cNvGraphicFramePr>
            <a:graphicFrameLocks noChangeAspect="1"/>
          </p:cNvGraphicFramePr>
          <p:nvPr/>
        </p:nvGraphicFramePr>
        <p:xfrm>
          <a:off x="1524000" y="5257800"/>
          <a:ext cx="1784350" cy="1203325"/>
        </p:xfrm>
        <a:graphic>
          <a:graphicData uri="http://schemas.openxmlformats.org/presentationml/2006/ole">
            <p:oleObj spid="_x0000_s309250" name="Equation" r:id="rId3" imgW="660400" imgH="4445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86000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Locality Matters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P depends on communication locality</a:t>
            </a:r>
          </a:p>
          <a:p>
            <a:pPr lvl="1"/>
            <a:r>
              <a:rPr lang="en-US" dirty="0" smtClean="0"/>
              <a:t>Very local problems always benefit from parallelism</a:t>
            </a:r>
          </a:p>
          <a:p>
            <a:pPr lvl="1"/>
            <a:r>
              <a:rPr lang="en-US" dirty="0" smtClean="0"/>
              <a:t>Highly interconnected problems must balance energies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intermediate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r>
              <a:rPr lang="en-US" dirty="0" smtClean="0"/>
              <a:t>Growing domain of portables</a:t>
            </a:r>
          </a:p>
          <a:p>
            <a:pPr lvl="1"/>
            <a:r>
              <a:rPr lang="en-US" dirty="0" smtClean="0"/>
              <a:t>Less energy/op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longer battery life</a:t>
            </a:r>
            <a:endParaRPr lang="en-US" dirty="0" smtClean="0"/>
          </a:p>
          <a:p>
            <a:r>
              <a:rPr lang="en-US" dirty="0" smtClean="0"/>
              <a:t>Global Energy Crisis</a:t>
            </a:r>
          </a:p>
          <a:p>
            <a:r>
              <a:rPr lang="en-US" sz="3200" dirty="0" smtClean="0"/>
              <a:t>Power-envelope at key limit</a:t>
            </a:r>
          </a:p>
          <a:p>
            <a:pPr lvl="1"/>
            <a:r>
              <a:rPr lang="en-US" dirty="0" smtClean="0"/>
              <a:t>E reduce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increase compute in P-envelope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/>
              <a:t>Scaling 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Power density </a:t>
            </a:r>
            <a:r>
              <a:rPr lang="en-US" b="1" dirty="0" smtClean="0"/>
              <a:t>not</a:t>
            </a:r>
            <a:r>
              <a:rPr lang="en-US" dirty="0" smtClean="0"/>
              <a:t> transistors limit sustained ops/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Server rooms</a:t>
            </a:r>
          </a:p>
          <a:p>
            <a:pPr lvl="2"/>
            <a:r>
              <a:rPr lang="en-US" dirty="0" smtClean="0"/>
              <a:t>Cost-of-ownership </a:t>
            </a:r>
            <a:r>
              <a:rPr lang="en-US" b="1" dirty="0" smtClean="0"/>
              <a:t>not</a:t>
            </a:r>
            <a:r>
              <a:rPr lang="en-US" dirty="0" smtClean="0"/>
              <a:t> dominated by Silicon</a:t>
            </a:r>
          </a:p>
          <a:p>
            <a:pPr lvl="3"/>
            <a:r>
              <a:rPr lang="en-US" sz="2800" dirty="0" smtClean="0">
                <a:solidFill>
                  <a:srgbClr val="3366FF"/>
                </a:solidFill>
              </a:rPr>
              <a:t>Cooling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Power</a:t>
            </a:r>
            <a:r>
              <a:rPr lang="en-US" sz="2800" dirty="0" smtClean="0"/>
              <a:t>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Day 22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Problem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P changes with problem size</a:t>
            </a:r>
          </a:p>
          <a:p>
            <a:endParaRPr lang="en-US" dirty="0" smtClean="0"/>
          </a:p>
          <a:p>
            <a:r>
              <a:rPr lang="en-US" dirty="0" smtClean="0"/>
              <a:t>Changes N</a:t>
            </a:r>
          </a:p>
          <a:p>
            <a:pPr lvl="1"/>
            <a:r>
              <a:rPr lang="en-US" dirty="0" smtClean="0"/>
              <a:t>Changes cost of memories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310274" name="Content Placeholder 6"/>
          <p:cNvGraphicFramePr>
            <a:graphicFrameLocks noChangeAspect="1"/>
          </p:cNvGraphicFramePr>
          <p:nvPr/>
        </p:nvGraphicFramePr>
        <p:xfrm>
          <a:off x="1752600" y="4495800"/>
          <a:ext cx="3398838" cy="1339850"/>
        </p:xfrm>
        <a:graphic>
          <a:graphicData uri="http://schemas.openxmlformats.org/presentationml/2006/ole">
            <p:oleObj spid="_x0000_s310274" name="Equation" r:id="rId4" imgW="12573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N=6.4×10</a:t>
            </a:r>
            <a:r>
              <a:rPr lang="en-US" baseline="30000" dirty="0" smtClean="0"/>
              <a:t>7</a:t>
            </a:r>
            <a:endParaRPr lang="en-US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pPr>
              <a:buNone/>
            </a:pPr>
            <a:endParaRPr lang="en-US" baseline="30000" dirty="0" smtClean="0"/>
          </a:p>
          <a:p>
            <a:r>
              <a:rPr lang="en-US" dirty="0" smtClean="0"/>
              <a:t>Per operation becomes: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p:oleObj spid="_x0000_s331778" name="Equation" r:id="rId3" imgW="1257300" imgH="495300" progId="Equation.3">
              <p:embed/>
            </p:oleObj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1171575" y="5249863"/>
          <a:ext cx="2882900" cy="1203325"/>
        </p:xfrm>
        <a:graphic>
          <a:graphicData uri="http://schemas.openxmlformats.org/presentationml/2006/ole">
            <p:oleObj spid="_x0000_s331779" name="Equation" r:id="rId4" imgW="1066800" imgH="4445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Energy minimizing P?</a:t>
            </a:r>
          </a:p>
          <a:p>
            <a:pPr lvl="1"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1171575" y="5249863"/>
          <a:ext cx="2882900" cy="1203325"/>
        </p:xfrm>
        <a:graphic>
          <a:graphicData uri="http://schemas.openxmlformats.org/presentationml/2006/ole">
            <p:oleObj spid="_x0000_s332802" name="Equation" r:id="rId3" imgW="1066800" imgH="4445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6506324" cy="450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Scaling with Problem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416969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7577"/>
            <a:ext cx="4219626" cy="299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 Scaling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629400" cy="469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Memory and Compute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In general</a:t>
            </a:r>
          </a:p>
          <a:p>
            <a:pPr lvl="1"/>
            <a:r>
              <a:rPr lang="en-US" dirty="0" smtClean="0"/>
              <a:t>Want memory to be about the size of the PE</a:t>
            </a:r>
          </a:p>
          <a:p>
            <a:pPr lvl="1"/>
            <a:r>
              <a:rPr lang="en-US" dirty="0" smtClean="0"/>
              <a:t>Then replicate that to handle larger problems</a:t>
            </a:r>
          </a:p>
          <a:p>
            <a:pPr lvl="2"/>
            <a:r>
              <a:rPr lang="en-US" dirty="0" smtClean="0"/>
              <a:t>Rather than making memory larger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14800"/>
            <a:ext cx="6248400" cy="229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Memory and Compute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Memory ~= Compute size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mem</a:t>
            </a:r>
            <a:r>
              <a:rPr lang="en-US" dirty="0" smtClean="0"/>
              <a:t> comparable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route</a:t>
            </a:r>
            <a:endParaRPr lang="en-US" dirty="0" smtClean="0"/>
          </a:p>
          <a:p>
            <a:pPr lvl="2"/>
            <a:r>
              <a:rPr lang="en-US" dirty="0" smtClean="0"/>
              <a:t>Doesn’t make local computation much larger</a:t>
            </a:r>
          </a:p>
          <a:p>
            <a:pPr lvl="1"/>
            <a:r>
              <a:rPr lang="en-US" dirty="0" smtClean="0"/>
              <a:t>If does need distant memory</a:t>
            </a:r>
          </a:p>
          <a:p>
            <a:pPr lvl="2"/>
            <a:r>
              <a:rPr lang="en-US" dirty="0" smtClean="0"/>
              <a:t>Not much worse than one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59557"/>
            <a:ext cx="6248400" cy="229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Memory and Compute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Memory &gt;&gt; PE size</a:t>
            </a:r>
          </a:p>
          <a:p>
            <a:pPr lvl="1"/>
            <a:r>
              <a:rPr lang="en-US" dirty="0" smtClean="0"/>
              <a:t>Not exploiting locality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76600"/>
            <a:ext cx="380737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Memory and Compute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Memory &gt;&gt; PE size</a:t>
            </a:r>
          </a:p>
          <a:p>
            <a:pPr lvl="1"/>
            <a:r>
              <a:rPr lang="en-US" dirty="0" smtClean="0"/>
              <a:t>Not exploiting locality</a:t>
            </a:r>
          </a:p>
          <a:p>
            <a:r>
              <a:rPr lang="en-US" dirty="0" smtClean="0"/>
              <a:t>Memory &lt;&lt; PE size</a:t>
            </a:r>
          </a:p>
          <a:p>
            <a:pPr lvl="1"/>
            <a:r>
              <a:rPr lang="en-US" dirty="0" smtClean="0"/>
              <a:t>Energy routing to distant memory can be much larger than if each memory bank was larger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5168900" cy="1831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Memory operations cost energy</a:t>
            </a:r>
          </a:p>
          <a:p>
            <a:r>
              <a:rPr lang="en-US" dirty="0" smtClean="0"/>
              <a:t>Must </a:t>
            </a:r>
            <a:r>
              <a:rPr lang="en-US" dirty="0" smtClean="0"/>
              <a:t>move data for memory bit to outside of array</a:t>
            </a:r>
          </a:p>
          <a:p>
            <a:r>
              <a:rPr lang="en-US" dirty="0" smtClean="0"/>
              <a:t>Wires of length </a:t>
            </a:r>
            <a:r>
              <a:rPr lang="en-US" dirty="0" err="1" smtClean="0"/>
              <a:t>Sqrt(N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Energy </a:t>
            </a:r>
            <a:r>
              <a:rPr lang="en-US" dirty="0" err="1" smtClean="0"/>
              <a:t>Sqrt(N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8421" b="-18421"/>
              <a:stretch>
                <a:fillRect/>
              </a:stretch>
            </p:blipFill>
          </mc:Choice>
          <mc:Fallback>
            <p:blipFill>
              <a:blip r:embed="rId3"/>
              <a:srcRect t="-18421" b="-18421"/>
              <a:stretch>
                <a:fillRect/>
              </a:stretch>
            </p:blipFill>
          </mc:Fallback>
        </mc:AlternateContent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Balanced Memory and Compute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r>
              <a:rPr lang="en-US" dirty="0" smtClean="0"/>
              <a:t>In general</a:t>
            </a:r>
          </a:p>
          <a:p>
            <a:pPr lvl="1"/>
            <a:r>
              <a:rPr lang="en-US" dirty="0" smtClean="0"/>
              <a:t>Want memory to be about the size of the PE</a:t>
            </a:r>
          </a:p>
          <a:p>
            <a:pPr lvl="1"/>
            <a:r>
              <a:rPr lang="en-US" dirty="0" smtClean="0"/>
              <a:t>Then replicate that to handle larger problems</a:t>
            </a:r>
          </a:p>
          <a:p>
            <a:pPr lvl="2"/>
            <a:r>
              <a:rPr lang="en-US" dirty="0" smtClean="0"/>
              <a:t>Rather than making memory larger</a:t>
            </a:r>
          </a:p>
          <a:p>
            <a:pPr lvl="2"/>
            <a:r>
              <a:rPr lang="en-US" dirty="0" smtClean="0"/>
              <a:t>P </a:t>
            </a:r>
            <a:r>
              <a:rPr lang="en-US" dirty="0" err="1" smtClean="0"/>
              <a:t>α</a:t>
            </a:r>
            <a:r>
              <a:rPr lang="en-US" dirty="0" smtClean="0"/>
              <a:t> Problem Size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43400"/>
            <a:ext cx="6248400" cy="229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</a:t>
            </a:r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Large memories are energy expensive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Force large data movement</a:t>
            </a:r>
          </a:p>
          <a:p>
            <a:r>
              <a:rPr lang="en-US" dirty="0" smtClean="0"/>
              <a:t>Small memories with local compute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Reduce data movement, save energy</a:t>
            </a:r>
          </a:p>
          <a:p>
            <a:r>
              <a:rPr lang="en-US" dirty="0" smtClean="0"/>
              <a:t>Parallel design exploiting locality can reduce energy</a:t>
            </a:r>
          </a:p>
          <a:p>
            <a:r>
              <a:rPr lang="en-US" dirty="0" smtClean="0">
                <a:ea typeface="ＭＳ Ｐゴシック" pitchFamily="1" charset="-128"/>
              </a:rPr>
              <a:t>Optimal parallelism for problem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Driven by communication structure</a:t>
            </a:r>
            <a:endParaRPr lang="en-US" dirty="0" smtClean="0">
              <a:ea typeface="ＭＳ Ｐゴシック" pitchFamily="1" charset="-128"/>
            </a:endParaRPr>
          </a:p>
          <a:p>
            <a:pPr lvl="1"/>
            <a:r>
              <a:rPr lang="en-US" dirty="0" smtClean="0">
                <a:ea typeface="ＭＳ Ｐゴシック" pitchFamily="1" charset="-128"/>
              </a:rPr>
              <a:t>Depends on problem size </a:t>
            </a:r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Project</a:t>
            </a:r>
            <a:r>
              <a:rPr lang="en-US" dirty="0" smtClean="0">
                <a:sym typeface="Wingdings"/>
              </a:rPr>
              <a:t> energy Milestone</a:t>
            </a:r>
          </a:p>
          <a:p>
            <a:pPr lvl="1"/>
            <a:r>
              <a:rPr lang="en-US" dirty="0" smtClean="0">
                <a:sym typeface="Wingdings"/>
              </a:rPr>
              <a:t>Due </a:t>
            </a:r>
            <a:r>
              <a:rPr lang="en-US" dirty="0" smtClean="0">
                <a:sym typeface="Wingdings"/>
              </a:rPr>
              <a:t>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err="1" smtClean="0"/>
              <a:t>Sqrt(N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Large memories cost more energy than small memories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8421" b="-18421"/>
              <a:stretch>
                <a:fillRect/>
              </a:stretch>
            </p:blipFill>
          </mc:Choice>
          <mc:Fallback>
            <p:blipFill>
              <a:blip r:embed="rId3"/>
              <a:srcRect t="-18421" b="-18421"/>
              <a:stretch>
                <a:fillRect/>
              </a:stretch>
            </p:blipFill>
          </mc:Fallback>
        </mc:AlternateContent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Per read from M=10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 memory?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Per read from 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/4 memory?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153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Consumption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exploit, we must consume the data local to the memory.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Cheat?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if we broke the memory into 4 blocks, but still routed to a single processor?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2004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20137</TotalTime>
  <Words>2089</Words>
  <Application>Microsoft Macintosh PowerPoint</Application>
  <PresentationFormat>On-screen Show (4:3)</PresentationFormat>
  <Paragraphs>904</Paragraphs>
  <Slides>52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Blank Presentation</vt:lpstr>
      <vt:lpstr>Microsoft Equation</vt:lpstr>
      <vt:lpstr>ESE532: System-on-a-Chip Architecture</vt:lpstr>
      <vt:lpstr>Today</vt:lpstr>
      <vt:lpstr>Message</vt:lpstr>
      <vt:lpstr>Energy</vt:lpstr>
      <vt:lpstr>Memory Energy</vt:lpstr>
      <vt:lpstr>Memory Energy</vt:lpstr>
      <vt:lpstr>Preclass 1</vt:lpstr>
      <vt:lpstr>Local Consumption</vt:lpstr>
      <vt:lpstr>Cheat?</vt:lpstr>
      <vt:lpstr>Exploit Locality</vt:lpstr>
      <vt:lpstr>Inter PE Communication</vt:lpstr>
      <vt:lpstr>Preclass 2</vt:lpstr>
      <vt:lpstr>Parallel Larger</vt:lpstr>
      <vt:lpstr>Continuum Question</vt:lpstr>
      <vt:lpstr>Simple Model</vt:lpstr>
      <vt:lpstr>Simple Model: Memory</vt:lpstr>
      <vt:lpstr>Simple Model: Communication</vt:lpstr>
      <vt:lpstr>Simple Model</vt:lpstr>
      <vt:lpstr>Preclass 3</vt:lpstr>
      <vt:lpstr>Preclass 3</vt:lpstr>
      <vt:lpstr>Graph</vt:lpstr>
      <vt:lpstr>FFT</vt:lpstr>
      <vt:lpstr>FFT Example</vt:lpstr>
      <vt:lpstr>FFT on Stratix-IV</vt:lpstr>
      <vt:lpstr>FFT</vt:lpstr>
      <vt:lpstr>FFT</vt:lpstr>
      <vt:lpstr>FFT</vt:lpstr>
      <vt:lpstr>FFT</vt:lpstr>
      <vt:lpstr>Tune Parallelism: Stratix-IV</vt:lpstr>
      <vt:lpstr>GMM</vt:lpstr>
      <vt:lpstr>GMM</vt:lpstr>
      <vt:lpstr>GMM</vt:lpstr>
      <vt:lpstr>GMM</vt:lpstr>
      <vt:lpstr>GMM</vt:lpstr>
      <vt:lpstr>Window Filter</vt:lpstr>
      <vt:lpstr>High Locality</vt:lpstr>
      <vt:lpstr>Model for High Locality</vt:lpstr>
      <vt:lpstr>Preclass 4</vt:lpstr>
      <vt:lpstr>Task Locality Matters</vt:lpstr>
      <vt:lpstr>Impact of Problem Size</vt:lpstr>
      <vt:lpstr>Preclass 5</vt:lpstr>
      <vt:lpstr>Preclass 5</vt:lpstr>
      <vt:lpstr>Window Filter</vt:lpstr>
      <vt:lpstr>PE Scaling with Problem Size</vt:lpstr>
      <vt:lpstr>P Scaling Trends</vt:lpstr>
      <vt:lpstr>Balanced Memory and Compute</vt:lpstr>
      <vt:lpstr>Balanced Memory and Compute</vt:lpstr>
      <vt:lpstr>Balanced Memory and Compute</vt:lpstr>
      <vt:lpstr>Balanced Memory and Compute</vt:lpstr>
      <vt:lpstr>Balanced Memory and Compute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102</cp:revision>
  <cp:lastPrinted>2017-04-12T13:39:20Z</cp:lastPrinted>
  <dcterms:created xsi:type="dcterms:W3CDTF">2017-04-04T14:46:13Z</dcterms:created>
  <dcterms:modified xsi:type="dcterms:W3CDTF">2017-04-12T13:39:24Z</dcterms:modified>
</cp:coreProperties>
</file>