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53.xml" ContentType="application/vnd.openxmlformats-officedocument.presentationml.slide+xml"/>
  <Default Extension="vml" ContentType="application/vnd.openxmlformats-officedocument.vmlDrawing"/>
  <Override PartName="/ppt/slides/slide20.xml" ContentType="application/vnd.openxmlformats-officedocument.presentationml.slide+xml"/>
  <Override PartName="/ppt/slides/slide36.xml" ContentType="application/vnd.openxmlformats-officedocument.presentationml.slide+xml"/>
  <Default Extension="emf" ContentType="image/x-emf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Default Extension="pict" ContentType="image/pict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slides/slide42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embeddings/Microsoft_Equation1.bin" ContentType="application/vnd.openxmlformats-officedocument.oleObject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viewProps.xml" ContentType="application/vnd.openxmlformats-officedocument.presentationml.viewProps+xml"/>
  <Override PartName="/ppt/slides/slide4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s/slide56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407" r:id="rId2"/>
    <p:sldId id="320" r:id="rId3"/>
    <p:sldId id="410" r:id="rId4"/>
    <p:sldId id="459" r:id="rId5"/>
    <p:sldId id="415" r:id="rId6"/>
    <p:sldId id="420" r:id="rId7"/>
    <p:sldId id="423" r:id="rId8"/>
    <p:sldId id="460" r:id="rId9"/>
    <p:sldId id="424" r:id="rId10"/>
    <p:sldId id="425" r:id="rId11"/>
    <p:sldId id="426" r:id="rId12"/>
    <p:sldId id="427" r:id="rId13"/>
    <p:sldId id="461" r:id="rId14"/>
    <p:sldId id="428" r:id="rId15"/>
    <p:sldId id="429" r:id="rId16"/>
    <p:sldId id="430" r:id="rId17"/>
    <p:sldId id="462" r:id="rId18"/>
    <p:sldId id="463" r:id="rId19"/>
    <p:sldId id="431" r:id="rId20"/>
    <p:sldId id="432" r:id="rId21"/>
    <p:sldId id="433" r:id="rId22"/>
    <p:sldId id="434" r:id="rId23"/>
    <p:sldId id="435" r:id="rId24"/>
    <p:sldId id="436" r:id="rId25"/>
    <p:sldId id="437" r:id="rId26"/>
    <p:sldId id="469" r:id="rId27"/>
    <p:sldId id="465" r:id="rId28"/>
    <p:sldId id="464" r:id="rId29"/>
    <p:sldId id="438" r:id="rId30"/>
    <p:sldId id="468" r:id="rId31"/>
    <p:sldId id="466" r:id="rId32"/>
    <p:sldId id="439" r:id="rId33"/>
    <p:sldId id="440" r:id="rId34"/>
    <p:sldId id="441" r:id="rId35"/>
    <p:sldId id="442" r:id="rId36"/>
    <p:sldId id="443" r:id="rId37"/>
    <p:sldId id="444" r:id="rId38"/>
    <p:sldId id="445" r:id="rId39"/>
    <p:sldId id="467" r:id="rId40"/>
    <p:sldId id="446" r:id="rId41"/>
    <p:sldId id="447" r:id="rId42"/>
    <p:sldId id="448" r:id="rId43"/>
    <p:sldId id="449" r:id="rId44"/>
    <p:sldId id="470" r:id="rId45"/>
    <p:sldId id="471" r:id="rId46"/>
    <p:sldId id="450" r:id="rId47"/>
    <p:sldId id="451" r:id="rId48"/>
    <p:sldId id="452" r:id="rId49"/>
    <p:sldId id="453" r:id="rId50"/>
    <p:sldId id="472" r:id="rId51"/>
    <p:sldId id="473" r:id="rId52"/>
    <p:sldId id="474" r:id="rId53"/>
    <p:sldId id="454" r:id="rId54"/>
    <p:sldId id="455" r:id="rId55"/>
    <p:sldId id="456" r:id="rId56"/>
    <p:sldId id="408" r:id="rId5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2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heme" Target="theme/theme1.xml"/><Relationship Id="rId64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notesMaster" Target="notesMasters/notesMaster1.xml"/><Relationship Id="rId59" Type="http://schemas.openxmlformats.org/officeDocument/2006/relationships/handoutMaster" Target="handoutMasters/handout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interSettings" Target="printerSettings/printerSettings1.bin"/><Relationship Id="rId61" Type="http://schemas.openxmlformats.org/officeDocument/2006/relationships/presProps" Target="presProps.xml"/><Relationship Id="rId62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A4FB0263-B9AE-DB49-AD24-C34AC1844F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78FA33B4-E75E-F145-B693-0D86DBAC62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1" charset="-128"/>
        <a:cs typeface="ＭＳ Ｐゴシック" pitchFamily="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49A848-BA93-244C-BD35-89659519A74F}" type="slidenum">
              <a:rPr lang="en-US">
                <a:latin typeface="Times New Roman" pitchFamily="1" charset="0"/>
              </a:rPr>
              <a:pPr/>
              <a:t>6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19138"/>
            <a:ext cx="4800600" cy="360045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endParaRPr lang="en-US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321744-8B3F-4448-BD31-51B62DC1C394}" type="slidenum">
              <a:rPr lang="en-US">
                <a:latin typeface="Times New Roman" pitchFamily="1" charset="0"/>
              </a:rPr>
              <a:pPr/>
              <a:t>11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2313"/>
            <a:ext cx="4800600" cy="360045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60888"/>
            <a:ext cx="5368925" cy="4318000"/>
          </a:xfrm>
          <a:noFill/>
          <a:ln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56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24C05-062A-C549-A621-ED1A3B49D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B805B-7ECE-4E4E-BB82-0FCE625F3D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2ED16-9D3C-6640-83D9-06FF8E68F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7120A-B567-DA4D-BA9C-14ED794BF6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DA7B5-BF74-7148-A7FE-D377B8100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76E09-996F-E941-A7DA-8A0ADFE1E1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FFA72-A9B5-6E42-9905-01364E7F55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C57BF-CC51-D84D-8EA3-3C3357DDED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7443E-5BDF-0743-AE27-BC35DF2207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1B859-DBCC-5B48-8B19-4415858BC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CA058-D9A1-8540-AB3D-5A41F22A6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43D8B-594A-BD42-A512-E8ABC6C9E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733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latin typeface="+mn-lt"/>
              </a:defRPr>
            </a:lvl1pPr>
          </a:lstStyle>
          <a:p>
            <a:pPr>
              <a:defRPr/>
            </a:pPr>
            <a:fld id="{5B388F47-9142-A94D-936E-BD91359345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1" charset="-128"/>
          <a:cs typeface="ＭＳ Ｐゴシック" pitchFamily="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1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1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2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oleObject" Target="../embeddings/Microsoft_Equation1.bin"/><Relationship Id="rId5" Type="http://schemas.openxmlformats.org/officeDocument/2006/relationships/image" Target="../media/image16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25: 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April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19,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2017</a:t>
            </a:r>
            <a:endParaRPr lang="en-US" dirty="0" smtClean="0"/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Fault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Tolerance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Voltage and Error Rate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963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6963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67C5CB-F7BB-FB47-BF60-EAB91AF0DA15}" type="slidenum">
              <a:rPr lang="en-US" smtClean="0">
                <a:latin typeface="Arial" pitchFamily="1" charset="0"/>
              </a:rPr>
              <a:pPr/>
              <a:t>10</a:t>
            </a:fld>
            <a:endParaRPr lang="en-US" smtClean="0">
              <a:latin typeface="Arial" pitchFamily="1" charset="0"/>
            </a:endParaRPr>
          </a:p>
        </p:txBody>
      </p:sp>
      <p:pic>
        <p:nvPicPr>
          <p:cNvPr id="6963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81200"/>
            <a:ext cx="8839200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9" name="Text Box 5"/>
          <p:cNvSpPr txBox="1">
            <a:spLocks noChangeArrowheads="1"/>
          </p:cNvSpPr>
          <p:nvPr/>
        </p:nvSpPr>
        <p:spPr bwMode="auto">
          <a:xfrm>
            <a:off x="3098800" y="6400800"/>
            <a:ext cx="6262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 sz="2400">
                <a:solidFill>
                  <a:schemeClr val="accent2"/>
                </a:solidFill>
              </a:rPr>
              <a:t>[Austin </a:t>
            </a:r>
            <a:r>
              <a:rPr lang="en-US" sz="2400" i="1">
                <a:solidFill>
                  <a:schemeClr val="accent2"/>
                </a:solidFill>
              </a:rPr>
              <a:t>et al.</a:t>
            </a:r>
            <a:r>
              <a:rPr lang="en-US" sz="2400">
                <a:solidFill>
                  <a:schemeClr val="accent2"/>
                </a:solidFill>
              </a:rPr>
              <a:t>--</a:t>
            </a:r>
            <a:r>
              <a:rPr lang="en-US" sz="2400" i="1">
                <a:solidFill>
                  <a:schemeClr val="accent2"/>
                </a:solidFill>
              </a:rPr>
              <a:t>IEEE Computer</a:t>
            </a:r>
            <a:r>
              <a:rPr lang="en-US" sz="2400">
                <a:solidFill>
                  <a:schemeClr val="accent2"/>
                </a:solidFill>
              </a:rPr>
              <a:t>, March 2004]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716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AB032B-EEA0-614D-9BD0-8E115427A017}" type="slidenum">
              <a:rPr lang="en-US" smtClean="0">
                <a:latin typeface="Arial" pitchFamily="1" charset="0"/>
              </a:rPr>
              <a:pPr/>
              <a:t>11</a:t>
            </a:fld>
            <a:endParaRPr lang="en-US" smtClean="0">
              <a:latin typeface="Arial" pitchFamily="1" charset="0"/>
            </a:endParaRPr>
          </a:p>
        </p:txBody>
      </p:sp>
      <p:sp>
        <p:nvSpPr>
          <p:cNvPr id="71684" name="Title 1"/>
          <p:cNvSpPr>
            <a:spLocks noGrp="1"/>
          </p:cNvSpPr>
          <p:nvPr>
            <p:ph type="title" idx="4294967295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Scaling and Error Rates</a:t>
            </a:r>
          </a:p>
        </p:txBody>
      </p:sp>
      <p:sp>
        <p:nvSpPr>
          <p:cNvPr id="71685" name="Date Placeholder 3"/>
          <p:cNvSpPr txBox="1">
            <a:spLocks noGrp="1"/>
          </p:cNvSpPr>
          <p:nvPr/>
        </p:nvSpPr>
        <p:spPr bwMode="auto">
          <a:xfrm>
            <a:off x="2971800" y="6248400"/>
            <a:ext cx="419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>
                <a:solidFill>
                  <a:schemeClr val="accent2"/>
                </a:solidFill>
                <a:ea typeface="MS PGothic" pitchFamily="34" charset="-128"/>
                <a:cs typeface="MS PGothic" pitchFamily="34" charset="-128"/>
              </a:rPr>
              <a:t>Source: Carter/Intel</a:t>
            </a:r>
          </a:p>
        </p:txBody>
      </p:sp>
      <p:sp>
        <p:nvSpPr>
          <p:cNvPr id="71686" name="Slide Number Placeholder 4"/>
          <p:cNvSpPr txBox="1">
            <a:spLocks noGrp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70D9EEE0-4C4D-8444-B2CD-64FDDB11CAE1}" type="slidenum">
              <a:rPr lang="en-US" sz="1800">
                <a:ea typeface="MS PGothic" pitchFamily="34" charset="-128"/>
                <a:cs typeface="MS PGothic" pitchFamily="34" charset="-128"/>
              </a:rPr>
              <a:pPr algn="r"/>
              <a:t>11</a:t>
            </a:fld>
            <a:endParaRPr lang="en-US" sz="1800">
              <a:ea typeface="MS PGothic" pitchFamily="34" charset="-128"/>
              <a:cs typeface="MS PGothic" pitchFamily="34" charset="-128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04800" y="1600200"/>
            <a:ext cx="7162800" cy="4267200"/>
            <a:chOff x="2858" y="395"/>
            <a:chExt cx="2817" cy="2173"/>
          </a:xfrm>
        </p:grpSpPr>
        <p:sp>
          <p:nvSpPr>
            <p:cNvPr id="71688" name="Rectangle 7"/>
            <p:cNvSpPr>
              <a:spLocks noChangeArrowheads="1"/>
            </p:cNvSpPr>
            <p:nvPr/>
          </p:nvSpPr>
          <p:spPr bwMode="auto">
            <a:xfrm>
              <a:off x="3301" y="762"/>
              <a:ext cx="2373" cy="1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71689" name="Line 65"/>
            <p:cNvSpPr>
              <a:spLocks noChangeShapeType="1"/>
            </p:cNvSpPr>
            <p:nvPr/>
          </p:nvSpPr>
          <p:spPr bwMode="auto">
            <a:xfrm>
              <a:off x="3301" y="762"/>
              <a:ext cx="237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0" name="Rectangle 9"/>
            <p:cNvSpPr>
              <a:spLocks noChangeArrowheads="1"/>
            </p:cNvSpPr>
            <p:nvPr/>
          </p:nvSpPr>
          <p:spPr bwMode="auto">
            <a:xfrm>
              <a:off x="3301" y="762"/>
              <a:ext cx="2373" cy="1380"/>
            </a:xfrm>
            <a:prstGeom prst="rect">
              <a:avLst/>
            </a:prstGeom>
            <a:noFill/>
            <a:ln w="14288">
              <a:solidFill>
                <a:srgbClr val="80808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71691" name="Line 67"/>
            <p:cNvSpPr>
              <a:spLocks noChangeShapeType="1"/>
            </p:cNvSpPr>
            <p:nvPr/>
          </p:nvSpPr>
          <p:spPr bwMode="auto">
            <a:xfrm>
              <a:off x="3301" y="762"/>
              <a:ext cx="1" cy="13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2" name="Line 68"/>
            <p:cNvSpPr>
              <a:spLocks noChangeShapeType="1"/>
            </p:cNvSpPr>
            <p:nvPr/>
          </p:nvSpPr>
          <p:spPr bwMode="auto">
            <a:xfrm>
              <a:off x="3274" y="2142"/>
              <a:ext cx="5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3" name="Line 69"/>
            <p:cNvSpPr>
              <a:spLocks noChangeShapeType="1"/>
            </p:cNvSpPr>
            <p:nvPr/>
          </p:nvSpPr>
          <p:spPr bwMode="auto">
            <a:xfrm>
              <a:off x="3274" y="1726"/>
              <a:ext cx="5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4" name="Line 70"/>
            <p:cNvSpPr>
              <a:spLocks noChangeShapeType="1"/>
            </p:cNvSpPr>
            <p:nvPr/>
          </p:nvSpPr>
          <p:spPr bwMode="auto">
            <a:xfrm>
              <a:off x="3274" y="1485"/>
              <a:ext cx="5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5" name="Line 71"/>
            <p:cNvSpPr>
              <a:spLocks noChangeShapeType="1"/>
            </p:cNvSpPr>
            <p:nvPr/>
          </p:nvSpPr>
          <p:spPr bwMode="auto">
            <a:xfrm>
              <a:off x="3274" y="1309"/>
              <a:ext cx="5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6" name="Line 72"/>
            <p:cNvSpPr>
              <a:spLocks noChangeShapeType="1"/>
            </p:cNvSpPr>
            <p:nvPr/>
          </p:nvSpPr>
          <p:spPr bwMode="auto">
            <a:xfrm>
              <a:off x="3274" y="1178"/>
              <a:ext cx="5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7" name="Line 73"/>
            <p:cNvSpPr>
              <a:spLocks noChangeShapeType="1"/>
            </p:cNvSpPr>
            <p:nvPr/>
          </p:nvSpPr>
          <p:spPr bwMode="auto">
            <a:xfrm>
              <a:off x="3274" y="1068"/>
              <a:ext cx="5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8" name="Line 74"/>
            <p:cNvSpPr>
              <a:spLocks noChangeShapeType="1"/>
            </p:cNvSpPr>
            <p:nvPr/>
          </p:nvSpPr>
          <p:spPr bwMode="auto">
            <a:xfrm>
              <a:off x="3274" y="974"/>
              <a:ext cx="5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9" name="Line 75"/>
            <p:cNvSpPr>
              <a:spLocks noChangeShapeType="1"/>
            </p:cNvSpPr>
            <p:nvPr/>
          </p:nvSpPr>
          <p:spPr bwMode="auto">
            <a:xfrm>
              <a:off x="3274" y="894"/>
              <a:ext cx="5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0" name="Line 76"/>
            <p:cNvSpPr>
              <a:spLocks noChangeShapeType="1"/>
            </p:cNvSpPr>
            <p:nvPr/>
          </p:nvSpPr>
          <p:spPr bwMode="auto">
            <a:xfrm>
              <a:off x="3274" y="827"/>
              <a:ext cx="5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1" name="Line 77"/>
            <p:cNvSpPr>
              <a:spLocks noChangeShapeType="1"/>
            </p:cNvSpPr>
            <p:nvPr/>
          </p:nvSpPr>
          <p:spPr bwMode="auto">
            <a:xfrm>
              <a:off x="3274" y="762"/>
              <a:ext cx="5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2" name="Line 78"/>
            <p:cNvSpPr>
              <a:spLocks noChangeShapeType="1"/>
            </p:cNvSpPr>
            <p:nvPr/>
          </p:nvSpPr>
          <p:spPr bwMode="auto">
            <a:xfrm>
              <a:off x="3267" y="2142"/>
              <a:ext cx="3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3" name="Line 79"/>
            <p:cNvSpPr>
              <a:spLocks noChangeShapeType="1"/>
            </p:cNvSpPr>
            <p:nvPr/>
          </p:nvSpPr>
          <p:spPr bwMode="auto">
            <a:xfrm>
              <a:off x="3267" y="762"/>
              <a:ext cx="3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4" name="Line 80"/>
            <p:cNvSpPr>
              <a:spLocks noChangeShapeType="1"/>
            </p:cNvSpPr>
            <p:nvPr/>
          </p:nvSpPr>
          <p:spPr bwMode="auto">
            <a:xfrm>
              <a:off x="3301" y="2142"/>
              <a:ext cx="237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5" name="Line 81"/>
            <p:cNvSpPr>
              <a:spLocks noChangeShapeType="1"/>
            </p:cNvSpPr>
            <p:nvPr/>
          </p:nvSpPr>
          <p:spPr bwMode="auto">
            <a:xfrm flipV="1">
              <a:off x="3301" y="2142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6" name="Line 82"/>
            <p:cNvSpPr>
              <a:spLocks noChangeShapeType="1"/>
            </p:cNvSpPr>
            <p:nvPr/>
          </p:nvSpPr>
          <p:spPr bwMode="auto">
            <a:xfrm flipV="1">
              <a:off x="3698" y="2142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7" name="Line 83"/>
            <p:cNvSpPr>
              <a:spLocks noChangeShapeType="1"/>
            </p:cNvSpPr>
            <p:nvPr/>
          </p:nvSpPr>
          <p:spPr bwMode="auto">
            <a:xfrm flipV="1">
              <a:off x="4094" y="2142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8" name="Line 84"/>
            <p:cNvSpPr>
              <a:spLocks noChangeShapeType="1"/>
            </p:cNvSpPr>
            <p:nvPr/>
          </p:nvSpPr>
          <p:spPr bwMode="auto">
            <a:xfrm flipV="1">
              <a:off x="4491" y="2142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9" name="Line 85"/>
            <p:cNvSpPr>
              <a:spLocks noChangeShapeType="1"/>
            </p:cNvSpPr>
            <p:nvPr/>
          </p:nvSpPr>
          <p:spPr bwMode="auto">
            <a:xfrm flipV="1">
              <a:off x="4881" y="2142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10" name="Line 86"/>
            <p:cNvSpPr>
              <a:spLocks noChangeShapeType="1"/>
            </p:cNvSpPr>
            <p:nvPr/>
          </p:nvSpPr>
          <p:spPr bwMode="auto">
            <a:xfrm flipV="1">
              <a:off x="5277" y="2142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11" name="Line 87"/>
            <p:cNvSpPr>
              <a:spLocks noChangeShapeType="1"/>
            </p:cNvSpPr>
            <p:nvPr/>
          </p:nvSpPr>
          <p:spPr bwMode="auto">
            <a:xfrm flipV="1">
              <a:off x="5674" y="2142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12" name="Line 88"/>
            <p:cNvSpPr>
              <a:spLocks noChangeShapeType="1"/>
            </p:cNvSpPr>
            <p:nvPr/>
          </p:nvSpPr>
          <p:spPr bwMode="auto">
            <a:xfrm flipV="1">
              <a:off x="3869" y="2142"/>
              <a:ext cx="27" cy="3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13" name="Freeform 32"/>
            <p:cNvSpPr>
              <a:spLocks/>
            </p:cNvSpPr>
            <p:nvPr/>
          </p:nvSpPr>
          <p:spPr bwMode="auto">
            <a:xfrm>
              <a:off x="3896" y="1025"/>
              <a:ext cx="1183" cy="1117"/>
            </a:xfrm>
            <a:custGeom>
              <a:avLst/>
              <a:gdLst>
                <a:gd name="T0" fmla="*/ 0 w 173"/>
                <a:gd name="T1" fmla="*/ 434659 h 153"/>
                <a:gd name="T2" fmla="*/ 126957 w 173"/>
                <a:gd name="T3" fmla="*/ 173172 h 153"/>
                <a:gd name="T4" fmla="*/ 251336 w 173"/>
                <a:gd name="T5" fmla="*/ 68115 h 153"/>
                <a:gd name="T6" fmla="*/ 378293 w 173"/>
                <a:gd name="T7" fmla="*/ 0 h 15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3"/>
                <a:gd name="T13" fmla="*/ 0 h 153"/>
                <a:gd name="T14" fmla="*/ 173 w 173"/>
                <a:gd name="T15" fmla="*/ 153 h 15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3" h="153">
                  <a:moveTo>
                    <a:pt x="0" y="153"/>
                  </a:moveTo>
                  <a:lnTo>
                    <a:pt x="58" y="61"/>
                  </a:lnTo>
                  <a:lnTo>
                    <a:pt x="115" y="24"/>
                  </a:lnTo>
                  <a:lnTo>
                    <a:pt x="173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71714" name="Freeform 33"/>
            <p:cNvSpPr>
              <a:spLocks/>
            </p:cNvSpPr>
            <p:nvPr/>
          </p:nvSpPr>
          <p:spPr bwMode="auto">
            <a:xfrm>
              <a:off x="3862" y="2105"/>
              <a:ext cx="68" cy="73"/>
            </a:xfrm>
            <a:custGeom>
              <a:avLst/>
              <a:gdLst>
                <a:gd name="T0" fmla="*/ 15 w 90"/>
                <a:gd name="T1" fmla="*/ 0 h 90"/>
                <a:gd name="T2" fmla="*/ 29 w 90"/>
                <a:gd name="T3" fmla="*/ 19 h 90"/>
                <a:gd name="T4" fmla="*/ 15 w 90"/>
                <a:gd name="T5" fmla="*/ 39 h 90"/>
                <a:gd name="T6" fmla="*/ 0 w 90"/>
                <a:gd name="T7" fmla="*/ 19 h 90"/>
                <a:gd name="T8" fmla="*/ 15 w 90"/>
                <a:gd name="T9" fmla="*/ 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0"/>
                <a:gd name="T16" fmla="*/ 0 h 90"/>
                <a:gd name="T17" fmla="*/ 90 w 90"/>
                <a:gd name="T18" fmla="*/ 90 h 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0" h="90">
                  <a:moveTo>
                    <a:pt x="45" y="0"/>
                  </a:moveTo>
                  <a:lnTo>
                    <a:pt x="90" y="45"/>
                  </a:lnTo>
                  <a:lnTo>
                    <a:pt x="45" y="90"/>
                  </a:lnTo>
                  <a:lnTo>
                    <a:pt x="0" y="45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71715" name="Freeform 34"/>
            <p:cNvSpPr>
              <a:spLocks/>
            </p:cNvSpPr>
            <p:nvPr/>
          </p:nvSpPr>
          <p:spPr bwMode="auto">
            <a:xfrm>
              <a:off x="4259" y="1785"/>
              <a:ext cx="68" cy="72"/>
            </a:xfrm>
            <a:custGeom>
              <a:avLst/>
              <a:gdLst>
                <a:gd name="T0" fmla="*/ 15 w 90"/>
                <a:gd name="T1" fmla="*/ 0 h 90"/>
                <a:gd name="T2" fmla="*/ 29 w 90"/>
                <a:gd name="T3" fmla="*/ 18 h 90"/>
                <a:gd name="T4" fmla="*/ 15 w 90"/>
                <a:gd name="T5" fmla="*/ 37 h 90"/>
                <a:gd name="T6" fmla="*/ 0 w 90"/>
                <a:gd name="T7" fmla="*/ 18 h 90"/>
                <a:gd name="T8" fmla="*/ 15 w 90"/>
                <a:gd name="T9" fmla="*/ 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0"/>
                <a:gd name="T16" fmla="*/ 0 h 90"/>
                <a:gd name="T17" fmla="*/ 90 w 90"/>
                <a:gd name="T18" fmla="*/ 90 h 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0" h="90">
                  <a:moveTo>
                    <a:pt x="45" y="0"/>
                  </a:moveTo>
                  <a:lnTo>
                    <a:pt x="90" y="45"/>
                  </a:lnTo>
                  <a:lnTo>
                    <a:pt x="45" y="90"/>
                  </a:lnTo>
                  <a:lnTo>
                    <a:pt x="0" y="45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71716" name="Freeform 35"/>
            <p:cNvSpPr>
              <a:spLocks/>
            </p:cNvSpPr>
            <p:nvPr/>
          </p:nvSpPr>
          <p:spPr bwMode="auto">
            <a:xfrm>
              <a:off x="4648" y="1733"/>
              <a:ext cx="69" cy="73"/>
            </a:xfrm>
            <a:custGeom>
              <a:avLst/>
              <a:gdLst>
                <a:gd name="T0" fmla="*/ 16 w 90"/>
                <a:gd name="T1" fmla="*/ 0 h 91"/>
                <a:gd name="T2" fmla="*/ 31 w 90"/>
                <a:gd name="T3" fmla="*/ 18 h 91"/>
                <a:gd name="T4" fmla="*/ 16 w 90"/>
                <a:gd name="T5" fmla="*/ 38 h 91"/>
                <a:gd name="T6" fmla="*/ 0 w 90"/>
                <a:gd name="T7" fmla="*/ 18 h 91"/>
                <a:gd name="T8" fmla="*/ 16 w 90"/>
                <a:gd name="T9" fmla="*/ 0 h 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0"/>
                <a:gd name="T16" fmla="*/ 0 h 91"/>
                <a:gd name="T17" fmla="*/ 90 w 90"/>
                <a:gd name="T18" fmla="*/ 91 h 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0" h="91">
                  <a:moveTo>
                    <a:pt x="45" y="0"/>
                  </a:moveTo>
                  <a:lnTo>
                    <a:pt x="90" y="45"/>
                  </a:lnTo>
                  <a:lnTo>
                    <a:pt x="45" y="91"/>
                  </a:lnTo>
                  <a:lnTo>
                    <a:pt x="0" y="45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71717" name="Freeform 36"/>
            <p:cNvSpPr>
              <a:spLocks/>
            </p:cNvSpPr>
            <p:nvPr/>
          </p:nvSpPr>
          <p:spPr bwMode="auto">
            <a:xfrm>
              <a:off x="5045" y="1769"/>
              <a:ext cx="68" cy="74"/>
            </a:xfrm>
            <a:custGeom>
              <a:avLst/>
              <a:gdLst>
                <a:gd name="T0" fmla="*/ 15 w 90"/>
                <a:gd name="T1" fmla="*/ 0 h 91"/>
                <a:gd name="T2" fmla="*/ 29 w 90"/>
                <a:gd name="T3" fmla="*/ 20 h 91"/>
                <a:gd name="T4" fmla="*/ 15 w 90"/>
                <a:gd name="T5" fmla="*/ 40 h 91"/>
                <a:gd name="T6" fmla="*/ 0 w 90"/>
                <a:gd name="T7" fmla="*/ 20 h 91"/>
                <a:gd name="T8" fmla="*/ 15 w 90"/>
                <a:gd name="T9" fmla="*/ 0 h 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0"/>
                <a:gd name="T16" fmla="*/ 0 h 91"/>
                <a:gd name="T17" fmla="*/ 90 w 90"/>
                <a:gd name="T18" fmla="*/ 91 h 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0" h="91">
                  <a:moveTo>
                    <a:pt x="45" y="0"/>
                  </a:moveTo>
                  <a:lnTo>
                    <a:pt x="90" y="46"/>
                  </a:lnTo>
                  <a:lnTo>
                    <a:pt x="45" y="91"/>
                  </a:lnTo>
                  <a:lnTo>
                    <a:pt x="0" y="46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71718" name="Freeform 37"/>
            <p:cNvSpPr>
              <a:spLocks/>
            </p:cNvSpPr>
            <p:nvPr/>
          </p:nvSpPr>
          <p:spPr bwMode="auto">
            <a:xfrm>
              <a:off x="4259" y="1434"/>
              <a:ext cx="68" cy="72"/>
            </a:xfrm>
            <a:custGeom>
              <a:avLst/>
              <a:gdLst>
                <a:gd name="T0" fmla="*/ 15 w 90"/>
                <a:gd name="T1" fmla="*/ 0 h 90"/>
                <a:gd name="T2" fmla="*/ 29 w 90"/>
                <a:gd name="T3" fmla="*/ 37 h 90"/>
                <a:gd name="T4" fmla="*/ 0 w 90"/>
                <a:gd name="T5" fmla="*/ 37 h 90"/>
                <a:gd name="T6" fmla="*/ 15 w 90"/>
                <a:gd name="T7" fmla="*/ 0 h 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"/>
                <a:gd name="T13" fmla="*/ 0 h 90"/>
                <a:gd name="T14" fmla="*/ 90 w 90"/>
                <a:gd name="T15" fmla="*/ 90 h 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" h="90">
                  <a:moveTo>
                    <a:pt x="45" y="0"/>
                  </a:moveTo>
                  <a:lnTo>
                    <a:pt x="90" y="90"/>
                  </a:lnTo>
                  <a:lnTo>
                    <a:pt x="0" y="9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FF0000"/>
            </a:solidFill>
            <a:ln w="14288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71719" name="Freeform 38"/>
            <p:cNvSpPr>
              <a:spLocks/>
            </p:cNvSpPr>
            <p:nvPr/>
          </p:nvSpPr>
          <p:spPr bwMode="auto">
            <a:xfrm>
              <a:off x="4648" y="1164"/>
              <a:ext cx="69" cy="72"/>
            </a:xfrm>
            <a:custGeom>
              <a:avLst/>
              <a:gdLst>
                <a:gd name="T0" fmla="*/ 16 w 90"/>
                <a:gd name="T1" fmla="*/ 0 h 90"/>
                <a:gd name="T2" fmla="*/ 31 w 90"/>
                <a:gd name="T3" fmla="*/ 37 h 90"/>
                <a:gd name="T4" fmla="*/ 0 w 90"/>
                <a:gd name="T5" fmla="*/ 37 h 90"/>
                <a:gd name="T6" fmla="*/ 16 w 90"/>
                <a:gd name="T7" fmla="*/ 0 h 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"/>
                <a:gd name="T13" fmla="*/ 0 h 90"/>
                <a:gd name="T14" fmla="*/ 90 w 90"/>
                <a:gd name="T15" fmla="*/ 90 h 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" h="90">
                  <a:moveTo>
                    <a:pt x="45" y="0"/>
                  </a:moveTo>
                  <a:lnTo>
                    <a:pt x="90" y="90"/>
                  </a:lnTo>
                  <a:lnTo>
                    <a:pt x="0" y="9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FF0000"/>
            </a:solidFill>
            <a:ln w="14288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71720" name="Freeform 39"/>
            <p:cNvSpPr>
              <a:spLocks/>
            </p:cNvSpPr>
            <p:nvPr/>
          </p:nvSpPr>
          <p:spPr bwMode="auto">
            <a:xfrm>
              <a:off x="5045" y="988"/>
              <a:ext cx="68" cy="73"/>
            </a:xfrm>
            <a:custGeom>
              <a:avLst/>
              <a:gdLst>
                <a:gd name="T0" fmla="*/ 15 w 90"/>
                <a:gd name="T1" fmla="*/ 0 h 90"/>
                <a:gd name="T2" fmla="*/ 29 w 90"/>
                <a:gd name="T3" fmla="*/ 39 h 90"/>
                <a:gd name="T4" fmla="*/ 0 w 90"/>
                <a:gd name="T5" fmla="*/ 39 h 90"/>
                <a:gd name="T6" fmla="*/ 15 w 90"/>
                <a:gd name="T7" fmla="*/ 0 h 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"/>
                <a:gd name="T13" fmla="*/ 0 h 90"/>
                <a:gd name="T14" fmla="*/ 90 w 90"/>
                <a:gd name="T15" fmla="*/ 90 h 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" h="90">
                  <a:moveTo>
                    <a:pt x="45" y="0"/>
                  </a:moveTo>
                  <a:lnTo>
                    <a:pt x="90" y="90"/>
                  </a:lnTo>
                  <a:lnTo>
                    <a:pt x="0" y="9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FF0000"/>
            </a:solidFill>
            <a:ln w="14288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71721" name="Rectangle 40"/>
            <p:cNvSpPr>
              <a:spLocks noChangeArrowheads="1"/>
            </p:cNvSpPr>
            <p:nvPr/>
          </p:nvSpPr>
          <p:spPr bwMode="auto">
            <a:xfrm>
              <a:off x="3405" y="395"/>
              <a:ext cx="1928" cy="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3600" b="1">
                  <a:solidFill>
                    <a:srgbClr val="000000"/>
                  </a:solidFill>
                  <a:ea typeface="MS PGothic" pitchFamily="34" charset="-128"/>
                  <a:cs typeface="MS PGothic" pitchFamily="34" charset="-128"/>
                </a:rPr>
                <a:t>Increasing Error Rates</a:t>
              </a:r>
              <a:endParaRPr lang="en-US" sz="3600" b="1"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71722" name="Rectangle 41"/>
            <p:cNvSpPr>
              <a:spLocks noChangeArrowheads="1"/>
            </p:cNvSpPr>
            <p:nvPr/>
          </p:nvSpPr>
          <p:spPr bwMode="auto">
            <a:xfrm>
              <a:off x="3162" y="2076"/>
              <a:ext cx="39" cy="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ea typeface="MS PGothic" pitchFamily="34" charset="-128"/>
                  <a:cs typeface="MS PGothic" pitchFamily="34" charset="-128"/>
                </a:rPr>
                <a:t>1</a:t>
              </a:r>
              <a:endParaRPr lang="en-US" sz="1400" b="1"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71723" name="Rectangle 42"/>
            <p:cNvSpPr>
              <a:spLocks noChangeArrowheads="1"/>
            </p:cNvSpPr>
            <p:nvPr/>
          </p:nvSpPr>
          <p:spPr bwMode="auto">
            <a:xfrm>
              <a:off x="3085" y="695"/>
              <a:ext cx="78" cy="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ea typeface="MS PGothic" pitchFamily="34" charset="-128"/>
                  <a:cs typeface="MS PGothic" pitchFamily="34" charset="-128"/>
                </a:rPr>
                <a:t>10</a:t>
              </a:r>
              <a:endParaRPr lang="en-US" sz="1400" b="1"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71724" name="Rectangle 43"/>
            <p:cNvSpPr>
              <a:spLocks noChangeArrowheads="1"/>
            </p:cNvSpPr>
            <p:nvPr/>
          </p:nvSpPr>
          <p:spPr bwMode="auto">
            <a:xfrm>
              <a:off x="3395" y="2208"/>
              <a:ext cx="116" cy="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ea typeface="MS PGothic" pitchFamily="34" charset="-128"/>
                  <a:cs typeface="MS PGothic" pitchFamily="34" charset="-128"/>
                </a:rPr>
                <a:t>180</a:t>
              </a:r>
              <a:endParaRPr lang="en-US" sz="1400" b="1"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71725" name="Rectangle 44"/>
            <p:cNvSpPr>
              <a:spLocks noChangeArrowheads="1"/>
            </p:cNvSpPr>
            <p:nvPr/>
          </p:nvSpPr>
          <p:spPr bwMode="auto">
            <a:xfrm>
              <a:off x="3791" y="2208"/>
              <a:ext cx="116" cy="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ea typeface="MS PGothic" pitchFamily="34" charset="-128"/>
                  <a:cs typeface="MS PGothic" pitchFamily="34" charset="-128"/>
                </a:rPr>
                <a:t>130</a:t>
              </a:r>
              <a:endParaRPr lang="en-US" sz="1400" b="1"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71726" name="Rectangle 45"/>
            <p:cNvSpPr>
              <a:spLocks noChangeArrowheads="1"/>
            </p:cNvSpPr>
            <p:nvPr/>
          </p:nvSpPr>
          <p:spPr bwMode="auto">
            <a:xfrm>
              <a:off x="4229" y="2208"/>
              <a:ext cx="77" cy="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ea typeface="MS PGothic" pitchFamily="34" charset="-128"/>
                  <a:cs typeface="MS PGothic" pitchFamily="34" charset="-128"/>
                </a:rPr>
                <a:t>90</a:t>
              </a:r>
              <a:endParaRPr lang="en-US" sz="1400" b="1"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71727" name="Rectangle 46"/>
            <p:cNvSpPr>
              <a:spLocks noChangeArrowheads="1"/>
            </p:cNvSpPr>
            <p:nvPr/>
          </p:nvSpPr>
          <p:spPr bwMode="auto">
            <a:xfrm>
              <a:off x="4620" y="2208"/>
              <a:ext cx="77" cy="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ea typeface="MS PGothic" pitchFamily="34" charset="-128"/>
                  <a:cs typeface="MS PGothic" pitchFamily="34" charset="-128"/>
                </a:rPr>
                <a:t>65</a:t>
              </a:r>
              <a:endParaRPr lang="en-US" sz="1400" b="1"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71728" name="Rectangle 47"/>
            <p:cNvSpPr>
              <a:spLocks noChangeArrowheads="1"/>
            </p:cNvSpPr>
            <p:nvPr/>
          </p:nvSpPr>
          <p:spPr bwMode="auto">
            <a:xfrm>
              <a:off x="5015" y="2208"/>
              <a:ext cx="77" cy="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ea typeface="MS PGothic" pitchFamily="34" charset="-128"/>
                  <a:cs typeface="MS PGothic" pitchFamily="34" charset="-128"/>
                </a:rPr>
                <a:t>45</a:t>
              </a:r>
              <a:endParaRPr lang="en-US" sz="1400" b="1"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71729" name="Rectangle 48"/>
            <p:cNvSpPr>
              <a:spLocks noChangeArrowheads="1"/>
            </p:cNvSpPr>
            <p:nvPr/>
          </p:nvSpPr>
          <p:spPr bwMode="auto">
            <a:xfrm>
              <a:off x="5411" y="2208"/>
              <a:ext cx="77" cy="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ea typeface="MS PGothic" pitchFamily="34" charset="-128"/>
                  <a:cs typeface="MS PGothic" pitchFamily="34" charset="-128"/>
                </a:rPr>
                <a:t>32</a:t>
              </a:r>
              <a:endParaRPr lang="en-US" sz="1400" b="1"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71730" name="Rectangle 49"/>
            <p:cNvSpPr>
              <a:spLocks noChangeArrowheads="1"/>
            </p:cNvSpPr>
            <p:nvPr/>
          </p:nvSpPr>
          <p:spPr bwMode="auto">
            <a:xfrm>
              <a:off x="3785" y="2420"/>
              <a:ext cx="561" cy="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ea typeface="MS PGothic" pitchFamily="34" charset="-128"/>
                  <a:cs typeface="MS PGothic" pitchFamily="34" charset="-128"/>
                </a:rPr>
                <a:t>Technology (nm)</a:t>
              </a:r>
              <a:endParaRPr lang="en-US" sz="1400" b="1"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71731" name="Rectangle 50"/>
            <p:cNvSpPr>
              <a:spLocks noChangeArrowheads="1"/>
            </p:cNvSpPr>
            <p:nvPr/>
          </p:nvSpPr>
          <p:spPr bwMode="auto">
            <a:xfrm rot="-5400000">
              <a:off x="1935" y="1478"/>
              <a:ext cx="2013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ea typeface="MS PGothic" pitchFamily="34" charset="-128"/>
                  <a:cs typeface="MS PGothic" pitchFamily="34" charset="-128"/>
                </a:rPr>
                <a:t>SEU/bit Norm to 130nm</a:t>
              </a:r>
              <a:endParaRPr lang="en-US" b="1"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71732" name="Rectangle 51"/>
            <p:cNvSpPr>
              <a:spLocks noChangeArrowheads="1"/>
            </p:cNvSpPr>
            <p:nvPr/>
          </p:nvSpPr>
          <p:spPr bwMode="auto">
            <a:xfrm>
              <a:off x="5134" y="1655"/>
              <a:ext cx="216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FF"/>
                  </a:solidFill>
                  <a:ea typeface="MS PGothic" pitchFamily="34" charset="-128"/>
                  <a:cs typeface="MS PGothic" pitchFamily="34" charset="-128"/>
                </a:rPr>
                <a:t>cache </a:t>
              </a:r>
            </a:p>
            <a:p>
              <a:r>
                <a:rPr lang="en-US" sz="1400" b="1">
                  <a:solidFill>
                    <a:srgbClr val="0000FF"/>
                  </a:solidFill>
                  <a:ea typeface="MS PGothic" pitchFamily="34" charset="-128"/>
                  <a:cs typeface="MS PGothic" pitchFamily="34" charset="-128"/>
                </a:rPr>
                <a:t>arrays</a:t>
              </a:r>
            </a:p>
          </p:txBody>
        </p:sp>
        <p:sp>
          <p:nvSpPr>
            <p:cNvPr id="71733" name="Text Box 109"/>
            <p:cNvSpPr txBox="1">
              <a:spLocks noChangeArrowheads="1"/>
            </p:cNvSpPr>
            <p:nvPr/>
          </p:nvSpPr>
          <p:spPr bwMode="auto">
            <a:xfrm>
              <a:off x="3334" y="1420"/>
              <a:ext cx="818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endParaRPr lang="en-US" sz="1800" b="1">
                <a:solidFill>
                  <a:schemeClr val="bg2"/>
                </a:solidFill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71734" name="Line 110"/>
            <p:cNvSpPr>
              <a:spLocks noChangeShapeType="1"/>
            </p:cNvSpPr>
            <p:nvPr/>
          </p:nvSpPr>
          <p:spPr bwMode="auto">
            <a:xfrm flipV="1">
              <a:off x="3897" y="1820"/>
              <a:ext cx="400" cy="32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35" name="Freeform 54"/>
            <p:cNvSpPr>
              <a:spLocks/>
            </p:cNvSpPr>
            <p:nvPr/>
          </p:nvSpPr>
          <p:spPr bwMode="auto">
            <a:xfrm>
              <a:off x="3862" y="2105"/>
              <a:ext cx="68" cy="73"/>
            </a:xfrm>
            <a:custGeom>
              <a:avLst/>
              <a:gdLst>
                <a:gd name="T0" fmla="*/ 15 w 90"/>
                <a:gd name="T1" fmla="*/ 0 h 90"/>
                <a:gd name="T2" fmla="*/ 29 w 90"/>
                <a:gd name="T3" fmla="*/ 39 h 90"/>
                <a:gd name="T4" fmla="*/ 0 w 90"/>
                <a:gd name="T5" fmla="*/ 39 h 90"/>
                <a:gd name="T6" fmla="*/ 15 w 90"/>
                <a:gd name="T7" fmla="*/ 0 h 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"/>
                <a:gd name="T13" fmla="*/ 0 h 90"/>
                <a:gd name="T14" fmla="*/ 90 w 90"/>
                <a:gd name="T15" fmla="*/ 90 h 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" h="90">
                  <a:moveTo>
                    <a:pt x="45" y="0"/>
                  </a:moveTo>
                  <a:lnTo>
                    <a:pt x="90" y="90"/>
                  </a:lnTo>
                  <a:lnTo>
                    <a:pt x="0" y="9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FF0000"/>
            </a:solidFill>
            <a:ln w="14288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71736" name="Line 112"/>
            <p:cNvSpPr>
              <a:spLocks noChangeShapeType="1"/>
            </p:cNvSpPr>
            <p:nvPr/>
          </p:nvSpPr>
          <p:spPr bwMode="auto">
            <a:xfrm>
              <a:off x="4683" y="1762"/>
              <a:ext cx="399" cy="39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37" name="Line 113"/>
            <p:cNvSpPr>
              <a:spLocks noChangeShapeType="1"/>
            </p:cNvSpPr>
            <p:nvPr/>
          </p:nvSpPr>
          <p:spPr bwMode="auto">
            <a:xfrm flipV="1">
              <a:off x="4297" y="1776"/>
              <a:ext cx="386" cy="39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38" name="Rectangle 57"/>
            <p:cNvSpPr>
              <a:spLocks noChangeArrowheads="1"/>
            </p:cNvSpPr>
            <p:nvPr/>
          </p:nvSpPr>
          <p:spPr bwMode="auto">
            <a:xfrm>
              <a:off x="5160" y="825"/>
              <a:ext cx="162" cy="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  <a:ea typeface="MS PGothic" pitchFamily="34" charset="-128"/>
                  <a:cs typeface="MS PGothic" pitchFamily="34" charset="-128"/>
                </a:rPr>
                <a:t>logic</a:t>
              </a:r>
            </a:p>
          </p:txBody>
        </p:sp>
        <p:sp>
          <p:nvSpPr>
            <p:cNvPr id="71739" name="Rectangle 58"/>
            <p:cNvSpPr>
              <a:spLocks noChangeArrowheads="1"/>
            </p:cNvSpPr>
            <p:nvPr/>
          </p:nvSpPr>
          <p:spPr bwMode="auto">
            <a:xfrm>
              <a:off x="3361" y="797"/>
              <a:ext cx="1307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FF6600"/>
                  </a:solidFill>
                  <a:ea typeface="MS PGothic" pitchFamily="34" charset="-128"/>
                  <a:cs typeface="MS PGothic" pitchFamily="34" charset="-128"/>
                </a:rPr>
                <a:t>2X bit/latch count increase per generation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Errors versus Frequency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7066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7066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628978-9130-444D-8F7F-B16C3ECAEC0C}" type="slidenum">
              <a:rPr lang="en-US" smtClean="0">
                <a:latin typeface="Arial" pitchFamily="1" charset="0"/>
              </a:rPr>
              <a:pPr/>
              <a:t>12</a:t>
            </a:fld>
            <a:endParaRPr lang="en-US" smtClean="0">
              <a:latin typeface="Arial" pitchFamily="1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49250" y="1447800"/>
            <a:ext cx="8794750" cy="4884738"/>
            <a:chOff x="751" y="735"/>
            <a:chExt cx="4584" cy="2852"/>
          </a:xfrm>
        </p:grpSpPr>
        <p:sp>
          <p:nvSpPr>
            <p:cNvPr id="70664" name="Rectangle 5"/>
            <p:cNvSpPr>
              <a:spLocks noChangeArrowheads="1"/>
            </p:cNvSpPr>
            <p:nvPr/>
          </p:nvSpPr>
          <p:spPr bwMode="auto">
            <a:xfrm>
              <a:off x="1961" y="828"/>
              <a:ext cx="1248" cy="2183"/>
            </a:xfrm>
            <a:prstGeom prst="rect">
              <a:avLst/>
            </a:prstGeom>
            <a:solidFill>
              <a:srgbClr val="DDDDDD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70665" name="Picture 6"/>
            <p:cNvPicPr>
              <a:picLocks noChangeAspect="1" noChangeArrowheads="1"/>
            </p:cNvPicPr>
            <p:nvPr/>
          </p:nvPicPr>
          <p:blipFill>
            <a:blip r:embed="rId2"/>
            <a:srcRect l="4332" t="4663" r="3209" b="7362"/>
            <a:stretch>
              <a:fillRect/>
            </a:stretch>
          </p:blipFill>
          <p:spPr bwMode="auto">
            <a:xfrm>
              <a:off x="751" y="735"/>
              <a:ext cx="4584" cy="28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0666" name="Text Box 7"/>
            <p:cNvSpPr txBox="1">
              <a:spLocks noChangeArrowheads="1"/>
            </p:cNvSpPr>
            <p:nvPr/>
          </p:nvSpPr>
          <p:spPr bwMode="auto">
            <a:xfrm>
              <a:off x="1300" y="2131"/>
              <a:ext cx="142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rgbClr val="333399"/>
                  </a:solidFill>
                </a:rPr>
                <a:t>Conventional Design </a:t>
              </a:r>
            </a:p>
            <a:p>
              <a:pPr algn="ctr"/>
              <a:r>
                <a:rPr lang="en-US">
                  <a:solidFill>
                    <a:srgbClr val="333399"/>
                  </a:solidFill>
                </a:rPr>
                <a:t>Max TP</a:t>
              </a:r>
            </a:p>
          </p:txBody>
        </p:sp>
        <p:sp>
          <p:nvSpPr>
            <p:cNvPr id="70667" name="Line 8"/>
            <p:cNvSpPr>
              <a:spLocks noChangeShapeType="1"/>
            </p:cNvSpPr>
            <p:nvPr/>
          </p:nvSpPr>
          <p:spPr bwMode="auto">
            <a:xfrm flipV="1">
              <a:off x="1777" y="1988"/>
              <a:ext cx="176" cy="189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 type="stealth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68" name="Text Box 9"/>
            <p:cNvSpPr txBox="1">
              <a:spLocks noChangeArrowheads="1"/>
            </p:cNvSpPr>
            <p:nvPr/>
          </p:nvSpPr>
          <p:spPr bwMode="auto">
            <a:xfrm>
              <a:off x="3162" y="1879"/>
              <a:ext cx="1112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rgbClr val="333399"/>
                  </a:solidFill>
                </a:rPr>
                <a:t>Resilient Design</a:t>
              </a:r>
              <a:br>
                <a:rPr lang="en-US">
                  <a:solidFill>
                    <a:srgbClr val="333399"/>
                  </a:solidFill>
                </a:rPr>
              </a:br>
              <a:r>
                <a:rPr lang="en-US">
                  <a:solidFill>
                    <a:srgbClr val="333399"/>
                  </a:solidFill>
                </a:rPr>
                <a:t> Max TP</a:t>
              </a:r>
            </a:p>
          </p:txBody>
        </p:sp>
        <p:sp>
          <p:nvSpPr>
            <p:cNvPr id="70669" name="Line 10"/>
            <p:cNvSpPr>
              <a:spLocks noChangeShapeType="1"/>
            </p:cNvSpPr>
            <p:nvPr/>
          </p:nvSpPr>
          <p:spPr bwMode="auto">
            <a:xfrm flipV="1">
              <a:off x="3430" y="1648"/>
              <a:ext cx="153" cy="282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 type="stealth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70" name="Text Box 12"/>
            <p:cNvSpPr txBox="1">
              <a:spLocks noChangeArrowheads="1"/>
            </p:cNvSpPr>
            <p:nvPr/>
          </p:nvSpPr>
          <p:spPr bwMode="auto">
            <a:xfrm>
              <a:off x="1959" y="910"/>
              <a:ext cx="126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V</a:t>
              </a:r>
              <a:r>
                <a:rPr lang="en-US" baseline="-25000"/>
                <a:t>CC</a:t>
              </a:r>
              <a:r>
                <a:rPr lang="en-US"/>
                <a:t> &amp; Temperature</a:t>
              </a:r>
            </a:p>
            <a:p>
              <a:pPr algn="ctr"/>
              <a:r>
                <a:rPr lang="en-US"/>
                <a:t>F</a:t>
              </a:r>
              <a:r>
                <a:rPr lang="en-US" baseline="-25000"/>
                <a:t>CLK</a:t>
              </a:r>
              <a:r>
                <a:rPr lang="en-US"/>
                <a:t> Guardband</a:t>
              </a:r>
            </a:p>
          </p:txBody>
        </p:sp>
        <p:sp>
          <p:nvSpPr>
            <p:cNvPr id="70671" name="Line 13"/>
            <p:cNvSpPr>
              <a:spLocks noChangeShapeType="1"/>
            </p:cNvSpPr>
            <p:nvPr/>
          </p:nvSpPr>
          <p:spPr bwMode="auto">
            <a:xfrm>
              <a:off x="1968" y="1179"/>
              <a:ext cx="123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lg" len="lg"/>
              <a:tailEnd type="stealth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343400" y="6396038"/>
            <a:ext cx="3581400" cy="461962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 sz="2400">
                <a:solidFill>
                  <a:srgbClr val="2D2DB9"/>
                </a:solidFill>
              </a:rPr>
              <a:t>[Bowman, ISSCC 2008]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737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189077-7C2E-0644-9411-121E0DA0248D}" type="slidenum">
              <a:rPr lang="en-US" smtClean="0">
                <a:latin typeface="Arial" pitchFamily="1" charset="0"/>
              </a:rPr>
              <a:pPr/>
              <a:t>14</a:t>
            </a:fld>
            <a:endParaRPr lang="en-US" smtClean="0">
              <a:latin typeface="Arial" pitchFamily="1" charset="0"/>
            </a:endParaRPr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Memory Example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Problem:</a:t>
            </a:r>
            <a:r>
              <a:rPr lang="en-US"/>
              <a:t> bits may lose/change value</a:t>
            </a:r>
          </a:p>
          <a:p>
            <a:pPr lvl="1"/>
            <a:r>
              <a:rPr lang="en-US">
                <a:ea typeface="ＭＳ Ｐゴシック" pitchFamily="1" charset="-128"/>
              </a:rPr>
              <a:t>Alpha particle </a:t>
            </a:r>
          </a:p>
          <a:p>
            <a:pPr lvl="1"/>
            <a:r>
              <a:rPr lang="en-US">
                <a:ea typeface="ＭＳ Ｐゴシック" pitchFamily="1" charset="-128"/>
              </a:rPr>
              <a:t>Molecule spontaneously switches</a:t>
            </a:r>
          </a:p>
          <a:p>
            <a:r>
              <a:rPr lang="en-US" b="1"/>
              <a:t>Idea:</a:t>
            </a:r>
            <a:r>
              <a:rPr lang="en-US"/>
              <a:t> </a:t>
            </a:r>
          </a:p>
          <a:p>
            <a:pPr lvl="1"/>
            <a:r>
              <a:rPr lang="en-US">
                <a:ea typeface="ＭＳ Ｐゴシック" pitchFamily="1" charset="-128"/>
              </a:rPr>
              <a:t>Store multiple copies</a:t>
            </a:r>
          </a:p>
          <a:p>
            <a:pPr lvl="1"/>
            <a:r>
              <a:rPr lang="en-US">
                <a:ea typeface="ＭＳ Ｐゴシック" pitchFamily="1" charset="-128"/>
              </a:rPr>
              <a:t>Perform majority vote on result</a:t>
            </a:r>
          </a:p>
          <a:p>
            <a:pPr lvl="1"/>
            <a:endParaRPr lang="en-US">
              <a:ea typeface="ＭＳ Ｐゴシック" pitchFamily="1" charset="-128"/>
            </a:endParaRPr>
          </a:p>
          <a:p>
            <a:pPr lvl="1"/>
            <a:endParaRPr lang="en-US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A706D0-B9C5-0E48-B27B-E60743CF8670}" type="slidenum">
              <a:rPr lang="en-US" smtClean="0">
                <a:latin typeface="Arial" pitchFamily="1" charset="0"/>
              </a:rPr>
              <a:pPr/>
              <a:t>15</a:t>
            </a:fld>
            <a:endParaRPr lang="en-US" smtClean="0">
              <a:latin typeface="Arial" pitchFamily="1" charset="0"/>
            </a:endParaRPr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Redundant Memory</a:t>
            </a:r>
          </a:p>
        </p:txBody>
      </p:sp>
      <p:pic>
        <p:nvPicPr>
          <p:cNvPr id="74757" name="Picture 3" descr="redundant_memor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1752600"/>
            <a:ext cx="440372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757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430C23-5E50-E847-A654-799593962236}" type="slidenum">
              <a:rPr lang="en-US" smtClean="0">
                <a:latin typeface="Arial" pitchFamily="1" charset="0"/>
              </a:rPr>
              <a:pPr/>
              <a:t>16</a:t>
            </a:fld>
            <a:endParaRPr lang="en-US" smtClean="0">
              <a:latin typeface="Arial" pitchFamily="1" charset="0"/>
            </a:endParaRPr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Redundant Memory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495800"/>
          </a:xfrm>
        </p:spPr>
        <p:txBody>
          <a:bodyPr/>
          <a:lstStyle/>
          <a:p>
            <a:r>
              <a:rPr lang="en-US" dirty="0"/>
              <a:t>Like M-choose-N</a:t>
            </a:r>
          </a:p>
          <a:p>
            <a:r>
              <a:rPr lang="en-US" dirty="0"/>
              <a:t>Only fail if &gt;(N-1)/2 faults</a:t>
            </a:r>
          </a:p>
          <a:p>
            <a:r>
              <a:rPr lang="en-US" dirty="0"/>
              <a:t>P=0.9</a:t>
            </a:r>
            <a:endParaRPr lang="en-US" dirty="0" smtClean="0"/>
          </a:p>
          <a:p>
            <a:r>
              <a:rPr lang="en-US" dirty="0" err="1" smtClean="0">
                <a:solidFill>
                  <a:srgbClr val="FF6600"/>
                </a:solidFill>
              </a:rPr>
              <a:t>Preclass</a:t>
            </a:r>
            <a:r>
              <a:rPr lang="en-US" dirty="0" smtClean="0">
                <a:solidFill>
                  <a:srgbClr val="FF6600"/>
                </a:solidFill>
              </a:rPr>
              <a:t>: P</a:t>
            </a:r>
            <a:r>
              <a:rPr lang="en-US" dirty="0">
                <a:solidFill>
                  <a:srgbClr val="FF6600"/>
                </a:solidFill>
              </a:rPr>
              <a:t>(2 of 3</a:t>
            </a:r>
            <a:r>
              <a:rPr lang="en-US" dirty="0" smtClean="0">
                <a:solidFill>
                  <a:srgbClr val="FF6600"/>
                </a:solidFill>
              </a:rPr>
              <a:t>)?</a:t>
            </a:r>
          </a:p>
          <a:p>
            <a:pPr lvl="1"/>
            <a:endParaRPr lang="en-US" dirty="0">
              <a:solidFill>
                <a:srgbClr val="FF0000"/>
              </a:solidFill>
              <a:ea typeface="ＭＳ Ｐゴシック" pitchFamily="1" charset="-128"/>
            </a:endParaRPr>
          </a:p>
        </p:txBody>
      </p:sp>
      <p:pic>
        <p:nvPicPr>
          <p:cNvPr id="75782" name="Picture 4" descr="redundant_memor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1828800"/>
            <a:ext cx="272573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757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430C23-5E50-E847-A654-799593962236}" type="slidenum">
              <a:rPr lang="en-US" smtClean="0">
                <a:latin typeface="Arial" pitchFamily="1" charset="0"/>
              </a:rPr>
              <a:pPr/>
              <a:t>17</a:t>
            </a:fld>
            <a:endParaRPr lang="en-US" smtClean="0">
              <a:latin typeface="Arial" pitchFamily="1" charset="0"/>
            </a:endParaRPr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Redundant Memory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495800"/>
          </a:xfrm>
        </p:spPr>
        <p:txBody>
          <a:bodyPr/>
          <a:lstStyle/>
          <a:p>
            <a:r>
              <a:rPr lang="en-US" dirty="0"/>
              <a:t>Like M-choose-N</a:t>
            </a:r>
          </a:p>
          <a:p>
            <a:r>
              <a:rPr lang="en-US" dirty="0"/>
              <a:t>Only fail if &gt;(N-1)/2 faults</a:t>
            </a:r>
          </a:p>
          <a:p>
            <a:r>
              <a:rPr lang="en-US" dirty="0"/>
              <a:t>P=0.9</a:t>
            </a:r>
          </a:p>
          <a:p>
            <a:r>
              <a:rPr lang="en-US" dirty="0"/>
              <a:t>P(2 of 3)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pitchFamily="1" charset="-128"/>
              </a:rPr>
              <a:t>All good: (0.9)</a:t>
            </a:r>
            <a:r>
              <a:rPr lang="en-US" baseline="30000" dirty="0">
                <a:ea typeface="ＭＳ Ｐゴシック" pitchFamily="1" charset="-128"/>
              </a:rPr>
              <a:t>3</a:t>
            </a:r>
            <a:r>
              <a:rPr lang="en-US" dirty="0">
                <a:ea typeface="ＭＳ Ｐゴシック" pitchFamily="1" charset="-128"/>
              </a:rPr>
              <a:t> = 0.729</a:t>
            </a:r>
          </a:p>
          <a:p>
            <a:pPr lvl="1">
              <a:buFont typeface="Arial" pitchFamily="1" charset="0"/>
              <a:buChar char="+"/>
            </a:pPr>
            <a:r>
              <a:rPr lang="en-US" dirty="0">
                <a:ea typeface="ＭＳ Ｐゴシック" pitchFamily="1" charset="-128"/>
              </a:rPr>
              <a:t>Any 2 good: 3(0.9)</a:t>
            </a:r>
            <a:r>
              <a:rPr lang="en-US" baseline="30000" dirty="0">
                <a:ea typeface="ＭＳ Ｐゴシック" pitchFamily="1" charset="-128"/>
              </a:rPr>
              <a:t>2</a:t>
            </a:r>
            <a:r>
              <a:rPr lang="en-US" dirty="0">
                <a:ea typeface="ＭＳ Ｐゴシック" pitchFamily="1" charset="-128"/>
              </a:rPr>
              <a:t>(0.1)=0.243</a:t>
            </a:r>
          </a:p>
          <a:p>
            <a:pPr lvl="1">
              <a:buFont typeface="Times New Roman" pitchFamily="1" charset="0"/>
              <a:buChar char="="/>
            </a:pPr>
            <a:r>
              <a:rPr lang="en-US" dirty="0">
                <a:solidFill>
                  <a:srgbClr val="FF0000"/>
                </a:solidFill>
                <a:ea typeface="ＭＳ Ｐゴシック" pitchFamily="1" charset="-128"/>
              </a:rPr>
              <a:t>0.971</a:t>
            </a:r>
          </a:p>
          <a:p>
            <a:pPr lvl="1"/>
            <a:endParaRPr lang="en-US" dirty="0">
              <a:solidFill>
                <a:srgbClr val="FF0000"/>
              </a:solidFill>
              <a:ea typeface="ＭＳ Ｐゴシック" pitchFamily="1" charset="-128"/>
            </a:endParaRPr>
          </a:p>
        </p:txBody>
      </p:sp>
      <p:pic>
        <p:nvPicPr>
          <p:cNvPr id="75782" name="Picture 4" descr="redundant_memor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1828800"/>
            <a:ext cx="272573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757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430C23-5E50-E847-A654-799593962236}" type="slidenum">
              <a:rPr lang="en-US" smtClean="0">
                <a:latin typeface="Arial" pitchFamily="1" charset="0"/>
              </a:rPr>
              <a:pPr/>
              <a:t>18</a:t>
            </a:fld>
            <a:endParaRPr lang="en-US" smtClean="0">
              <a:latin typeface="Arial" pitchFamily="1" charset="0"/>
            </a:endParaRPr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Redundant Memory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495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</a:rPr>
              <a:t>Unsatisfying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Costs 3x (5x, 7x…) area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…and energy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can we do better?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  <a:ea typeface="ＭＳ Ｐゴシック" pitchFamily="1" charset="-128"/>
              </a:rPr>
              <a:t>Less overhead?</a:t>
            </a:r>
            <a:endParaRPr lang="en-US" dirty="0">
              <a:solidFill>
                <a:srgbClr val="FF6600"/>
              </a:solidFill>
              <a:ea typeface="ＭＳ Ｐゴシック" pitchFamily="1" charset="-128"/>
            </a:endParaRPr>
          </a:p>
        </p:txBody>
      </p:sp>
      <p:pic>
        <p:nvPicPr>
          <p:cNvPr id="75782" name="Picture 4" descr="redundant_memor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1828800"/>
            <a:ext cx="272573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768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DF1244-7EB2-A449-A99D-3B6B7419D93E}" type="slidenum">
              <a:rPr lang="en-US" smtClean="0">
                <a:latin typeface="Arial" pitchFamily="1" charset="0"/>
              </a:rPr>
              <a:pPr/>
              <a:t>19</a:t>
            </a:fld>
            <a:endParaRPr lang="en-US" smtClean="0">
              <a:latin typeface="Arial" pitchFamily="1" charset="0"/>
            </a:endParaRPr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Better: Less Overhead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Don’t have to keep N copies</a:t>
            </a:r>
          </a:p>
          <a:p>
            <a:r>
              <a:rPr lang="en-US"/>
              <a:t>Block data into groups</a:t>
            </a:r>
          </a:p>
          <a:p>
            <a:r>
              <a:rPr lang="en-US"/>
              <a:t>Add a small number of bits to detect/correct errors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DF4D3D-4177-D447-9C9B-5A2A4C2157C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Fault Sources</a:t>
            </a:r>
          </a:p>
          <a:p>
            <a:r>
              <a:rPr lang="en-US" dirty="0" smtClean="0"/>
              <a:t>Fault Tolerance</a:t>
            </a:r>
            <a:endParaRPr lang="en-US" dirty="0" smtClean="0"/>
          </a:p>
          <a:p>
            <a:pPr lvl="1"/>
            <a:r>
              <a:rPr lang="en-US" dirty="0" smtClean="0"/>
              <a:t>Memories</a:t>
            </a:r>
            <a:endParaRPr lang="en-US" dirty="0" smtClean="0"/>
          </a:p>
          <a:p>
            <a:pPr lvl="1"/>
            <a:r>
              <a:rPr lang="en-US" dirty="0" smtClean="0"/>
              <a:t>Interconnect</a:t>
            </a:r>
            <a:endParaRPr lang="en-US" dirty="0" smtClean="0"/>
          </a:p>
          <a:p>
            <a:pPr lvl="1"/>
            <a:r>
              <a:rPr lang="en-US" dirty="0" smtClean="0"/>
              <a:t>Compute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778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65DEBC-AB36-AB4C-8B84-B5195A30B629}" type="slidenum">
              <a:rPr lang="en-US" smtClean="0">
                <a:latin typeface="Arial" pitchFamily="1" charset="0"/>
              </a:rPr>
              <a:pPr/>
              <a:t>20</a:t>
            </a:fld>
            <a:endParaRPr lang="en-US" smtClean="0">
              <a:latin typeface="Arial" pitchFamily="1" charset="0"/>
            </a:endParaRPr>
          </a:p>
        </p:txBody>
      </p:sp>
      <p:pic>
        <p:nvPicPr>
          <p:cNvPr id="7782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124200"/>
            <a:ext cx="3962400" cy="334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2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Row/Column Parity</a:t>
            </a:r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Think of NxN bit block as array</a:t>
            </a:r>
          </a:p>
          <a:p>
            <a:r>
              <a:rPr lang="en-US"/>
              <a:t>Compute row and column parities</a:t>
            </a:r>
          </a:p>
          <a:p>
            <a:pPr lvl="1"/>
            <a:r>
              <a:rPr lang="en-US">
                <a:ea typeface="ＭＳ Ｐゴシック" pitchFamily="1" charset="-128"/>
              </a:rPr>
              <a:t>(total of 2N bits)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0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788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DED63D-2E4C-AB4F-B057-680D23087188}" type="slidenum">
              <a:rPr lang="en-US" smtClean="0">
                <a:latin typeface="Arial" pitchFamily="1" charset="0"/>
              </a:rPr>
              <a:pPr/>
              <a:t>21</a:t>
            </a:fld>
            <a:endParaRPr lang="en-US" smtClean="0">
              <a:latin typeface="Arial" pitchFamily="1" charset="0"/>
            </a:endParaRPr>
          </a:p>
        </p:txBody>
      </p:sp>
      <p:pic>
        <p:nvPicPr>
          <p:cNvPr id="7885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3352800"/>
            <a:ext cx="4191000" cy="333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Row/Column Parity</a:t>
            </a:r>
          </a:p>
        </p:txBody>
      </p:sp>
      <p:sp>
        <p:nvSpPr>
          <p:cNvPr id="7885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Think of NxN bit block as array</a:t>
            </a:r>
          </a:p>
          <a:p>
            <a:r>
              <a:rPr lang="en-US"/>
              <a:t>Compute row and column parities</a:t>
            </a:r>
          </a:p>
          <a:p>
            <a:pPr lvl="1"/>
            <a:r>
              <a:rPr lang="en-US">
                <a:ea typeface="ＭＳ Ｐゴシック" pitchFamily="1" charset="-128"/>
              </a:rPr>
              <a:t>(total of 2N bits)</a:t>
            </a:r>
          </a:p>
          <a:p>
            <a:r>
              <a:rPr lang="en-US"/>
              <a:t>Any single bit error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798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15BE51-ED2E-2641-835F-0391B9EBA960}" type="slidenum">
              <a:rPr lang="en-US" smtClean="0">
                <a:latin typeface="Arial" pitchFamily="1" charset="0"/>
              </a:rPr>
              <a:pPr/>
              <a:t>22</a:t>
            </a:fld>
            <a:endParaRPr lang="en-US" smtClean="0">
              <a:latin typeface="Arial" pitchFamily="1" charset="0"/>
            </a:endParaRPr>
          </a:p>
        </p:txBody>
      </p:sp>
      <p:pic>
        <p:nvPicPr>
          <p:cNvPr id="7987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5" y="2582863"/>
            <a:ext cx="5000625" cy="427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7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Row/Column Parity</a:t>
            </a:r>
          </a:p>
        </p:txBody>
      </p:sp>
      <p:sp>
        <p:nvSpPr>
          <p:cNvPr id="7987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Think of NxN bit block as array</a:t>
            </a:r>
          </a:p>
          <a:p>
            <a:r>
              <a:rPr lang="en-US"/>
              <a:t>Compute row and column parities</a:t>
            </a:r>
          </a:p>
          <a:p>
            <a:pPr lvl="1"/>
            <a:r>
              <a:rPr lang="en-US">
                <a:ea typeface="ＭＳ Ｐゴシック" pitchFamily="1" charset="-128"/>
              </a:rPr>
              <a:t>(total of 2N bits)</a:t>
            </a:r>
          </a:p>
          <a:p>
            <a:r>
              <a:rPr lang="en-US"/>
              <a:t>Any single bit error</a:t>
            </a:r>
          </a:p>
          <a:p>
            <a:r>
              <a:rPr lang="en-US"/>
              <a:t>By recomputing parity</a:t>
            </a:r>
          </a:p>
          <a:p>
            <a:pPr lvl="1"/>
            <a:r>
              <a:rPr lang="en-US">
                <a:ea typeface="ＭＳ Ｐゴシック" pitchFamily="1" charset="-128"/>
              </a:rPr>
              <a:t>Know which one it is</a:t>
            </a:r>
          </a:p>
          <a:p>
            <a:pPr lvl="1"/>
            <a:r>
              <a:rPr lang="en-US">
                <a:ea typeface="ＭＳ Ｐゴシック" pitchFamily="1" charset="-128"/>
              </a:rPr>
              <a:t>Can correct it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</a:t>
            </a:r>
            <a:r>
              <a:rPr lang="en-US" dirty="0" err="1" smtClean="0"/>
              <a:t>lass</a:t>
            </a:r>
            <a:r>
              <a:rPr lang="en-US" dirty="0" smtClean="0"/>
              <a:t> </a:t>
            </a:r>
            <a:r>
              <a:rPr lang="en-US" dirty="0" smtClean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Which Block has an error?</a:t>
            </a:r>
          </a:p>
          <a:p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</a:rPr>
              <a:t>What correction do we need?</a:t>
            </a:r>
          </a:p>
        </p:txBody>
      </p:sp>
      <p:sp>
        <p:nvSpPr>
          <p:cNvPr id="809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8090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A7515F-08BD-504A-8BB9-DEECA866CB9F}" type="slidenum">
              <a:rPr lang="en-US" smtClean="0">
                <a:latin typeface="Arial" pitchFamily="1" charset="0"/>
              </a:rPr>
              <a:pPr/>
              <a:t>23</a:t>
            </a:fld>
            <a:endParaRPr lang="en-US" smtClean="0">
              <a:latin typeface="Arial" pitchFamily="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819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C23803-2780-B04D-872B-FA9B5DC4E4B9}" type="slidenum">
              <a:rPr lang="en-US" smtClean="0">
                <a:latin typeface="Arial" pitchFamily="1" charset="0"/>
              </a:rPr>
              <a:pPr/>
              <a:t>24</a:t>
            </a:fld>
            <a:endParaRPr lang="en-US" smtClean="0">
              <a:latin typeface="Arial" pitchFamily="1" charset="0"/>
            </a:endParaRPr>
          </a:p>
        </p:txBody>
      </p:sp>
      <p:pic>
        <p:nvPicPr>
          <p:cNvPr id="8192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5" y="2286000"/>
            <a:ext cx="5000625" cy="427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2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Row/Column Parity</a:t>
            </a:r>
          </a:p>
        </p:txBody>
      </p:sp>
      <p:sp>
        <p:nvSpPr>
          <p:cNvPr id="8192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7772400" cy="4114800"/>
          </a:xfrm>
        </p:spPr>
        <p:txBody>
          <a:bodyPr/>
          <a:lstStyle/>
          <a:p>
            <a:r>
              <a:rPr lang="en-US" dirty="0" smtClean="0"/>
              <a:t>Simple case is 50% overhead 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Add 8 bits to 16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Better than 200% </a:t>
            </a:r>
            <a:br>
              <a:rPr lang="en-US" dirty="0" smtClean="0">
                <a:ea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</a:rPr>
              <a:t>with 3 </a:t>
            </a:r>
            <a:r>
              <a:rPr lang="en-US" dirty="0" smtClean="0">
                <a:ea typeface="ＭＳ Ｐゴシック" pitchFamily="1" charset="-128"/>
              </a:rPr>
              <a:t>copies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Overhead drop </a:t>
            </a:r>
            <a:br>
              <a:rPr lang="en-US" dirty="0" smtClean="0">
                <a:ea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</a:rPr>
              <a:t>with block size</a:t>
            </a:r>
          </a:p>
          <a:p>
            <a:pPr lvl="2"/>
            <a:r>
              <a:rPr lang="en-US" dirty="0" smtClean="0">
                <a:solidFill>
                  <a:srgbClr val="FF6600"/>
                </a:solidFill>
                <a:ea typeface="ＭＳ Ｐゴシック" pitchFamily="1" charset="-128"/>
              </a:rPr>
              <a:t>How scale?</a:t>
            </a:r>
            <a:endParaRPr lang="en-US" dirty="0" smtClean="0">
              <a:solidFill>
                <a:srgbClr val="FF6600"/>
              </a:solidFill>
              <a:ea typeface="ＭＳ Ｐゴシック" pitchFamily="1" charset="-128"/>
            </a:endParaRPr>
          </a:p>
          <a:p>
            <a:pPr lvl="1"/>
            <a:r>
              <a:rPr lang="en-US" dirty="0" smtClean="0">
                <a:ea typeface="ＭＳ Ｐゴシック" pitchFamily="1" charset="-128"/>
              </a:rPr>
              <a:t>More expensive </a:t>
            </a:r>
            <a:br>
              <a:rPr lang="en-US" dirty="0" smtClean="0">
                <a:ea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</a:rPr>
              <a:t>than used in practice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6" grpId="0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BA3D75-B626-9D45-AD42-AF8E06FBB08A}" type="slidenum">
              <a:rPr lang="en-US" smtClean="0">
                <a:latin typeface="Arial" pitchFamily="1" charset="0"/>
              </a:rPr>
              <a:pPr/>
              <a:t>25</a:t>
            </a:fld>
            <a:endParaRPr lang="en-US" smtClean="0">
              <a:latin typeface="Arial" pitchFamily="1" charset="0"/>
            </a:endParaRPr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In Use Today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648200"/>
          </a:xfrm>
        </p:spPr>
        <p:txBody>
          <a:bodyPr/>
          <a:lstStyle/>
          <a:p>
            <a:r>
              <a:rPr lang="en-US" dirty="0"/>
              <a:t>Conventional DRAM Memory systems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Use 72b ECC (Error Correcting Code)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On 64b words  </a:t>
            </a:r>
            <a:r>
              <a:rPr lang="en-US" dirty="0">
                <a:solidFill>
                  <a:srgbClr val="009973"/>
                </a:solidFill>
                <a:ea typeface="ＭＳ Ｐゴシック" pitchFamily="1" charset="-128"/>
              </a:rPr>
              <a:t>[12.5% overhead]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Correct any single bit error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Detect </a:t>
            </a:r>
            <a:r>
              <a:rPr lang="en-US" dirty="0" err="1">
                <a:ea typeface="ＭＳ Ｐゴシック" pitchFamily="1" charset="-128"/>
              </a:rPr>
              <a:t>multibit</a:t>
            </a:r>
            <a:r>
              <a:rPr lang="en-US" dirty="0">
                <a:ea typeface="ＭＳ Ｐゴシック" pitchFamily="1" charset="-128"/>
              </a:rPr>
              <a:t> errors</a:t>
            </a:r>
          </a:p>
          <a:p>
            <a:r>
              <a:rPr lang="en-US" dirty="0"/>
              <a:t>CD</a:t>
            </a:r>
            <a:r>
              <a:rPr lang="en-US" dirty="0" smtClean="0"/>
              <a:t> and flash blocks </a:t>
            </a:r>
            <a:r>
              <a:rPr lang="en-US" dirty="0"/>
              <a:t>are ECC coded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Correct errors in storage/</a:t>
            </a:r>
            <a:r>
              <a:rPr lang="en-US" dirty="0" smtClean="0">
                <a:ea typeface="ＭＳ Ｐゴシック" pitchFamily="1" charset="-128"/>
              </a:rPr>
              <a:t>reading</a:t>
            </a:r>
          </a:p>
          <a:p>
            <a:r>
              <a:rPr lang="en-US" dirty="0" smtClean="0">
                <a:solidFill>
                  <a:srgbClr val="660066"/>
                </a:solidFill>
                <a:ea typeface="ＭＳ Ｐゴシック" pitchFamily="1" charset="-128"/>
              </a:rPr>
              <a:t>Learn More: ESE </a:t>
            </a:r>
            <a:r>
              <a:rPr lang="en-US" dirty="0" smtClean="0">
                <a:solidFill>
                  <a:srgbClr val="660066"/>
                </a:solidFill>
                <a:ea typeface="ＭＳ Ｐゴシック" pitchFamily="1" charset="-128"/>
              </a:rPr>
              <a:t>676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Storage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CETS ENIAC Cluster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Holds your home directory</a:t>
            </a:r>
          </a:p>
          <a:p>
            <a:r>
              <a:rPr lang="en-US" dirty="0" smtClean="0"/>
              <a:t>…and faculty and research data</a:t>
            </a:r>
          </a:p>
          <a:p>
            <a:r>
              <a:rPr lang="en-US" dirty="0" smtClean="0"/>
              <a:t>Stored on cluster of hard drives</a:t>
            </a:r>
          </a:p>
          <a:p>
            <a:pPr lvl="1"/>
            <a:r>
              <a:rPr lang="en-US" dirty="0" smtClean="0"/>
              <a:t>Crude guess ~ 1000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300,000 hour MTBF/disk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Expected number of disk failures/year for cluster of 1000?</a:t>
            </a:r>
          </a:p>
          <a:p>
            <a:pPr lvl="1">
              <a:buNone/>
            </a:pPr>
            <a:r>
              <a:rPr lang="en-US" dirty="0" smtClean="0">
                <a:solidFill>
                  <a:srgbClr val="FF6600"/>
                </a:solidFill>
              </a:rPr>
              <a:t>	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dirty="0" smtClean="0"/>
              <a:t>Redundant Array of Inexpensive Disks</a:t>
            </a:r>
          </a:p>
          <a:p>
            <a:r>
              <a:rPr lang="en-US" dirty="0" smtClean="0"/>
              <a:t>Disk drives have ECC on sectors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At least enough to detect failure</a:t>
            </a:r>
          </a:p>
          <a:p>
            <a:r>
              <a:rPr lang="en-US" dirty="0" smtClean="0"/>
              <a:t>RAID-5 has one parity disk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Tolerate any single disk </a:t>
            </a:r>
            <a:r>
              <a:rPr lang="en-US" dirty="0" smtClean="0">
                <a:ea typeface="ＭＳ Ｐゴシック" pitchFamily="1" charset="-128"/>
              </a:rPr>
              <a:t>failure</a:t>
            </a:r>
          </a:p>
          <a:p>
            <a:pPr lvl="2"/>
            <a:r>
              <a:rPr lang="en-US" dirty="0" smtClean="0">
                <a:ea typeface="ＭＳ Ｐゴシック" pitchFamily="1" charset="-128"/>
              </a:rPr>
              <a:t>Parity enough to reconstruct when know which disk failed (technical term: Erasure code)</a:t>
            </a:r>
            <a:endParaRPr lang="en-US" dirty="0" smtClean="0">
              <a:ea typeface="ＭＳ Ｐゴシック" pitchFamily="1" charset="-128"/>
            </a:endParaRPr>
          </a:p>
          <a:p>
            <a:pPr lvl="1"/>
            <a:r>
              <a:rPr lang="en-US" i="1" dirty="0" smtClean="0">
                <a:ea typeface="ＭＳ Ｐゴシック" pitchFamily="1" charset="-128"/>
              </a:rPr>
              <a:t>E.g.</a:t>
            </a:r>
            <a:r>
              <a:rPr lang="en-US" dirty="0" smtClean="0">
                <a:ea typeface="ＭＳ Ｐゴシック" pitchFamily="1" charset="-128"/>
              </a:rPr>
              <a:t> 8-of-9 survivability case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With </a:t>
            </a:r>
            <a:r>
              <a:rPr lang="en-US" i="1" dirty="0" smtClean="0">
                <a:ea typeface="ＭＳ Ｐゴシック" pitchFamily="1" charset="-128"/>
              </a:rPr>
              <a:t>hot spare</a:t>
            </a:r>
            <a:r>
              <a:rPr lang="en-US" dirty="0" smtClean="0">
                <a:ea typeface="ＭＳ Ｐゴシック" pitchFamily="1" charset="-128"/>
              </a:rPr>
              <a:t>, can rebuild data on spare</a:t>
            </a:r>
          </a:p>
          <a:p>
            <a:endParaRPr lang="en-US" dirty="0" smtClean="0"/>
          </a:p>
        </p:txBody>
      </p:sp>
      <p:sp>
        <p:nvSpPr>
          <p:cNvPr id="839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839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E67AC3-806D-B74B-AE8C-BDF60E77E8DE}" type="slidenum">
              <a:rPr lang="en-US" smtClean="0">
                <a:latin typeface="Arial" pitchFamily="1" charset="0"/>
              </a:rPr>
              <a:pPr/>
              <a:t>29</a:t>
            </a:fld>
            <a:endParaRPr lang="en-US" smtClean="0">
              <a:latin typeface="Arial" pitchFamily="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At small feature </a:t>
            </a:r>
            <a:r>
              <a:rPr lang="en-US" dirty="0" smtClean="0"/>
              <a:t>sizes, voltages, and high speed, </a:t>
            </a:r>
            <a:r>
              <a:rPr lang="en-US" dirty="0" smtClean="0"/>
              <a:t>not viable</a:t>
            </a:r>
            <a:r>
              <a:rPr lang="en-US" dirty="0" smtClean="0"/>
              <a:t> or economical to </a:t>
            </a:r>
            <a:r>
              <a:rPr lang="en-US" dirty="0" smtClean="0"/>
              <a:t>demand perfect</a:t>
            </a:r>
            <a:r>
              <a:rPr lang="en-US" dirty="0" smtClean="0"/>
              <a:t> operation </a:t>
            </a:r>
            <a:r>
              <a:rPr lang="en-US" dirty="0" smtClean="0"/>
              <a:t>across billions and trillions of operations</a:t>
            </a:r>
            <a:endParaRPr lang="en-US" dirty="0" smtClean="0"/>
          </a:p>
          <a:p>
            <a:r>
              <a:rPr lang="en-US" dirty="0" smtClean="0"/>
              <a:t>Little redundancy can go a long way</a:t>
            </a:r>
          </a:p>
          <a:p>
            <a:r>
              <a:rPr lang="en-US" dirty="0" smtClean="0"/>
              <a:t>For large systems, reliability must be engineered</a:t>
            </a:r>
          </a:p>
          <a:p>
            <a:pPr lvl="1"/>
            <a:r>
              <a:rPr lang="en-US" dirty="0" smtClean="0"/>
              <a:t>…all systems are becoming large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Interconnect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Gigabit Ethernet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1000BASE-T</a:t>
            </a:r>
          </a:p>
          <a:p>
            <a:r>
              <a:rPr lang="en-US" dirty="0" smtClean="0"/>
              <a:t>CAT-5 cables</a:t>
            </a:r>
          </a:p>
          <a:p>
            <a:r>
              <a:rPr lang="en-US" dirty="0" smtClean="0"/>
              <a:t>Specifies: Bit Error Rate (BER) &lt;10</a:t>
            </a:r>
            <a:r>
              <a:rPr lang="en-US" baseline="30000" dirty="0" smtClean="0"/>
              <a:t>-10</a:t>
            </a:r>
          </a:p>
          <a:p>
            <a:r>
              <a:rPr lang="en-US" dirty="0" smtClean="0"/>
              <a:t>TCP/IP Packet ~ 1500Bytes</a:t>
            </a:r>
          </a:p>
          <a:p>
            <a:pPr lvl="1"/>
            <a:r>
              <a:rPr lang="en-US" dirty="0" smtClean="0"/>
              <a:t>Call is 1250 to make math easy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Probability of packet corruption?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After takes 10 network hops?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Errors in 2 hour movie?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849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3B7A56-F9AC-124B-9684-EB26D251AFFF}" type="slidenum">
              <a:rPr lang="en-US" smtClean="0">
                <a:latin typeface="Arial" pitchFamily="1" charset="0"/>
              </a:rPr>
              <a:pPr/>
              <a:t>32</a:t>
            </a:fld>
            <a:endParaRPr lang="en-US" smtClean="0">
              <a:latin typeface="Arial" pitchFamily="1" charset="0"/>
            </a:endParaRPr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Interconnect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Also uses checksums/ECC</a:t>
            </a:r>
          </a:p>
          <a:p>
            <a:pPr lvl="1"/>
            <a:r>
              <a:rPr lang="en-US">
                <a:ea typeface="ＭＳ Ｐゴシック" pitchFamily="1" charset="-128"/>
              </a:rPr>
              <a:t>Guard against data transmission errors</a:t>
            </a:r>
          </a:p>
          <a:p>
            <a:pPr lvl="1"/>
            <a:r>
              <a:rPr lang="en-US">
                <a:ea typeface="ＭＳ Ｐゴシック" pitchFamily="1" charset="-128"/>
              </a:rPr>
              <a:t>Environmental noise, crosstalk, trouble sampling data at high rates…</a:t>
            </a:r>
          </a:p>
          <a:p>
            <a:r>
              <a:rPr lang="en-US"/>
              <a:t>Often just detect error</a:t>
            </a:r>
          </a:p>
          <a:p>
            <a:r>
              <a:rPr lang="en-US"/>
              <a:t>Recover by requesting retransmission</a:t>
            </a:r>
          </a:p>
          <a:p>
            <a:pPr lvl="1"/>
            <a:r>
              <a:rPr lang="en-US" i="1">
                <a:ea typeface="ＭＳ Ｐゴシック" pitchFamily="1" charset="-128"/>
              </a:rPr>
              <a:t>E.g.</a:t>
            </a:r>
            <a:r>
              <a:rPr lang="en-US">
                <a:ea typeface="ＭＳ Ｐゴシック" pitchFamily="1" charset="-128"/>
              </a:rPr>
              <a:t> TCP/IP (Internet Protocols)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860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D4AFA4-B0F9-B84E-BDCB-D4234FD44127}" type="slidenum">
              <a:rPr lang="en-US" smtClean="0">
                <a:latin typeface="Arial" pitchFamily="1" charset="0"/>
              </a:rPr>
              <a:pPr/>
              <a:t>33</a:t>
            </a:fld>
            <a:endParaRPr lang="en-US" smtClean="0">
              <a:latin typeface="Arial" pitchFamily="1" charset="0"/>
            </a:endParaRPr>
          </a:p>
        </p:txBody>
      </p:sp>
      <p:sp>
        <p:nvSpPr>
          <p:cNvPr id="860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Interconnect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Also guards against whole path failure</a:t>
            </a:r>
          </a:p>
          <a:p>
            <a:r>
              <a:rPr lang="en-US"/>
              <a:t>Sender expects acknowledgement</a:t>
            </a:r>
          </a:p>
          <a:p>
            <a:r>
              <a:rPr lang="en-US"/>
              <a:t>If no acknowledgement will retransmit</a:t>
            </a:r>
          </a:p>
          <a:p>
            <a:r>
              <a:rPr lang="en-US"/>
              <a:t>If have multiple paths</a:t>
            </a:r>
          </a:p>
          <a:p>
            <a:pPr lvl="1"/>
            <a:r>
              <a:rPr lang="en-US">
                <a:ea typeface="ＭＳ Ｐゴシック" pitchFamily="1" charset="-128"/>
              </a:rPr>
              <a:t>…and select well among them</a:t>
            </a:r>
          </a:p>
          <a:p>
            <a:pPr lvl="1"/>
            <a:r>
              <a:rPr lang="en-US">
                <a:ea typeface="ＭＳ Ｐゴシック" pitchFamily="1" charset="-128"/>
              </a:rPr>
              <a:t>Can route around any fault in interconnect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870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328376-BA54-5D48-9456-6A905FE9D3E9}" type="slidenum">
              <a:rPr lang="en-US" smtClean="0">
                <a:latin typeface="Arial" pitchFamily="1" charset="0"/>
              </a:rPr>
              <a:pPr/>
              <a:t>34</a:t>
            </a:fld>
            <a:endParaRPr lang="en-US" smtClean="0">
              <a:latin typeface="Arial" pitchFamily="1" charset="0"/>
            </a:endParaRPr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Interconnect Fault Example</a:t>
            </a:r>
          </a:p>
        </p:txBody>
      </p:sp>
      <p:sp>
        <p:nvSpPr>
          <p:cNvPr id="870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86200" cy="4343400"/>
          </a:xfrm>
        </p:spPr>
        <p:txBody>
          <a:bodyPr/>
          <a:lstStyle/>
          <a:p>
            <a:r>
              <a:rPr lang="en-US"/>
              <a:t>Send message</a:t>
            </a:r>
          </a:p>
          <a:p>
            <a:r>
              <a:rPr lang="en-US"/>
              <a:t>Expect Acknowledgement</a:t>
            </a:r>
          </a:p>
        </p:txBody>
      </p:sp>
      <p:sp>
        <p:nvSpPr>
          <p:cNvPr id="8704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704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778250"/>
            <a:ext cx="62484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8806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5AC0B-28BF-774E-9775-07114792D7F4}" type="slidenum">
              <a:rPr lang="en-US" smtClean="0">
                <a:latin typeface="Arial" pitchFamily="1" charset="0"/>
              </a:rPr>
              <a:pPr/>
              <a:t>35</a:t>
            </a:fld>
            <a:endParaRPr lang="en-US" smtClean="0">
              <a:latin typeface="Arial" pitchFamily="1" charset="0"/>
            </a:endParaRPr>
          </a:p>
        </p:txBody>
      </p:sp>
      <p:sp>
        <p:nvSpPr>
          <p:cNvPr id="880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Interconnect Fault Example</a:t>
            </a:r>
          </a:p>
        </p:txBody>
      </p:sp>
      <p:sp>
        <p:nvSpPr>
          <p:cNvPr id="880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86200" cy="4343400"/>
          </a:xfrm>
        </p:spPr>
        <p:txBody>
          <a:bodyPr/>
          <a:lstStyle/>
          <a:p>
            <a:r>
              <a:rPr lang="en-US"/>
              <a:t>Send message</a:t>
            </a:r>
          </a:p>
          <a:p>
            <a:r>
              <a:rPr lang="en-US"/>
              <a:t>Expect Acknowledgement</a:t>
            </a:r>
          </a:p>
          <a:p>
            <a:r>
              <a:rPr lang="en-US"/>
              <a:t>If Fail</a:t>
            </a:r>
          </a:p>
        </p:txBody>
      </p:sp>
      <p:sp>
        <p:nvSpPr>
          <p:cNvPr id="8807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807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3708400"/>
            <a:ext cx="6200775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890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FA105F-35AB-BA47-A25D-F7C0962C982B}" type="slidenum">
              <a:rPr lang="en-US" smtClean="0">
                <a:latin typeface="Arial" pitchFamily="1" charset="0"/>
              </a:rPr>
              <a:pPr/>
              <a:t>36</a:t>
            </a:fld>
            <a:endParaRPr lang="en-US" smtClean="0">
              <a:latin typeface="Arial" pitchFamily="1" charset="0"/>
            </a:endParaRPr>
          </a:p>
        </p:txBody>
      </p:sp>
      <p:sp>
        <p:nvSpPr>
          <p:cNvPr id="890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Interconnect Fault Example</a:t>
            </a:r>
          </a:p>
        </p:txBody>
      </p:sp>
      <p:sp>
        <p:nvSpPr>
          <p:cNvPr id="890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86200" cy="4343400"/>
          </a:xfrm>
        </p:spPr>
        <p:txBody>
          <a:bodyPr/>
          <a:lstStyle/>
          <a:p>
            <a:r>
              <a:rPr lang="en-US"/>
              <a:t>Send message</a:t>
            </a:r>
          </a:p>
          <a:p>
            <a:r>
              <a:rPr lang="en-US"/>
              <a:t>Expect Acknowledgement</a:t>
            </a:r>
          </a:p>
          <a:p>
            <a:r>
              <a:rPr lang="en-US"/>
              <a:t>If Fail</a:t>
            </a:r>
          </a:p>
          <a:p>
            <a:pPr lvl="1"/>
            <a:r>
              <a:rPr lang="en-US">
                <a:ea typeface="ＭＳ Ｐゴシック" pitchFamily="1" charset="-128"/>
              </a:rPr>
              <a:t>No ack</a:t>
            </a:r>
          </a:p>
        </p:txBody>
      </p:sp>
      <p:sp>
        <p:nvSpPr>
          <p:cNvPr id="8909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909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3736975"/>
            <a:ext cx="6172200" cy="312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9011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6E9475-35F9-1143-A5CA-7A8117CEBDD9}" type="slidenum">
              <a:rPr lang="en-US" smtClean="0">
                <a:latin typeface="Arial" pitchFamily="1" charset="0"/>
              </a:rPr>
              <a:pPr/>
              <a:t>37</a:t>
            </a:fld>
            <a:endParaRPr lang="en-US" smtClean="0">
              <a:latin typeface="Arial" pitchFamily="1" charset="0"/>
            </a:endParaRPr>
          </a:p>
        </p:txBody>
      </p:sp>
      <p:sp>
        <p:nvSpPr>
          <p:cNvPr id="9011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Interconnect Fault Example</a:t>
            </a:r>
          </a:p>
        </p:txBody>
      </p:sp>
      <p:sp>
        <p:nvSpPr>
          <p:cNvPr id="9011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76400"/>
            <a:ext cx="6248400" cy="4419600"/>
          </a:xfrm>
        </p:spPr>
        <p:txBody>
          <a:bodyPr/>
          <a:lstStyle/>
          <a:p>
            <a:r>
              <a:rPr lang="en-US" sz="2800"/>
              <a:t>If Fail </a:t>
            </a:r>
            <a:r>
              <a:rPr lang="en-US" sz="2800">
                <a:sym typeface="Wingdings" pitchFamily="1" charset="2"/>
              </a:rPr>
              <a:t> no ack</a:t>
            </a:r>
            <a:endParaRPr lang="en-US" sz="2800"/>
          </a:p>
          <a:p>
            <a:pPr lvl="1"/>
            <a:r>
              <a:rPr lang="en-US" sz="2400">
                <a:ea typeface="ＭＳ Ｐゴシック" pitchFamily="1" charset="-128"/>
              </a:rPr>
              <a:t>Retry</a:t>
            </a:r>
          </a:p>
          <a:p>
            <a:pPr lvl="1"/>
            <a:r>
              <a:rPr lang="en-US" sz="2400">
                <a:ea typeface="ＭＳ Ｐゴシック" pitchFamily="1" charset="-128"/>
              </a:rPr>
              <a:t>Preferably with different resource</a:t>
            </a:r>
          </a:p>
        </p:txBody>
      </p:sp>
      <p:pic>
        <p:nvPicPr>
          <p:cNvPr id="9011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219200" y="3200400"/>
            <a:ext cx="6934200" cy="34496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911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A674D0-8A17-754D-A85C-B2409F919034}" type="slidenum">
              <a:rPr lang="en-US" smtClean="0">
                <a:latin typeface="Arial" pitchFamily="1" charset="0"/>
              </a:rPr>
              <a:pPr/>
              <a:t>38</a:t>
            </a:fld>
            <a:endParaRPr lang="en-US" smtClean="0">
              <a:latin typeface="Arial" pitchFamily="1" charset="0"/>
            </a:endParaRPr>
          </a:p>
        </p:txBody>
      </p:sp>
      <p:sp>
        <p:nvSpPr>
          <p:cNvPr id="9114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Interconnect Fault Example</a:t>
            </a:r>
          </a:p>
        </p:txBody>
      </p:sp>
      <p:sp>
        <p:nvSpPr>
          <p:cNvPr id="911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76400"/>
            <a:ext cx="6248400" cy="4419600"/>
          </a:xfrm>
        </p:spPr>
        <p:txBody>
          <a:bodyPr/>
          <a:lstStyle/>
          <a:p>
            <a:r>
              <a:rPr lang="en-US" sz="2800"/>
              <a:t>If Fail </a:t>
            </a:r>
            <a:r>
              <a:rPr lang="en-US" sz="2800">
                <a:sym typeface="Wingdings" pitchFamily="1" charset="2"/>
              </a:rPr>
              <a:t> no ack</a:t>
            </a:r>
            <a:endParaRPr lang="en-US" sz="2800"/>
          </a:p>
          <a:p>
            <a:pPr lvl="1"/>
            <a:r>
              <a:rPr lang="en-US" sz="2400">
                <a:ea typeface="ＭＳ Ｐゴシック" pitchFamily="1" charset="-128"/>
              </a:rPr>
              <a:t>Retry</a:t>
            </a:r>
          </a:p>
          <a:p>
            <a:pPr lvl="1"/>
            <a:r>
              <a:rPr lang="en-US" sz="2400">
                <a:ea typeface="ＭＳ Ｐゴシック" pitchFamily="1" charset="-128"/>
              </a:rPr>
              <a:t>Preferably with different resource</a:t>
            </a:r>
          </a:p>
        </p:txBody>
      </p:sp>
      <p:pic>
        <p:nvPicPr>
          <p:cNvPr id="91142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219200" y="3200400"/>
            <a:ext cx="6858000" cy="3440113"/>
          </a:xfrm>
        </p:spPr>
      </p:pic>
      <p:sp>
        <p:nvSpPr>
          <p:cNvPr id="91143" name="Text Box 5"/>
          <p:cNvSpPr txBox="1">
            <a:spLocks noChangeArrowheads="1"/>
          </p:cNvSpPr>
          <p:nvPr/>
        </p:nvSpPr>
        <p:spPr bwMode="auto">
          <a:xfrm>
            <a:off x="-381000" y="5943600"/>
            <a:ext cx="3825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742950" indent="-285750"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Ack signals success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57120A-B567-DA4D-BA9C-14ED794BF6E5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Reminder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921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8B8DEF-1DD6-1C4B-8C81-C3C4D478360E}" type="slidenum">
              <a:rPr lang="en-US" smtClean="0">
                <a:latin typeface="Arial" pitchFamily="1" charset="0"/>
              </a:rPr>
              <a:pPr/>
              <a:t>40</a:t>
            </a:fld>
            <a:endParaRPr lang="en-US" smtClean="0">
              <a:latin typeface="Arial" pitchFamily="1" charset="0"/>
            </a:endParaRPr>
          </a:p>
        </p:txBody>
      </p:sp>
      <p:pic>
        <p:nvPicPr>
          <p:cNvPr id="9216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3276600"/>
            <a:ext cx="4333875" cy="385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6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Compute Elements</a:t>
            </a:r>
          </a:p>
        </p:txBody>
      </p:sp>
      <p:sp>
        <p:nvSpPr>
          <p:cNvPr id="9216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r>
              <a:rPr lang="en-US"/>
              <a:t>Simplest thing we can do:</a:t>
            </a:r>
          </a:p>
          <a:p>
            <a:pPr lvl="1"/>
            <a:r>
              <a:rPr lang="en-US">
                <a:ea typeface="ＭＳ Ｐゴシック" pitchFamily="1" charset="-128"/>
              </a:rPr>
              <a:t>Compute redundantly</a:t>
            </a:r>
          </a:p>
          <a:p>
            <a:pPr lvl="1"/>
            <a:r>
              <a:rPr lang="en-US">
                <a:ea typeface="ＭＳ Ｐゴシック" pitchFamily="1" charset="-128"/>
              </a:rPr>
              <a:t>Vote on answer</a:t>
            </a:r>
          </a:p>
          <a:p>
            <a:pPr lvl="1"/>
            <a:r>
              <a:rPr lang="en-US">
                <a:ea typeface="ＭＳ Ｐゴシック" pitchFamily="1" charset="-128"/>
              </a:rPr>
              <a:t>Similar to redundant memory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931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7C5665-35B1-2443-ABBB-EF0A6C175345}" type="slidenum">
              <a:rPr lang="en-US" smtClean="0">
                <a:latin typeface="Arial" pitchFamily="1" charset="0"/>
              </a:rPr>
              <a:pPr/>
              <a:t>41</a:t>
            </a:fld>
            <a:endParaRPr lang="en-US" smtClean="0">
              <a:latin typeface="Arial" pitchFamily="1" charset="0"/>
            </a:endParaRPr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Compute Elements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Unlike Memory</a:t>
            </a:r>
          </a:p>
          <a:p>
            <a:pPr lvl="1"/>
            <a:r>
              <a:rPr lang="en-US">
                <a:ea typeface="ＭＳ Ｐゴシック" pitchFamily="1" charset="-128"/>
              </a:rPr>
              <a:t>State of computation important</a:t>
            </a:r>
          </a:p>
          <a:p>
            <a:pPr lvl="1"/>
            <a:r>
              <a:rPr lang="en-US">
                <a:ea typeface="ＭＳ Ｐゴシック" pitchFamily="1" charset="-128"/>
              </a:rPr>
              <a:t>Once a processor makes an error</a:t>
            </a:r>
          </a:p>
          <a:p>
            <a:pPr lvl="2"/>
            <a:r>
              <a:rPr lang="en-US">
                <a:ea typeface="ＭＳ Ｐゴシック" pitchFamily="1" charset="-128"/>
              </a:rPr>
              <a:t>All subsequent results may be wrong</a:t>
            </a:r>
          </a:p>
          <a:p>
            <a:r>
              <a:rPr lang="en-US"/>
              <a:t>Response</a:t>
            </a:r>
          </a:p>
          <a:p>
            <a:pPr lvl="1"/>
            <a:r>
              <a:rPr lang="en-US">
                <a:ea typeface="ＭＳ Ｐゴシック" pitchFamily="1" charset="-128"/>
              </a:rPr>
              <a:t>“reset” processors which fail vote</a:t>
            </a:r>
          </a:p>
          <a:p>
            <a:pPr lvl="1"/>
            <a:r>
              <a:rPr lang="en-US">
                <a:ea typeface="ＭＳ Ｐゴシック" pitchFamily="1" charset="-128"/>
              </a:rPr>
              <a:t>Go to spare set to replace failing processor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 bldLvl="2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942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BAF47D-9FF0-ED4E-8CD8-2B1CABE7C61F}" type="slidenum">
              <a:rPr lang="en-US" smtClean="0">
                <a:latin typeface="Arial" pitchFamily="1" charset="0"/>
              </a:rPr>
              <a:pPr/>
              <a:t>42</a:t>
            </a:fld>
            <a:endParaRPr lang="en-US" smtClean="0">
              <a:latin typeface="Arial" pitchFamily="1" charset="0"/>
            </a:endParaRPr>
          </a:p>
        </p:txBody>
      </p:sp>
      <p:sp>
        <p:nvSpPr>
          <p:cNvPr id="942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Use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NASA Space Shuttle</a:t>
            </a:r>
          </a:p>
          <a:p>
            <a:pPr lvl="1"/>
            <a:r>
              <a:rPr lang="en-US">
                <a:ea typeface="ＭＳ Ｐゴシック" pitchFamily="1" charset="-128"/>
              </a:rPr>
              <a:t>Uses set of 4 voting processors</a:t>
            </a:r>
          </a:p>
          <a:p>
            <a:r>
              <a:rPr lang="en-US"/>
              <a:t>Boeing 777</a:t>
            </a:r>
          </a:p>
          <a:p>
            <a:pPr lvl="1"/>
            <a:r>
              <a:rPr lang="en-US">
                <a:ea typeface="ＭＳ Ｐゴシック" pitchFamily="1" charset="-128"/>
              </a:rPr>
              <a:t>Uses voting processors</a:t>
            </a:r>
          </a:p>
          <a:p>
            <a:pPr lvl="2"/>
            <a:r>
              <a:rPr lang="en-US">
                <a:ea typeface="ＭＳ Ｐゴシック" pitchFamily="1" charset="-128"/>
              </a:rPr>
              <a:t>Uses different architectures for processors</a:t>
            </a:r>
          </a:p>
          <a:p>
            <a:pPr lvl="2"/>
            <a:r>
              <a:rPr lang="en-US">
                <a:ea typeface="ＭＳ Ｐゴシック" pitchFamily="1" charset="-128"/>
              </a:rPr>
              <a:t>Uses different software</a:t>
            </a:r>
          </a:p>
          <a:p>
            <a:pPr lvl="2"/>
            <a:r>
              <a:rPr lang="en-US">
                <a:ea typeface="ＭＳ Ｐゴシック" pitchFamily="1" charset="-128"/>
              </a:rPr>
              <a:t>Avoid Common-Mode failures</a:t>
            </a:r>
          </a:p>
          <a:p>
            <a:pPr lvl="3"/>
            <a:r>
              <a:rPr lang="en-US">
                <a:ea typeface="ＭＳ Ｐゴシック" pitchFamily="1" charset="-128"/>
              </a:rPr>
              <a:t>Design errors in hardware, software</a:t>
            </a:r>
          </a:p>
          <a:p>
            <a:pPr lvl="2"/>
            <a:endParaRPr lang="en-US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952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0CB24D-D289-8A43-AB78-C5416B88B7D6}" type="slidenum">
              <a:rPr lang="en-US" smtClean="0">
                <a:latin typeface="Arial" pitchFamily="1" charset="0"/>
              </a:rPr>
              <a:pPr/>
              <a:t>43</a:t>
            </a:fld>
            <a:endParaRPr lang="en-US" smtClean="0">
              <a:latin typeface="Arial" pitchFamily="1" charset="0"/>
            </a:endParaRPr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/>
              <a:t>Forward Recovery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8486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Can take this voting idea to gate level</a:t>
            </a:r>
          </a:p>
          <a:p>
            <a:pPr lvl="1">
              <a:lnSpc>
                <a:spcPct val="80000"/>
              </a:lnSpc>
            </a:pPr>
            <a:r>
              <a:rPr lang="en-US" sz="2400">
                <a:ea typeface="ＭＳ Ｐゴシック" pitchFamily="1" charset="-128"/>
              </a:rPr>
              <a:t>VonNeuman 1956</a:t>
            </a:r>
          </a:p>
          <a:p>
            <a:pPr>
              <a:lnSpc>
                <a:spcPct val="80000"/>
              </a:lnSpc>
            </a:pPr>
            <a:r>
              <a:rPr lang="en-US" sz="2800"/>
              <a:t>Basic gate is a majority gate</a:t>
            </a:r>
          </a:p>
          <a:p>
            <a:pPr lvl="1">
              <a:lnSpc>
                <a:spcPct val="80000"/>
              </a:lnSpc>
            </a:pPr>
            <a:r>
              <a:rPr lang="en-US" sz="2400">
                <a:ea typeface="ＭＳ Ｐゴシック" pitchFamily="1" charset="-128"/>
              </a:rPr>
              <a:t>Example 3-input voter</a:t>
            </a:r>
          </a:p>
          <a:p>
            <a:pPr>
              <a:lnSpc>
                <a:spcPct val="80000"/>
              </a:lnSpc>
            </a:pPr>
            <a:r>
              <a:rPr lang="en-US" sz="2800"/>
              <a:t>Alternate stages</a:t>
            </a:r>
          </a:p>
          <a:p>
            <a:pPr lvl="1">
              <a:lnSpc>
                <a:spcPct val="80000"/>
              </a:lnSpc>
            </a:pPr>
            <a:r>
              <a:rPr lang="en-US" sz="2400">
                <a:ea typeface="ＭＳ Ｐゴシック" pitchFamily="1" charset="-128"/>
              </a:rPr>
              <a:t>Compute</a:t>
            </a:r>
          </a:p>
          <a:p>
            <a:pPr lvl="1">
              <a:lnSpc>
                <a:spcPct val="80000"/>
              </a:lnSpc>
            </a:pPr>
            <a:r>
              <a:rPr lang="en-US" sz="2400">
                <a:ea typeface="ＭＳ Ｐゴシック" pitchFamily="1" charset="-128"/>
              </a:rPr>
              <a:t>Voting (restoration)</a:t>
            </a:r>
          </a:p>
          <a:p>
            <a:pPr>
              <a:lnSpc>
                <a:spcPct val="80000"/>
              </a:lnSpc>
            </a:pPr>
            <a:r>
              <a:rPr lang="en-US" sz="2800"/>
              <a:t>Number of technical details…</a:t>
            </a:r>
          </a:p>
          <a:p>
            <a:pPr>
              <a:lnSpc>
                <a:spcPct val="80000"/>
              </a:lnSpc>
            </a:pPr>
            <a:r>
              <a:rPr lang="en-US" sz="2800"/>
              <a:t>High level bit:</a:t>
            </a:r>
          </a:p>
          <a:p>
            <a:pPr lvl="1">
              <a:lnSpc>
                <a:spcPct val="80000"/>
              </a:lnSpc>
            </a:pPr>
            <a:r>
              <a:rPr lang="en-US" sz="2400">
                <a:ea typeface="ＭＳ Ｐゴシック" pitchFamily="1" charset="-128"/>
              </a:rPr>
              <a:t>Requires P</a:t>
            </a:r>
            <a:r>
              <a:rPr lang="en-US" sz="2400" baseline="-25000">
                <a:ea typeface="ＭＳ Ｐゴシック" pitchFamily="1" charset="-128"/>
              </a:rPr>
              <a:t>gate</a:t>
            </a:r>
            <a:r>
              <a:rPr lang="en-US" sz="2400">
                <a:ea typeface="ＭＳ Ｐゴシック" pitchFamily="1" charset="-128"/>
              </a:rPr>
              <a:t>&gt;0.996</a:t>
            </a:r>
          </a:p>
          <a:p>
            <a:pPr lvl="1">
              <a:lnSpc>
                <a:spcPct val="80000"/>
              </a:lnSpc>
            </a:pPr>
            <a:r>
              <a:rPr lang="en-US" sz="2400">
                <a:ea typeface="ＭＳ Ｐゴシック" pitchFamily="1" charset="-128"/>
              </a:rPr>
              <a:t>Can make whole system as reliable as individual gate</a:t>
            </a:r>
          </a:p>
          <a:p>
            <a:pPr lvl="1">
              <a:lnSpc>
                <a:spcPct val="80000"/>
              </a:lnSpc>
            </a:pPr>
            <a:endParaRPr lang="en-US" sz="2400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Detect / Correct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 smtClean="0"/>
              <a:t>Correction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Forward error correction with voting</a:t>
            </a:r>
            <a:br>
              <a:rPr lang="en-US" dirty="0" smtClean="0"/>
            </a:br>
            <a:r>
              <a:rPr lang="en-US" dirty="0" smtClean="0"/>
              <a:t>unsatisfying</a:t>
            </a:r>
          </a:p>
          <a:p>
            <a:r>
              <a:rPr lang="en-US" dirty="0" smtClean="0"/>
              <a:t>Paying 3x (5x, 7x, …)</a:t>
            </a:r>
          </a:p>
          <a:p>
            <a:pPr lvl="1"/>
            <a:r>
              <a:rPr lang="en-US" dirty="0" smtClean="0"/>
              <a:t>Area</a:t>
            </a:r>
          </a:p>
          <a:p>
            <a:pPr lvl="1"/>
            <a:r>
              <a:rPr lang="en-US" dirty="0" smtClean="0"/>
              <a:t>E</a:t>
            </a:r>
            <a:r>
              <a:rPr lang="en-US" dirty="0" smtClean="0"/>
              <a:t>nergy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3005137"/>
            <a:ext cx="4333875" cy="385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 vs. Correct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Detection is cheaper than correction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Redundancy: To handle </a:t>
            </a:r>
            <a:r>
              <a:rPr lang="en-US" dirty="0" err="1" smtClean="0"/>
              <a:t>k</a:t>
            </a:r>
            <a:r>
              <a:rPr lang="en-US" dirty="0" smtClean="0"/>
              <a:t>-faults</a:t>
            </a:r>
          </a:p>
          <a:p>
            <a:pPr marL="971550" lvl="1" indent="-514350"/>
            <a:r>
              <a:rPr lang="en-US" dirty="0" smtClean="0"/>
              <a:t>Voting correction requires 2k+1</a:t>
            </a:r>
          </a:p>
          <a:p>
            <a:pPr marL="1371600" lvl="2" indent="-457200"/>
            <a:r>
              <a:rPr lang="en-US" dirty="0" smtClean="0"/>
              <a:t>K=1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3</a:t>
            </a:r>
            <a:endParaRPr lang="en-US" dirty="0" smtClean="0"/>
          </a:p>
          <a:p>
            <a:pPr marL="971550" lvl="1" indent="-514350"/>
            <a:r>
              <a:rPr lang="en-US" dirty="0" smtClean="0"/>
              <a:t>Detection requires k+1</a:t>
            </a:r>
          </a:p>
          <a:p>
            <a:pPr marL="1371600" lvl="2" indent="-457200"/>
            <a:r>
              <a:rPr lang="en-US" dirty="0" smtClean="0"/>
              <a:t>K=1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/>
              </a:rPr>
              <a:t>Computation</a:t>
            </a:r>
          </a:p>
          <a:p>
            <a:pPr marL="971550" lvl="1" indent="-514350"/>
            <a:r>
              <a:rPr lang="en-US" dirty="0" smtClean="0">
                <a:sym typeface="Wingdings"/>
              </a:rPr>
              <a:t>E.g.: Sorting (N*</a:t>
            </a:r>
            <a:r>
              <a:rPr lang="en-US" dirty="0" err="1" smtClean="0">
                <a:sym typeface="Wingdings"/>
              </a:rPr>
              <a:t>log(N</a:t>
            </a:r>
            <a:r>
              <a:rPr lang="en-US" dirty="0" smtClean="0">
                <a:sym typeface="Wingdings"/>
              </a:rPr>
              <a:t>)) vs. </a:t>
            </a:r>
            <a:br>
              <a:rPr lang="en-US" dirty="0" smtClean="0">
                <a:sym typeface="Wingdings"/>
              </a:rPr>
            </a:br>
            <a:r>
              <a:rPr lang="en-US" dirty="0" smtClean="0">
                <a:sym typeface="Wingdings"/>
              </a:rPr>
              <a:t>       check in sorted order (N)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CC9C99-3219-EB40-8F2E-9DAA5F0459A1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indow_filt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-304800"/>
            <a:ext cx="5842651" cy="82581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7772400" cy="1143000"/>
          </a:xfrm>
        </p:spPr>
        <p:txBody>
          <a:bodyPr/>
          <a:lstStyle/>
          <a:p>
            <a:pPr algn="l"/>
            <a:r>
              <a:rPr lang="en-US" dirty="0" smtClean="0"/>
              <a:t>2D Window Filtering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981200"/>
            <a:ext cx="4114800" cy="4114800"/>
          </a:xfrm>
        </p:spPr>
        <p:txBody>
          <a:bodyPr/>
          <a:lstStyle/>
          <a:p>
            <a:r>
              <a:rPr lang="en-US" dirty="0" smtClean="0"/>
              <a:t>Compute output image as weighted sum of pixels</a:t>
            </a:r>
          </a:p>
          <a:p>
            <a:pPr lvl="1"/>
            <a:r>
              <a:rPr lang="en-US" dirty="0" err="1" smtClean="0"/>
              <a:t>Demosaic</a:t>
            </a:r>
            <a:endParaRPr lang="en-US" dirty="0" smtClean="0"/>
          </a:p>
          <a:p>
            <a:pPr lvl="1"/>
            <a:r>
              <a:rPr lang="en-US" dirty="0" smtClean="0"/>
              <a:t>Gaussian filter</a:t>
            </a:r>
          </a:p>
          <a:p>
            <a:r>
              <a:rPr lang="en-US" dirty="0" smtClean="0"/>
              <a:t>Weight of </a:t>
            </a:r>
            <a:r>
              <a:rPr lang="en-US" dirty="0" err="1" smtClean="0"/>
              <a:t>subregion</a:t>
            </a:r>
            <a:r>
              <a:rPr lang="en-US" dirty="0" smtClean="0"/>
              <a:t> proportional to weight of original</a:t>
            </a:r>
          </a:p>
          <a:p>
            <a:pPr lvl="1"/>
            <a:r>
              <a:rPr lang="en-US" dirty="0" smtClean="0"/>
              <a:t>Except edging effects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62B24-C2A0-034C-9059-C73DB2542FFC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ChangeAspect="1"/>
          </p:cNvGraphicFramePr>
          <p:nvPr>
            <p:ph sz="half" idx="2"/>
          </p:nvPr>
        </p:nvGraphicFramePr>
        <p:xfrm>
          <a:off x="4876800" y="3886200"/>
          <a:ext cx="3810000" cy="844550"/>
        </p:xfrm>
        <a:graphic>
          <a:graphicData uri="http://schemas.openxmlformats.org/presentationml/2006/ole">
            <p:oleObj spid="_x0000_s480258" name="Equation" r:id="rId4" imgW="1892300" imgH="4191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114800" y="4953000"/>
            <a:ext cx="4340943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+mn-lt"/>
              </a:rPr>
              <a:t>E.g. </a:t>
            </a:r>
            <a:r>
              <a:rPr lang="en-US" dirty="0" smtClean="0">
                <a:latin typeface="+mn-lt"/>
              </a:rPr>
              <a:t>3x3 window with no zeros</a:t>
            </a:r>
          </a:p>
          <a:p>
            <a:r>
              <a:rPr lang="en-US" dirty="0" err="1" smtClean="0"/>
              <a:t>C</a:t>
            </a:r>
            <a:r>
              <a:rPr lang="en-US" baseline="-25000" dirty="0" err="1" smtClean="0"/>
              <a:t>mpy</a:t>
            </a:r>
            <a:r>
              <a:rPr lang="en-US" dirty="0" err="1" smtClean="0"/>
              <a:t>/C</a:t>
            </a:r>
            <a:r>
              <a:rPr lang="en-US" baseline="-25000" dirty="0" err="1" smtClean="0"/>
              <a:t>add</a:t>
            </a:r>
            <a:r>
              <a:rPr lang="en-US" dirty="0" smtClean="0"/>
              <a:t>=10</a:t>
            </a:r>
          </a:p>
          <a:p>
            <a:r>
              <a:rPr lang="en-US" dirty="0" smtClean="0"/>
              <a:t>Check/Compute = 2/99 ~= 2%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9600" y="0"/>
            <a:ext cx="4394200" cy="565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972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214AE2-F38B-E04B-9819-63425B852B7F}" type="slidenum">
              <a:rPr lang="en-US" smtClean="0">
                <a:latin typeface="Arial" pitchFamily="1" charset="0"/>
              </a:rPr>
              <a:pPr/>
              <a:t>48</a:t>
            </a:fld>
            <a:endParaRPr lang="en-US" smtClean="0">
              <a:latin typeface="Arial" pitchFamily="1" charset="0"/>
            </a:endParaRPr>
          </a:p>
        </p:txBody>
      </p:sp>
      <p:sp>
        <p:nvSpPr>
          <p:cNvPr id="972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Rollback Recovery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458200" cy="4419600"/>
          </a:xfrm>
        </p:spPr>
        <p:txBody>
          <a:bodyPr/>
          <a:lstStyle/>
          <a:p>
            <a:r>
              <a:rPr lang="en-US" dirty="0"/>
              <a:t>Commit state of computation at key points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to memory (ECC, RAID protected...)</a:t>
            </a:r>
          </a:p>
          <a:p>
            <a:pPr lvl="1"/>
            <a:r>
              <a:rPr lang="en-US" sz="2400" dirty="0">
                <a:ea typeface="ＭＳ Ｐゴシック" pitchFamily="1" charset="-128"/>
              </a:rPr>
              <a:t>…reduce to previously solved problem of protecting memory</a:t>
            </a:r>
          </a:p>
          <a:p>
            <a:r>
              <a:rPr lang="en-US" dirty="0"/>
              <a:t>On faults (lifetime defects)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recover state from last checkpoint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like going to last backup….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…(snapshot)</a:t>
            </a:r>
          </a:p>
          <a:p>
            <a:pPr lvl="1"/>
            <a:endParaRPr lang="en-US" dirty="0">
              <a:ea typeface="ＭＳ Ｐゴシック" pitchFamily="1" charset="-128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 bldLvl="2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Rollback vs. Forward</a:t>
            </a:r>
          </a:p>
        </p:txBody>
      </p:sp>
      <p:sp>
        <p:nvSpPr>
          <p:cNvPr id="983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9830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9830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61E56D-5AD2-2142-A3F4-B33036CF5622}" type="slidenum">
              <a:rPr lang="en-US" smtClean="0">
                <a:latin typeface="Arial" pitchFamily="1" charset="0"/>
              </a:rPr>
              <a:pPr/>
              <a:t>49</a:t>
            </a:fld>
            <a:endParaRPr lang="en-US" smtClean="0">
              <a:latin typeface="Arial" pitchFamily="1" charset="0"/>
            </a:endParaRPr>
          </a:p>
        </p:txBody>
      </p:sp>
      <p:pic>
        <p:nvPicPr>
          <p:cNvPr id="98310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447800"/>
            <a:ext cx="7086600" cy="497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200400" y="6396335"/>
            <a:ext cx="4479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[</a:t>
            </a:r>
            <a:r>
              <a:rPr lang="en-US" dirty="0" err="1" smtClean="0">
                <a:solidFill>
                  <a:srgbClr val="0000FF"/>
                </a:solidFill>
                <a:latin typeface="+mn-lt"/>
              </a:rPr>
              <a:t>Naeimi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, Nanotechnology 2008</a:t>
            </a:r>
            <a:r>
              <a:rPr lang="en-US" dirty="0" smtClean="0">
                <a:latin typeface="+mn-lt"/>
              </a:rPr>
              <a:t>]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84266B-4EEB-B548-AE67-6D5D329559AC}" type="slidenum">
              <a:rPr lang="en-US" smtClean="0">
                <a:latin typeface="Arial" pitchFamily="1" charset="0"/>
              </a:rPr>
              <a:pPr/>
              <a:t>5</a:t>
            </a:fld>
            <a:endParaRPr lang="en-US" smtClean="0">
              <a:latin typeface="Arial" pitchFamily="1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Simple </a:t>
            </a:r>
            <a:r>
              <a:rPr lang="en-US" dirty="0" smtClean="0"/>
              <a:t>Implications: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good</a:t>
            </a:r>
            <a:r>
              <a:rPr lang="en-US" dirty="0" smtClean="0"/>
              <a:t>=</a:t>
            </a:r>
            <a:r>
              <a:rPr lang="en-US" dirty="0" err="1" smtClean="0"/>
              <a:t>P</a:t>
            </a:r>
            <a:r>
              <a:rPr lang="en-US" baseline="-25000" dirty="0" err="1" smtClean="0"/>
              <a:t>g</a:t>
            </a:r>
            <a:r>
              <a:rPr lang="en-US" baseline="30000" dirty="0" err="1" smtClean="0"/>
              <a:t>N</a:t>
            </a:r>
            <a:endParaRPr lang="en-US" baseline="30000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7772400" cy="4114800"/>
          </a:xfrm>
        </p:spPr>
        <p:txBody>
          <a:bodyPr/>
          <a:lstStyle/>
          <a:p>
            <a:r>
              <a:rPr lang="en-US"/>
              <a:t>As N gets large</a:t>
            </a:r>
          </a:p>
          <a:p>
            <a:pPr lvl="1"/>
            <a:r>
              <a:rPr lang="en-US">
                <a:ea typeface="ＭＳ Ｐゴシック" pitchFamily="1" charset="-128"/>
              </a:rPr>
              <a:t>must either increase reliability</a:t>
            </a:r>
          </a:p>
          <a:p>
            <a:pPr lvl="1"/>
            <a:r>
              <a:rPr lang="en-US">
                <a:ea typeface="ＭＳ Ｐゴシック" pitchFamily="1" charset="-128"/>
              </a:rPr>
              <a:t>…or start tolerating failures</a:t>
            </a:r>
          </a:p>
          <a:p>
            <a:r>
              <a:rPr lang="en-US"/>
              <a:t>N</a:t>
            </a:r>
          </a:p>
          <a:p>
            <a:pPr lvl="1"/>
            <a:r>
              <a:rPr lang="en-US" sz="2000">
                <a:ea typeface="ＭＳ Ｐゴシック" pitchFamily="1" charset="-128"/>
              </a:rPr>
              <a:t>memory bits</a:t>
            </a:r>
          </a:p>
          <a:p>
            <a:pPr lvl="1"/>
            <a:r>
              <a:rPr lang="en-US" sz="2000">
                <a:ea typeface="ＭＳ Ｐゴシック" pitchFamily="1" charset="-128"/>
              </a:rPr>
              <a:t>disk sectors</a:t>
            </a:r>
          </a:p>
          <a:p>
            <a:pPr lvl="1"/>
            <a:r>
              <a:rPr lang="en-US" sz="2000">
                <a:ea typeface="ＭＳ Ｐゴシック" pitchFamily="1" charset="-128"/>
              </a:rPr>
              <a:t>wires </a:t>
            </a:r>
          </a:p>
          <a:p>
            <a:pPr lvl="1"/>
            <a:r>
              <a:rPr lang="en-US" sz="2000">
                <a:ea typeface="ＭＳ Ｐゴシック" pitchFamily="1" charset="-128"/>
              </a:rPr>
              <a:t>transmitted data bits</a:t>
            </a:r>
          </a:p>
          <a:p>
            <a:pPr lvl="1"/>
            <a:r>
              <a:rPr lang="en-US" sz="2000">
                <a:ea typeface="ＭＳ Ｐゴシック" pitchFamily="1" charset="-128"/>
              </a:rPr>
              <a:t>processors</a:t>
            </a:r>
          </a:p>
          <a:p>
            <a:pPr lvl="1"/>
            <a:r>
              <a:rPr lang="en-US" sz="2000">
                <a:ea typeface="ＭＳ Ｐゴシック" pitchFamily="1" charset="-128"/>
              </a:rPr>
              <a:t>transistors </a:t>
            </a:r>
          </a:p>
          <a:p>
            <a:pPr lvl="1"/>
            <a:r>
              <a:rPr lang="en-US" sz="2000">
                <a:ea typeface="ＭＳ Ｐゴシック" pitchFamily="1" charset="-128"/>
              </a:rPr>
              <a:t>molecules</a:t>
            </a:r>
          </a:p>
          <a:p>
            <a:pPr lvl="1"/>
            <a:endParaRPr lang="en-US" sz="2000">
              <a:ea typeface="ＭＳ Ｐゴシック" pitchFamily="1" charset="-128"/>
            </a:endParaRPr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4572000" y="3178175"/>
            <a:ext cx="413067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742950" indent="-285750"/>
            <a:r>
              <a:rPr lang="en-US" dirty="0">
                <a:latin typeface="+mn-lt"/>
              </a:rPr>
              <a:t>As devices get </a:t>
            </a:r>
            <a:r>
              <a:rPr lang="en-US" dirty="0">
                <a:solidFill>
                  <a:schemeClr val="accent2"/>
                </a:solidFill>
                <a:latin typeface="+mn-lt"/>
              </a:rPr>
              <a:t>smaller</a:t>
            </a:r>
            <a:r>
              <a:rPr lang="en-US" dirty="0">
                <a:latin typeface="+mn-lt"/>
              </a:rPr>
              <a:t>, failure rates increase</a:t>
            </a:r>
          </a:p>
          <a:p>
            <a:pPr marL="742950" indent="-285750"/>
            <a:r>
              <a:rPr lang="en-US" dirty="0">
                <a:latin typeface="+mn-lt"/>
              </a:rPr>
              <a:t> chemists think P=0.95 is good</a:t>
            </a:r>
          </a:p>
          <a:p>
            <a:pPr marL="742950" indent="-285750"/>
            <a:r>
              <a:rPr lang="en-US" dirty="0">
                <a:latin typeface="+mn-lt"/>
              </a:rPr>
              <a:t>As devices get </a:t>
            </a:r>
            <a:r>
              <a:rPr lang="en-US" dirty="0">
                <a:solidFill>
                  <a:schemeClr val="accent2"/>
                </a:solidFill>
                <a:latin typeface="+mn-lt"/>
              </a:rPr>
              <a:t>faster</a:t>
            </a:r>
            <a:r>
              <a:rPr lang="en-US" dirty="0">
                <a:latin typeface="+mn-lt"/>
              </a:rPr>
              <a:t>, failure rate increases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1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1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1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1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1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1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1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1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 autoUpdateAnimBg="0"/>
      <p:bldP spid="101380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Networking, Data Center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does Google deal with millions of simultaneous user search requests?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effect of one computer crashing in their cloud?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(2008)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153400" cy="4114800"/>
          </a:xfrm>
        </p:spPr>
        <p:txBody>
          <a:bodyPr/>
          <a:lstStyle/>
          <a:p>
            <a:r>
              <a:rPr lang="en-US" dirty="0" smtClean="0"/>
              <a:t>Building block 1800 server cluster</a:t>
            </a:r>
          </a:p>
          <a:p>
            <a:r>
              <a:rPr lang="en-US" i="1" dirty="0" smtClean="0"/>
              <a:t>In </a:t>
            </a:r>
            <a:r>
              <a:rPr lang="en-US" i="1" dirty="0" smtClean="0"/>
              <a:t>each cluster’s first year, it’s typical that</a:t>
            </a:r>
            <a:r>
              <a:rPr lang="en-US" i="1" dirty="0" smtClean="0"/>
              <a:t> </a:t>
            </a:r>
          </a:p>
          <a:p>
            <a:pPr lvl="1"/>
            <a:r>
              <a:rPr lang="en-US" i="1" dirty="0" smtClean="0"/>
              <a:t>1,000 </a:t>
            </a:r>
            <a:r>
              <a:rPr lang="en-US" i="1" dirty="0" smtClean="0"/>
              <a:t>individual machine failures will occur</a:t>
            </a:r>
            <a:r>
              <a:rPr lang="en-US" i="1" dirty="0" smtClean="0"/>
              <a:t>;</a:t>
            </a:r>
          </a:p>
          <a:p>
            <a:pPr lvl="1"/>
            <a:r>
              <a:rPr lang="en-US" i="1" dirty="0" smtClean="0"/>
              <a:t> </a:t>
            </a:r>
            <a:r>
              <a:rPr lang="en-US" i="1" dirty="0" smtClean="0"/>
              <a:t>thousands of hard drive failures will occur</a:t>
            </a:r>
            <a:r>
              <a:rPr lang="en-US" i="1" dirty="0" smtClean="0"/>
              <a:t>;</a:t>
            </a:r>
          </a:p>
          <a:p>
            <a:pPr lvl="1"/>
            <a:r>
              <a:rPr lang="en-US" i="1" dirty="0" smtClean="0"/>
              <a:t>… and there’s </a:t>
            </a:r>
            <a:r>
              <a:rPr lang="en-US" i="1" dirty="0" smtClean="0"/>
              <a:t>about a 50 percent chance that the cluster will overheat, taking down most of the servers in less than 5 minutes and taking 1 to 2 days to recover.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7934" y="5943600"/>
            <a:ext cx="9046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http://www.datacenterknowledge.com/archives/2008/05/30/failure-rates-in-google-data-centers/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993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A9588C-E974-6E4C-97F9-774FD968F258}" type="slidenum">
              <a:rPr lang="en-US" smtClean="0">
                <a:latin typeface="Arial" pitchFamily="1" charset="0"/>
              </a:rPr>
              <a:pPr/>
              <a:t>53</a:t>
            </a:fld>
            <a:endParaRPr lang="en-US" smtClean="0">
              <a:latin typeface="Arial" pitchFamily="1" charset="0"/>
            </a:endParaRPr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Defect vs. Fault Tolerance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Defect</a:t>
            </a:r>
          </a:p>
          <a:p>
            <a:pPr lvl="1"/>
            <a:r>
              <a:rPr lang="en-US">
                <a:ea typeface="ＭＳ Ｐゴシック" pitchFamily="1" charset="-128"/>
              </a:rPr>
              <a:t>Can tolerate large defect rates (10%)</a:t>
            </a:r>
          </a:p>
          <a:p>
            <a:pPr lvl="2"/>
            <a:r>
              <a:rPr lang="en-US">
                <a:ea typeface="ＭＳ Ｐゴシック" pitchFamily="1" charset="-128"/>
              </a:rPr>
              <a:t>Use virtually all good components</a:t>
            </a:r>
          </a:p>
          <a:p>
            <a:pPr lvl="2"/>
            <a:r>
              <a:rPr lang="en-US">
                <a:ea typeface="ＭＳ Ｐゴシック" pitchFamily="1" charset="-128"/>
              </a:rPr>
              <a:t>Small overhead beyond faulty components</a:t>
            </a:r>
          </a:p>
          <a:p>
            <a:r>
              <a:rPr lang="en-US"/>
              <a:t>Fault </a:t>
            </a:r>
          </a:p>
          <a:p>
            <a:pPr lvl="1"/>
            <a:r>
              <a:rPr lang="en-US">
                <a:ea typeface="ＭＳ Ｐゴシック" pitchFamily="1" charset="-128"/>
              </a:rPr>
              <a:t>Require lower fault rate (</a:t>
            </a:r>
            <a:r>
              <a:rPr lang="en-US" i="1">
                <a:ea typeface="ＭＳ Ｐゴシック" pitchFamily="1" charset="-128"/>
              </a:rPr>
              <a:t>e.g.</a:t>
            </a:r>
            <a:r>
              <a:rPr lang="en-US">
                <a:ea typeface="ＭＳ Ｐゴシック" pitchFamily="1" charset="-128"/>
              </a:rPr>
              <a:t> VN &lt;0.4%)</a:t>
            </a:r>
          </a:p>
          <a:p>
            <a:pPr lvl="2"/>
            <a:r>
              <a:rPr lang="en-US">
                <a:ea typeface="ＭＳ Ｐゴシック" pitchFamily="1" charset="-128"/>
              </a:rPr>
              <a:t>Overhead to do so can be quite large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6DF85A-09C8-8F43-BF40-910EE317CFB4}" type="slidenum">
              <a:rPr lang="en-US" smtClean="0">
                <a:latin typeface="Arial" pitchFamily="1" charset="0"/>
              </a:rPr>
              <a:pPr/>
              <a:t>54</a:t>
            </a:fld>
            <a:endParaRPr lang="en-US" smtClean="0">
              <a:latin typeface="Arial" pitchFamily="1" charset="0"/>
            </a:endParaRPr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87630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Possible to engineer practical, reliable systems from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ＭＳ Ｐゴシック" pitchFamily="1" charset="-128"/>
              </a:rPr>
              <a:t>Imperfect fabrication processes (defects)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ＭＳ Ｐゴシック" pitchFamily="1" charset="-128"/>
              </a:rPr>
              <a:t>Unreliable elements (faults)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We do it today for large scale systems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ＭＳ Ｐゴシック" pitchFamily="1" charset="-128"/>
              </a:rPr>
              <a:t>Memories (</a:t>
            </a:r>
            <a:r>
              <a:rPr lang="en-US" sz="2400" dirty="0" err="1">
                <a:ea typeface="ＭＳ Ｐゴシック" pitchFamily="1" charset="-128"/>
              </a:rPr>
              <a:t>DRAMs</a:t>
            </a:r>
            <a:r>
              <a:rPr lang="en-US" sz="2400" dirty="0">
                <a:ea typeface="ＭＳ Ｐゴシック" pitchFamily="1" charset="-128"/>
              </a:rPr>
              <a:t>, Hard Disks, CDs)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ea typeface="ＭＳ Ｐゴシック" pitchFamily="1" charset="-128"/>
              </a:rPr>
              <a:t>Internet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ea typeface="ＭＳ Ｐゴシック" pitchFamily="1" charset="-128"/>
              </a:rPr>
              <a:t>Multiprocessor chips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ea typeface="ＭＳ Ｐゴシック" pitchFamily="1" charset="-128"/>
              </a:rPr>
              <a:t>Data Centers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…and critical systems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ＭＳ Ｐゴシック" pitchFamily="1" charset="-128"/>
              </a:rPr>
              <a:t>Space ships, Airplanes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Engineering Questions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ＭＳ Ｐゴシック" pitchFamily="1" charset="-128"/>
              </a:rPr>
              <a:t>Where invest area/effort?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ea typeface="ＭＳ Ｐゴシック" pitchFamily="1" charset="-128"/>
              </a:rPr>
              <a:t>Higher yielding components? Tolerating faulty components?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1024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AF7AE5-102A-BF43-9985-76F94E98DEA1}" type="slidenum">
              <a:rPr lang="en-US" smtClean="0">
                <a:latin typeface="Arial" pitchFamily="1" charset="0"/>
              </a:rPr>
              <a:pPr/>
              <a:t>55</a:t>
            </a:fld>
            <a:endParaRPr lang="en-US" smtClean="0">
              <a:latin typeface="Arial" pitchFamily="1" charset="0"/>
            </a:endParaRPr>
          </a:p>
        </p:txBody>
      </p:sp>
      <p:sp>
        <p:nvSpPr>
          <p:cNvPr id="1024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 Ideas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382000" cy="4343400"/>
          </a:xfrm>
        </p:spPr>
        <p:txBody>
          <a:bodyPr/>
          <a:lstStyle/>
          <a:p>
            <a:r>
              <a:rPr lang="en-US"/>
              <a:t>Left to itself:</a:t>
            </a:r>
          </a:p>
          <a:p>
            <a:pPr lvl="1"/>
            <a:r>
              <a:rPr lang="en-US">
                <a:ea typeface="ＭＳ Ｐゴシック" pitchFamily="1" charset="-128"/>
              </a:rPr>
              <a:t>reliability of system &lt;&lt; reliability of parts</a:t>
            </a:r>
          </a:p>
          <a:p>
            <a:r>
              <a:rPr lang="en-US"/>
              <a:t>Can design</a:t>
            </a:r>
          </a:p>
          <a:p>
            <a:pPr lvl="1"/>
            <a:r>
              <a:rPr lang="en-US">
                <a:ea typeface="ＭＳ Ｐゴシック" pitchFamily="1" charset="-128"/>
              </a:rPr>
              <a:t>system reliability &gt;&gt; reliability of parts [defects]</a:t>
            </a:r>
          </a:p>
          <a:p>
            <a:pPr lvl="1"/>
            <a:r>
              <a:rPr lang="en-US">
                <a:ea typeface="ＭＳ Ｐゴシック" pitchFamily="1" charset="-128"/>
              </a:rPr>
              <a:t>system reliability ~= reliability of parts [faults]</a:t>
            </a:r>
          </a:p>
          <a:p>
            <a:r>
              <a:rPr lang="en-US"/>
              <a:t>For large systems</a:t>
            </a:r>
          </a:p>
          <a:p>
            <a:pPr lvl="1"/>
            <a:r>
              <a:rPr lang="en-US">
                <a:ea typeface="ＭＳ Ｐゴシック" pitchFamily="1" charset="-128"/>
              </a:rPr>
              <a:t>must engineer reliability of system</a:t>
            </a:r>
          </a:p>
          <a:p>
            <a:pPr lvl="1"/>
            <a:r>
              <a:rPr lang="en-US">
                <a:ea typeface="ＭＳ Ｐゴシック" pitchFamily="1" charset="-128"/>
              </a:rPr>
              <a:t>…all systems becoming “large”</a:t>
            </a:r>
          </a:p>
          <a:p>
            <a:pPr lvl="1"/>
            <a:endParaRPr lang="en-US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56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>
                <a:sym typeface="Wingdings"/>
              </a:rPr>
              <a:t>Final Project Report</a:t>
            </a:r>
          </a:p>
          <a:p>
            <a:pPr lvl="1"/>
            <a:r>
              <a:rPr lang="en-US" dirty="0" smtClean="0">
                <a:sym typeface="Wingdings"/>
              </a:rPr>
              <a:t>Due </a:t>
            </a:r>
            <a:r>
              <a:rPr lang="en-US" dirty="0" smtClean="0">
                <a:sym typeface="Wingdings"/>
              </a:rPr>
              <a:t>Friday</a:t>
            </a:r>
          </a:p>
          <a:p>
            <a:r>
              <a:rPr lang="en-US" dirty="0" smtClean="0">
                <a:sym typeface="Wingdings"/>
              </a:rPr>
              <a:t>Collect Zed Boards</a:t>
            </a:r>
          </a:p>
          <a:p>
            <a:pPr lvl="1"/>
            <a:r>
              <a:rPr lang="en-US" dirty="0" smtClean="0">
                <a:sym typeface="Wingdings"/>
              </a:rPr>
              <a:t>Class Monday 4/24</a:t>
            </a:r>
            <a:endParaRPr lang="en-US" dirty="0" smtClean="0"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998E18-FC20-A349-AF4B-DC604AE46535}" type="slidenum">
              <a:rPr lang="en-US" smtClean="0">
                <a:latin typeface="Arial" pitchFamily="1" charset="0"/>
              </a:rPr>
              <a:pPr/>
              <a:t>6</a:t>
            </a:fld>
            <a:endParaRPr lang="en-US" smtClean="0">
              <a:latin typeface="Arial" pitchFamily="1" charset="0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Three Problems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257800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sz="2400" b="1" dirty="0">
                <a:solidFill>
                  <a:schemeClr val="bg2"/>
                </a:solidFill>
              </a:rPr>
              <a:t>Defects:</a:t>
            </a:r>
            <a:r>
              <a:rPr lang="en-US" sz="2400" dirty="0">
                <a:solidFill>
                  <a:schemeClr val="bg2"/>
                </a:solidFill>
              </a:rPr>
              <a:t>  Manufacturing imperfection</a:t>
            </a:r>
          </a:p>
          <a:p>
            <a:pPr marL="914400" lvl="1" indent="-457200">
              <a:lnSpc>
                <a:spcPct val="80000"/>
              </a:lnSpc>
            </a:pPr>
            <a:r>
              <a:rPr lang="en-US" sz="2400" dirty="0">
                <a:solidFill>
                  <a:schemeClr val="bg2"/>
                </a:solidFill>
                <a:ea typeface="ＭＳ Ｐゴシック" pitchFamily="1" charset="-128"/>
              </a:rPr>
              <a:t>Occur before operation; persistent</a:t>
            </a:r>
          </a:p>
          <a:p>
            <a:pPr marL="1295400" lvl="2" indent="-381000">
              <a:lnSpc>
                <a:spcPct val="80000"/>
              </a:lnSpc>
            </a:pPr>
            <a:r>
              <a:rPr lang="en-US" sz="2000" dirty="0">
                <a:solidFill>
                  <a:schemeClr val="bg2"/>
                </a:solidFill>
                <a:ea typeface="ＭＳ Ｐゴシック" pitchFamily="1" charset="-128"/>
              </a:rPr>
              <a:t>Shorts, breaks, bad contact</a:t>
            </a:r>
            <a:endParaRPr lang="en-US" sz="1800" dirty="0" smtClean="0">
              <a:solidFill>
                <a:schemeClr val="bg2"/>
              </a:solidFill>
              <a:ea typeface="ＭＳ Ｐゴシック" pitchFamily="1" charset="-128"/>
            </a:endParaRP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sz="2400" b="1" dirty="0" smtClean="0"/>
              <a:t>Transient </a:t>
            </a:r>
            <a:r>
              <a:rPr lang="en-US" sz="2400" b="1" dirty="0"/>
              <a:t>Faults:</a:t>
            </a:r>
            <a:r>
              <a:rPr lang="en-US" sz="2400" dirty="0"/>
              <a:t> </a:t>
            </a:r>
          </a:p>
          <a:p>
            <a:pPr marL="914400" lvl="1" indent="-457200">
              <a:lnSpc>
                <a:spcPct val="80000"/>
              </a:lnSpc>
            </a:pPr>
            <a:r>
              <a:rPr lang="en-US" sz="2400" dirty="0">
                <a:ea typeface="ＭＳ Ｐゴシック" pitchFamily="1" charset="-128"/>
              </a:rPr>
              <a:t>Occur during operation; transient</a:t>
            </a:r>
          </a:p>
          <a:p>
            <a:pPr marL="1295400" lvl="2" indent="-381000">
              <a:lnSpc>
                <a:spcPct val="80000"/>
              </a:lnSpc>
            </a:pPr>
            <a:r>
              <a:rPr lang="en-US" sz="2000" dirty="0">
                <a:ea typeface="ＭＳ Ｐゴシック" pitchFamily="1" charset="-128"/>
              </a:rPr>
              <a:t>node X value flips:  crosstalk, ionizing particles, bad timing, tunneling, thermal noise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sz="2400" b="1" dirty="0">
                <a:solidFill>
                  <a:srgbClr val="808080"/>
                </a:solidFill>
              </a:rPr>
              <a:t>Lifetime “wear” defects</a:t>
            </a:r>
          </a:p>
          <a:p>
            <a:pPr marL="914400" lvl="1" indent="-457200">
              <a:lnSpc>
                <a:spcPct val="80000"/>
              </a:lnSpc>
            </a:pPr>
            <a:r>
              <a:rPr lang="en-US" sz="2400" dirty="0">
                <a:solidFill>
                  <a:srgbClr val="808080"/>
                </a:solidFill>
                <a:ea typeface="ＭＳ Ｐゴシック" pitchFamily="1" charset="-128"/>
              </a:rPr>
              <a:t>Parts become bad during operational lifetime</a:t>
            </a:r>
          </a:p>
          <a:p>
            <a:pPr marL="1295400" lvl="2" indent="-381000">
              <a:lnSpc>
                <a:spcPct val="80000"/>
              </a:lnSpc>
            </a:pPr>
            <a:r>
              <a:rPr lang="en-US" sz="2000" dirty="0">
                <a:solidFill>
                  <a:srgbClr val="808080"/>
                </a:solidFill>
                <a:ea typeface="ＭＳ Ｐゴシック" pitchFamily="1" charset="-128"/>
              </a:rPr>
              <a:t>Fatigue, </a:t>
            </a:r>
            <a:r>
              <a:rPr lang="en-US" sz="2000" dirty="0" err="1">
                <a:solidFill>
                  <a:srgbClr val="808080"/>
                </a:solidFill>
                <a:ea typeface="ＭＳ Ｐゴシック" pitchFamily="1" charset="-128"/>
              </a:rPr>
              <a:t>electromigration</a:t>
            </a:r>
            <a:r>
              <a:rPr lang="en-US" sz="2000" dirty="0">
                <a:solidFill>
                  <a:srgbClr val="808080"/>
                </a:solidFill>
                <a:ea typeface="ＭＳ Ｐゴシック" pitchFamily="1" charset="-128"/>
              </a:rPr>
              <a:t>, burnout….</a:t>
            </a:r>
          </a:p>
          <a:p>
            <a:pPr marL="914400" lvl="1" indent="-457200">
              <a:lnSpc>
                <a:spcPct val="80000"/>
              </a:lnSpc>
            </a:pPr>
            <a:r>
              <a:rPr lang="en-US" sz="2400" dirty="0">
                <a:solidFill>
                  <a:srgbClr val="808080"/>
                </a:solidFill>
                <a:ea typeface="ＭＳ Ｐゴシック" pitchFamily="1" charset="-128"/>
              </a:rPr>
              <a:t>…slower</a:t>
            </a:r>
          </a:p>
          <a:p>
            <a:pPr marL="1295400" lvl="2" indent="-381000">
              <a:lnSpc>
                <a:spcPct val="80000"/>
              </a:lnSpc>
            </a:pPr>
            <a:r>
              <a:rPr lang="en-US" sz="2000" dirty="0">
                <a:solidFill>
                  <a:srgbClr val="808080"/>
                </a:solidFill>
                <a:ea typeface="ＭＳ Ｐゴシック" pitchFamily="1" charset="-128"/>
              </a:rPr>
              <a:t>NBTI, Hot Carrier Injection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675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2E5645-E650-6E42-AB81-C2092739FD44}" type="slidenum">
              <a:rPr lang="en-US" smtClean="0">
                <a:latin typeface="Arial" pitchFamily="1" charset="0"/>
              </a:rPr>
              <a:pPr/>
              <a:t>7</a:t>
            </a:fld>
            <a:endParaRPr lang="en-US" smtClean="0">
              <a:latin typeface="Arial" pitchFamily="1" charset="0"/>
            </a:endParaRPr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Faults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343400"/>
          </a:xfrm>
        </p:spPr>
        <p:txBody>
          <a:bodyPr/>
          <a:lstStyle/>
          <a:p>
            <a:r>
              <a:rPr lang="en-US"/>
              <a:t>Bits, processors, wires</a:t>
            </a:r>
          </a:p>
          <a:p>
            <a:pPr lvl="1"/>
            <a:r>
              <a:rPr lang="en-US">
                <a:ea typeface="ＭＳ Ｐゴシック" pitchFamily="1" charset="-128"/>
              </a:rPr>
              <a:t>May fail during operation</a:t>
            </a:r>
          </a:p>
          <a:p>
            <a:r>
              <a:rPr lang="en-US"/>
              <a:t>Basic Idea same:</a:t>
            </a:r>
          </a:p>
          <a:p>
            <a:pPr lvl="1"/>
            <a:r>
              <a:rPr lang="en-US">
                <a:ea typeface="ＭＳ Ｐゴシック" pitchFamily="1" charset="-128"/>
              </a:rPr>
              <a:t>Detect failure using redundancy</a:t>
            </a:r>
          </a:p>
          <a:p>
            <a:pPr lvl="1"/>
            <a:r>
              <a:rPr lang="en-US">
                <a:ea typeface="ＭＳ Ｐゴシック" pitchFamily="1" charset="-128"/>
              </a:rPr>
              <a:t>Correct</a:t>
            </a:r>
          </a:p>
          <a:p>
            <a:r>
              <a:rPr lang="en-US"/>
              <a:t>Now</a:t>
            </a:r>
          </a:p>
          <a:p>
            <a:pPr lvl="1"/>
            <a:r>
              <a:rPr lang="en-US">
                <a:ea typeface="ＭＳ Ｐゴシック" pitchFamily="1" charset="-128"/>
              </a:rPr>
              <a:t>Must identify and correct </a:t>
            </a:r>
            <a:r>
              <a:rPr lang="en-US">
                <a:solidFill>
                  <a:schemeClr val="accent2"/>
                </a:solidFill>
                <a:ea typeface="ＭＳ Ｐゴシック" pitchFamily="1" charset="-128"/>
              </a:rPr>
              <a:t>online</a:t>
            </a:r>
            <a:r>
              <a:rPr lang="en-US">
                <a:ea typeface="ＭＳ Ｐゴシック" pitchFamily="1" charset="-128"/>
              </a:rPr>
              <a:t> with the computation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Fault Sources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Transient Sources</a:t>
            </a:r>
          </a:p>
        </p:txBody>
      </p:sp>
      <p:sp>
        <p:nvSpPr>
          <p:cNvPr id="68611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Effects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Thermal </a:t>
            </a:r>
            <a:r>
              <a:rPr lang="en-US" dirty="0" smtClean="0">
                <a:ea typeface="ＭＳ Ｐゴシック" pitchFamily="1" charset="-128"/>
              </a:rPr>
              <a:t>noise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Supply voltage noise</a:t>
            </a:r>
            <a:endParaRPr lang="en-US" dirty="0" smtClean="0">
              <a:ea typeface="ＭＳ Ｐゴシック" pitchFamily="1" charset="-128"/>
            </a:endParaRPr>
          </a:p>
          <a:p>
            <a:pPr lvl="1"/>
            <a:r>
              <a:rPr lang="en-US" dirty="0" smtClean="0">
                <a:ea typeface="ＭＳ Ｐゴシック" pitchFamily="1" charset="-128"/>
              </a:rPr>
              <a:t>Timing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Ionizing particles</a:t>
            </a:r>
          </a:p>
          <a:p>
            <a:pPr lvl="2"/>
            <a:r>
              <a:rPr lang="en-US" dirty="0" smtClean="0">
                <a:latin typeface="Symbol" pitchFamily="1" charset="2"/>
                <a:ea typeface="Symbol" pitchFamily="1" charset="2"/>
                <a:cs typeface="Symbol" pitchFamily="1" charset="2"/>
              </a:rPr>
              <a:t>a</a:t>
            </a:r>
            <a:r>
              <a:rPr lang="en-US" dirty="0" smtClean="0">
                <a:ea typeface="ＭＳ Ｐゴシック" pitchFamily="1" charset="-128"/>
              </a:rPr>
              <a:t> particle 10</a:t>
            </a:r>
            <a:r>
              <a:rPr lang="en-US" baseline="30000" dirty="0" smtClean="0">
                <a:ea typeface="ＭＳ Ｐゴシック" pitchFamily="1" charset="-128"/>
              </a:rPr>
              <a:t>5</a:t>
            </a:r>
            <a:r>
              <a:rPr lang="en-US" dirty="0" smtClean="0">
                <a:ea typeface="ＭＳ Ｐゴシック" pitchFamily="1" charset="-128"/>
              </a:rPr>
              <a:t> to 10</a:t>
            </a:r>
            <a:r>
              <a:rPr lang="en-US" baseline="30000" dirty="0" smtClean="0">
                <a:ea typeface="ＭＳ Ｐゴシック" pitchFamily="1" charset="-128"/>
              </a:rPr>
              <a:t>6</a:t>
            </a:r>
            <a:r>
              <a:rPr lang="en-US" dirty="0" smtClean="0">
                <a:ea typeface="ＭＳ Ｐゴシック" pitchFamily="1" charset="-128"/>
              </a:rPr>
              <a:t> </a:t>
            </a:r>
            <a:r>
              <a:rPr lang="en-US" dirty="0" smtClean="0">
                <a:ea typeface="ＭＳ Ｐゴシック" pitchFamily="1" charset="-128"/>
              </a:rPr>
              <a:t>electrons</a:t>
            </a:r>
          </a:p>
          <a:p>
            <a:pPr lvl="3"/>
            <a:r>
              <a:rPr lang="en-US" dirty="0" smtClean="0">
                <a:ea typeface="ＭＳ Ｐゴシック" pitchFamily="1" charset="-128"/>
              </a:rPr>
              <a:t>Discharge DRAM cell (multiple)</a:t>
            </a:r>
            <a:endParaRPr lang="en-US" dirty="0" smtClean="0">
              <a:ea typeface="ＭＳ Ｐゴシック" pitchFamily="1" charset="-128"/>
            </a:endParaRPr>
          </a:p>
          <a:p>
            <a:pPr lvl="2"/>
            <a:r>
              <a:rPr lang="en-US" dirty="0" smtClean="0">
                <a:ea typeface="ＭＳ Ｐゴシック" pitchFamily="1" charset="-128"/>
              </a:rPr>
              <a:t>Gates </a:t>
            </a:r>
            <a:r>
              <a:rPr lang="en-US" dirty="0" smtClean="0">
                <a:ea typeface="ＭＳ Ｐゴシック" pitchFamily="1" charset="-128"/>
              </a:rPr>
              <a:t>with </a:t>
            </a:r>
            <a:r>
              <a:rPr lang="en-US" dirty="0" smtClean="0">
                <a:ea typeface="ＭＳ Ｐゴシック" pitchFamily="1" charset="-128"/>
              </a:rPr>
              <a:t>15—30 electrons</a:t>
            </a:r>
          </a:p>
          <a:p>
            <a:pPr lvl="3"/>
            <a:r>
              <a:rPr lang="en-US" dirty="0" smtClean="0">
                <a:ea typeface="ＭＳ Ｐゴシック" pitchFamily="1" charset="-128"/>
              </a:rPr>
              <a:t>Even if CMOS restores, takes time</a:t>
            </a:r>
          </a:p>
        </p:txBody>
      </p:sp>
      <p:sp>
        <p:nvSpPr>
          <p:cNvPr id="6861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1" charset="0"/>
              </a:rPr>
              <a:t>Penn ESE532 Spring 2017 -- DeHon</a:t>
            </a:r>
            <a:endParaRPr lang="en-US">
              <a:latin typeface="Arial" pitchFamily="1" charset="0"/>
            </a:endParaRPr>
          </a:p>
        </p:txBody>
      </p:sp>
      <p:sp>
        <p:nvSpPr>
          <p:cNvPr id="6861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150874-13EE-EC4B-B8D8-33DA661BCC08}" type="slidenum">
              <a:rPr lang="en-US" smtClean="0">
                <a:latin typeface="Arial" pitchFamily="1" charset="0"/>
              </a:rPr>
              <a:pPr/>
              <a:t>9</a:t>
            </a:fld>
            <a:endParaRPr lang="en-US" smtClean="0">
              <a:latin typeface="Arial" pitchFamily="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30142</TotalTime>
  <Words>2070</Words>
  <Application>Microsoft Macintosh PowerPoint</Application>
  <PresentationFormat>On-screen Show (4:3)</PresentationFormat>
  <Paragraphs>453</Paragraphs>
  <Slides>56</Slides>
  <Notes>3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8" baseType="lpstr">
      <vt:lpstr>Blank Presentation</vt:lpstr>
      <vt:lpstr>Microsoft Equation</vt:lpstr>
      <vt:lpstr>ESE532: System-on-a-Chip Architecture</vt:lpstr>
      <vt:lpstr>Today</vt:lpstr>
      <vt:lpstr>Message</vt:lpstr>
      <vt:lpstr>Reminder</vt:lpstr>
      <vt:lpstr>Simple Implications: Pgood=PgN</vt:lpstr>
      <vt:lpstr>Three Problems</vt:lpstr>
      <vt:lpstr>Faults</vt:lpstr>
      <vt:lpstr>Fault Sources</vt:lpstr>
      <vt:lpstr>Transient Sources</vt:lpstr>
      <vt:lpstr>Voltage and Error Rate</vt:lpstr>
      <vt:lpstr>Scaling and Error Rates</vt:lpstr>
      <vt:lpstr>Errors versus Frequency</vt:lpstr>
      <vt:lpstr>Memory</vt:lpstr>
      <vt:lpstr>Simple Memory Example</vt:lpstr>
      <vt:lpstr>Redundant Memory</vt:lpstr>
      <vt:lpstr>Redundant Memory</vt:lpstr>
      <vt:lpstr>Redundant Memory</vt:lpstr>
      <vt:lpstr>Redundant Memory</vt:lpstr>
      <vt:lpstr>Better: Less Overhead</vt:lpstr>
      <vt:lpstr>Row/Column Parity</vt:lpstr>
      <vt:lpstr>Row/Column Parity</vt:lpstr>
      <vt:lpstr>Row/Column Parity</vt:lpstr>
      <vt:lpstr>Preclass Exercise</vt:lpstr>
      <vt:lpstr>Row/Column Parity</vt:lpstr>
      <vt:lpstr>In Use Today</vt:lpstr>
      <vt:lpstr>Data Storage</vt:lpstr>
      <vt:lpstr>CETS ENIAC Cluster</vt:lpstr>
      <vt:lpstr>Preclass 4</vt:lpstr>
      <vt:lpstr>RAID</vt:lpstr>
      <vt:lpstr>Interconnect</vt:lpstr>
      <vt:lpstr>Gigabit Ethernet</vt:lpstr>
      <vt:lpstr>Interconnect</vt:lpstr>
      <vt:lpstr>Interconnect</vt:lpstr>
      <vt:lpstr>Interconnect Fault Example</vt:lpstr>
      <vt:lpstr>Interconnect Fault Example</vt:lpstr>
      <vt:lpstr>Interconnect Fault Example</vt:lpstr>
      <vt:lpstr>Interconnect Fault Example</vt:lpstr>
      <vt:lpstr>Interconnect Fault Example</vt:lpstr>
      <vt:lpstr>Compute</vt:lpstr>
      <vt:lpstr>Compute Elements</vt:lpstr>
      <vt:lpstr>Compute Elements</vt:lpstr>
      <vt:lpstr>In Use</vt:lpstr>
      <vt:lpstr>Forward Recovery</vt:lpstr>
      <vt:lpstr>Detect / Correct</vt:lpstr>
      <vt:lpstr>Correction</vt:lpstr>
      <vt:lpstr>Detect vs. Correct</vt:lpstr>
      <vt:lpstr>2D Window Filtering</vt:lpstr>
      <vt:lpstr>Rollback Recovery</vt:lpstr>
      <vt:lpstr>Rollback vs. Forward</vt:lpstr>
      <vt:lpstr>Networking, Data Center</vt:lpstr>
      <vt:lpstr>Cloud Providers</vt:lpstr>
      <vt:lpstr>Google (2008)</vt:lpstr>
      <vt:lpstr>Defect vs. Fault Tolerance</vt:lpstr>
      <vt:lpstr>Summary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126</cp:revision>
  <cp:lastPrinted>2017-04-19T13:06:54Z</cp:lastPrinted>
  <dcterms:created xsi:type="dcterms:W3CDTF">2017-04-17T14:07:48Z</dcterms:created>
  <dcterms:modified xsi:type="dcterms:W3CDTF">2017-04-19T13:06:58Z</dcterms:modified>
</cp:coreProperties>
</file>