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41.xml" ContentType="application/vnd.openxmlformats-officedocument.presentationml.slide+xml"/>
  <Override PartName="/ppt/theme/theme3.xml" ContentType="application/vnd.openxmlformats-officedocument.theme+xml"/>
  <Override PartName="/ppt/slides/slide57.xml" ContentType="application/vnd.openxmlformats-officedocument.presentationml.slid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47.xml" ContentType="application/vnd.openxmlformats-officedocument.presentationml.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62"/>
  </p:notesMasterIdLst>
  <p:handoutMasterIdLst>
    <p:handoutMasterId r:id="rId63"/>
  </p:handoutMasterIdLst>
  <p:sldIdLst>
    <p:sldId id="407" r:id="rId2"/>
    <p:sldId id="320" r:id="rId3"/>
    <p:sldId id="410" r:id="rId4"/>
    <p:sldId id="457" r:id="rId5"/>
    <p:sldId id="458" r:id="rId6"/>
    <p:sldId id="459" r:id="rId7"/>
    <p:sldId id="460" r:id="rId8"/>
    <p:sldId id="461" r:id="rId9"/>
    <p:sldId id="462" r:id="rId10"/>
    <p:sldId id="470" r:id="rId11"/>
    <p:sldId id="463" r:id="rId12"/>
    <p:sldId id="512" r:id="rId13"/>
    <p:sldId id="464" r:id="rId14"/>
    <p:sldId id="472" r:id="rId15"/>
    <p:sldId id="473" r:id="rId16"/>
    <p:sldId id="474" r:id="rId17"/>
    <p:sldId id="475" r:id="rId18"/>
    <p:sldId id="476" r:id="rId19"/>
    <p:sldId id="478" r:id="rId20"/>
    <p:sldId id="479" r:id="rId21"/>
    <p:sldId id="480" r:id="rId22"/>
    <p:sldId id="481" r:id="rId23"/>
    <p:sldId id="482" r:id="rId24"/>
    <p:sldId id="477" r:id="rId25"/>
    <p:sldId id="483" r:id="rId26"/>
    <p:sldId id="492" r:id="rId27"/>
    <p:sldId id="484" r:id="rId28"/>
    <p:sldId id="485" r:id="rId29"/>
    <p:sldId id="500" r:id="rId30"/>
    <p:sldId id="487" r:id="rId31"/>
    <p:sldId id="488" r:id="rId32"/>
    <p:sldId id="486" r:id="rId33"/>
    <p:sldId id="465" r:id="rId34"/>
    <p:sldId id="468" r:id="rId35"/>
    <p:sldId id="489" r:id="rId36"/>
    <p:sldId id="490" r:id="rId37"/>
    <p:sldId id="491" r:id="rId38"/>
    <p:sldId id="494" r:id="rId39"/>
    <p:sldId id="493" r:id="rId40"/>
    <p:sldId id="495" r:id="rId41"/>
    <p:sldId id="496" r:id="rId42"/>
    <p:sldId id="497" r:id="rId43"/>
    <p:sldId id="498" r:id="rId44"/>
    <p:sldId id="499" r:id="rId45"/>
    <p:sldId id="466" r:id="rId46"/>
    <p:sldId id="469" r:id="rId47"/>
    <p:sldId id="501" r:id="rId48"/>
    <p:sldId id="502" r:id="rId49"/>
    <p:sldId id="503" r:id="rId50"/>
    <p:sldId id="504" r:id="rId51"/>
    <p:sldId id="505" r:id="rId52"/>
    <p:sldId id="506" r:id="rId53"/>
    <p:sldId id="467" r:id="rId54"/>
    <p:sldId id="507" r:id="rId55"/>
    <p:sldId id="508" r:id="rId56"/>
    <p:sldId id="509" r:id="rId57"/>
    <p:sldId id="510" r:id="rId58"/>
    <p:sldId id="511" r:id="rId59"/>
    <p:sldId id="456" r:id="rId60"/>
    <p:sldId id="408" r:id="rId6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 charset="0"/>
        <a:ea typeface="+mn-ea"/>
        <a:cs typeface="+mn-cs"/>
      </a:defRPr>
    </a:lvl5pPr>
    <a:lvl6pPr marL="2286000" algn="l" defTabSz="457200" rtl="0" eaLnBrk="1" latinLnBrk="0" hangingPunct="1">
      <a:defRPr sz="2400" kern="1200">
        <a:solidFill>
          <a:schemeClr val="tx1"/>
        </a:solidFill>
        <a:latin typeface="Times New Roman" pitchFamily="1" charset="0"/>
        <a:ea typeface="+mn-ea"/>
        <a:cs typeface="+mn-cs"/>
      </a:defRPr>
    </a:lvl6pPr>
    <a:lvl7pPr marL="2743200" algn="l" defTabSz="457200" rtl="0" eaLnBrk="1" latinLnBrk="0" hangingPunct="1">
      <a:defRPr sz="2400" kern="1200">
        <a:solidFill>
          <a:schemeClr val="tx1"/>
        </a:solidFill>
        <a:latin typeface="Times New Roman" pitchFamily="1" charset="0"/>
        <a:ea typeface="+mn-ea"/>
        <a:cs typeface="+mn-cs"/>
      </a:defRPr>
    </a:lvl7pPr>
    <a:lvl8pPr marL="3200400" algn="l" defTabSz="457200" rtl="0" eaLnBrk="1" latinLnBrk="0" hangingPunct="1">
      <a:defRPr sz="2400" kern="1200">
        <a:solidFill>
          <a:schemeClr val="tx1"/>
        </a:solidFill>
        <a:latin typeface="Times New Roman" pitchFamily="1" charset="0"/>
        <a:ea typeface="+mn-ea"/>
        <a:cs typeface="+mn-cs"/>
      </a:defRPr>
    </a:lvl8pPr>
    <a:lvl9pPr marL="3657600" algn="l" defTabSz="457200" rtl="0" eaLnBrk="1" latinLnBrk="0" hangingPunct="1">
      <a:defRPr sz="2400" kern="1200">
        <a:solidFill>
          <a:schemeClr val="tx1"/>
        </a:solidFill>
        <a:latin typeface="Times New Roman"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FF0000"/>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89" d="100"/>
          <a:sy n="89" d="100"/>
        </p:scale>
        <p:origin x="-176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endParaRPr lang="en-US"/>
          </a:p>
        </p:txBody>
      </p:sp>
      <p:sp>
        <p:nvSpPr>
          <p:cNvPr id="717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n-US"/>
          </a:p>
        </p:txBody>
      </p:sp>
      <p:sp>
        <p:nvSpPr>
          <p:cNvPr id="717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endParaRPr lang="en-US"/>
          </a:p>
        </p:txBody>
      </p:sp>
      <p:sp>
        <p:nvSpPr>
          <p:cNvPr id="717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charset="0"/>
              </a:defRPr>
            </a:lvl1pPr>
          </a:lstStyle>
          <a:p>
            <a:pPr>
              <a:defRPr/>
            </a:pPr>
            <a:fld id="{A4FB0263-B9AE-DB49-AD24-C34AC1844F8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charset="0"/>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charset="0"/>
              </a:defRPr>
            </a:lvl1pPr>
          </a:lstStyle>
          <a:p>
            <a:pPr>
              <a:defRPr/>
            </a:pPr>
            <a:endParaRPr lang="en-US"/>
          </a:p>
        </p:txBody>
      </p:sp>
      <p:sp>
        <p:nvSpPr>
          <p:cNvPr id="276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charset="0"/>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New Roman" charset="0"/>
              </a:defRPr>
            </a:lvl1pPr>
          </a:lstStyle>
          <a:p>
            <a:pPr>
              <a:defRPr/>
            </a:pPr>
            <a:fld id="{78FA33B4-E75E-F145-B693-0D86DBAC621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0FEE5E-49C2-F247-A6A5-FE703B123AA5}" type="slidenum">
              <a:rPr lang="en-US"/>
              <a:pPr/>
              <a:t>60</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24C05-062A-C549-A621-ED1A3B49DA3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8B805B-7ECE-4E4E-BB82-0FCE625F3D7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42ED16-9D3C-6640-83D9-06FF8E68F16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57120A-B567-DA4D-BA9C-14ED794BF6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4DA7B5-BF74-7148-A7FE-D377B810013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776E09-996F-E941-A7DA-8A0ADFE1E1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BFFA72-A9B5-6E42-9905-01364E7F55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BC57BF-CC51-D84D-8EA3-3C3357DDED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397443E-5BDF-0743-AE27-BC35DF2207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21B859-DBCC-5B48-8B19-4415858BC51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9CA058-D9A1-8540-AB3D-5A41F22A61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Penn ESE532 Spring 2017 -- DeHon</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43D8B-594A-BD42-A512-E8ABC6C9EC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0" y="6477000"/>
            <a:ext cx="3733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6600"/>
                </a:solidFill>
                <a:latin typeface="+mn-lt"/>
              </a:defRPr>
            </a:lvl1pPr>
          </a:lstStyle>
          <a:p>
            <a:pPr>
              <a:defRPr/>
            </a:pPr>
            <a:r>
              <a:rPr lang="en-US" smtClean="0"/>
              <a:t>Penn ESE532 Spring 2017 -- DeHon</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latin typeface="+mn-lt"/>
              </a:defRPr>
            </a:lvl1pPr>
          </a:lstStyle>
          <a:p>
            <a:pPr>
              <a:defRPr/>
            </a:pPr>
            <a:fld id="{5B388F47-9142-A94D-936E-BD91359345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p:txStyles>
    <p:titleStyle>
      <a:lvl1pPr algn="ctr" rtl="0" eaLnBrk="0" fontAlgn="base" hangingPunct="0">
        <a:spcBef>
          <a:spcPct val="0"/>
        </a:spcBef>
        <a:spcAft>
          <a:spcPct val="0"/>
        </a:spcAft>
        <a:defRPr sz="4400">
          <a:solidFill>
            <a:schemeClr val="tx2"/>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chemeClr val="tx2"/>
          </a:solidFill>
          <a:latin typeface="Arial" charset="0"/>
          <a:ea typeface="ＭＳ Ｐゴシック" pitchFamily="1" charset="-128"/>
          <a:cs typeface="ＭＳ Ｐゴシック" pitchFamily="1" charset="-128"/>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4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4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4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wired.com/category/security/"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dirty="0"/>
          </a:p>
        </p:txBody>
      </p:sp>
      <p:sp>
        <p:nvSpPr>
          <p:cNvPr id="16387" name="Slide Number Placeholder 5"/>
          <p:cNvSpPr>
            <a:spLocks noGrp="1"/>
          </p:cNvSpPr>
          <p:nvPr>
            <p:ph type="sldNum" sz="quarter" idx="12"/>
          </p:nvPr>
        </p:nvSpPr>
        <p:spPr>
          <a:noFill/>
        </p:spPr>
        <p:txBody>
          <a:bodyPr/>
          <a:lstStyle/>
          <a:p>
            <a:fld id="{E44AF2E4-C780-3047-9B22-3CF860E98A49}" type="slidenum">
              <a:rPr lang="en-US" smtClean="0">
                <a:latin typeface="Times New Roman" pitchFamily="1" charset="0"/>
              </a:rPr>
              <a:pPr/>
              <a:t>1</a:t>
            </a:fld>
            <a:endParaRPr lang="en-US" smtClean="0">
              <a:latin typeface="Times New Roman" pitchFamily="1" charset="0"/>
            </a:endParaRPr>
          </a:p>
        </p:txBody>
      </p:sp>
      <p:sp>
        <p:nvSpPr>
          <p:cNvPr id="16388" name="Rectangle 2"/>
          <p:cNvSpPr>
            <a:spLocks noGrp="1" noChangeArrowheads="1"/>
          </p:cNvSpPr>
          <p:nvPr>
            <p:ph type="ctrTitle"/>
          </p:nvPr>
        </p:nvSpPr>
        <p:spPr>
          <a:xfrm>
            <a:off x="609600" y="533400"/>
            <a:ext cx="8001000" cy="1143000"/>
          </a:xfrm>
        </p:spPr>
        <p:txBody>
          <a:bodyPr/>
          <a:lstStyle/>
          <a:p>
            <a:r>
              <a:rPr lang="en-US" dirty="0" smtClean="0">
                <a:ea typeface="ＭＳ Ｐゴシック" pitchFamily="1" charset="-128"/>
                <a:cs typeface="ＭＳ Ｐゴシック" pitchFamily="1" charset="-128"/>
              </a:rPr>
              <a:t>ESE532:</a:t>
            </a:r>
            <a:br>
              <a:rPr lang="en-US" dirty="0" smtClean="0">
                <a:ea typeface="ＭＳ Ｐゴシック" pitchFamily="1" charset="-128"/>
                <a:cs typeface="ＭＳ Ｐゴシック" pitchFamily="1" charset="-128"/>
              </a:rPr>
            </a:br>
            <a:r>
              <a:rPr lang="en-US" dirty="0" smtClean="0">
                <a:ea typeface="ＭＳ Ｐゴシック" pitchFamily="1" charset="-128"/>
                <a:cs typeface="ＭＳ Ｐゴシック" pitchFamily="1" charset="-128"/>
              </a:rPr>
              <a:t>System-on-a-Chip Architecture</a:t>
            </a:r>
          </a:p>
        </p:txBody>
      </p:sp>
      <p:sp>
        <p:nvSpPr>
          <p:cNvPr id="16389" name="Rectangle 3"/>
          <p:cNvSpPr>
            <a:spLocks noGrp="1" noChangeArrowheads="1"/>
          </p:cNvSpPr>
          <p:nvPr>
            <p:ph type="subTitle" idx="1"/>
          </p:nvPr>
        </p:nvSpPr>
        <p:spPr>
          <a:xfrm>
            <a:off x="533400" y="3429000"/>
            <a:ext cx="7924800" cy="1752600"/>
          </a:xfrm>
        </p:spPr>
        <p:txBody>
          <a:bodyPr/>
          <a:lstStyle/>
          <a:p>
            <a:r>
              <a:rPr lang="en-US" dirty="0">
                <a:ea typeface="ＭＳ Ｐゴシック" pitchFamily="1" charset="-128"/>
                <a:cs typeface="ＭＳ Ｐゴシック" pitchFamily="1" charset="-128"/>
              </a:rPr>
              <a:t>Day</a:t>
            </a:r>
            <a:r>
              <a:rPr lang="en-US" dirty="0" smtClean="0">
                <a:ea typeface="ＭＳ Ｐゴシック" pitchFamily="1" charset="-128"/>
                <a:cs typeface="ＭＳ Ｐゴシック" pitchFamily="1" charset="-128"/>
              </a:rPr>
              <a:t> </a:t>
            </a:r>
            <a:r>
              <a:rPr lang="en-US" dirty="0" smtClean="0">
                <a:ea typeface="ＭＳ Ｐゴシック" pitchFamily="1" charset="-128"/>
                <a:cs typeface="ＭＳ Ｐゴシック" pitchFamily="1" charset="-128"/>
              </a:rPr>
              <a:t>26:  </a:t>
            </a:r>
            <a:r>
              <a:rPr lang="en-US" dirty="0" smtClean="0">
                <a:ea typeface="ＭＳ Ｐゴシック" pitchFamily="1" charset="-128"/>
                <a:cs typeface="ＭＳ Ｐゴシック" pitchFamily="1" charset="-128"/>
              </a:rPr>
              <a:t>April</a:t>
            </a:r>
            <a:r>
              <a:rPr lang="en-US" dirty="0" smtClean="0">
                <a:ea typeface="ＭＳ Ｐゴシック" pitchFamily="1" charset="-128"/>
                <a:cs typeface="ＭＳ Ｐゴシック" pitchFamily="1" charset="-128"/>
              </a:rPr>
              <a:t> </a:t>
            </a:r>
            <a:r>
              <a:rPr lang="en-US" dirty="0" smtClean="0"/>
              <a:t>24</a:t>
            </a:r>
            <a:r>
              <a:rPr lang="en-US" dirty="0" smtClean="0">
                <a:ea typeface="ＭＳ Ｐゴシック" pitchFamily="1" charset="-128"/>
                <a:cs typeface="ＭＳ Ｐゴシック" pitchFamily="1" charset="-128"/>
              </a:rPr>
              <a:t>, </a:t>
            </a:r>
            <a:r>
              <a:rPr lang="en-US" dirty="0" smtClean="0">
                <a:ea typeface="ＭＳ Ｐゴシック" pitchFamily="1" charset="-128"/>
                <a:cs typeface="ＭＳ Ｐゴシック" pitchFamily="1" charset="-128"/>
              </a:rPr>
              <a:t>2017</a:t>
            </a:r>
            <a:endParaRPr lang="en-US" dirty="0" smtClean="0"/>
          </a:p>
          <a:p>
            <a:r>
              <a:rPr lang="en-US" dirty="0" smtClean="0">
                <a:ea typeface="ＭＳ Ｐゴシック" pitchFamily="1" charset="-128"/>
                <a:cs typeface="ＭＳ Ｐゴシック" pitchFamily="1" charset="-128"/>
              </a:rPr>
              <a:t>Security</a:t>
            </a:r>
            <a:endParaRPr lang="en-US" dirty="0" smtClean="0">
              <a:ea typeface="ＭＳ Ｐゴシック" pitchFamily="1" charset="-128"/>
              <a:cs typeface="ＭＳ Ｐゴシック" pitchFamily="1" charset="-128"/>
            </a:endParaRPr>
          </a:p>
        </p:txBody>
      </p:sp>
      <p:pic>
        <p:nvPicPr>
          <p:cNvPr id="16390" name="Picture 5" descr="penn_logo_noname"/>
          <p:cNvPicPr>
            <a:picLocks noChangeAspect="1" noChangeArrowheads="1"/>
          </p:cNvPicPr>
          <p:nvPr/>
        </p:nvPicPr>
        <p:blipFill>
          <a:blip r:embed="rId2"/>
          <a:srcRect/>
          <a:stretch>
            <a:fillRect/>
          </a:stretch>
        </p:blipFill>
        <p:spPr bwMode="auto">
          <a:xfrm>
            <a:off x="6019800" y="5867400"/>
            <a:ext cx="2952750" cy="81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a:t>
            </a:r>
            <a:r>
              <a:rPr lang="en-US" dirty="0" smtClean="0"/>
              <a:t> Opportunity</a:t>
            </a:r>
            <a:endParaRPr lang="en-US" dirty="0"/>
          </a:p>
        </p:txBody>
      </p:sp>
      <p:sp>
        <p:nvSpPr>
          <p:cNvPr id="3" name="Content Placeholder 2"/>
          <p:cNvSpPr>
            <a:spLocks noGrp="1"/>
          </p:cNvSpPr>
          <p:nvPr>
            <p:ph idx="1"/>
          </p:nvPr>
        </p:nvSpPr>
        <p:spPr>
          <a:xfrm>
            <a:off x="685800" y="1981200"/>
            <a:ext cx="8153400" cy="4114800"/>
          </a:xfrm>
        </p:spPr>
        <p:txBody>
          <a:bodyPr/>
          <a:lstStyle/>
          <a:p>
            <a:r>
              <a:rPr lang="en-US" dirty="0" smtClean="0"/>
              <a:t>Run small, fixed set of software</a:t>
            </a:r>
          </a:p>
          <a:p>
            <a:pPr lvl="1"/>
            <a:r>
              <a:rPr lang="en-US" dirty="0" smtClean="0"/>
              <a:t>Few Lines-of-Code (</a:t>
            </a:r>
            <a:r>
              <a:rPr lang="en-US" dirty="0" err="1" smtClean="0"/>
              <a:t>LoC</a:t>
            </a:r>
            <a:r>
              <a:rPr lang="en-US" dirty="0" smtClean="0"/>
              <a:t>)</a:t>
            </a:r>
          </a:p>
          <a:p>
            <a:pPr lvl="1"/>
            <a:r>
              <a:rPr lang="en-US" dirty="0" smtClean="0"/>
              <a:t>Not need to run arbitrary user-supplied code</a:t>
            </a:r>
          </a:p>
          <a:p>
            <a:r>
              <a:rPr lang="en-US" dirty="0" smtClean="0"/>
              <a:t>Handle constrained input</a:t>
            </a:r>
          </a:p>
          <a:p>
            <a:pPr lvl="1"/>
            <a:r>
              <a:rPr lang="en-US" dirty="0" smtClean="0"/>
              <a:t>Not arbitrary, unstructured user input?</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Bug Rates</a:t>
            </a:r>
            <a:endParaRPr lang="en-US" dirty="0"/>
          </a:p>
        </p:txBody>
      </p:sp>
      <p:sp>
        <p:nvSpPr>
          <p:cNvPr id="3" name="Content Placeholder 2"/>
          <p:cNvSpPr>
            <a:spLocks noGrp="1"/>
          </p:cNvSpPr>
          <p:nvPr>
            <p:ph idx="1"/>
          </p:nvPr>
        </p:nvSpPr>
        <p:spPr>
          <a:xfrm>
            <a:off x="228600" y="1371600"/>
            <a:ext cx="8610600" cy="5105400"/>
          </a:xfrm>
        </p:spPr>
        <p:txBody>
          <a:bodyPr/>
          <a:lstStyle/>
          <a:p>
            <a:r>
              <a:rPr lang="en-US" dirty="0" smtClean="0"/>
              <a:t>Industry average is 15—50 bugs per 1000 </a:t>
            </a:r>
            <a:r>
              <a:rPr lang="en-US" dirty="0" err="1" smtClean="0"/>
              <a:t>LoC</a:t>
            </a:r>
            <a:endParaRPr lang="en-US" dirty="0" smtClean="0"/>
          </a:p>
          <a:p>
            <a:pPr lvl="1"/>
            <a:r>
              <a:rPr lang="en-US" dirty="0" smtClean="0"/>
              <a:t>Remained true for decades</a:t>
            </a:r>
          </a:p>
          <a:p>
            <a:pPr lvl="1"/>
            <a:r>
              <a:rPr lang="en-US" dirty="0" smtClean="0"/>
              <a:t>Not all exploitable</a:t>
            </a:r>
          </a:p>
          <a:p>
            <a:r>
              <a:rPr lang="en-US" dirty="0" smtClean="0"/>
              <a:t>Google </a:t>
            </a:r>
            <a:r>
              <a:rPr lang="en-US" dirty="0" smtClean="0"/>
              <a:t>Chrome 380 in 6M LoC~0.06</a:t>
            </a:r>
          </a:p>
          <a:p>
            <a:pPr lvl="1"/>
            <a:r>
              <a:rPr lang="en-US" dirty="0" smtClean="0"/>
              <a:t>CVSS&gt;=7</a:t>
            </a:r>
          </a:p>
          <a:p>
            <a:r>
              <a:rPr lang="en-US" dirty="0" smtClean="0"/>
              <a:t>Firefox 395 in 8M LoC~0.05</a:t>
            </a:r>
          </a:p>
          <a:p>
            <a:r>
              <a:rPr lang="en-US" dirty="0" smtClean="0">
                <a:solidFill>
                  <a:srgbClr val="0000FF"/>
                </a:solidFill>
              </a:rPr>
              <a:t>C</a:t>
            </a:r>
            <a:r>
              <a:rPr lang="en-US" dirty="0" smtClean="0">
                <a:solidFill>
                  <a:srgbClr val="0000FF"/>
                </a:solidFill>
              </a:rPr>
              <a:t>annot assume program is bug free</a:t>
            </a:r>
          </a:p>
          <a:p>
            <a:pPr lvl="1"/>
            <a:r>
              <a:rPr lang="en-US" dirty="0" smtClean="0"/>
              <a:t>Especially if it is large</a:t>
            </a:r>
          </a:p>
          <a:p>
            <a:endParaRPr lang="en-US" dirty="0" smtClean="0"/>
          </a:p>
        </p:txBody>
      </p:sp>
      <p:sp>
        <p:nvSpPr>
          <p:cNvPr id="4" name="Date Placeholder 3"/>
          <p:cNvSpPr>
            <a:spLocks noGrp="1"/>
          </p:cNvSpPr>
          <p:nvPr>
            <p:ph type="dt" sz="half" idx="10"/>
          </p:nvPr>
        </p:nvSpPr>
        <p:spPr/>
        <p:txBody>
          <a:bodyPr/>
          <a:lstStyle/>
          <a:p>
            <a:pPr>
              <a:defRPr/>
            </a:pPr>
            <a:r>
              <a:rPr lang="en-US" dirty="0" smtClean="0"/>
              <a:t>Penn ESE532 Spring 2017 -- DeHon</a:t>
            </a:r>
            <a:endParaRPr lang="en-US" dirty="0"/>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11</a:t>
            </a:fld>
            <a:endParaRPr lang="en-US"/>
          </a:p>
        </p:txBody>
      </p:sp>
      <p:sp>
        <p:nvSpPr>
          <p:cNvPr id="6" name="TextBox 5"/>
          <p:cNvSpPr txBox="1"/>
          <p:nvPr/>
        </p:nvSpPr>
        <p:spPr>
          <a:xfrm>
            <a:off x="762000" y="6248400"/>
            <a:ext cx="7384654" cy="276999"/>
          </a:xfrm>
          <a:prstGeom prst="rect">
            <a:avLst/>
          </a:prstGeom>
          <a:noFill/>
        </p:spPr>
        <p:txBody>
          <a:bodyPr wrap="none" rtlCol="0">
            <a:spAutoFit/>
          </a:bodyPr>
          <a:lstStyle/>
          <a:p>
            <a:r>
              <a:rPr lang="en-US" sz="1200" dirty="0" smtClean="0"/>
              <a:t>https://security.stackexchange.com/questions/21137/average-number-of-exploitable-bugs-per-thousand-lines-of-code</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Raw Bits</a:t>
            </a:r>
            <a:endParaRPr lang="en-US" dirty="0"/>
          </a:p>
        </p:txBody>
      </p:sp>
      <p:sp>
        <p:nvSpPr>
          <p:cNvPr id="3" name="Content Placeholder 2"/>
          <p:cNvSpPr>
            <a:spLocks noGrp="1"/>
          </p:cNvSpPr>
          <p:nvPr>
            <p:ph idx="1"/>
          </p:nvPr>
        </p:nvSpPr>
        <p:spPr/>
        <p:txBody>
          <a:bodyPr/>
          <a:lstStyle/>
          <a:p>
            <a:r>
              <a:rPr lang="en-US" dirty="0" smtClean="0">
                <a:solidFill>
                  <a:srgbClr val="FF6600"/>
                </a:solidFill>
              </a:rPr>
              <a:t>Where do we store instructions, stack, heap, integers, floating-point values, pointers?</a:t>
            </a:r>
            <a:endParaRPr lang="en-US" dirty="0">
              <a:solidFill>
                <a:srgbClr val="FF6600"/>
              </a:solidFill>
            </a:endParaRP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Memory</a:t>
            </a:r>
            <a:endParaRPr lang="en-US" dirty="0"/>
          </a:p>
        </p:txBody>
      </p:sp>
      <p:sp>
        <p:nvSpPr>
          <p:cNvPr id="7" name="Subtitle 6"/>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Contents</a:t>
            </a:r>
            <a:endParaRPr lang="en-US" dirty="0"/>
          </a:p>
        </p:txBody>
      </p:sp>
      <p:sp>
        <p:nvSpPr>
          <p:cNvPr id="3" name="Content Placeholder 2"/>
          <p:cNvSpPr>
            <a:spLocks noGrp="1"/>
          </p:cNvSpPr>
          <p:nvPr>
            <p:ph idx="1"/>
          </p:nvPr>
        </p:nvSpPr>
        <p:spPr/>
        <p:txBody>
          <a:bodyPr/>
          <a:lstStyle/>
          <a:p>
            <a:r>
              <a:rPr lang="en-US" dirty="0" smtClean="0"/>
              <a:t>Instructions</a:t>
            </a:r>
          </a:p>
          <a:p>
            <a:r>
              <a:rPr lang="en-US" dirty="0" smtClean="0"/>
              <a:t>Data </a:t>
            </a:r>
          </a:p>
          <a:p>
            <a:r>
              <a:rPr lang="en-US" dirty="0" smtClean="0"/>
              <a:t>Data structures</a:t>
            </a:r>
          </a:p>
          <a:p>
            <a:pPr lvl="1"/>
            <a:r>
              <a:rPr lang="en-US" dirty="0" smtClean="0"/>
              <a:t>P</a:t>
            </a:r>
            <a:r>
              <a:rPr lang="en-US" dirty="0" smtClean="0"/>
              <a:t>ointers</a:t>
            </a:r>
          </a:p>
          <a:p>
            <a:r>
              <a:rPr lang="en-US" dirty="0" smtClean="0"/>
              <a:t>Program call graph </a:t>
            </a:r>
          </a:p>
          <a:p>
            <a:pPr lvl="1"/>
            <a:r>
              <a:rPr lang="en-US" dirty="0" smtClean="0"/>
              <a:t>Stack</a:t>
            </a:r>
          </a:p>
          <a:p>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Contents</a:t>
            </a:r>
            <a:endParaRPr lang="en-US" dirty="0"/>
          </a:p>
        </p:txBody>
      </p:sp>
      <p:sp>
        <p:nvSpPr>
          <p:cNvPr id="3" name="Content Placeholder 2"/>
          <p:cNvSpPr>
            <a:spLocks noGrp="1"/>
          </p:cNvSpPr>
          <p:nvPr>
            <p:ph sz="half" idx="1"/>
          </p:nvPr>
        </p:nvSpPr>
        <p:spPr/>
        <p:txBody>
          <a:bodyPr/>
          <a:lstStyle/>
          <a:p>
            <a:r>
              <a:rPr lang="en-US" dirty="0" smtClean="0"/>
              <a:t>Instructions</a:t>
            </a:r>
          </a:p>
          <a:p>
            <a:r>
              <a:rPr lang="en-US" dirty="0" smtClean="0"/>
              <a:t>Data </a:t>
            </a:r>
          </a:p>
          <a:p>
            <a:r>
              <a:rPr lang="en-US" dirty="0" smtClean="0"/>
              <a:t>Data structures</a:t>
            </a:r>
          </a:p>
          <a:p>
            <a:pPr lvl="1"/>
            <a:r>
              <a:rPr lang="en-US" dirty="0" smtClean="0"/>
              <a:t>P</a:t>
            </a:r>
            <a:r>
              <a:rPr lang="en-US" dirty="0" smtClean="0"/>
              <a:t>ointers</a:t>
            </a:r>
          </a:p>
          <a:p>
            <a:r>
              <a:rPr lang="en-US" dirty="0" smtClean="0"/>
              <a:t>Program call graph </a:t>
            </a:r>
          </a:p>
          <a:p>
            <a:pPr lvl="1"/>
            <a:r>
              <a:rPr lang="en-US" dirty="0" smtClean="0"/>
              <a:t>Stack</a:t>
            </a:r>
          </a:p>
          <a:p>
            <a:endParaRPr lang="en-US" dirty="0"/>
          </a:p>
        </p:txBody>
      </p:sp>
      <p:sp>
        <p:nvSpPr>
          <p:cNvPr id="6" name="Content Placeholder 5"/>
          <p:cNvSpPr>
            <a:spLocks noGrp="1"/>
          </p:cNvSpPr>
          <p:nvPr>
            <p:ph sz="half" idx="2"/>
          </p:nvPr>
        </p:nvSpPr>
        <p:spPr/>
        <p:txBody>
          <a:bodyPr/>
          <a:lstStyle/>
          <a:p>
            <a:r>
              <a:rPr lang="en-US" dirty="0" smtClean="0">
                <a:solidFill>
                  <a:srgbClr val="FF6600"/>
                </a:solidFill>
              </a:rPr>
              <a:t>How tell them apart?</a:t>
            </a:r>
            <a:endParaRPr lang="en-US" dirty="0">
              <a:solidFill>
                <a:srgbClr val="FF6600"/>
              </a:solidFill>
            </a:endParaRP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381000"/>
            <a:ext cx="7772400" cy="1143000"/>
          </a:xfrm>
        </p:spPr>
        <p:txBody>
          <a:bodyPr/>
          <a:lstStyle/>
          <a:p>
            <a:r>
              <a:rPr lang="en-US" dirty="0" smtClean="0"/>
              <a:t>Stored Program Processor</a:t>
            </a:r>
            <a:endParaRPr lang="en-US" dirty="0"/>
          </a:p>
        </p:txBody>
      </p:sp>
      <p:sp>
        <p:nvSpPr>
          <p:cNvPr id="8" name="Content Placeholder 7"/>
          <p:cNvSpPr>
            <a:spLocks noGrp="1"/>
          </p:cNvSpPr>
          <p:nvPr>
            <p:ph idx="1"/>
          </p:nvPr>
        </p:nvSpPr>
        <p:spPr>
          <a:xfrm>
            <a:off x="685800" y="1752600"/>
            <a:ext cx="7772400" cy="4114800"/>
          </a:xfrm>
        </p:spPr>
        <p:txBody>
          <a:bodyPr/>
          <a:lstStyle/>
          <a:p>
            <a:r>
              <a:rPr lang="en-US" dirty="0" smtClean="0"/>
              <a:t>Instructions stored in memory</a:t>
            </a:r>
          </a:p>
          <a:p>
            <a:r>
              <a:rPr lang="en-US" dirty="0" smtClean="0"/>
              <a:t>One big, undifferentiated memory</a:t>
            </a:r>
          </a:p>
          <a:p>
            <a:pPr lvl="1"/>
            <a:r>
              <a:rPr lang="en-US" dirty="0" smtClean="0"/>
              <a:t>Containing instructions, data, stack, heap…</a:t>
            </a:r>
          </a:p>
          <a:p>
            <a:r>
              <a:rPr lang="en-US" dirty="0" smtClean="0"/>
              <a:t>Powerful</a:t>
            </a:r>
          </a:p>
          <a:p>
            <a:pPr lvl="1"/>
            <a:r>
              <a:rPr lang="en-US" dirty="0" smtClean="0"/>
              <a:t>Loading in new programs</a:t>
            </a:r>
          </a:p>
          <a:p>
            <a:pPr lvl="1"/>
            <a:r>
              <a:rPr lang="en-US" dirty="0" smtClean="0"/>
              <a:t>Generating new code at runtime</a:t>
            </a:r>
          </a:p>
          <a:p>
            <a:pPr lvl="1"/>
            <a:r>
              <a:rPr lang="en-US" dirty="0" smtClean="0"/>
              <a:t>Flexible division of memory space</a:t>
            </a:r>
          </a:p>
          <a:p>
            <a:r>
              <a:rPr lang="en-US" dirty="0" smtClean="0"/>
              <a:t>Dangerous…</a:t>
            </a:r>
            <a:endParaRPr lang="en-US" dirty="0"/>
          </a:p>
        </p:txBody>
      </p:sp>
      <p:sp>
        <p:nvSpPr>
          <p:cNvPr id="5" name="Date Placeholder 4"/>
          <p:cNvSpPr>
            <a:spLocks noGrp="1"/>
          </p:cNvSpPr>
          <p:nvPr>
            <p:ph type="dt" sz="half" idx="10"/>
          </p:nvPr>
        </p:nvSpPr>
        <p:spPr/>
        <p:txBody>
          <a:bodyPr/>
          <a:lstStyle/>
          <a:p>
            <a:pPr>
              <a:defRPr/>
            </a:pPr>
            <a:r>
              <a:rPr lang="en-US" smtClean="0"/>
              <a:t>Penn ESE532 Spring 2017 -- DeHon</a:t>
            </a:r>
            <a:endParaRPr lang="en-US"/>
          </a:p>
        </p:txBody>
      </p:sp>
      <p:sp>
        <p:nvSpPr>
          <p:cNvPr id="6" name="Slide Number Placeholder 5"/>
          <p:cNvSpPr>
            <a:spLocks noGrp="1"/>
          </p:cNvSpPr>
          <p:nvPr>
            <p:ph type="sldNum" sz="quarter" idx="12"/>
          </p:nvPr>
        </p:nvSpPr>
        <p:spPr/>
        <p:txBody>
          <a:bodyPr/>
          <a:lstStyle/>
          <a:p>
            <a:pPr>
              <a:defRPr/>
            </a:pPr>
            <a:fld id="{1DBFFA72-A9B5-6E42-9905-01364E7F550A}" type="slidenum">
              <a:rPr lang="en-US" smtClean="0"/>
              <a:pPr>
                <a:def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a:r>
            <a:endParaRPr lang="en-US" dirty="0"/>
          </a:p>
        </p:txBody>
      </p:sp>
      <p:sp>
        <p:nvSpPr>
          <p:cNvPr id="3" name="Content Placeholder 2"/>
          <p:cNvSpPr>
            <a:spLocks noGrp="1"/>
          </p:cNvSpPr>
          <p:nvPr>
            <p:ph idx="1"/>
          </p:nvPr>
        </p:nvSpPr>
        <p:spPr>
          <a:xfrm>
            <a:off x="609600" y="1752600"/>
            <a:ext cx="7772400" cy="4114800"/>
          </a:xfrm>
        </p:spPr>
        <p:txBody>
          <a:bodyPr/>
          <a:lstStyle/>
          <a:p>
            <a:r>
              <a:rPr lang="en-US" dirty="0" smtClean="0"/>
              <a:t>C allows construction of arbitrary pointers</a:t>
            </a:r>
          </a:p>
          <a:p>
            <a:pPr lvl="1">
              <a:buNone/>
            </a:pPr>
            <a:r>
              <a:rPr lang="en-US" dirty="0" err="1" smtClean="0"/>
              <a:t>int</a:t>
            </a:r>
            <a:r>
              <a:rPr lang="en-US" dirty="0" smtClean="0"/>
              <a:t> *</a:t>
            </a:r>
            <a:r>
              <a:rPr lang="en-US" dirty="0" err="1" smtClean="0"/>
              <a:t>ptr</a:t>
            </a:r>
            <a:r>
              <a:rPr lang="en-US" dirty="0" smtClean="0"/>
              <a:t> = (</a:t>
            </a:r>
            <a:r>
              <a:rPr lang="en-US" dirty="0" err="1" smtClean="0"/>
              <a:t>int</a:t>
            </a:r>
            <a:r>
              <a:rPr lang="en-US" dirty="0" smtClean="0"/>
              <a:t> *)0x1000;</a:t>
            </a:r>
          </a:p>
          <a:p>
            <a:pPr lvl="1">
              <a:buNone/>
            </a:pPr>
            <a:r>
              <a:rPr lang="en-US" dirty="0" smtClean="0"/>
              <a:t>p</a:t>
            </a:r>
            <a:r>
              <a:rPr lang="en-US" dirty="0" smtClean="0"/>
              <a:t>tr[3]=0x0773;</a:t>
            </a:r>
          </a:p>
          <a:p>
            <a:r>
              <a:rPr lang="en-US" dirty="0" smtClean="0"/>
              <a:t>…and references beyond the end of pointers</a:t>
            </a:r>
          </a:p>
          <a:p>
            <a:pPr lvl="1">
              <a:buNone/>
            </a:pPr>
            <a:r>
              <a:rPr lang="en-US" dirty="0" err="1" smtClean="0"/>
              <a:t>i</a:t>
            </a:r>
            <a:r>
              <a:rPr lang="en-US" dirty="0" err="1" smtClean="0"/>
              <a:t>nt</a:t>
            </a:r>
            <a:r>
              <a:rPr lang="en-US" dirty="0" smtClean="0"/>
              <a:t> data[100];</a:t>
            </a:r>
          </a:p>
          <a:p>
            <a:pPr lvl="1">
              <a:buNone/>
            </a:pPr>
            <a:r>
              <a:rPr lang="en-US" dirty="0" smtClean="0"/>
              <a:t>d</a:t>
            </a:r>
            <a:r>
              <a:rPr lang="en-US" dirty="0" smtClean="0"/>
              <a:t>ata[2376]=0x0aa734;</a:t>
            </a:r>
          </a:p>
          <a:p>
            <a:pPr lvl="1">
              <a:buNone/>
            </a:pPr>
            <a:r>
              <a:rPr lang="en-US" dirty="0" smtClean="0"/>
              <a:t>d</a:t>
            </a:r>
            <a:r>
              <a:rPr lang="en-US" dirty="0" smtClean="0"/>
              <a:t>ata[-578]=0xffff348c;</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a:t>
            </a:r>
            <a:endParaRPr lang="en-US" dirty="0"/>
          </a:p>
        </p:txBody>
      </p:sp>
      <p:sp>
        <p:nvSpPr>
          <p:cNvPr id="3" name="Content Placeholder 2"/>
          <p:cNvSpPr>
            <a:spLocks noGrp="1"/>
          </p:cNvSpPr>
          <p:nvPr>
            <p:ph idx="1"/>
          </p:nvPr>
        </p:nvSpPr>
        <p:spPr/>
        <p:txBody>
          <a:bodyPr/>
          <a:lstStyle/>
          <a:p>
            <a:r>
              <a:rPr lang="en-US" dirty="0" smtClean="0"/>
              <a:t>Bugs may scribble over memory</a:t>
            </a:r>
          </a:p>
          <a:p>
            <a:pPr lvl="1"/>
            <a:r>
              <a:rPr lang="en-US" dirty="0" smtClean="0"/>
              <a:t>Violate integrity of code or data</a:t>
            </a:r>
          </a:p>
          <a:p>
            <a:r>
              <a:rPr lang="en-US" dirty="0" smtClean="0"/>
              <a:t>…or, allow attacker to access or write memory</a:t>
            </a:r>
          </a:p>
          <a:p>
            <a:r>
              <a:rPr lang="en-US" dirty="0" smtClean="0"/>
              <a:t>Pointer that points to unexpected location</a:t>
            </a:r>
          </a:p>
          <a:p>
            <a:r>
              <a:rPr lang="en-US" dirty="0" smtClean="0"/>
              <a:t>Out-of-bounds reference</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Very Dangerous</a:t>
            </a:r>
            <a:endParaRPr lang="en-US" dirty="0"/>
          </a:p>
        </p:txBody>
      </p:sp>
      <p:sp>
        <p:nvSpPr>
          <p:cNvPr id="3" name="Content Placeholder 2"/>
          <p:cNvSpPr>
            <a:spLocks noGrp="1"/>
          </p:cNvSpPr>
          <p:nvPr>
            <p:ph idx="1"/>
          </p:nvPr>
        </p:nvSpPr>
        <p:spPr/>
        <p:txBody>
          <a:bodyPr/>
          <a:lstStyle/>
          <a:p>
            <a:pPr>
              <a:buNone/>
            </a:pPr>
            <a:r>
              <a:rPr lang="en-US" dirty="0" err="1" smtClean="0"/>
              <a:t>i</a:t>
            </a:r>
            <a:r>
              <a:rPr lang="en-US" dirty="0" err="1" smtClean="0"/>
              <a:t>nt</a:t>
            </a:r>
            <a:r>
              <a:rPr lang="en-US" dirty="0" smtClean="0"/>
              <a:t> data[128];</a:t>
            </a:r>
          </a:p>
          <a:p>
            <a:pPr>
              <a:buNone/>
            </a:pPr>
            <a:r>
              <a:rPr lang="en-US" dirty="0" smtClean="0"/>
              <a:t>w</a:t>
            </a:r>
            <a:r>
              <a:rPr lang="en-US" dirty="0" smtClean="0"/>
              <a:t>hich=</a:t>
            </a:r>
            <a:r>
              <a:rPr lang="en-US" dirty="0" err="1" smtClean="0"/>
              <a:t>read_input</a:t>
            </a:r>
            <a:r>
              <a:rPr lang="en-US" dirty="0" smtClean="0"/>
              <a:t>();</a:t>
            </a:r>
          </a:p>
          <a:p>
            <a:pPr>
              <a:buNone/>
            </a:pPr>
            <a:r>
              <a:rPr lang="en-US" dirty="0" err="1" smtClean="0"/>
              <a:t>w</a:t>
            </a:r>
            <a:r>
              <a:rPr lang="en-US" dirty="0" err="1" smtClean="0"/>
              <a:t>rite_output(data[which</a:t>
            </a:r>
            <a:r>
              <a:rPr lang="en-US" dirty="0" smtClean="0"/>
              <a:t>]);</a:t>
            </a:r>
          </a:p>
          <a:p>
            <a:pPr>
              <a:buNone/>
            </a:pPr>
            <a:endParaRPr lang="en-US" dirty="0" smtClean="0"/>
          </a:p>
          <a:p>
            <a:r>
              <a:rPr lang="en-US" dirty="0" smtClean="0">
                <a:solidFill>
                  <a:srgbClr val="FF6600"/>
                </a:solidFill>
              </a:rPr>
              <a:t>What does this allow?</a:t>
            </a:r>
          </a:p>
          <a:p>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Penn ESE532 Spring 2017 -- DeHon</a:t>
            </a:r>
            <a:endParaRPr lang="en-US"/>
          </a:p>
        </p:txBody>
      </p:sp>
      <p:sp>
        <p:nvSpPr>
          <p:cNvPr id="5" name="Slide Number Placeholder 5"/>
          <p:cNvSpPr>
            <a:spLocks noGrp="1"/>
          </p:cNvSpPr>
          <p:nvPr>
            <p:ph type="sldNum" sz="quarter" idx="12"/>
          </p:nvPr>
        </p:nvSpPr>
        <p:spPr/>
        <p:txBody>
          <a:bodyPr/>
          <a:lstStyle/>
          <a:p>
            <a:pPr>
              <a:defRPr/>
            </a:pPr>
            <a:fld id="{01DF4D3D-4177-D447-9C9B-5A2A4C2157C9}" type="slidenum">
              <a:rPr lang="en-US" smtClean="0"/>
              <a:pPr>
                <a:defRPr/>
              </a:pPr>
              <a:t>2</a:t>
            </a:fld>
            <a:endParaRPr lang="en-US"/>
          </a:p>
        </p:txBody>
      </p:sp>
      <p:sp>
        <p:nvSpPr>
          <p:cNvPr id="31748" name="Rectangle 2"/>
          <p:cNvSpPr>
            <a:spLocks noGrp="1" noChangeArrowheads="1"/>
          </p:cNvSpPr>
          <p:nvPr>
            <p:ph type="title"/>
          </p:nvPr>
        </p:nvSpPr>
        <p:spPr>
          <a:xfrm>
            <a:off x="685800" y="152400"/>
            <a:ext cx="7772400" cy="1143000"/>
          </a:xfrm>
        </p:spPr>
        <p:txBody>
          <a:bodyPr/>
          <a:lstStyle/>
          <a:p>
            <a:r>
              <a:rPr lang="en-US" dirty="0"/>
              <a:t>Today</a:t>
            </a:r>
          </a:p>
        </p:txBody>
      </p:sp>
      <p:sp>
        <p:nvSpPr>
          <p:cNvPr id="31749" name="Rectangle 3"/>
          <p:cNvSpPr>
            <a:spLocks noGrp="1" noChangeArrowheads="1"/>
          </p:cNvSpPr>
          <p:nvPr>
            <p:ph type="body" idx="1"/>
          </p:nvPr>
        </p:nvSpPr>
        <p:spPr>
          <a:xfrm>
            <a:off x="685800" y="1143000"/>
            <a:ext cx="7772400" cy="4114800"/>
          </a:xfrm>
        </p:spPr>
        <p:txBody>
          <a:bodyPr/>
          <a:lstStyle/>
          <a:p>
            <a:pPr>
              <a:buNone/>
            </a:pPr>
            <a:endParaRPr lang="en-US" dirty="0" smtClean="0"/>
          </a:p>
          <a:p>
            <a:r>
              <a:rPr lang="en-US" dirty="0" smtClean="0"/>
              <a:t>Security Issues</a:t>
            </a:r>
          </a:p>
          <a:p>
            <a:r>
              <a:rPr lang="en-US" dirty="0" smtClean="0"/>
              <a:t>Memory</a:t>
            </a:r>
          </a:p>
          <a:p>
            <a:r>
              <a:rPr lang="en-US" dirty="0" smtClean="0"/>
              <a:t>Input</a:t>
            </a:r>
          </a:p>
          <a:p>
            <a:r>
              <a:rPr lang="en-US" dirty="0" smtClean="0"/>
              <a:t>Output</a:t>
            </a:r>
          </a:p>
          <a:p>
            <a:r>
              <a:rPr lang="en-US" dirty="0" smtClean="0"/>
              <a:t>Cryptography</a:t>
            </a:r>
          </a:p>
          <a:p>
            <a:pPr lvl="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Heartbleed</a:t>
            </a:r>
            <a:endParaRPr lang="en-US" dirty="0"/>
          </a:p>
        </p:txBody>
      </p:sp>
      <p:sp>
        <p:nvSpPr>
          <p:cNvPr id="3" name="Content Placeholder 2"/>
          <p:cNvSpPr>
            <a:spLocks noGrp="1"/>
          </p:cNvSpPr>
          <p:nvPr>
            <p:ph idx="1"/>
          </p:nvPr>
        </p:nvSpPr>
        <p:spPr/>
        <p:txBody>
          <a:bodyPr/>
          <a:lstStyle/>
          <a:p>
            <a:r>
              <a:rPr lang="en-US" dirty="0" smtClean="0"/>
              <a:t>Attack on SSL </a:t>
            </a:r>
          </a:p>
          <a:p>
            <a:pPr lvl="1"/>
            <a:r>
              <a:rPr lang="en-US" dirty="0" smtClean="0"/>
              <a:t>CVE</a:t>
            </a:r>
            <a:r>
              <a:rPr lang="en-US" dirty="0" smtClean="0"/>
              <a:t>-2014-</a:t>
            </a:r>
            <a:r>
              <a:rPr lang="en-US" dirty="0" smtClean="0"/>
              <a:t>0160</a:t>
            </a:r>
          </a:p>
          <a:p>
            <a:r>
              <a:rPr lang="en-US" dirty="0" smtClean="0"/>
              <a:t>Could use </a:t>
            </a:r>
          </a:p>
          <a:p>
            <a:pPr lvl="1"/>
            <a:r>
              <a:rPr lang="en-US" dirty="0" smtClean="0"/>
              <a:t>User input + lack of bounds checks</a:t>
            </a:r>
          </a:p>
          <a:p>
            <a:r>
              <a:rPr lang="en-US" dirty="0" smtClean="0"/>
              <a:t>To get computers to export secrets</a:t>
            </a:r>
          </a:p>
          <a:p>
            <a:pPr lvl="1"/>
            <a:r>
              <a:rPr lang="en-US" dirty="0" smtClean="0"/>
              <a:t>Like cryptography keys</a:t>
            </a:r>
          </a:p>
          <a:p>
            <a:endParaRPr lang="en-US" dirty="0" smtClean="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t>
            </a:r>
            <a:r>
              <a:rPr lang="en-US" dirty="0" err="1" smtClean="0"/>
              <a:t>kcd</a:t>
            </a:r>
            <a:r>
              <a:rPr lang="en-US" dirty="0" smtClean="0"/>
              <a:t> </a:t>
            </a:r>
            <a:r>
              <a:rPr lang="en-US" dirty="0" err="1" smtClean="0"/>
              <a:t>Heartbleed</a:t>
            </a:r>
            <a:r>
              <a:rPr lang="en-US" dirty="0" smtClean="0"/>
              <a:t> Explanation</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21</a:t>
            </a:fld>
            <a:endParaRPr lang="en-US"/>
          </a:p>
        </p:txBody>
      </p:sp>
      <p:pic>
        <p:nvPicPr>
          <p:cNvPr id="9" name="Content Placeholder 8" descr="heartbleed_explanation_part1.png"/>
          <p:cNvPicPr>
            <a:picLocks noGrp="1" noChangeAspect="1"/>
          </p:cNvPicPr>
          <p:nvPr>
            <p:ph idx="1"/>
          </p:nvPr>
        </p:nvPicPr>
        <p:blipFill>
          <a:blip r:embed="rId2"/>
          <a:srcRect l="-21705" r="-21705"/>
          <a:stretch>
            <a:fillRect/>
          </a:stretch>
        </p:blipFill>
        <p:spPr>
          <a:xfrm>
            <a:off x="685800" y="1828800"/>
            <a:ext cx="7772400" cy="4114800"/>
          </a:xfrm>
        </p:spPr>
      </p:pic>
      <p:sp>
        <p:nvSpPr>
          <p:cNvPr id="8" name="TextBox 7"/>
          <p:cNvSpPr txBox="1"/>
          <p:nvPr/>
        </p:nvSpPr>
        <p:spPr>
          <a:xfrm>
            <a:off x="3810000" y="6172200"/>
            <a:ext cx="3031599" cy="461665"/>
          </a:xfrm>
          <a:prstGeom prst="rect">
            <a:avLst/>
          </a:prstGeom>
          <a:noFill/>
        </p:spPr>
        <p:txBody>
          <a:bodyPr wrap="none" rtlCol="0">
            <a:spAutoFit/>
          </a:bodyPr>
          <a:lstStyle/>
          <a:p>
            <a:r>
              <a:rPr lang="en-US" dirty="0" smtClean="0"/>
              <a:t>https://xkcd.com/1354/</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t>
            </a:r>
            <a:r>
              <a:rPr lang="en-US" dirty="0" err="1" smtClean="0"/>
              <a:t>kcd</a:t>
            </a:r>
            <a:r>
              <a:rPr lang="en-US" dirty="0" smtClean="0"/>
              <a:t> </a:t>
            </a:r>
            <a:r>
              <a:rPr lang="en-US" dirty="0" err="1" smtClean="0"/>
              <a:t>Heartbleed</a:t>
            </a:r>
            <a:r>
              <a:rPr lang="en-US" dirty="0" smtClean="0"/>
              <a:t> Explanation</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22</a:t>
            </a:fld>
            <a:endParaRPr lang="en-US"/>
          </a:p>
        </p:txBody>
      </p:sp>
      <p:pic>
        <p:nvPicPr>
          <p:cNvPr id="9" name="Content Placeholder 8" descr="heartbleed_explanation_part2.png"/>
          <p:cNvPicPr>
            <a:picLocks noGrp="1" noChangeAspect="1"/>
          </p:cNvPicPr>
          <p:nvPr>
            <p:ph idx="1"/>
          </p:nvPr>
        </p:nvPicPr>
        <p:blipFill>
          <a:blip r:embed="rId2"/>
          <a:srcRect l="-17160" r="-17160"/>
          <a:stretch>
            <a:fillRect/>
          </a:stretch>
        </p:blipFill>
        <p:spPr/>
      </p:pic>
      <p:sp>
        <p:nvSpPr>
          <p:cNvPr id="8" name="TextBox 7"/>
          <p:cNvSpPr txBox="1"/>
          <p:nvPr/>
        </p:nvSpPr>
        <p:spPr>
          <a:xfrm>
            <a:off x="3810000" y="6172200"/>
            <a:ext cx="3031599" cy="461665"/>
          </a:xfrm>
          <a:prstGeom prst="rect">
            <a:avLst/>
          </a:prstGeom>
          <a:noFill/>
        </p:spPr>
        <p:txBody>
          <a:bodyPr wrap="none" rtlCol="0">
            <a:spAutoFit/>
          </a:bodyPr>
          <a:lstStyle/>
          <a:p>
            <a:r>
              <a:rPr lang="en-US" dirty="0" smtClean="0"/>
              <a:t>https://xkcd.com/1354/</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t>
            </a:r>
            <a:r>
              <a:rPr lang="en-US" dirty="0" err="1" smtClean="0"/>
              <a:t>kcd</a:t>
            </a:r>
            <a:r>
              <a:rPr lang="en-US" dirty="0" smtClean="0"/>
              <a:t> </a:t>
            </a:r>
            <a:r>
              <a:rPr lang="en-US" dirty="0" err="1" smtClean="0"/>
              <a:t>Heartbleed</a:t>
            </a:r>
            <a:r>
              <a:rPr lang="en-US" dirty="0" smtClean="0"/>
              <a:t> Explanation</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23</a:t>
            </a:fld>
            <a:endParaRPr lang="en-US"/>
          </a:p>
        </p:txBody>
      </p:sp>
      <p:pic>
        <p:nvPicPr>
          <p:cNvPr id="9" name="Content Placeholder 8" descr="heartbleed_explanation_part3.png"/>
          <p:cNvPicPr>
            <a:picLocks noGrp="1" noChangeAspect="1"/>
          </p:cNvPicPr>
          <p:nvPr>
            <p:ph idx="1"/>
          </p:nvPr>
        </p:nvPicPr>
        <p:blipFill>
          <a:blip r:embed="rId2"/>
          <a:srcRect l="-16784" r="-16784"/>
          <a:stretch>
            <a:fillRect/>
          </a:stretch>
        </p:blipFill>
        <p:spPr/>
      </p:pic>
      <p:sp>
        <p:nvSpPr>
          <p:cNvPr id="8" name="TextBox 7"/>
          <p:cNvSpPr txBox="1"/>
          <p:nvPr/>
        </p:nvSpPr>
        <p:spPr>
          <a:xfrm>
            <a:off x="3810000" y="6172200"/>
            <a:ext cx="3031599" cy="461665"/>
          </a:xfrm>
          <a:prstGeom prst="rect">
            <a:avLst/>
          </a:prstGeom>
          <a:noFill/>
        </p:spPr>
        <p:txBody>
          <a:bodyPr wrap="none" rtlCol="0">
            <a:spAutoFit/>
          </a:bodyPr>
          <a:lstStyle/>
          <a:p>
            <a:r>
              <a:rPr lang="en-US" dirty="0" smtClean="0"/>
              <a:t>https://xkcd.com/1354/</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28600"/>
            <a:ext cx="7772400" cy="1143000"/>
          </a:xfrm>
        </p:spPr>
        <p:txBody>
          <a:bodyPr/>
          <a:lstStyle/>
          <a:p>
            <a:r>
              <a:rPr lang="en-US" dirty="0" smtClean="0"/>
              <a:t>Buffer Attack</a:t>
            </a:r>
            <a:endParaRPr lang="en-US" dirty="0"/>
          </a:p>
        </p:txBody>
      </p:sp>
      <p:sp>
        <p:nvSpPr>
          <p:cNvPr id="7" name="Content Placeholder 6"/>
          <p:cNvSpPr>
            <a:spLocks noGrp="1"/>
          </p:cNvSpPr>
          <p:nvPr>
            <p:ph sz="half" idx="1"/>
          </p:nvPr>
        </p:nvSpPr>
        <p:spPr>
          <a:xfrm>
            <a:off x="381000" y="1981200"/>
            <a:ext cx="4648200" cy="4114800"/>
          </a:xfrm>
        </p:spPr>
        <p:txBody>
          <a:bodyPr/>
          <a:lstStyle/>
          <a:p>
            <a:pPr>
              <a:buNone/>
            </a:pPr>
            <a:r>
              <a:rPr lang="en-US" sz="2000" dirty="0" err="1" smtClean="0"/>
              <a:t>int</a:t>
            </a:r>
            <a:r>
              <a:rPr lang="en-US" sz="2000" dirty="0" smtClean="0"/>
              <a:t> </a:t>
            </a:r>
            <a:r>
              <a:rPr lang="en-US" sz="2000" dirty="0" err="1" smtClean="0"/>
              <a:t>ud_connect(const</a:t>
            </a:r>
            <a:r>
              <a:rPr lang="en-US" sz="2000" dirty="0" smtClean="0"/>
              <a:t> char *name) {</a:t>
            </a:r>
            <a:endParaRPr lang="en-US" sz="2000" dirty="0" smtClean="0"/>
          </a:p>
          <a:p>
            <a:pPr>
              <a:buNone/>
            </a:pPr>
            <a:r>
              <a:rPr lang="en-US" sz="2000" dirty="0" smtClean="0"/>
              <a:t> 	</a:t>
            </a:r>
            <a:r>
              <a:rPr lang="en-US" sz="2000" dirty="0" err="1" smtClean="0"/>
              <a:t>int</a:t>
            </a:r>
            <a:r>
              <a:rPr lang="en-US" sz="2000" dirty="0" smtClean="0"/>
              <a:t> </a:t>
            </a:r>
            <a:r>
              <a:rPr lang="en-US" sz="2000" dirty="0" err="1" smtClean="0"/>
              <a:t>fd</a:t>
            </a:r>
            <a:r>
              <a:rPr lang="en-US" sz="2000" dirty="0" smtClean="0"/>
              <a:t>;</a:t>
            </a:r>
            <a:endParaRPr lang="en-US" sz="2000" dirty="0" smtClean="0"/>
          </a:p>
          <a:p>
            <a:pPr>
              <a:buNone/>
            </a:pPr>
            <a:r>
              <a:rPr lang="en-US" sz="2000" dirty="0" smtClean="0"/>
              <a:t>    </a:t>
            </a:r>
            <a:r>
              <a:rPr lang="en-US" sz="2000" dirty="0" err="1" smtClean="0"/>
              <a:t>struct</a:t>
            </a:r>
            <a:r>
              <a:rPr lang="en-US" sz="2000" dirty="0" smtClean="0"/>
              <a:t> </a:t>
            </a:r>
            <a:r>
              <a:rPr lang="en-US" sz="2000" dirty="0" err="1" smtClean="0"/>
              <a:t>sockaddr_un</a:t>
            </a:r>
            <a:r>
              <a:rPr lang="en-US" sz="2000" dirty="0" smtClean="0"/>
              <a:t> {</a:t>
            </a:r>
            <a:endParaRPr lang="en-US" sz="2000" dirty="0" smtClean="0"/>
          </a:p>
          <a:p>
            <a:pPr>
              <a:buNone/>
            </a:pPr>
            <a:r>
              <a:rPr lang="en-US" sz="2000" dirty="0" smtClean="0"/>
              <a:t>       </a:t>
            </a:r>
            <a:r>
              <a:rPr lang="en-US" sz="2000" dirty="0" err="1" smtClean="0"/>
              <a:t>sa_family_t</a:t>
            </a:r>
            <a:r>
              <a:rPr lang="en-US" sz="2000" dirty="0" smtClean="0"/>
              <a:t> </a:t>
            </a:r>
            <a:r>
              <a:rPr lang="en-US" sz="2000" dirty="0" err="1" smtClean="0"/>
              <a:t>sun_family</a:t>
            </a:r>
            <a:r>
              <a:rPr lang="en-US" sz="2000" dirty="0" smtClean="0"/>
              <a:t>;</a:t>
            </a:r>
            <a:endParaRPr lang="en-US" sz="2000" dirty="0" smtClean="0"/>
          </a:p>
          <a:p>
            <a:pPr>
              <a:buNone/>
            </a:pPr>
            <a:r>
              <a:rPr lang="en-US" sz="2000" dirty="0" smtClean="0"/>
              <a:t>       char </a:t>
            </a:r>
            <a:r>
              <a:rPr lang="en-US" sz="2000" dirty="0" smtClean="0"/>
              <a:t>sun_path[108];</a:t>
            </a:r>
            <a:endParaRPr lang="en-US" sz="2000" dirty="0" smtClean="0"/>
          </a:p>
          <a:p>
            <a:pPr>
              <a:buNone/>
            </a:pPr>
            <a:r>
              <a:rPr lang="en-US" sz="2000" dirty="0" smtClean="0"/>
              <a:t>    } </a:t>
            </a:r>
            <a:r>
              <a:rPr lang="en-US" sz="2000" dirty="0" err="1" smtClean="0"/>
              <a:t>addr</a:t>
            </a:r>
            <a:r>
              <a:rPr lang="en-US" sz="2000" dirty="0" smtClean="0"/>
              <a:t>;</a:t>
            </a:r>
            <a:endParaRPr lang="en-US" sz="2000" dirty="0" smtClean="0"/>
          </a:p>
          <a:p>
            <a:pPr>
              <a:buNone/>
            </a:pPr>
            <a:r>
              <a:rPr lang="en-US" sz="2000" dirty="0" smtClean="0"/>
              <a:t>     .</a:t>
            </a:r>
            <a:r>
              <a:rPr lang="en-US" sz="2000" dirty="0" smtClean="0"/>
              <a:t>..</a:t>
            </a:r>
            <a:endParaRPr lang="en-US" sz="2000" dirty="0" smtClean="0"/>
          </a:p>
          <a:p>
            <a:pPr>
              <a:buNone/>
            </a:pPr>
            <a:r>
              <a:rPr lang="en-US" sz="2000" dirty="0" smtClean="0"/>
              <a:t>	</a:t>
            </a:r>
            <a:r>
              <a:rPr lang="en-US" sz="2000" dirty="0" err="1" smtClean="0"/>
              <a:t>sprintf</a:t>
            </a:r>
            <a:r>
              <a:rPr lang="en-US" sz="2000" dirty="0" err="1" smtClean="0"/>
              <a:t>(addr.sun_path</a:t>
            </a:r>
            <a:r>
              <a:rPr lang="en-US" sz="2000" dirty="0" smtClean="0"/>
              <a:t>, "%</a:t>
            </a:r>
            <a:r>
              <a:rPr lang="en-US" sz="2000" dirty="0" err="1" smtClean="0"/>
              <a:t>s</a:t>
            </a:r>
            <a:r>
              <a:rPr lang="en-US" sz="2000" dirty="0" smtClean="0"/>
              <a:t>", name);</a:t>
            </a:r>
            <a:endParaRPr lang="en-US" sz="2000" dirty="0" smtClean="0"/>
          </a:p>
          <a:p>
            <a:pPr>
              <a:buNone/>
            </a:pPr>
            <a:r>
              <a:rPr lang="en-US" sz="2000" dirty="0" smtClean="0"/>
              <a:t>      .</a:t>
            </a:r>
            <a:r>
              <a:rPr lang="en-US" sz="2000" dirty="0" smtClean="0"/>
              <a:t>..</a:t>
            </a:r>
            <a:endParaRPr lang="en-US" sz="2000" dirty="0" smtClean="0"/>
          </a:p>
          <a:p>
            <a:pPr>
              <a:buNone/>
            </a:pPr>
            <a:r>
              <a:rPr lang="en-US" sz="2000" dirty="0" smtClean="0"/>
              <a:t>     return </a:t>
            </a:r>
            <a:r>
              <a:rPr lang="en-US" sz="2000" dirty="0" err="1" smtClean="0"/>
              <a:t>fd</a:t>
            </a:r>
            <a:r>
              <a:rPr lang="en-US" sz="2000" dirty="0" smtClean="0"/>
              <a:t>;</a:t>
            </a:r>
            <a:endParaRPr lang="en-US" sz="2000" dirty="0" smtClean="0"/>
          </a:p>
          <a:p>
            <a:pPr>
              <a:buNone/>
            </a:pPr>
            <a:r>
              <a:rPr lang="en-US" sz="2000" dirty="0" smtClean="0"/>
              <a:t>}</a:t>
            </a:r>
            <a:endParaRPr lang="en-US" sz="2000" dirty="0"/>
          </a:p>
        </p:txBody>
      </p:sp>
      <p:sp>
        <p:nvSpPr>
          <p:cNvPr id="8" name="Content Placeholder 7"/>
          <p:cNvSpPr>
            <a:spLocks noGrp="1"/>
          </p:cNvSpPr>
          <p:nvPr>
            <p:ph sz="half" idx="2"/>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dirty="0" smtClean="0"/>
              <a:t>Penn ESE532 Spring 2017 -- DeHon</a:t>
            </a:r>
            <a:endParaRPr lang="en-US" dirty="0"/>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24</a:t>
            </a:fld>
            <a:endParaRPr lang="en-US" dirty="0"/>
          </a:p>
        </p:txBody>
      </p:sp>
      <p:sp>
        <p:nvSpPr>
          <p:cNvPr id="10" name="TextBox 9"/>
          <p:cNvSpPr txBox="1"/>
          <p:nvPr/>
        </p:nvSpPr>
        <p:spPr>
          <a:xfrm>
            <a:off x="3492994" y="5791200"/>
            <a:ext cx="5651006" cy="830997"/>
          </a:xfrm>
          <a:prstGeom prst="rect">
            <a:avLst/>
          </a:prstGeom>
          <a:noFill/>
        </p:spPr>
        <p:txBody>
          <a:bodyPr wrap="none" rtlCol="0">
            <a:spAutoFit/>
          </a:bodyPr>
          <a:lstStyle/>
          <a:p>
            <a:r>
              <a:rPr lang="en-US" dirty="0" smtClean="0">
                <a:solidFill>
                  <a:srgbClr val="FF6600"/>
                </a:solidFill>
                <a:latin typeface="+mn-lt"/>
              </a:rPr>
              <a:t>What happens if name&gt;108 characters?</a:t>
            </a:r>
          </a:p>
          <a:p>
            <a:r>
              <a:rPr lang="en-US" dirty="0" smtClean="0">
                <a:solidFill>
                  <a:srgbClr val="FF6600"/>
                </a:solidFill>
                <a:latin typeface="+mn-lt"/>
              </a:rPr>
              <a:t>      &gt; 136?</a:t>
            </a:r>
            <a:endParaRPr lang="en-US" dirty="0">
              <a:solidFill>
                <a:srgbClr val="FF6600"/>
              </a:solidFill>
              <a:latin typeface="+mn-lt"/>
            </a:endParaRPr>
          </a:p>
        </p:txBody>
      </p:sp>
      <p:sp>
        <p:nvSpPr>
          <p:cNvPr id="11" name="TextBox 10"/>
          <p:cNvSpPr txBox="1"/>
          <p:nvPr/>
        </p:nvSpPr>
        <p:spPr>
          <a:xfrm>
            <a:off x="228600" y="6096000"/>
            <a:ext cx="3566151" cy="461665"/>
          </a:xfrm>
          <a:prstGeom prst="rect">
            <a:avLst/>
          </a:prstGeom>
          <a:noFill/>
        </p:spPr>
        <p:txBody>
          <a:bodyPr wrap="none" rtlCol="0">
            <a:spAutoFit/>
          </a:bodyPr>
          <a:lstStyle/>
          <a:p>
            <a:r>
              <a:rPr lang="en-US" dirty="0" smtClean="0">
                <a:latin typeface="+mn-lt"/>
              </a:rPr>
              <a:t>[</a:t>
            </a:r>
            <a:r>
              <a:rPr lang="en-US" dirty="0" smtClean="0">
                <a:solidFill>
                  <a:srgbClr val="0000FF"/>
                </a:solidFill>
                <a:latin typeface="+mn-lt"/>
              </a:rPr>
              <a:t>Avgerinos, CACM 2014</a:t>
            </a:r>
            <a:r>
              <a:rPr lang="en-US" dirty="0" smtClean="0">
                <a:latin typeface="+mn-lt"/>
              </a:rPr>
              <a:t>]</a:t>
            </a:r>
            <a:endParaRPr lang="en-US" dirty="0">
              <a:latin typeface="+mn-lt"/>
            </a:endParaRPr>
          </a:p>
        </p:txBody>
      </p:sp>
      <p:pic>
        <p:nvPicPr>
          <p:cNvPr id="12" name="Picture 11"/>
          <p:cNvPicPr>
            <a:picLocks noChangeAspect="1"/>
          </p:cNvPicPr>
          <p:nvPr/>
        </p:nvPicPr>
        <p:blipFill>
          <a:blip r:embed="rId2"/>
          <a:stretch>
            <a:fillRect/>
          </a:stretch>
        </p:blipFill>
        <p:spPr>
          <a:xfrm>
            <a:off x="4906714" y="1905000"/>
            <a:ext cx="4237286" cy="33909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Buffer Overflow</a:t>
            </a:r>
            <a:endParaRPr lang="en-US" dirty="0"/>
          </a:p>
        </p:txBody>
      </p:sp>
      <p:sp>
        <p:nvSpPr>
          <p:cNvPr id="8" name="Content Placeholder 7"/>
          <p:cNvSpPr>
            <a:spLocks noGrp="1"/>
          </p:cNvSpPr>
          <p:nvPr>
            <p:ph idx="1"/>
          </p:nvPr>
        </p:nvSpPr>
        <p:spPr/>
        <p:txBody>
          <a:bodyPr/>
          <a:lstStyle/>
          <a:p>
            <a:r>
              <a:rPr lang="en-US" dirty="0" smtClean="0"/>
              <a:t>Unchecked buffers allow insertion/overwrite of data</a:t>
            </a:r>
          </a:p>
          <a:p>
            <a:r>
              <a:rPr lang="en-US" dirty="0" smtClean="0"/>
              <a:t>Unchecked buffers on stack allow overwrite of data controlling what code you execute</a:t>
            </a:r>
          </a:p>
          <a:p>
            <a:pPr lvl="1"/>
            <a:r>
              <a:rPr lang="en-US" dirty="0" smtClean="0"/>
              <a:t>…and maybe even code to execute</a:t>
            </a:r>
            <a:endParaRPr lang="en-US" dirty="0"/>
          </a:p>
        </p:txBody>
      </p:sp>
      <p:sp>
        <p:nvSpPr>
          <p:cNvPr id="5" name="Date Placeholder 4"/>
          <p:cNvSpPr>
            <a:spLocks noGrp="1"/>
          </p:cNvSpPr>
          <p:nvPr>
            <p:ph type="dt" sz="half" idx="10"/>
          </p:nvPr>
        </p:nvSpPr>
        <p:spPr/>
        <p:txBody>
          <a:bodyPr/>
          <a:lstStyle/>
          <a:p>
            <a:pPr>
              <a:defRPr/>
            </a:pPr>
            <a:r>
              <a:rPr lang="en-US" smtClean="0"/>
              <a:t>Penn ESE532 Spring 2017 -- DeHon</a:t>
            </a:r>
            <a:endParaRPr lang="en-US"/>
          </a:p>
        </p:txBody>
      </p:sp>
      <p:sp>
        <p:nvSpPr>
          <p:cNvPr id="6" name="Slide Number Placeholder 5"/>
          <p:cNvSpPr>
            <a:spLocks noGrp="1"/>
          </p:cNvSpPr>
          <p:nvPr>
            <p:ph type="sldNum" sz="quarter" idx="12"/>
          </p:nvPr>
        </p:nvSpPr>
        <p:spPr/>
        <p:txBody>
          <a:bodyPr/>
          <a:lstStyle/>
          <a:p>
            <a:pPr>
              <a:defRPr/>
            </a:pPr>
            <a:fld id="{1DBFFA72-A9B5-6E42-9905-01364E7F550A}"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26</a:t>
            </a:fld>
            <a:endParaRPr lang="en-US"/>
          </a:p>
        </p:txBody>
      </p:sp>
      <p:pic>
        <p:nvPicPr>
          <p:cNvPr id="6" name="Picture 5"/>
          <p:cNvPicPr>
            <a:picLocks noChangeAspect="1"/>
          </p:cNvPicPr>
          <p:nvPr/>
        </p:nvPicPr>
        <p:blipFill>
          <a:blip r:embed="rId2"/>
          <a:stretch>
            <a:fillRect/>
          </a:stretch>
        </p:blipFill>
        <p:spPr>
          <a:xfrm>
            <a:off x="533400" y="533400"/>
            <a:ext cx="8001000" cy="5197902"/>
          </a:xfrm>
          <a:prstGeom prst="rect">
            <a:avLst/>
          </a:prstGeom>
        </p:spPr>
      </p:pic>
      <p:sp>
        <p:nvSpPr>
          <p:cNvPr id="7" name="TextBox 6"/>
          <p:cNvSpPr txBox="1"/>
          <p:nvPr/>
        </p:nvSpPr>
        <p:spPr>
          <a:xfrm>
            <a:off x="233989" y="5943600"/>
            <a:ext cx="8910011" cy="400110"/>
          </a:xfrm>
          <a:prstGeom prst="rect">
            <a:avLst/>
          </a:prstGeom>
          <a:noFill/>
        </p:spPr>
        <p:txBody>
          <a:bodyPr wrap="none" rtlCol="0">
            <a:spAutoFit/>
          </a:bodyPr>
          <a:lstStyle/>
          <a:p>
            <a:r>
              <a:rPr lang="en-US" sz="2000" dirty="0" smtClean="0"/>
              <a:t>http://caspian.paravelsystems.com/pipermail/rivendell-dev/2014-March/020437.html</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Defenses</a:t>
            </a:r>
            <a:endParaRPr lang="en-US" dirty="0"/>
          </a:p>
        </p:txBody>
      </p:sp>
      <p:sp>
        <p:nvSpPr>
          <p:cNvPr id="3" name="Content Placeholder 2"/>
          <p:cNvSpPr>
            <a:spLocks noGrp="1"/>
          </p:cNvSpPr>
          <p:nvPr>
            <p:ph idx="1"/>
          </p:nvPr>
        </p:nvSpPr>
        <p:spPr>
          <a:xfrm>
            <a:off x="685800" y="1828800"/>
            <a:ext cx="7772400" cy="4648200"/>
          </a:xfrm>
        </p:spPr>
        <p:txBody>
          <a:bodyPr/>
          <a:lstStyle/>
          <a:p>
            <a:r>
              <a:rPr lang="en-US" dirty="0" smtClean="0"/>
              <a:t>Modern virtual memory systems will set code pages to be </a:t>
            </a:r>
            <a:r>
              <a:rPr lang="en-US" dirty="0" err="1" smtClean="0"/>
              <a:t>unwritable</a:t>
            </a:r>
            <a:endParaRPr lang="en-US" dirty="0" smtClean="0"/>
          </a:p>
          <a:p>
            <a:r>
              <a:rPr lang="en-US" dirty="0" smtClean="0"/>
              <a:t>Can still control which code gets run</a:t>
            </a:r>
          </a:p>
          <a:p>
            <a:r>
              <a:rPr lang="en-US" dirty="0" smtClean="0"/>
              <a:t>Embedded systems without VM don’t have this option</a:t>
            </a:r>
          </a:p>
          <a:p>
            <a:r>
              <a:rPr lang="en-US" dirty="0" smtClean="0"/>
              <a:t>Modern compilers (like </a:t>
            </a:r>
            <a:r>
              <a:rPr lang="en-US" dirty="0" err="1" smtClean="0"/>
              <a:t>gcc</a:t>
            </a:r>
            <a:r>
              <a:rPr lang="en-US" dirty="0" smtClean="0"/>
              <a:t>) can be instructed to add sanity check code</a:t>
            </a:r>
          </a:p>
          <a:p>
            <a:pPr lvl="1"/>
            <a:r>
              <a:rPr lang="en-US" sz="2400" dirty="0" smtClean="0"/>
              <a:t>Stack Guard: Canary data to catch overwrites</a:t>
            </a:r>
          </a:p>
          <a:p>
            <a:pPr lvl="1"/>
            <a:r>
              <a:rPr lang="en-US" dirty="0" smtClean="0"/>
              <a:t>Attacker not change canary…</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Vulnerability</a:t>
            </a:r>
            <a:endParaRPr lang="en-US" dirty="0"/>
          </a:p>
        </p:txBody>
      </p:sp>
      <p:sp>
        <p:nvSpPr>
          <p:cNvPr id="3" name="Content Placeholder 2"/>
          <p:cNvSpPr>
            <a:spLocks noGrp="1"/>
          </p:cNvSpPr>
          <p:nvPr>
            <p:ph idx="1"/>
          </p:nvPr>
        </p:nvSpPr>
        <p:spPr>
          <a:xfrm>
            <a:off x="685800" y="1981200"/>
            <a:ext cx="8077200" cy="4876800"/>
          </a:xfrm>
        </p:spPr>
        <p:txBody>
          <a:bodyPr/>
          <a:lstStyle/>
          <a:p>
            <a:r>
              <a:rPr lang="en-US" dirty="0" smtClean="0"/>
              <a:t>Raw, undifferentiated memory</a:t>
            </a:r>
          </a:p>
          <a:p>
            <a:r>
              <a:rPr lang="en-US" dirty="0" smtClean="0"/>
              <a:t>Holding code, data, control structures</a:t>
            </a:r>
          </a:p>
          <a:p>
            <a:r>
              <a:rPr lang="en-US" dirty="0" smtClean="0"/>
              <a:t>Accessible from every memory operation</a:t>
            </a:r>
          </a:p>
          <a:p>
            <a:r>
              <a:rPr lang="en-US" dirty="0" smtClean="0"/>
              <a:t>Relying only on absence of out-of-bounds reference bugs to maintain integrity</a:t>
            </a:r>
          </a:p>
          <a:p>
            <a:r>
              <a:rPr lang="en-US" dirty="0" smtClean="0"/>
              <a:t>…enables a host of security vulnerabilities</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a:t>
            </a:r>
            <a:endParaRPr lang="en-US" dirty="0"/>
          </a:p>
        </p:txBody>
      </p:sp>
      <p:sp>
        <p:nvSpPr>
          <p:cNvPr id="3" name="Content Placeholder 2"/>
          <p:cNvSpPr>
            <a:spLocks noGrp="1"/>
          </p:cNvSpPr>
          <p:nvPr>
            <p:ph idx="1"/>
          </p:nvPr>
        </p:nvSpPr>
        <p:spPr/>
        <p:txBody>
          <a:bodyPr/>
          <a:lstStyle/>
          <a:p>
            <a:r>
              <a:rPr lang="en-US" dirty="0" smtClean="0"/>
              <a:t>Small, differentiated memories in </a:t>
            </a:r>
            <a:r>
              <a:rPr lang="en-US" dirty="0" err="1" smtClean="0"/>
              <a:t>SoC</a:t>
            </a:r>
            <a:r>
              <a:rPr lang="en-US" dirty="0" smtClean="0"/>
              <a:t> may help</a:t>
            </a:r>
          </a:p>
          <a:p>
            <a:pPr lvl="1"/>
            <a:r>
              <a:rPr lang="en-US" dirty="0" smtClean="0"/>
              <a:t>Not live in single, unified address space</a:t>
            </a:r>
          </a:p>
          <a:p>
            <a:pPr lvl="1"/>
            <a:r>
              <a:rPr lang="en-US" dirty="0" smtClean="0"/>
              <a:t>Tasks have access to limited, local memory (not everything)</a:t>
            </a:r>
          </a:p>
          <a:p>
            <a:r>
              <a:rPr lang="en-US" dirty="0" smtClean="0"/>
              <a:t>Hardware functions cannot be overwritten</a:t>
            </a: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a:t>
            </a:r>
            <a:endParaRPr lang="en-US" dirty="0"/>
          </a:p>
        </p:txBody>
      </p:sp>
      <p:sp>
        <p:nvSpPr>
          <p:cNvPr id="3" name="Content Placeholder 2"/>
          <p:cNvSpPr>
            <a:spLocks noGrp="1"/>
          </p:cNvSpPr>
          <p:nvPr>
            <p:ph idx="1"/>
          </p:nvPr>
        </p:nvSpPr>
        <p:spPr>
          <a:xfrm>
            <a:off x="685800" y="1981200"/>
            <a:ext cx="7772400" cy="4343400"/>
          </a:xfrm>
        </p:spPr>
        <p:txBody>
          <a:bodyPr/>
          <a:lstStyle/>
          <a:p>
            <a:r>
              <a:rPr lang="en-US" dirty="0" err="1" smtClean="0"/>
              <a:t>SoC</a:t>
            </a:r>
            <a:r>
              <a:rPr lang="en-US" dirty="0" smtClean="0"/>
              <a:t> Designers need to be concerned about security</a:t>
            </a:r>
          </a:p>
          <a:p>
            <a:r>
              <a:rPr lang="en-US" dirty="0" smtClean="0"/>
              <a:t>Hazards are real, understandable</a:t>
            </a:r>
          </a:p>
          <a:p>
            <a:pPr lvl="1"/>
            <a:r>
              <a:rPr lang="en-US" dirty="0" smtClean="0"/>
              <a:t>Avoidable, tricky…</a:t>
            </a:r>
          </a:p>
          <a:p>
            <a:r>
              <a:rPr lang="en-US" dirty="0" smtClean="0"/>
              <a:t>Things that make it easier and harder than general-purpose, best-effort</a:t>
            </a:r>
            <a:endParaRPr lang="en-US" dirty="0" smtClean="0"/>
          </a:p>
          <a:p>
            <a:r>
              <a:rPr lang="en-US" dirty="0" smtClean="0"/>
              <a:t>Consider CIS331, CIS551</a:t>
            </a:r>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DMA Master</a:t>
            </a:r>
            <a:endParaRPr lang="en-US" dirty="0"/>
          </a:p>
        </p:txBody>
      </p:sp>
      <p:sp>
        <p:nvSpPr>
          <p:cNvPr id="3" name="Content Placeholder 2"/>
          <p:cNvSpPr>
            <a:spLocks noGrp="1"/>
          </p:cNvSpPr>
          <p:nvPr>
            <p:ph idx="1"/>
          </p:nvPr>
        </p:nvSpPr>
        <p:spPr/>
        <p:txBody>
          <a:bodyPr/>
          <a:lstStyle/>
          <a:p>
            <a:r>
              <a:rPr lang="en-US" dirty="0" smtClean="0">
                <a:solidFill>
                  <a:srgbClr val="FF6600"/>
                </a:solidFill>
              </a:rPr>
              <a:t>What can a DMA Master do to memory?</a:t>
            </a:r>
            <a:endParaRPr lang="en-US" dirty="0">
              <a:solidFill>
                <a:srgbClr val="FF6600"/>
              </a:solidFill>
            </a:endParaRP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30</a:t>
            </a:fld>
            <a:endParaRPr lang="en-US"/>
          </a:p>
        </p:txBody>
      </p:sp>
      <p:pic>
        <p:nvPicPr>
          <p:cNvPr id="6" name="Picture 5"/>
          <p:cNvPicPr>
            <a:picLocks noChangeAspect="1"/>
          </p:cNvPicPr>
          <p:nvPr/>
        </p:nvPicPr>
        <p:blipFill>
          <a:blip r:embed="rId2"/>
          <a:stretch>
            <a:fillRect/>
          </a:stretch>
        </p:blipFill>
        <p:spPr>
          <a:xfrm>
            <a:off x="4572000" y="2971800"/>
            <a:ext cx="3000539" cy="348608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DMA</a:t>
            </a:r>
            <a:endParaRPr lang="en-US" dirty="0"/>
          </a:p>
        </p:txBody>
      </p:sp>
      <p:sp>
        <p:nvSpPr>
          <p:cNvPr id="3" name="Content Placeholder 2"/>
          <p:cNvSpPr>
            <a:spLocks noGrp="1"/>
          </p:cNvSpPr>
          <p:nvPr>
            <p:ph idx="1"/>
          </p:nvPr>
        </p:nvSpPr>
        <p:spPr/>
        <p:txBody>
          <a:bodyPr/>
          <a:lstStyle/>
          <a:p>
            <a:r>
              <a:rPr lang="en-US" dirty="0" smtClean="0"/>
              <a:t>May give USB/</a:t>
            </a:r>
            <a:r>
              <a:rPr lang="en-US" dirty="0" err="1" smtClean="0"/>
              <a:t>firewire</a:t>
            </a:r>
            <a:r>
              <a:rPr lang="en-US" dirty="0" smtClean="0"/>
              <a:t>/PCI DMA access to memory</a:t>
            </a:r>
          </a:p>
          <a:p>
            <a:r>
              <a:rPr lang="en-US" dirty="0" smtClean="0"/>
              <a:t>Without care can read/write anywhere in memory</a:t>
            </a:r>
          </a:p>
          <a:p>
            <a:r>
              <a:rPr lang="en-US" dirty="0" smtClean="0"/>
              <a:t>Allow malicious peripheral to </a:t>
            </a:r>
          </a:p>
          <a:p>
            <a:pPr lvl="1"/>
            <a:r>
              <a:rPr lang="en-US" dirty="0" smtClean="0"/>
              <a:t>Steal data</a:t>
            </a:r>
          </a:p>
          <a:p>
            <a:pPr lvl="1"/>
            <a:r>
              <a:rPr lang="en-US" dirty="0" smtClean="0"/>
              <a:t>Compromise integrity</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err="1" smtClean="0"/>
              <a:t>ThunderStrike</a:t>
            </a:r>
            <a:endParaRPr lang="en-US" dirty="0"/>
          </a:p>
        </p:txBody>
      </p:sp>
      <p:sp>
        <p:nvSpPr>
          <p:cNvPr id="3" name="Content Placeholder 2"/>
          <p:cNvSpPr>
            <a:spLocks noGrp="1"/>
          </p:cNvSpPr>
          <p:nvPr>
            <p:ph idx="1"/>
          </p:nvPr>
        </p:nvSpPr>
        <p:spPr>
          <a:xfrm>
            <a:off x="685800" y="1447800"/>
            <a:ext cx="7772400" cy="4114800"/>
          </a:xfrm>
        </p:spPr>
        <p:txBody>
          <a:bodyPr/>
          <a:lstStyle/>
          <a:p>
            <a:pPr>
              <a:buNone/>
            </a:pPr>
            <a:r>
              <a:rPr lang="en-US" sz="2400" dirty="0" smtClean="0"/>
              <a:t>Available for: OS X Yosemite v10.10 and v10.10.1,for: </a:t>
            </a:r>
            <a:r>
              <a:rPr lang="en-US" sz="2400" dirty="0" err="1" smtClean="0"/>
              <a:t>MacBook</a:t>
            </a:r>
            <a:r>
              <a:rPr lang="en-US" sz="2400" dirty="0" smtClean="0"/>
              <a:t> Pro Retina, </a:t>
            </a:r>
            <a:r>
              <a:rPr lang="en-US" sz="2400" dirty="0" err="1" smtClean="0"/>
              <a:t>MacBook</a:t>
            </a:r>
            <a:r>
              <a:rPr lang="en-US" sz="2400" dirty="0" smtClean="0"/>
              <a:t> Air (Mid 2013 and later), iMac (Late 2013 and later), Mac Pro (Late 2013</a:t>
            </a:r>
            <a:r>
              <a:rPr lang="en-US" sz="2400" dirty="0" smtClean="0"/>
              <a:t>)</a:t>
            </a:r>
          </a:p>
          <a:p>
            <a:pPr>
              <a:buNone/>
            </a:pPr>
            <a:r>
              <a:rPr lang="en-US" sz="2400" dirty="0" smtClean="0"/>
              <a:t>Impact</a:t>
            </a:r>
            <a:r>
              <a:rPr lang="en-US" sz="2400" dirty="0" smtClean="0"/>
              <a:t>: A malicious Thunderbolt device may be able to affect firmware </a:t>
            </a:r>
            <a:r>
              <a:rPr lang="en-US" sz="2400" dirty="0" smtClean="0"/>
              <a:t>flashing</a:t>
            </a:r>
          </a:p>
          <a:p>
            <a:pPr>
              <a:buNone/>
            </a:pPr>
            <a:r>
              <a:rPr lang="en-US" sz="2400" dirty="0" smtClean="0"/>
              <a:t>Description</a:t>
            </a:r>
            <a:r>
              <a:rPr lang="en-US" sz="2400" dirty="0" smtClean="0"/>
              <a:t>: Thunderbolt devices could modify the host firmware if connected during an EFI update. This issue was addressed by not loading option ROMs during updates</a:t>
            </a:r>
            <a:r>
              <a:rPr lang="en-US" sz="2400" dirty="0" smtClean="0"/>
              <a:t>.</a:t>
            </a:r>
          </a:p>
          <a:p>
            <a:pPr>
              <a:buNone/>
            </a:pPr>
            <a:r>
              <a:rPr lang="en-US" sz="2400" dirty="0" smtClean="0"/>
              <a:t>CVE</a:t>
            </a:r>
            <a:r>
              <a:rPr lang="en-US" sz="2400" dirty="0" smtClean="0"/>
              <a:t>-2014-4498 : Trammell Hudson of Two Sigma Investments</a:t>
            </a:r>
            <a:endParaRPr lang="en-US" sz="2400"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32</a:t>
            </a:fld>
            <a:endParaRPr lang="en-US"/>
          </a:p>
        </p:txBody>
      </p:sp>
      <p:sp>
        <p:nvSpPr>
          <p:cNvPr id="6" name="TextBox 5"/>
          <p:cNvSpPr txBox="1"/>
          <p:nvPr/>
        </p:nvSpPr>
        <p:spPr>
          <a:xfrm>
            <a:off x="2971800" y="6172200"/>
            <a:ext cx="4718209" cy="461665"/>
          </a:xfrm>
          <a:prstGeom prst="rect">
            <a:avLst/>
          </a:prstGeom>
          <a:noFill/>
        </p:spPr>
        <p:txBody>
          <a:bodyPr wrap="none" rtlCol="0">
            <a:spAutoFit/>
          </a:bodyPr>
          <a:lstStyle/>
          <a:p>
            <a:r>
              <a:rPr lang="en-US" dirty="0" smtClean="0"/>
              <a:t>https://</a:t>
            </a:r>
            <a:r>
              <a:rPr lang="en-US" dirty="0" err="1" smtClean="0"/>
              <a:t>trmm.net/Thunderstrike_FAQ</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Input</a:t>
            </a:r>
            <a:endParaRPr lang="en-US" dirty="0"/>
          </a:p>
        </p:txBody>
      </p:sp>
      <p:sp>
        <p:nvSpPr>
          <p:cNvPr id="7" name="Subtitle 6"/>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a:t>
            </a:r>
            <a:endParaRPr lang="en-US" dirty="0"/>
          </a:p>
        </p:txBody>
      </p:sp>
      <p:sp>
        <p:nvSpPr>
          <p:cNvPr id="3" name="Content Placeholder 2"/>
          <p:cNvSpPr>
            <a:spLocks noGrp="1"/>
          </p:cNvSpPr>
          <p:nvPr>
            <p:ph idx="1"/>
          </p:nvPr>
        </p:nvSpPr>
        <p:spPr/>
        <p:txBody>
          <a:bodyPr/>
          <a:lstStyle/>
          <a:p>
            <a:r>
              <a:rPr lang="en-US" dirty="0" smtClean="0"/>
              <a:t>Provides an opportunity to poke at system</a:t>
            </a:r>
          </a:p>
          <a:p>
            <a:pPr lvl="1"/>
            <a:r>
              <a:rPr lang="en-US" dirty="0" smtClean="0"/>
              <a:t>Exploit vulnerabilities</a:t>
            </a:r>
          </a:p>
          <a:p>
            <a:pPr lvl="1"/>
            <a:r>
              <a:rPr lang="en-US" dirty="0" smtClean="0"/>
              <a:t>Directly control system?</a:t>
            </a:r>
          </a:p>
          <a:p>
            <a:r>
              <a:rPr lang="en-US" dirty="0" smtClean="0"/>
              <a:t>Can mislead system</a:t>
            </a:r>
          </a:p>
          <a:p>
            <a:pPr lvl="1"/>
            <a:r>
              <a:rPr lang="en-US" dirty="0" smtClean="0"/>
              <a:t>Lie to it</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and Memory</a:t>
            </a:r>
            <a:endParaRPr lang="en-US" dirty="0"/>
          </a:p>
        </p:txBody>
      </p:sp>
      <p:sp>
        <p:nvSpPr>
          <p:cNvPr id="3" name="Content Placeholder 2"/>
          <p:cNvSpPr>
            <a:spLocks noGrp="1"/>
          </p:cNvSpPr>
          <p:nvPr>
            <p:ph idx="1"/>
          </p:nvPr>
        </p:nvSpPr>
        <p:spPr/>
        <p:txBody>
          <a:bodyPr/>
          <a:lstStyle/>
          <a:p>
            <a:r>
              <a:rPr lang="en-US" dirty="0" smtClean="0"/>
              <a:t>Memory section illustrates unchecked inputs can exploit vulnerabilities</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Integrity (</a:t>
            </a:r>
            <a:r>
              <a:rPr lang="en-US" dirty="0" err="1" smtClean="0"/>
              <a:t>xkcd</a:t>
            </a:r>
            <a:r>
              <a:rPr lang="en-US" dirty="0" smtClean="0"/>
              <a:t>)</a:t>
            </a:r>
            <a:endParaRPr lang="en-US" dirty="0"/>
          </a:p>
        </p:txBody>
      </p:sp>
      <p:pic>
        <p:nvPicPr>
          <p:cNvPr id="6" name="Content Placeholder 5" descr="exploits_of_a_mom_johnny_tables.png"/>
          <p:cNvPicPr>
            <a:picLocks noGrp="1" noChangeAspect="1"/>
          </p:cNvPicPr>
          <p:nvPr>
            <p:ph idx="1"/>
          </p:nvPr>
        </p:nvPicPr>
        <p:blipFill>
          <a:blip r:embed="rId2"/>
          <a:srcRect t="-35997" b="-35997"/>
          <a:stretch>
            <a:fillRect/>
          </a:stretch>
        </p:blipFill>
        <p:spPr/>
      </p:pic>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36</a:t>
            </a:fld>
            <a:endParaRPr lang="en-US"/>
          </a:p>
        </p:txBody>
      </p:sp>
      <p:sp>
        <p:nvSpPr>
          <p:cNvPr id="7" name="TextBox 6"/>
          <p:cNvSpPr txBox="1"/>
          <p:nvPr/>
        </p:nvSpPr>
        <p:spPr>
          <a:xfrm>
            <a:off x="3581400" y="6019800"/>
            <a:ext cx="2877711" cy="461665"/>
          </a:xfrm>
          <a:prstGeom prst="rect">
            <a:avLst/>
          </a:prstGeom>
          <a:noFill/>
        </p:spPr>
        <p:txBody>
          <a:bodyPr wrap="square" rtlCol="0">
            <a:spAutoFit/>
          </a:bodyPr>
          <a:lstStyle/>
          <a:p>
            <a:r>
              <a:rPr lang="en-US" dirty="0" smtClean="0"/>
              <a:t>https://xkcd.com/327/</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Data Integrity</a:t>
            </a:r>
            <a:endParaRPr lang="en-US" dirty="0"/>
          </a:p>
        </p:txBody>
      </p:sp>
      <p:sp>
        <p:nvSpPr>
          <p:cNvPr id="3" name="Content Placeholder 2"/>
          <p:cNvSpPr>
            <a:spLocks noGrp="1"/>
          </p:cNvSpPr>
          <p:nvPr>
            <p:ph idx="1"/>
          </p:nvPr>
        </p:nvSpPr>
        <p:spPr/>
        <p:txBody>
          <a:bodyPr/>
          <a:lstStyle/>
          <a:p>
            <a:r>
              <a:rPr lang="en-US" dirty="0" smtClean="0"/>
              <a:t>Bobby Tables illustrates</a:t>
            </a:r>
          </a:p>
          <a:p>
            <a:pPr lvl="1"/>
            <a:r>
              <a:rPr lang="en-US" dirty="0" smtClean="0"/>
              <a:t>Must take care with any inputs that may be used in control</a:t>
            </a:r>
          </a:p>
          <a:p>
            <a:pPr lvl="2"/>
            <a:r>
              <a:rPr lang="en-US" dirty="0" smtClean="0"/>
              <a:t>Interpret commands, where branch, specify what operate upon…</a:t>
            </a:r>
          </a:p>
          <a:p>
            <a:r>
              <a:rPr lang="en-US" dirty="0" smtClean="0"/>
              <a:t>As does </a:t>
            </a:r>
          </a:p>
          <a:p>
            <a:pPr lvl="1"/>
            <a:r>
              <a:rPr lang="en-US" dirty="0" err="1" smtClean="0"/>
              <a:t>d</a:t>
            </a:r>
            <a:r>
              <a:rPr lang="en-US" dirty="0" err="1" smtClean="0"/>
              <a:t>ata[user_input</a:t>
            </a:r>
            <a:r>
              <a:rPr lang="en-US" dirty="0" smtClean="0"/>
              <a:t>()]</a:t>
            </a:r>
          </a:p>
          <a:p>
            <a:pPr lvl="1"/>
            <a:r>
              <a:rPr lang="en-US" dirty="0" err="1" smtClean="0"/>
              <a:t>Heartbleed</a:t>
            </a:r>
            <a:endParaRPr lang="en-US" dirty="0" smtClean="0"/>
          </a:p>
          <a:p>
            <a:pPr lvl="1"/>
            <a:r>
              <a:rPr lang="en-US" dirty="0" smtClean="0"/>
              <a:t>Buffer bounds checks</a:t>
            </a: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Validity</a:t>
            </a:r>
            <a:endParaRPr lang="en-US" dirty="0"/>
          </a:p>
        </p:txBody>
      </p:sp>
      <p:sp>
        <p:nvSpPr>
          <p:cNvPr id="3" name="Content Placeholder 2"/>
          <p:cNvSpPr>
            <a:spLocks noGrp="1"/>
          </p:cNvSpPr>
          <p:nvPr>
            <p:ph idx="1"/>
          </p:nvPr>
        </p:nvSpPr>
        <p:spPr/>
        <p:txBody>
          <a:bodyPr/>
          <a:lstStyle/>
          <a:p>
            <a:r>
              <a:rPr lang="en-US" dirty="0" smtClean="0">
                <a:solidFill>
                  <a:srgbClr val="FF6600"/>
                </a:solidFill>
              </a:rPr>
              <a:t>What happens if the CD-player sends a message to the brakes to stop?</a:t>
            </a:r>
            <a:endParaRPr lang="en-US" dirty="0">
              <a:solidFill>
                <a:srgbClr val="FF6600"/>
              </a:solidFill>
            </a:endParaRP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38</a:t>
            </a:fld>
            <a:endParaRPr lang="en-US"/>
          </a:p>
        </p:txBody>
      </p:sp>
      <p:pic>
        <p:nvPicPr>
          <p:cNvPr id="7" name="Picture 6"/>
          <p:cNvPicPr>
            <a:picLocks noChangeAspect="1"/>
          </p:cNvPicPr>
          <p:nvPr/>
        </p:nvPicPr>
        <p:blipFill>
          <a:blip r:embed="rId2"/>
          <a:stretch>
            <a:fillRect/>
          </a:stretch>
        </p:blipFill>
        <p:spPr>
          <a:xfrm>
            <a:off x="1447800" y="3429000"/>
            <a:ext cx="6551762" cy="2624667"/>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Cars</a:t>
            </a:r>
            <a:endParaRPr lang="en-US" dirty="0"/>
          </a:p>
        </p:txBody>
      </p:sp>
      <p:sp>
        <p:nvSpPr>
          <p:cNvPr id="3" name="Content Placeholder 2"/>
          <p:cNvSpPr>
            <a:spLocks noGrp="1"/>
          </p:cNvSpPr>
          <p:nvPr>
            <p:ph idx="1"/>
          </p:nvPr>
        </p:nvSpPr>
        <p:spPr>
          <a:xfrm>
            <a:off x="685800" y="1219200"/>
            <a:ext cx="7772400" cy="4114800"/>
          </a:xfrm>
        </p:spPr>
        <p:txBody>
          <a:bodyPr/>
          <a:lstStyle/>
          <a:p>
            <a:r>
              <a:rPr lang="en-US" dirty="0" smtClean="0"/>
              <a:t>Modern cars contain many embedded controllers</a:t>
            </a:r>
          </a:p>
          <a:p>
            <a:pPr lvl="1"/>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39</a:t>
            </a:fld>
            <a:endParaRPr lang="en-US"/>
          </a:p>
        </p:txBody>
      </p:sp>
      <p:pic>
        <p:nvPicPr>
          <p:cNvPr id="6" name="Picture 5"/>
          <p:cNvPicPr>
            <a:picLocks noChangeAspect="1"/>
          </p:cNvPicPr>
          <p:nvPr/>
        </p:nvPicPr>
        <p:blipFill>
          <a:blip r:embed="rId2"/>
          <a:stretch>
            <a:fillRect/>
          </a:stretch>
        </p:blipFill>
        <p:spPr>
          <a:xfrm>
            <a:off x="1676400" y="2209800"/>
            <a:ext cx="6596154" cy="3911600"/>
          </a:xfrm>
          <a:prstGeom prst="rect">
            <a:avLst/>
          </a:prstGeom>
        </p:spPr>
      </p:pic>
      <p:sp>
        <p:nvSpPr>
          <p:cNvPr id="7" name="TextBox 6"/>
          <p:cNvSpPr txBox="1"/>
          <p:nvPr/>
        </p:nvSpPr>
        <p:spPr>
          <a:xfrm>
            <a:off x="2971800" y="6172200"/>
            <a:ext cx="4980149" cy="461665"/>
          </a:xfrm>
          <a:prstGeom prst="rect">
            <a:avLst/>
          </a:prstGeom>
          <a:noFill/>
        </p:spPr>
        <p:txBody>
          <a:bodyPr wrap="none" rtlCol="0">
            <a:spAutoFit/>
          </a:bodyPr>
          <a:lstStyle/>
          <a:p>
            <a:r>
              <a:rPr lang="en-US" dirty="0" smtClean="0">
                <a:latin typeface="+mn-lt"/>
              </a:rPr>
              <a:t>[</a:t>
            </a:r>
            <a:r>
              <a:rPr lang="en-US" dirty="0" err="1" smtClean="0">
                <a:solidFill>
                  <a:srgbClr val="0000FF"/>
                </a:solidFill>
                <a:latin typeface="+mn-lt"/>
              </a:rPr>
              <a:t>Checkoway</a:t>
            </a:r>
            <a:r>
              <a:rPr lang="en-US" dirty="0" smtClean="0">
                <a:solidFill>
                  <a:srgbClr val="0000FF"/>
                </a:solidFill>
                <a:latin typeface="+mn-lt"/>
              </a:rPr>
              <a:t>, </a:t>
            </a:r>
            <a:r>
              <a:rPr lang="en-US" dirty="0" err="1" smtClean="0">
                <a:solidFill>
                  <a:srgbClr val="0000FF"/>
                </a:solidFill>
                <a:latin typeface="+mn-lt"/>
              </a:rPr>
              <a:t>Usenix</a:t>
            </a:r>
            <a:r>
              <a:rPr lang="en-US" dirty="0" smtClean="0">
                <a:solidFill>
                  <a:srgbClr val="0000FF"/>
                </a:solidFill>
                <a:latin typeface="+mn-lt"/>
              </a:rPr>
              <a:t> Security 2011</a:t>
            </a:r>
            <a:r>
              <a:rPr lang="en-US" dirty="0" smtClean="0">
                <a:latin typeface="+mn-lt"/>
              </a:rPr>
              <a:t>]</a:t>
            </a:r>
            <a:endParaRPr lang="en-US"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Issues</a:t>
            </a:r>
            <a:endParaRPr lang="en-US" dirty="0"/>
          </a:p>
        </p:txBody>
      </p:sp>
      <p:sp>
        <p:nvSpPr>
          <p:cNvPr id="3" name="Content Placeholder 2"/>
          <p:cNvSpPr>
            <a:spLocks noGrp="1"/>
          </p:cNvSpPr>
          <p:nvPr>
            <p:ph idx="1"/>
          </p:nvPr>
        </p:nvSpPr>
        <p:spPr/>
        <p:txBody>
          <a:bodyPr/>
          <a:lstStyle/>
          <a:p>
            <a:r>
              <a:rPr lang="en-US" dirty="0" smtClean="0">
                <a:solidFill>
                  <a:srgbClr val="FF6600"/>
                </a:solidFill>
              </a:rPr>
              <a:t>What security issues arise for the </a:t>
            </a:r>
            <a:r>
              <a:rPr lang="en-US" dirty="0" err="1" smtClean="0">
                <a:solidFill>
                  <a:srgbClr val="FF6600"/>
                </a:solidFill>
              </a:rPr>
              <a:t>SoC</a:t>
            </a:r>
            <a:r>
              <a:rPr lang="en-US" dirty="0" smtClean="0">
                <a:solidFill>
                  <a:srgbClr val="FF6600"/>
                </a:solidFill>
              </a:rPr>
              <a:t> designer and applications?</a:t>
            </a:r>
          </a:p>
          <a:p>
            <a:r>
              <a:rPr lang="en-US" dirty="0" smtClean="0">
                <a:solidFill>
                  <a:srgbClr val="FF6600"/>
                </a:solidFill>
              </a:rPr>
              <a:t>What make easier / less of an issue?</a:t>
            </a:r>
          </a:p>
          <a:p>
            <a:r>
              <a:rPr lang="en-US" dirty="0" smtClean="0">
                <a:solidFill>
                  <a:srgbClr val="FF6600"/>
                </a:solidFill>
              </a:rPr>
              <a:t>What make harder or more important?</a:t>
            </a:r>
            <a:endParaRPr lang="en-US" dirty="0">
              <a:solidFill>
                <a:srgbClr val="FF6600"/>
              </a:solidFill>
            </a:endParaRP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40</a:t>
            </a:fld>
            <a:endParaRPr lang="en-US"/>
          </a:p>
        </p:txBody>
      </p:sp>
      <p:pic>
        <p:nvPicPr>
          <p:cNvPr id="6" name="Picture 5"/>
          <p:cNvPicPr>
            <a:picLocks noChangeAspect="1"/>
          </p:cNvPicPr>
          <p:nvPr/>
        </p:nvPicPr>
        <p:blipFill>
          <a:blip r:embed="rId2"/>
          <a:stretch>
            <a:fillRect/>
          </a:stretch>
        </p:blipFill>
        <p:spPr>
          <a:xfrm>
            <a:off x="2438400" y="0"/>
            <a:ext cx="6307841" cy="6413500"/>
          </a:xfrm>
          <a:prstGeom prst="rect">
            <a:avLst/>
          </a:prstGeom>
        </p:spPr>
      </p:pic>
      <p:sp>
        <p:nvSpPr>
          <p:cNvPr id="7" name="TextBox 6"/>
          <p:cNvSpPr txBox="1"/>
          <p:nvPr/>
        </p:nvSpPr>
        <p:spPr>
          <a:xfrm>
            <a:off x="2971800" y="6396335"/>
            <a:ext cx="5521914" cy="461665"/>
          </a:xfrm>
          <a:prstGeom prst="rect">
            <a:avLst/>
          </a:prstGeom>
          <a:noFill/>
        </p:spPr>
        <p:txBody>
          <a:bodyPr wrap="none" rtlCol="0">
            <a:spAutoFit/>
          </a:bodyPr>
          <a:lstStyle/>
          <a:p>
            <a:r>
              <a:rPr lang="en-US" dirty="0" smtClean="0">
                <a:latin typeface="+mn-lt"/>
              </a:rPr>
              <a:t>[</a:t>
            </a:r>
            <a:r>
              <a:rPr lang="en-US" dirty="0" err="1" smtClean="0">
                <a:solidFill>
                  <a:srgbClr val="0000FF"/>
                </a:solidFill>
                <a:latin typeface="+mn-lt"/>
              </a:rPr>
              <a:t>Koscher</a:t>
            </a:r>
            <a:r>
              <a:rPr lang="en-US" dirty="0" smtClean="0">
                <a:solidFill>
                  <a:srgbClr val="0000FF"/>
                </a:solidFill>
                <a:latin typeface="+mn-lt"/>
              </a:rPr>
              <a:t>, IEEE </a:t>
            </a:r>
            <a:r>
              <a:rPr lang="en-US" dirty="0" err="1" smtClean="0">
                <a:solidFill>
                  <a:srgbClr val="0000FF"/>
                </a:solidFill>
                <a:latin typeface="+mn-lt"/>
              </a:rPr>
              <a:t>Security&amp;Privacy</a:t>
            </a:r>
            <a:r>
              <a:rPr lang="en-US" dirty="0" smtClean="0">
                <a:solidFill>
                  <a:srgbClr val="0000FF"/>
                </a:solidFill>
                <a:latin typeface="+mn-lt"/>
              </a:rPr>
              <a:t> 2010</a:t>
            </a:r>
            <a:r>
              <a:rPr lang="en-US" dirty="0" smtClean="0">
                <a:latin typeface="+mn-lt"/>
              </a:rPr>
              <a:t>]</a:t>
            </a:r>
            <a:endParaRPr lang="en-US" dirty="0">
              <a:latin typeface="+mn-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p:txBody>
          <a:bodyPr/>
          <a:lstStyle/>
          <a:p>
            <a:r>
              <a:rPr lang="en-US" dirty="0" smtClean="0"/>
              <a:t>If you can compromise any unit on the bus (like the MP3 player), can send control messages to any unit</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Impact</a:t>
            </a:r>
            <a:endParaRPr lang="en-US" dirty="0"/>
          </a:p>
        </p:txBody>
      </p:sp>
      <p:sp>
        <p:nvSpPr>
          <p:cNvPr id="8" name="Content Placeholder 7"/>
          <p:cNvSpPr>
            <a:spLocks noGrp="1"/>
          </p:cNvSpPr>
          <p:nvPr>
            <p:ph sz="half" idx="1"/>
          </p:nvPr>
        </p:nvSpPr>
        <p:spPr/>
        <p:txBody>
          <a:bodyPr/>
          <a:lstStyle/>
          <a:p>
            <a:r>
              <a:rPr lang="en-US" dirty="0" smtClean="0"/>
              <a:t>Were able to control the car</a:t>
            </a:r>
          </a:p>
          <a:p>
            <a:r>
              <a:rPr lang="en-US" dirty="0" smtClean="0"/>
              <a:t>More recent demo 2015 on 60 Minutes</a:t>
            </a:r>
          </a:p>
          <a:p>
            <a:r>
              <a:rPr lang="en-US" sz="2000" dirty="0" smtClean="0"/>
              <a:t>https://news.cs.washington.edu/2015/02/09/watch-uw-cse-and-darpa-hack-a-car-driven-by-60-minutes-leslie-stahl/</a:t>
            </a:r>
            <a:endParaRPr lang="en-US" sz="2000" dirty="0"/>
          </a:p>
        </p:txBody>
      </p:sp>
      <p:sp>
        <p:nvSpPr>
          <p:cNvPr id="9" name="Content Placeholder 8"/>
          <p:cNvSpPr>
            <a:spLocks noGrp="1"/>
          </p:cNvSpPr>
          <p:nvPr>
            <p:ph sz="half" idx="2"/>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42</a:t>
            </a:fld>
            <a:endParaRPr lang="en-US"/>
          </a:p>
        </p:txBody>
      </p:sp>
      <p:pic>
        <p:nvPicPr>
          <p:cNvPr id="6" name="Picture 5"/>
          <p:cNvPicPr>
            <a:picLocks noChangeAspect="1"/>
          </p:cNvPicPr>
          <p:nvPr/>
        </p:nvPicPr>
        <p:blipFill>
          <a:blip r:embed="rId2"/>
          <a:stretch>
            <a:fillRect/>
          </a:stretch>
        </p:blipFill>
        <p:spPr>
          <a:xfrm>
            <a:off x="4419600" y="1905000"/>
            <a:ext cx="3975100" cy="3975100"/>
          </a:xfrm>
          <a:prstGeom prst="rect">
            <a:avLst/>
          </a:prstGeom>
        </p:spPr>
      </p:pic>
      <p:sp>
        <p:nvSpPr>
          <p:cNvPr id="10" name="TextBox 9"/>
          <p:cNvSpPr txBox="1"/>
          <p:nvPr/>
        </p:nvSpPr>
        <p:spPr>
          <a:xfrm>
            <a:off x="2971800" y="6396335"/>
            <a:ext cx="5521914" cy="461665"/>
          </a:xfrm>
          <a:prstGeom prst="rect">
            <a:avLst/>
          </a:prstGeom>
          <a:noFill/>
        </p:spPr>
        <p:txBody>
          <a:bodyPr wrap="none" rtlCol="0">
            <a:spAutoFit/>
          </a:bodyPr>
          <a:lstStyle/>
          <a:p>
            <a:r>
              <a:rPr lang="en-US" dirty="0" smtClean="0">
                <a:latin typeface="+mn-lt"/>
              </a:rPr>
              <a:t>[</a:t>
            </a:r>
            <a:r>
              <a:rPr lang="en-US" dirty="0" err="1" smtClean="0">
                <a:solidFill>
                  <a:srgbClr val="0000FF"/>
                </a:solidFill>
                <a:latin typeface="+mn-lt"/>
              </a:rPr>
              <a:t>Koscher</a:t>
            </a:r>
            <a:r>
              <a:rPr lang="en-US" dirty="0" smtClean="0">
                <a:solidFill>
                  <a:srgbClr val="0000FF"/>
                </a:solidFill>
                <a:latin typeface="+mn-lt"/>
              </a:rPr>
              <a:t>, IEEE </a:t>
            </a:r>
            <a:r>
              <a:rPr lang="en-US" dirty="0" err="1" smtClean="0">
                <a:solidFill>
                  <a:srgbClr val="0000FF"/>
                </a:solidFill>
                <a:latin typeface="+mn-lt"/>
              </a:rPr>
              <a:t>Security&amp;Privacy</a:t>
            </a:r>
            <a:r>
              <a:rPr lang="en-US" dirty="0" smtClean="0">
                <a:solidFill>
                  <a:srgbClr val="0000FF"/>
                </a:solidFill>
                <a:latin typeface="+mn-lt"/>
              </a:rPr>
              <a:t> 2010</a:t>
            </a:r>
            <a:r>
              <a:rPr lang="en-US" dirty="0" smtClean="0">
                <a:latin typeface="+mn-lt"/>
              </a:rPr>
              <a:t>]</a:t>
            </a:r>
            <a:endParaRPr lang="en-US" dirty="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Input Integrity</a:t>
            </a:r>
            <a:endParaRPr lang="en-US" dirty="0"/>
          </a:p>
        </p:txBody>
      </p:sp>
      <p:sp>
        <p:nvSpPr>
          <p:cNvPr id="8" name="Content Placeholder 7"/>
          <p:cNvSpPr>
            <a:spLocks noGrp="1"/>
          </p:cNvSpPr>
          <p:nvPr>
            <p:ph idx="1"/>
          </p:nvPr>
        </p:nvSpPr>
        <p:spPr/>
        <p:txBody>
          <a:bodyPr/>
          <a:lstStyle/>
          <a:p>
            <a:r>
              <a:rPr lang="en-US" dirty="0" smtClean="0">
                <a:solidFill>
                  <a:srgbClr val="FF6600"/>
                </a:solidFill>
              </a:rPr>
              <a:t>What could we do to protect against this?</a:t>
            </a:r>
            <a:endParaRPr lang="en-US" dirty="0">
              <a:solidFill>
                <a:srgbClr val="FF6600"/>
              </a:solidFill>
            </a:endParaRPr>
          </a:p>
        </p:txBody>
      </p:sp>
      <p:sp>
        <p:nvSpPr>
          <p:cNvPr id="5" name="Date Placeholder 4"/>
          <p:cNvSpPr>
            <a:spLocks noGrp="1"/>
          </p:cNvSpPr>
          <p:nvPr>
            <p:ph type="dt" sz="half" idx="10"/>
          </p:nvPr>
        </p:nvSpPr>
        <p:spPr/>
        <p:txBody>
          <a:bodyPr/>
          <a:lstStyle/>
          <a:p>
            <a:pPr>
              <a:defRPr/>
            </a:pPr>
            <a:r>
              <a:rPr lang="en-US" smtClean="0"/>
              <a:t>Penn ESE532 Spring 2017 -- DeHon</a:t>
            </a:r>
            <a:endParaRPr lang="en-US"/>
          </a:p>
        </p:txBody>
      </p:sp>
      <p:sp>
        <p:nvSpPr>
          <p:cNvPr id="6" name="Slide Number Placeholder 5"/>
          <p:cNvSpPr>
            <a:spLocks noGrp="1"/>
          </p:cNvSpPr>
          <p:nvPr>
            <p:ph type="sldNum" sz="quarter" idx="12"/>
          </p:nvPr>
        </p:nvSpPr>
        <p:spPr/>
        <p:txBody>
          <a:bodyPr/>
          <a:lstStyle/>
          <a:p>
            <a:pPr>
              <a:defRPr/>
            </a:pPr>
            <a:fld id="{1DBFFA72-A9B5-6E42-9905-01364E7F550A}"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Lessons</a:t>
            </a:r>
            <a:endParaRPr lang="en-US" dirty="0"/>
          </a:p>
        </p:txBody>
      </p:sp>
      <p:sp>
        <p:nvSpPr>
          <p:cNvPr id="3" name="Content Placeholder 2"/>
          <p:cNvSpPr>
            <a:spLocks noGrp="1"/>
          </p:cNvSpPr>
          <p:nvPr>
            <p:ph idx="1"/>
          </p:nvPr>
        </p:nvSpPr>
        <p:spPr/>
        <p:txBody>
          <a:bodyPr/>
          <a:lstStyle/>
          <a:p>
            <a:r>
              <a:rPr lang="en-US" dirty="0" smtClean="0"/>
              <a:t>Need to carefully consider where our inputs come from</a:t>
            </a:r>
          </a:p>
          <a:p>
            <a:pPr lvl="1"/>
            <a:r>
              <a:rPr lang="en-US" dirty="0" smtClean="0"/>
              <a:t>and how we know that</a:t>
            </a:r>
          </a:p>
          <a:p>
            <a:r>
              <a:rPr lang="en-US" dirty="0" smtClean="0"/>
              <a:t>If comes from untrustworthy source</a:t>
            </a:r>
          </a:p>
          <a:p>
            <a:pPr lvl="1"/>
            <a:r>
              <a:rPr lang="en-US" dirty="0" smtClean="0"/>
              <a:t>Need to validate before use</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Output</a:t>
            </a:r>
            <a:endParaRPr lang="en-US" dirty="0"/>
          </a:p>
        </p:txBody>
      </p:sp>
      <p:sp>
        <p:nvSpPr>
          <p:cNvPr id="7" name="Subtitle 6"/>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a:t>
            </a:r>
            <a:endParaRPr lang="en-US" dirty="0"/>
          </a:p>
        </p:txBody>
      </p:sp>
      <p:sp>
        <p:nvSpPr>
          <p:cNvPr id="3" name="Content Placeholder 2"/>
          <p:cNvSpPr>
            <a:spLocks noGrp="1"/>
          </p:cNvSpPr>
          <p:nvPr>
            <p:ph idx="1"/>
          </p:nvPr>
        </p:nvSpPr>
        <p:spPr/>
        <p:txBody>
          <a:bodyPr/>
          <a:lstStyle/>
          <a:p>
            <a:r>
              <a:rPr lang="en-US" dirty="0" smtClean="0"/>
              <a:t>Who should be able to see the outputs produced?</a:t>
            </a:r>
          </a:p>
          <a:p>
            <a:r>
              <a:rPr lang="en-US" dirty="0" smtClean="0"/>
              <a:t>What outputs is the system producing you may not have intended?</a:t>
            </a:r>
          </a:p>
          <a:p>
            <a:pPr lvl="1"/>
            <a:r>
              <a:rPr lang="en-US" dirty="0" smtClean="0"/>
              <a:t>Radio-frequency, power, timing, audio…</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47</a:t>
            </a:fld>
            <a:endParaRPr lang="en-US"/>
          </a:p>
        </p:txBody>
      </p:sp>
      <p:sp>
        <p:nvSpPr>
          <p:cNvPr id="6" name="Rectangle 5"/>
          <p:cNvSpPr/>
          <p:nvPr/>
        </p:nvSpPr>
        <p:spPr>
          <a:xfrm>
            <a:off x="685800" y="304800"/>
            <a:ext cx="7696200" cy="6001642"/>
          </a:xfrm>
          <a:prstGeom prst="rect">
            <a:avLst/>
          </a:prstGeom>
        </p:spPr>
        <p:txBody>
          <a:bodyPr wrap="square">
            <a:spAutoFit/>
          </a:bodyPr>
          <a:lstStyle/>
          <a:p>
            <a:r>
              <a:rPr lang="en-US" dirty="0" smtClean="0"/>
              <a:t>AUTHOR: NOAH SHACHTMAN AND DAVID AXE. NOAH SHACHTMAN AND DAVID AXE </a:t>
            </a:r>
            <a:r>
              <a:rPr lang="en-US" dirty="0" smtClean="0">
                <a:hlinkClick r:id="rId2"/>
              </a:rPr>
              <a:t>SECURITY DATE OF PUBLICATION: 10.29.12. 10.29.12 TIME OF PUBLICATION: 4:00 AM.</a:t>
            </a:r>
            <a:r>
              <a:rPr lang="en-US" dirty="0" smtClean="0">
                <a:hlinkClick r:id="rId2"/>
              </a:rPr>
              <a:t> </a:t>
            </a:r>
            <a:r>
              <a:rPr lang="en-US" b="1" dirty="0" smtClean="0">
                <a:hlinkClick r:id="rId2"/>
              </a:rPr>
              <a:t>MOST </a:t>
            </a:r>
            <a:r>
              <a:rPr lang="en-US" b="1" dirty="0" smtClean="0">
                <a:hlinkClick r:id="rId2"/>
              </a:rPr>
              <a:t>U.S. DRONES OPENLY BROADCAST SECRET VIDEO FEEDS		</a:t>
            </a:r>
            <a:endParaRPr lang="en-US" b="1" dirty="0" smtClean="0">
              <a:hlinkClick r:id="rId2"/>
            </a:endParaRPr>
          </a:p>
          <a:p>
            <a:endParaRPr lang="en-US" b="1" dirty="0" smtClean="0"/>
          </a:p>
          <a:p>
            <a:r>
              <a:rPr lang="en-US" b="1" dirty="0" smtClean="0"/>
              <a:t>FOUR </a:t>
            </a:r>
            <a:r>
              <a:rPr lang="en-US" b="1" dirty="0" smtClean="0"/>
              <a:t>YEARS AFTER discovering that militants were tapping into drone video feeds, the U.S. military still hasn’t secured the transmissions of more than half of its fleet of Predator and Reaper drones, Danger Room has learned. The majority of the aircraft still broadcast their classified video streams “in the clear” — without encryption. With a minimal amount of equipment and know-how, militants can see what America’s drones see.</a:t>
            </a:r>
            <a:endParaRPr lang="en-US" dirty="0"/>
          </a:p>
        </p:txBody>
      </p:sp>
      <p:sp>
        <p:nvSpPr>
          <p:cNvPr id="7" name="TextBox 6"/>
          <p:cNvSpPr txBox="1"/>
          <p:nvPr/>
        </p:nvSpPr>
        <p:spPr>
          <a:xfrm>
            <a:off x="2743200" y="6248400"/>
            <a:ext cx="5442516" cy="400110"/>
          </a:xfrm>
          <a:prstGeom prst="rect">
            <a:avLst/>
          </a:prstGeom>
          <a:noFill/>
        </p:spPr>
        <p:txBody>
          <a:bodyPr wrap="none" rtlCol="0">
            <a:spAutoFit/>
          </a:bodyPr>
          <a:lstStyle/>
          <a:p>
            <a:r>
              <a:rPr lang="en-US" sz="2000" dirty="0" smtClean="0"/>
              <a:t>https://www.wired.com/2012/10/hack-proof-drone/</a:t>
            </a:r>
            <a:endParaRPr lang="en-US" sz="2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t>
            </a:r>
            <a:r>
              <a:rPr lang="en-US" dirty="0" err="1" smtClean="0"/>
              <a:t>Datastreams</a:t>
            </a:r>
            <a:endParaRPr lang="en-US" dirty="0"/>
          </a:p>
        </p:txBody>
      </p:sp>
      <p:sp>
        <p:nvSpPr>
          <p:cNvPr id="3" name="Content Placeholder 2"/>
          <p:cNvSpPr>
            <a:spLocks noGrp="1"/>
          </p:cNvSpPr>
          <p:nvPr>
            <p:ph idx="1"/>
          </p:nvPr>
        </p:nvSpPr>
        <p:spPr/>
        <p:txBody>
          <a:bodyPr/>
          <a:lstStyle/>
          <a:p>
            <a:r>
              <a:rPr lang="en-US" dirty="0" smtClean="0"/>
              <a:t>…and this is true of most internet connected cameras</a:t>
            </a:r>
          </a:p>
          <a:p>
            <a:pPr lvl="1"/>
            <a:r>
              <a:rPr lang="en-US" dirty="0" smtClean="0"/>
              <a:t>Including baby monitors</a:t>
            </a:r>
          </a:p>
          <a:p>
            <a:pPr lvl="1"/>
            <a:r>
              <a:rPr lang="en-US" dirty="0" smtClean="0"/>
              <a:t>https://arstechnica.com/security/2015/09/9-baby-monitors-wide-open-to-hacks-that-expose-users-most-private-moments/</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Channels</a:t>
            </a:r>
            <a:endParaRPr lang="en-US" dirty="0"/>
          </a:p>
        </p:txBody>
      </p:sp>
      <p:sp>
        <p:nvSpPr>
          <p:cNvPr id="3" name="Content Placeholder 2"/>
          <p:cNvSpPr>
            <a:spLocks noGrp="1"/>
          </p:cNvSpPr>
          <p:nvPr>
            <p:ph idx="1"/>
          </p:nvPr>
        </p:nvSpPr>
        <p:spPr>
          <a:xfrm>
            <a:off x="685800" y="1676400"/>
            <a:ext cx="7772400" cy="4876800"/>
          </a:xfrm>
        </p:spPr>
        <p:txBody>
          <a:bodyPr/>
          <a:lstStyle/>
          <a:p>
            <a:r>
              <a:rPr lang="en-US" dirty="0" smtClean="0"/>
              <a:t>Data-dependent behavior may leak information</a:t>
            </a:r>
          </a:p>
          <a:p>
            <a:pPr lvl="1"/>
            <a:r>
              <a:rPr lang="en-US" dirty="0" smtClean="0"/>
              <a:t>Timing</a:t>
            </a:r>
          </a:p>
          <a:p>
            <a:pPr lvl="1"/>
            <a:r>
              <a:rPr lang="en-US" dirty="0" smtClean="0"/>
              <a:t>Power</a:t>
            </a:r>
          </a:p>
          <a:p>
            <a:pPr lvl="1"/>
            <a:r>
              <a:rPr lang="en-US" dirty="0" smtClean="0"/>
              <a:t>Radio Frequency emissions</a:t>
            </a:r>
          </a:p>
          <a:p>
            <a:r>
              <a:rPr lang="en-US" dirty="0" smtClean="0"/>
              <a:t>Ample demonstrations can harvest crypto keys from </a:t>
            </a:r>
          </a:p>
          <a:p>
            <a:pPr lvl="1"/>
            <a:r>
              <a:rPr lang="en-US" dirty="0" smtClean="0"/>
              <a:t>Differential power analysis</a:t>
            </a:r>
          </a:p>
          <a:p>
            <a:pPr lvl="1"/>
            <a:r>
              <a:rPr lang="en-US" dirty="0" smtClean="0"/>
              <a:t>RF emissions</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Sensationalism</a:t>
            </a:r>
            <a:endParaRPr lang="en-US" dirty="0"/>
          </a:p>
        </p:txBody>
      </p:sp>
      <p:sp>
        <p:nvSpPr>
          <p:cNvPr id="3" name="Content Placeholder 2"/>
          <p:cNvSpPr>
            <a:spLocks noGrp="1"/>
          </p:cNvSpPr>
          <p:nvPr>
            <p:ph idx="1"/>
          </p:nvPr>
        </p:nvSpPr>
        <p:spPr>
          <a:xfrm>
            <a:off x="685800" y="1981200"/>
            <a:ext cx="8001000" cy="4114800"/>
          </a:xfrm>
        </p:spPr>
        <p:txBody>
          <a:bodyPr/>
          <a:lstStyle/>
          <a:p>
            <a:r>
              <a:rPr lang="en-US" dirty="0" smtClean="0"/>
              <a:t>Target data breach</a:t>
            </a:r>
          </a:p>
          <a:p>
            <a:pPr lvl="1"/>
            <a:r>
              <a:rPr lang="en-US" dirty="0" smtClean="0"/>
              <a:t>Millions of credit cards; enter through HVAC</a:t>
            </a:r>
          </a:p>
          <a:p>
            <a:r>
              <a:rPr lang="en-US" dirty="0" smtClean="0"/>
              <a:t>Car Hacks</a:t>
            </a:r>
          </a:p>
          <a:p>
            <a:pPr lvl="1"/>
            <a:r>
              <a:rPr lang="en-US" dirty="0" smtClean="0"/>
              <a:t>Take over brakes, speed, …</a:t>
            </a:r>
          </a:p>
          <a:p>
            <a:r>
              <a:rPr lang="en-US" dirty="0" err="1" smtClean="0"/>
              <a:t>DDoS</a:t>
            </a:r>
            <a:endParaRPr lang="en-US" dirty="0" smtClean="0"/>
          </a:p>
          <a:p>
            <a:pPr lvl="1"/>
            <a:r>
              <a:rPr lang="en-US" dirty="0" smtClean="0"/>
              <a:t>Through networks devices/</a:t>
            </a:r>
            <a:r>
              <a:rPr lang="en-US" dirty="0" err="1" smtClean="0"/>
              <a:t>IoT</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228600"/>
            <a:ext cx="7772400" cy="1143000"/>
          </a:xfrm>
        </p:spPr>
        <p:txBody>
          <a:bodyPr/>
          <a:lstStyle/>
          <a:p>
            <a:r>
              <a:rPr lang="en-US" dirty="0" smtClean="0"/>
              <a:t>Timing</a:t>
            </a:r>
            <a:endParaRPr lang="en-US" dirty="0"/>
          </a:p>
        </p:txBody>
      </p:sp>
      <p:sp>
        <p:nvSpPr>
          <p:cNvPr id="7" name="Content Placeholder 6"/>
          <p:cNvSpPr>
            <a:spLocks noGrp="1"/>
          </p:cNvSpPr>
          <p:nvPr>
            <p:ph sz="half" idx="1"/>
          </p:nvPr>
        </p:nvSpPr>
        <p:spPr>
          <a:xfrm>
            <a:off x="228600" y="1981200"/>
            <a:ext cx="4267200" cy="4114800"/>
          </a:xfrm>
        </p:spPr>
        <p:txBody>
          <a:bodyPr/>
          <a:lstStyle/>
          <a:p>
            <a:pPr>
              <a:buNone/>
            </a:pPr>
            <a:r>
              <a:rPr lang="en-US" dirty="0" smtClean="0"/>
              <a:t>for (</a:t>
            </a:r>
            <a:r>
              <a:rPr lang="en-US" dirty="0" err="1" smtClean="0"/>
              <a:t>i</a:t>
            </a:r>
            <a:r>
              <a:rPr lang="en-US" dirty="0" smtClean="0"/>
              <a:t>=0; </a:t>
            </a:r>
            <a:r>
              <a:rPr lang="en-US" dirty="0" err="1" smtClean="0"/>
              <a:t>i</a:t>
            </a:r>
            <a:r>
              <a:rPr lang="en-US" dirty="0" smtClean="0"/>
              <a:t>&lt;</a:t>
            </a:r>
            <a:r>
              <a:rPr lang="en-US" dirty="0" err="1" smtClean="0"/>
              <a:t>LEN;i</a:t>
            </a:r>
            <a:r>
              <a:rPr lang="en-US" dirty="0" smtClean="0"/>
              <a:t>++)</a:t>
            </a:r>
          </a:p>
          <a:p>
            <a:pPr lvl="1">
              <a:buNone/>
            </a:pPr>
            <a:r>
              <a:rPr lang="en-US" sz="2800" dirty="0" smtClean="0"/>
              <a:t>i</a:t>
            </a:r>
            <a:r>
              <a:rPr lang="en-US" sz="2800" dirty="0" smtClean="0"/>
              <a:t>f (</a:t>
            </a:r>
            <a:r>
              <a:rPr lang="en-US" sz="2800" dirty="0" err="1" smtClean="0"/>
              <a:t>passwd[i</a:t>
            </a:r>
            <a:r>
              <a:rPr lang="en-US" sz="2800" dirty="0" smtClean="0"/>
              <a:t>]!=</a:t>
            </a:r>
            <a:r>
              <a:rPr lang="en-US" sz="2800" dirty="0" err="1" smtClean="0"/>
              <a:t>input[i</a:t>
            </a:r>
            <a:r>
              <a:rPr lang="en-US" sz="2800" dirty="0" smtClean="0"/>
              <a:t>])</a:t>
            </a:r>
          </a:p>
          <a:p>
            <a:pPr lvl="2">
              <a:buNone/>
            </a:pPr>
            <a:r>
              <a:rPr lang="en-US" sz="2800" dirty="0" smtClean="0"/>
              <a:t>b</a:t>
            </a:r>
            <a:r>
              <a:rPr lang="en-US" sz="2800" dirty="0" smtClean="0"/>
              <a:t>reak;</a:t>
            </a:r>
          </a:p>
          <a:p>
            <a:pPr lvl="2"/>
            <a:endParaRPr lang="en-US" dirty="0"/>
          </a:p>
        </p:txBody>
      </p:sp>
      <p:sp>
        <p:nvSpPr>
          <p:cNvPr id="8" name="Content Placeholder 7"/>
          <p:cNvSpPr>
            <a:spLocks noGrp="1"/>
          </p:cNvSpPr>
          <p:nvPr>
            <p:ph sz="half" idx="2"/>
          </p:nvPr>
        </p:nvSpPr>
        <p:spPr>
          <a:xfrm>
            <a:off x="4648200" y="1676400"/>
            <a:ext cx="3810000" cy="4114800"/>
          </a:xfrm>
        </p:spPr>
        <p:txBody>
          <a:bodyPr/>
          <a:lstStyle/>
          <a:p>
            <a:r>
              <a:rPr lang="en-US" dirty="0" smtClean="0">
                <a:solidFill>
                  <a:srgbClr val="FF6600"/>
                </a:solidFill>
              </a:rPr>
              <a:t>How is timing of check related to data?</a:t>
            </a:r>
          </a:p>
          <a:p>
            <a:endParaRPr lang="en-US" dirty="0" smtClean="0">
              <a:solidFill>
                <a:srgbClr val="FF6600"/>
              </a:solidFill>
            </a:endParaRPr>
          </a:p>
          <a:p>
            <a:r>
              <a:rPr lang="en-US" dirty="0" smtClean="0">
                <a:solidFill>
                  <a:srgbClr val="FF6600"/>
                </a:solidFill>
              </a:rPr>
              <a:t>If attacker can control address alignment of input, how can enhance timing difference?</a:t>
            </a:r>
          </a:p>
          <a:p>
            <a:pPr lvl="1"/>
            <a:r>
              <a:rPr lang="en-US" dirty="0" smtClean="0">
                <a:solidFill>
                  <a:srgbClr val="FF6600"/>
                </a:solidFill>
              </a:rPr>
              <a:t>In demand-fetched memory architecture</a:t>
            </a:r>
            <a:endParaRPr lang="en-US" dirty="0">
              <a:solidFill>
                <a:srgbClr val="FF6600"/>
              </a:solidFill>
            </a:endParaRPr>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Data Independent</a:t>
            </a:r>
            <a:endParaRPr lang="en-US" dirty="0"/>
          </a:p>
        </p:txBody>
      </p:sp>
      <p:sp>
        <p:nvSpPr>
          <p:cNvPr id="8" name="Content Placeholder 7"/>
          <p:cNvSpPr>
            <a:spLocks noGrp="1"/>
          </p:cNvSpPr>
          <p:nvPr>
            <p:ph idx="1"/>
          </p:nvPr>
        </p:nvSpPr>
        <p:spPr/>
        <p:txBody>
          <a:bodyPr/>
          <a:lstStyle/>
          <a:p>
            <a:r>
              <a:rPr lang="en-US" dirty="0" smtClean="0"/>
              <a:t>Data independent computation</a:t>
            </a:r>
          </a:p>
          <a:p>
            <a:pPr lvl="1"/>
            <a:r>
              <a:rPr lang="en-US" dirty="0" smtClean="0"/>
              <a:t>As we tend to need to do anyway for real-time computations</a:t>
            </a:r>
          </a:p>
          <a:p>
            <a:r>
              <a:rPr lang="en-US" dirty="0" smtClean="0"/>
              <a:t>Can reduce side channel vulnerabilities </a:t>
            </a:r>
          </a:p>
          <a:p>
            <a:r>
              <a:rPr lang="en-US" dirty="0" smtClean="0"/>
              <a:t>E.g. </a:t>
            </a:r>
          </a:p>
          <a:p>
            <a:pPr lvl="1"/>
            <a:r>
              <a:rPr lang="en-US" dirty="0" smtClean="0"/>
              <a:t>fetch entire input local before compare</a:t>
            </a:r>
          </a:p>
          <a:p>
            <a:pPr lvl="1"/>
            <a:r>
              <a:rPr lang="en-US" dirty="0" smtClean="0"/>
              <a:t>not report failure until entire input scanned</a:t>
            </a:r>
          </a:p>
          <a:p>
            <a:pPr marL="342900" lvl="1" indent="-342900">
              <a:buFontTx/>
              <a:buChar char="•"/>
            </a:pPr>
            <a:r>
              <a:rPr lang="en-US" dirty="0" smtClean="0"/>
              <a:t>..but not sufficient to address RF, power</a:t>
            </a:r>
          </a:p>
          <a:p>
            <a:endParaRPr lang="en-US" dirty="0"/>
          </a:p>
        </p:txBody>
      </p:sp>
      <p:sp>
        <p:nvSpPr>
          <p:cNvPr id="5" name="Date Placeholder 4"/>
          <p:cNvSpPr>
            <a:spLocks noGrp="1"/>
          </p:cNvSpPr>
          <p:nvPr>
            <p:ph type="dt" sz="half" idx="10"/>
          </p:nvPr>
        </p:nvSpPr>
        <p:spPr/>
        <p:txBody>
          <a:bodyPr/>
          <a:lstStyle/>
          <a:p>
            <a:pPr>
              <a:defRPr/>
            </a:pPr>
            <a:r>
              <a:rPr lang="en-US" smtClean="0"/>
              <a:t>Penn ESE532 Spring 2017 -- DeHon</a:t>
            </a:r>
            <a:endParaRPr lang="en-US"/>
          </a:p>
        </p:txBody>
      </p:sp>
      <p:sp>
        <p:nvSpPr>
          <p:cNvPr id="6" name="Slide Number Placeholder 5"/>
          <p:cNvSpPr>
            <a:spLocks noGrp="1"/>
          </p:cNvSpPr>
          <p:nvPr>
            <p:ph type="sldNum" sz="quarter" idx="12"/>
          </p:nvPr>
        </p:nvSpPr>
        <p:spPr/>
        <p:txBody>
          <a:bodyPr/>
          <a:lstStyle/>
          <a:p>
            <a:pPr>
              <a:defRPr/>
            </a:pPr>
            <a:fld id="{1DBFFA72-A9B5-6E42-9905-01364E7F550A}" type="slidenum">
              <a:rPr lang="en-US" smtClean="0"/>
              <a:pPr>
                <a:defRPr/>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2"/>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Lessons</a:t>
            </a:r>
            <a:endParaRPr lang="en-US" dirty="0"/>
          </a:p>
        </p:txBody>
      </p:sp>
      <p:sp>
        <p:nvSpPr>
          <p:cNvPr id="3" name="Content Placeholder 2"/>
          <p:cNvSpPr>
            <a:spLocks noGrp="1"/>
          </p:cNvSpPr>
          <p:nvPr>
            <p:ph idx="1"/>
          </p:nvPr>
        </p:nvSpPr>
        <p:spPr/>
        <p:txBody>
          <a:bodyPr/>
          <a:lstStyle/>
          <a:p>
            <a:r>
              <a:rPr lang="en-US" dirty="0" smtClean="0"/>
              <a:t>Think about how consumers will authenticate output data</a:t>
            </a:r>
          </a:p>
          <a:p>
            <a:pPr lvl="1"/>
            <a:r>
              <a:rPr lang="en-US" dirty="0" smtClean="0"/>
              <a:t>Carry-over from Input integrity</a:t>
            </a:r>
          </a:p>
          <a:p>
            <a:r>
              <a:rPr lang="en-US" dirty="0" smtClean="0"/>
              <a:t>Think carefully about the privacy of output data, and how assure</a:t>
            </a:r>
          </a:p>
          <a:p>
            <a:r>
              <a:rPr lang="en-US" dirty="0" smtClean="0"/>
              <a:t>Watch unintended outputs</a:t>
            </a:r>
          </a:p>
          <a:p>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Cryptography</a:t>
            </a:r>
            <a:endParaRPr lang="en-US" dirty="0"/>
          </a:p>
        </p:txBody>
      </p:sp>
      <p:sp>
        <p:nvSpPr>
          <p:cNvPr id="7" name="Subtitle 6"/>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Cryptography</a:t>
            </a:r>
            <a:endParaRPr lang="en-US" dirty="0"/>
          </a:p>
        </p:txBody>
      </p:sp>
      <p:sp>
        <p:nvSpPr>
          <p:cNvPr id="3" name="Content Placeholder 2"/>
          <p:cNvSpPr>
            <a:spLocks noGrp="1"/>
          </p:cNvSpPr>
          <p:nvPr>
            <p:ph idx="1"/>
          </p:nvPr>
        </p:nvSpPr>
        <p:spPr/>
        <p:txBody>
          <a:bodyPr/>
          <a:lstStyle/>
          <a:p>
            <a:r>
              <a:rPr lang="en-US" dirty="0" smtClean="0"/>
              <a:t>Likely need</a:t>
            </a:r>
          </a:p>
          <a:p>
            <a:pPr lvl="1"/>
            <a:r>
              <a:rPr lang="en-US" dirty="0" smtClean="0"/>
              <a:t>Encryption/decryption</a:t>
            </a:r>
          </a:p>
          <a:p>
            <a:pPr lvl="2"/>
            <a:r>
              <a:rPr lang="en-US" dirty="0" smtClean="0"/>
              <a:t>Privacy</a:t>
            </a:r>
          </a:p>
          <a:p>
            <a:pPr lvl="2"/>
            <a:r>
              <a:rPr lang="en-US" dirty="0" smtClean="0"/>
              <a:t>Authentication </a:t>
            </a:r>
          </a:p>
          <a:p>
            <a:pPr lvl="1"/>
            <a:r>
              <a:rPr lang="en-US" dirty="0" smtClean="0"/>
              <a:t>Source of randomness</a:t>
            </a:r>
          </a:p>
          <a:p>
            <a:pPr lvl="2"/>
            <a:r>
              <a:rPr lang="en-US" dirty="0" smtClean="0"/>
              <a:t>Often a physical random number generator</a:t>
            </a:r>
          </a:p>
          <a:p>
            <a:pPr lvl="1"/>
            <a:r>
              <a:rPr lang="en-US" dirty="0" smtClean="0"/>
              <a:t>Some form of identity</a:t>
            </a:r>
          </a:p>
          <a:p>
            <a:pPr lvl="2"/>
            <a:r>
              <a:rPr lang="en-US" dirty="0" smtClean="0"/>
              <a:t>Preferably </a:t>
            </a:r>
            <a:r>
              <a:rPr lang="en-US" dirty="0" err="1" smtClean="0"/>
              <a:t>unforgeable</a:t>
            </a:r>
            <a:r>
              <a:rPr lang="en-US" dirty="0" smtClean="0"/>
              <a:t> </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to screw it up</a:t>
            </a:r>
            <a:endParaRPr lang="en-US" dirty="0"/>
          </a:p>
        </p:txBody>
      </p:sp>
      <p:sp>
        <p:nvSpPr>
          <p:cNvPr id="3" name="Content Placeholder 2"/>
          <p:cNvSpPr>
            <a:spLocks noGrp="1"/>
          </p:cNvSpPr>
          <p:nvPr>
            <p:ph idx="1"/>
          </p:nvPr>
        </p:nvSpPr>
        <p:spPr/>
        <p:txBody>
          <a:bodyPr/>
          <a:lstStyle/>
          <a:p>
            <a:r>
              <a:rPr lang="en-US" dirty="0" smtClean="0"/>
              <a:t>Roll own insecure crypto algorithms</a:t>
            </a:r>
          </a:p>
          <a:p>
            <a:r>
              <a:rPr lang="en-US" dirty="0" smtClean="0"/>
              <a:t>Use weak algorithms or keys</a:t>
            </a:r>
          </a:p>
          <a:p>
            <a:r>
              <a:rPr lang="en-US" dirty="0" smtClean="0"/>
              <a:t>Use insufficiently random data</a:t>
            </a:r>
          </a:p>
          <a:p>
            <a:r>
              <a:rPr lang="en-US" dirty="0" smtClean="0"/>
              <a:t>Leak key-related data</a:t>
            </a:r>
          </a:p>
          <a:p>
            <a:pPr lvl="1"/>
            <a:r>
              <a:rPr lang="en-US" dirty="0" smtClean="0"/>
              <a:t> (see memory, output)</a:t>
            </a:r>
          </a:p>
          <a:p>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Streaming</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56</a:t>
            </a:fld>
            <a:endParaRPr lang="en-US"/>
          </a:p>
        </p:txBody>
      </p:sp>
      <p:pic>
        <p:nvPicPr>
          <p:cNvPr id="6" name="Picture 5"/>
          <p:cNvPicPr>
            <a:picLocks noChangeAspect="1"/>
          </p:cNvPicPr>
          <p:nvPr/>
        </p:nvPicPr>
        <p:blipFill>
          <a:blip r:embed="rId2"/>
          <a:stretch>
            <a:fillRect/>
          </a:stretch>
        </p:blipFill>
        <p:spPr>
          <a:xfrm>
            <a:off x="304800" y="2286000"/>
            <a:ext cx="8328114" cy="336521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Natural for spatial hardware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57</a:t>
            </a:fld>
            <a:endParaRPr lang="en-US"/>
          </a:p>
        </p:txBody>
      </p:sp>
      <p:sp>
        <p:nvSpPr>
          <p:cNvPr id="8" name="TextBox 7"/>
          <p:cNvSpPr txBox="1"/>
          <p:nvPr/>
        </p:nvSpPr>
        <p:spPr>
          <a:xfrm>
            <a:off x="5867400" y="5867400"/>
            <a:ext cx="3092012" cy="461665"/>
          </a:xfrm>
          <a:prstGeom prst="rect">
            <a:avLst/>
          </a:prstGeom>
          <a:noFill/>
        </p:spPr>
        <p:txBody>
          <a:bodyPr wrap="none" rtlCol="0">
            <a:spAutoFit/>
          </a:bodyPr>
          <a:lstStyle/>
          <a:p>
            <a:r>
              <a:rPr lang="en-US" dirty="0" smtClean="0">
                <a:latin typeface="+mn-lt"/>
              </a:rPr>
              <a:t>[</a:t>
            </a:r>
            <a:r>
              <a:rPr lang="en-US" dirty="0" err="1" smtClean="0">
                <a:solidFill>
                  <a:srgbClr val="0000FF"/>
                </a:solidFill>
                <a:latin typeface="+mn-lt"/>
              </a:rPr>
              <a:t>Drimer</a:t>
            </a:r>
            <a:r>
              <a:rPr lang="en-US" dirty="0" smtClean="0">
                <a:solidFill>
                  <a:srgbClr val="0000FF"/>
                </a:solidFill>
                <a:latin typeface="+mn-lt"/>
              </a:rPr>
              <a:t>, FCCM 2008</a:t>
            </a:r>
            <a:r>
              <a:rPr lang="en-US" dirty="0" smtClean="0">
                <a:latin typeface="+mn-lt"/>
              </a:rPr>
              <a:t>]</a:t>
            </a:r>
            <a:endParaRPr lang="en-US" dirty="0">
              <a:latin typeface="+mn-lt"/>
            </a:endParaRPr>
          </a:p>
        </p:txBody>
      </p:sp>
      <p:pic>
        <p:nvPicPr>
          <p:cNvPr id="9" name="Picture 8"/>
          <p:cNvPicPr>
            <a:picLocks noChangeAspect="1"/>
          </p:cNvPicPr>
          <p:nvPr/>
        </p:nvPicPr>
        <p:blipFill>
          <a:blip r:embed="rId2"/>
          <a:stretch>
            <a:fillRect/>
          </a:stretch>
        </p:blipFill>
        <p:spPr>
          <a:xfrm>
            <a:off x="1524000" y="1295400"/>
            <a:ext cx="4343400" cy="5076701"/>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Natural for spatial hardware</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58</a:t>
            </a:fld>
            <a:endParaRPr lang="en-US"/>
          </a:p>
        </p:txBody>
      </p:sp>
      <p:sp>
        <p:nvSpPr>
          <p:cNvPr id="6" name="TextBox 5"/>
          <p:cNvSpPr txBox="1"/>
          <p:nvPr/>
        </p:nvSpPr>
        <p:spPr>
          <a:xfrm>
            <a:off x="3657600" y="6396335"/>
            <a:ext cx="3206376" cy="461665"/>
          </a:xfrm>
          <a:prstGeom prst="rect">
            <a:avLst/>
          </a:prstGeom>
          <a:noFill/>
        </p:spPr>
        <p:txBody>
          <a:bodyPr wrap="none" rtlCol="0">
            <a:spAutoFit/>
          </a:bodyPr>
          <a:lstStyle/>
          <a:p>
            <a:r>
              <a:rPr lang="en-US" dirty="0" smtClean="0">
                <a:latin typeface="+mn-lt"/>
              </a:rPr>
              <a:t>[</a:t>
            </a:r>
            <a:r>
              <a:rPr lang="en-US" dirty="0" err="1" smtClean="0">
                <a:solidFill>
                  <a:srgbClr val="0000FF"/>
                </a:solidFill>
                <a:latin typeface="+mn-lt"/>
              </a:rPr>
              <a:t>Drimer</a:t>
            </a:r>
            <a:r>
              <a:rPr lang="en-US" dirty="0" smtClean="0">
                <a:solidFill>
                  <a:srgbClr val="0000FF"/>
                </a:solidFill>
                <a:latin typeface="+mn-lt"/>
              </a:rPr>
              <a:t>, TRETS 2010</a:t>
            </a:r>
            <a:r>
              <a:rPr lang="en-US" dirty="0" smtClean="0">
                <a:latin typeface="+mn-lt"/>
              </a:rPr>
              <a:t>]</a:t>
            </a:r>
            <a:endParaRPr lang="en-US" dirty="0">
              <a:latin typeface="+mn-lt"/>
            </a:endParaRPr>
          </a:p>
        </p:txBody>
      </p:sp>
      <p:pic>
        <p:nvPicPr>
          <p:cNvPr id="7" name="Picture 6"/>
          <p:cNvPicPr>
            <a:picLocks noChangeAspect="1"/>
          </p:cNvPicPr>
          <p:nvPr/>
        </p:nvPicPr>
        <p:blipFill>
          <a:blip r:embed="rId2"/>
          <a:stretch>
            <a:fillRect/>
          </a:stretch>
        </p:blipFill>
        <p:spPr>
          <a:xfrm>
            <a:off x="53254" y="1752600"/>
            <a:ext cx="9090746" cy="1097616"/>
          </a:xfrm>
          <a:prstGeom prst="rect">
            <a:avLst/>
          </a:prstGeom>
        </p:spPr>
      </p:pic>
      <p:sp>
        <p:nvSpPr>
          <p:cNvPr id="8" name="TextBox 7"/>
          <p:cNvSpPr txBox="1"/>
          <p:nvPr/>
        </p:nvSpPr>
        <p:spPr>
          <a:xfrm>
            <a:off x="3733800" y="5943600"/>
            <a:ext cx="3092012" cy="461665"/>
          </a:xfrm>
          <a:prstGeom prst="rect">
            <a:avLst/>
          </a:prstGeom>
          <a:noFill/>
        </p:spPr>
        <p:txBody>
          <a:bodyPr wrap="none" rtlCol="0">
            <a:spAutoFit/>
          </a:bodyPr>
          <a:lstStyle/>
          <a:p>
            <a:r>
              <a:rPr lang="en-US" dirty="0" smtClean="0">
                <a:latin typeface="+mn-lt"/>
              </a:rPr>
              <a:t>[</a:t>
            </a:r>
            <a:r>
              <a:rPr lang="en-US" dirty="0" err="1" smtClean="0">
                <a:solidFill>
                  <a:srgbClr val="0000FF"/>
                </a:solidFill>
                <a:latin typeface="+mn-lt"/>
              </a:rPr>
              <a:t>Drimer</a:t>
            </a:r>
            <a:r>
              <a:rPr lang="en-US" dirty="0" smtClean="0">
                <a:solidFill>
                  <a:srgbClr val="0000FF"/>
                </a:solidFill>
                <a:latin typeface="+mn-lt"/>
              </a:rPr>
              <a:t>, FCCM 2008</a:t>
            </a:r>
            <a:r>
              <a:rPr lang="en-US" dirty="0" smtClean="0">
                <a:latin typeface="+mn-lt"/>
              </a:rPr>
              <a:t>]</a:t>
            </a:r>
            <a:endParaRPr lang="en-US" dirty="0">
              <a:latin typeface="+mn-lt"/>
            </a:endParaRPr>
          </a:p>
        </p:txBody>
      </p:sp>
      <p:pic>
        <p:nvPicPr>
          <p:cNvPr id="9" name="Picture 8"/>
          <p:cNvPicPr>
            <a:picLocks noChangeAspect="1"/>
          </p:cNvPicPr>
          <p:nvPr/>
        </p:nvPicPr>
        <p:blipFill>
          <a:blip r:embed="rId3"/>
          <a:stretch>
            <a:fillRect/>
          </a:stretch>
        </p:blipFill>
        <p:spPr>
          <a:xfrm>
            <a:off x="6248400" y="3124200"/>
            <a:ext cx="2514600" cy="2939143"/>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2402" name="Date Placeholder 3"/>
          <p:cNvSpPr>
            <a:spLocks noGrp="1"/>
          </p:cNvSpPr>
          <p:nvPr>
            <p:ph type="dt" sz="quarter" idx="10"/>
          </p:nvPr>
        </p:nvSpPr>
        <p:spPr>
          <a:noFill/>
        </p:spPr>
        <p:txBody>
          <a:bodyPr/>
          <a:lstStyle/>
          <a:p>
            <a:r>
              <a:rPr lang="en-US" smtClean="0">
                <a:latin typeface="Arial" pitchFamily="1" charset="0"/>
              </a:rPr>
              <a:t>Penn ESE532 Spring 2017 -- DeHon</a:t>
            </a:r>
            <a:endParaRPr lang="en-US">
              <a:latin typeface="Arial" pitchFamily="1" charset="0"/>
            </a:endParaRPr>
          </a:p>
        </p:txBody>
      </p:sp>
      <p:sp>
        <p:nvSpPr>
          <p:cNvPr id="102403" name="Slide Number Placeholder 5"/>
          <p:cNvSpPr>
            <a:spLocks noGrp="1"/>
          </p:cNvSpPr>
          <p:nvPr>
            <p:ph type="sldNum" sz="quarter" idx="12"/>
          </p:nvPr>
        </p:nvSpPr>
        <p:spPr>
          <a:noFill/>
        </p:spPr>
        <p:txBody>
          <a:bodyPr/>
          <a:lstStyle/>
          <a:p>
            <a:fld id="{A2AF7AE5-102A-BF43-9985-76F94E98DEA1}" type="slidenum">
              <a:rPr lang="en-US" smtClean="0">
                <a:latin typeface="Arial" pitchFamily="1" charset="0"/>
              </a:rPr>
              <a:pPr/>
              <a:t>59</a:t>
            </a:fld>
            <a:endParaRPr lang="en-US" smtClean="0">
              <a:latin typeface="Arial" pitchFamily="1" charset="0"/>
            </a:endParaRPr>
          </a:p>
        </p:txBody>
      </p:sp>
      <p:sp>
        <p:nvSpPr>
          <p:cNvPr id="102404" name="Rectangle 2"/>
          <p:cNvSpPr>
            <a:spLocks noGrp="1" noChangeArrowheads="1"/>
          </p:cNvSpPr>
          <p:nvPr>
            <p:ph type="title"/>
          </p:nvPr>
        </p:nvSpPr>
        <p:spPr/>
        <p:txBody>
          <a:bodyPr/>
          <a:lstStyle/>
          <a:p>
            <a:r>
              <a:rPr lang="en-US"/>
              <a:t>Big Ideas</a:t>
            </a:r>
          </a:p>
        </p:txBody>
      </p:sp>
      <p:sp>
        <p:nvSpPr>
          <p:cNvPr id="70659" name="Rectangle 3"/>
          <p:cNvSpPr>
            <a:spLocks noGrp="1" noChangeArrowheads="1"/>
          </p:cNvSpPr>
          <p:nvPr>
            <p:ph type="body" idx="1"/>
          </p:nvPr>
        </p:nvSpPr>
        <p:spPr>
          <a:xfrm>
            <a:off x="457200" y="1752600"/>
            <a:ext cx="8382000" cy="4343400"/>
          </a:xfrm>
        </p:spPr>
        <p:txBody>
          <a:bodyPr/>
          <a:lstStyle/>
          <a:p>
            <a:r>
              <a:rPr lang="en-US" dirty="0" err="1" smtClean="0"/>
              <a:t>SoC</a:t>
            </a:r>
            <a:r>
              <a:rPr lang="en-US" dirty="0" smtClean="0"/>
              <a:t> </a:t>
            </a:r>
            <a:r>
              <a:rPr lang="en-US" dirty="0" smtClean="0"/>
              <a:t>Designers need to be concerned about </a:t>
            </a:r>
            <a:r>
              <a:rPr lang="en-US" dirty="0" smtClean="0"/>
              <a:t>security</a:t>
            </a:r>
          </a:p>
          <a:p>
            <a:pPr lvl="1"/>
            <a:r>
              <a:rPr lang="en-US" dirty="0" smtClean="0"/>
              <a:t>Confidentiality, integrity, availability</a:t>
            </a:r>
          </a:p>
          <a:p>
            <a:pPr lvl="1"/>
            <a:r>
              <a:rPr lang="en-US" dirty="0" smtClean="0"/>
              <a:t>Important for many applications</a:t>
            </a:r>
          </a:p>
          <a:p>
            <a:r>
              <a:rPr lang="en-US" dirty="0" smtClean="0"/>
              <a:t>Hazards are real, understandable</a:t>
            </a:r>
          </a:p>
          <a:p>
            <a:pPr lvl="1"/>
            <a:r>
              <a:rPr lang="en-US" dirty="0" smtClean="0"/>
              <a:t>Avoidable, tricky…</a:t>
            </a:r>
            <a:endParaRPr lang="en-US" dirty="0" smtClean="0"/>
          </a:p>
          <a:p>
            <a:pPr lvl="1">
              <a:buNone/>
            </a:pPr>
            <a:endParaRPr lang="en-US" dirty="0">
              <a:ea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anim calcmode="lin" valueType="num">
                                      <p:cBhvr additive="base">
                                        <p:cTn id="11"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065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anim calcmode="lin" valueType="num">
                                      <p:cBhvr additive="base">
                                        <p:cTn id="15"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0659">
                                            <p:txEl>
                                              <p:pRg st="3" end="3"/>
                                            </p:txEl>
                                          </p:spTgt>
                                        </p:tgtEl>
                                        <p:attrNameLst>
                                          <p:attrName>style.visibility</p:attrName>
                                        </p:attrNameLst>
                                      </p:cBhvr>
                                      <p:to>
                                        <p:strVal val="visible"/>
                                      </p:to>
                                    </p:set>
                                    <p:anim calcmode="lin" valueType="num">
                                      <p:cBhvr additive="base">
                                        <p:cTn id="21" dur="500" fill="hold"/>
                                        <p:tgtEl>
                                          <p:spTgt spid="7065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0659">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0659">
                                            <p:txEl>
                                              <p:pRg st="4" end="4"/>
                                            </p:txEl>
                                          </p:spTgt>
                                        </p:tgtEl>
                                        <p:attrNameLst>
                                          <p:attrName>style.visibility</p:attrName>
                                        </p:attrNameLst>
                                      </p:cBhvr>
                                      <p:to>
                                        <p:strVal val="visible"/>
                                      </p:to>
                                    </p:set>
                                    <p:anim calcmode="lin" valueType="num">
                                      <p:cBhvr additive="base">
                                        <p:cTn id="25" dur="500" fill="hold"/>
                                        <p:tgtEl>
                                          <p:spTgt spid="7065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65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Security Concerns Arise</a:t>
            </a:r>
            <a:endParaRPr lang="en-US" dirty="0"/>
          </a:p>
        </p:txBody>
      </p:sp>
      <p:sp>
        <p:nvSpPr>
          <p:cNvPr id="3" name="Content Placeholder 2"/>
          <p:cNvSpPr>
            <a:spLocks noGrp="1"/>
          </p:cNvSpPr>
          <p:nvPr>
            <p:ph idx="1"/>
          </p:nvPr>
        </p:nvSpPr>
        <p:spPr>
          <a:xfrm>
            <a:off x="685800" y="2514600"/>
            <a:ext cx="7772400" cy="3581400"/>
          </a:xfrm>
        </p:spPr>
        <p:txBody>
          <a:bodyPr/>
          <a:lstStyle/>
          <a:p>
            <a:r>
              <a:rPr lang="en-US" dirty="0" smtClean="0"/>
              <a:t>Bug free program </a:t>
            </a:r>
          </a:p>
          <a:p>
            <a:pPr lvl="1"/>
            <a:r>
              <a:rPr lang="en-US" dirty="0" smtClean="0"/>
              <a:t>with no input </a:t>
            </a:r>
          </a:p>
          <a:p>
            <a:pPr lvl="1"/>
            <a:r>
              <a:rPr lang="en-US" dirty="0" smtClean="0"/>
              <a:t>and no output, </a:t>
            </a:r>
          </a:p>
          <a:p>
            <a:pPr lvl="1"/>
            <a:r>
              <a:rPr lang="en-US" dirty="0" smtClean="0"/>
              <a:t>might have no security concerns</a:t>
            </a:r>
          </a:p>
          <a:p>
            <a:r>
              <a:rPr lang="en-US" dirty="0" smtClean="0"/>
              <a:t>…but could it do anything?</a:t>
            </a:r>
          </a:p>
          <a:p>
            <a:r>
              <a:rPr lang="en-US" dirty="0" smtClean="0"/>
              <a:t>…</a:t>
            </a:r>
            <a:r>
              <a:rPr lang="en-US" dirty="0" err="1" smtClean="0"/>
              <a:t>uintended</a:t>
            </a:r>
            <a:r>
              <a:rPr lang="en-US" dirty="0" smtClean="0"/>
              <a:t> outputs?</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Penn ESE532 Spring 2017 -- DeHon</a:t>
            </a:r>
            <a:endParaRPr lang="en-US"/>
          </a:p>
        </p:txBody>
      </p:sp>
      <p:sp>
        <p:nvSpPr>
          <p:cNvPr id="6" name="Slide Number Placeholder 5"/>
          <p:cNvSpPr>
            <a:spLocks noGrp="1"/>
          </p:cNvSpPr>
          <p:nvPr>
            <p:ph type="sldNum" sz="quarter" idx="12"/>
          </p:nvPr>
        </p:nvSpPr>
        <p:spPr/>
        <p:txBody>
          <a:bodyPr/>
          <a:lstStyle/>
          <a:p>
            <a:fld id="{CB3411AA-D846-F243-B06C-C2EC19EEFD1B}" type="slidenum">
              <a:rPr lang="en-US"/>
              <a:pPr/>
              <a:t>60</a:t>
            </a:fld>
            <a:endParaRPr lang="en-US"/>
          </a:p>
        </p:txBody>
      </p:sp>
      <p:sp>
        <p:nvSpPr>
          <p:cNvPr id="52226" name="Rectangle 2"/>
          <p:cNvSpPr>
            <a:spLocks noGrp="1" noChangeArrowheads="1"/>
          </p:cNvSpPr>
          <p:nvPr>
            <p:ph type="title"/>
          </p:nvPr>
        </p:nvSpPr>
        <p:spPr/>
        <p:txBody>
          <a:bodyPr/>
          <a:lstStyle/>
          <a:p>
            <a:r>
              <a:rPr lang="en-US"/>
              <a:t>Admin</a:t>
            </a:r>
          </a:p>
        </p:txBody>
      </p:sp>
      <p:sp>
        <p:nvSpPr>
          <p:cNvPr id="52227" name="Rectangle 3"/>
          <p:cNvSpPr>
            <a:spLocks noGrp="1" noChangeArrowheads="1"/>
          </p:cNvSpPr>
          <p:nvPr>
            <p:ph type="body" idx="1"/>
          </p:nvPr>
        </p:nvSpPr>
        <p:spPr>
          <a:xfrm>
            <a:off x="685800" y="1828800"/>
            <a:ext cx="7772400" cy="4114800"/>
          </a:xfrm>
        </p:spPr>
        <p:txBody>
          <a:bodyPr/>
          <a:lstStyle/>
          <a:p>
            <a:r>
              <a:rPr lang="en-US" dirty="0" smtClean="0">
                <a:sym typeface="Wingdings"/>
              </a:rPr>
              <a:t>Collect Zed Boards</a:t>
            </a:r>
          </a:p>
          <a:p>
            <a:pPr lvl="1"/>
            <a:r>
              <a:rPr lang="en-US" dirty="0" smtClean="0">
                <a:sym typeface="Wingdings"/>
              </a:rPr>
              <a:t>Class Monday 4/24</a:t>
            </a:r>
          </a:p>
          <a:p>
            <a:r>
              <a:rPr lang="en-US" dirty="0" smtClean="0">
                <a:sym typeface="Wingdings"/>
              </a:rPr>
              <a:t>Final: Monday, May 1 9am—11am</a:t>
            </a:r>
          </a:p>
          <a:p>
            <a:r>
              <a:rPr lang="en-US" dirty="0" smtClean="0">
                <a:sym typeface="Wingdings"/>
              </a:rPr>
              <a:t>One more class on Wednesday</a:t>
            </a:r>
            <a:endParaRPr lang="en-US" dirty="0" smtClean="0">
              <a:sym typeface="Wingding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Security Concern Sources</a:t>
            </a:r>
            <a:endParaRPr lang="en-US" dirty="0"/>
          </a:p>
        </p:txBody>
      </p:sp>
      <p:sp>
        <p:nvSpPr>
          <p:cNvPr id="3" name="Content Placeholder 2"/>
          <p:cNvSpPr>
            <a:spLocks noGrp="1"/>
          </p:cNvSpPr>
          <p:nvPr>
            <p:ph idx="1"/>
          </p:nvPr>
        </p:nvSpPr>
        <p:spPr>
          <a:xfrm>
            <a:off x="685800" y="1752600"/>
            <a:ext cx="7772400" cy="4114800"/>
          </a:xfrm>
        </p:spPr>
        <p:txBody>
          <a:bodyPr/>
          <a:lstStyle/>
          <a:p>
            <a:r>
              <a:rPr lang="en-US" dirty="0" smtClean="0"/>
              <a:t>Bugs – may allow program subversion</a:t>
            </a:r>
          </a:p>
          <a:p>
            <a:pPr lvl="1"/>
            <a:r>
              <a:rPr lang="en-US" dirty="0" smtClean="0"/>
              <a:t>Make it do something designer not intend</a:t>
            </a:r>
          </a:p>
          <a:p>
            <a:r>
              <a:rPr lang="en-US" dirty="0" smtClean="0"/>
              <a:t>Inputs – Allow attacker manipulate</a:t>
            </a:r>
          </a:p>
          <a:p>
            <a:pPr lvl="1"/>
            <a:r>
              <a:rPr lang="en-US" dirty="0" smtClean="0"/>
              <a:t>Trust inputs?</a:t>
            </a:r>
          </a:p>
          <a:p>
            <a:pPr lvl="1"/>
            <a:r>
              <a:rPr lang="en-US" dirty="0" smtClean="0"/>
              <a:t>Cause system to crash?</a:t>
            </a:r>
          </a:p>
          <a:p>
            <a:pPr lvl="1"/>
            <a:r>
              <a:rPr lang="en-US" dirty="0" smtClean="0"/>
              <a:t>Poke bug to change data or run code</a:t>
            </a:r>
          </a:p>
          <a:p>
            <a:r>
              <a:rPr lang="en-US" dirty="0" smtClean="0"/>
              <a:t>Outputs – Give information</a:t>
            </a:r>
          </a:p>
          <a:p>
            <a:pPr lvl="1"/>
            <a:r>
              <a:rPr lang="en-US" dirty="0" smtClean="0"/>
              <a:t>Limit to intended recipients?</a:t>
            </a:r>
          </a:p>
          <a:p>
            <a:pPr lvl="1"/>
            <a:r>
              <a:rPr lang="en-US" dirty="0" smtClean="0"/>
              <a:t>Extract secrets (including keys)</a:t>
            </a:r>
          </a:p>
          <a:p>
            <a:pPr lvl="1"/>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p:txBody>
          <a:bodyPr/>
          <a:lstStyle/>
          <a:p>
            <a:r>
              <a:rPr lang="en-US" dirty="0" smtClean="0"/>
              <a:t>Confidentiality</a:t>
            </a:r>
          </a:p>
          <a:p>
            <a:pPr lvl="1"/>
            <a:r>
              <a:rPr lang="en-US" dirty="0" smtClean="0"/>
              <a:t>Secrets remain secrets</a:t>
            </a:r>
          </a:p>
          <a:p>
            <a:r>
              <a:rPr lang="en-US" dirty="0" smtClean="0"/>
              <a:t>Integrity</a:t>
            </a:r>
          </a:p>
          <a:p>
            <a:pPr lvl="1"/>
            <a:r>
              <a:rPr lang="en-US" dirty="0" smtClean="0"/>
              <a:t>Data and code not changed</a:t>
            </a:r>
          </a:p>
          <a:p>
            <a:pPr lvl="1"/>
            <a:r>
              <a:rPr lang="en-US" dirty="0" smtClean="0"/>
              <a:t>Only controls as intended</a:t>
            </a:r>
          </a:p>
          <a:p>
            <a:r>
              <a:rPr lang="en-US" dirty="0" smtClean="0"/>
              <a:t>Availability</a:t>
            </a:r>
          </a:p>
          <a:p>
            <a:pPr lvl="1"/>
            <a:r>
              <a:rPr lang="en-US" dirty="0" smtClean="0"/>
              <a:t>Continues to perform intended function</a:t>
            </a:r>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a:t>
            </a:r>
            <a:r>
              <a:rPr lang="en-US" dirty="0" smtClean="0"/>
              <a:t> Challenge</a:t>
            </a:r>
            <a:endParaRPr lang="en-US" dirty="0"/>
          </a:p>
        </p:txBody>
      </p:sp>
      <p:sp>
        <p:nvSpPr>
          <p:cNvPr id="3" name="Content Placeholder 2"/>
          <p:cNvSpPr>
            <a:spLocks noGrp="1"/>
          </p:cNvSpPr>
          <p:nvPr>
            <p:ph idx="1"/>
          </p:nvPr>
        </p:nvSpPr>
        <p:spPr>
          <a:xfrm>
            <a:off x="685800" y="1828800"/>
            <a:ext cx="7772400" cy="4114800"/>
          </a:xfrm>
        </p:spPr>
        <p:txBody>
          <a:bodyPr/>
          <a:lstStyle/>
          <a:p>
            <a:r>
              <a:rPr lang="en-US" dirty="0" smtClean="0"/>
              <a:t>Embedded systems interact with physical world</a:t>
            </a:r>
          </a:p>
          <a:p>
            <a:pPr lvl="1"/>
            <a:r>
              <a:rPr lang="en-US" dirty="0" smtClean="0"/>
              <a:t>Control may cause physical (life-critical) damage</a:t>
            </a:r>
          </a:p>
          <a:p>
            <a:pPr lvl="1"/>
            <a:r>
              <a:rPr lang="en-US" dirty="0" smtClean="0"/>
              <a:t>Sensing may make physical information available</a:t>
            </a:r>
          </a:p>
          <a:p>
            <a:r>
              <a:rPr lang="en-US" dirty="0" smtClean="0"/>
              <a:t>Networks components</a:t>
            </a:r>
          </a:p>
          <a:p>
            <a:pPr lvl="1"/>
            <a:r>
              <a:rPr lang="en-US" dirty="0" smtClean="0"/>
              <a:t>Exposed to world at large</a:t>
            </a:r>
          </a:p>
          <a:p>
            <a:pPr lvl="2"/>
            <a:r>
              <a:rPr lang="en-US" dirty="0" smtClean="0"/>
              <a:t>Attacks, spoofing, monitoring, crash, </a:t>
            </a:r>
            <a:r>
              <a:rPr lang="en-US" dirty="0" err="1" smtClean="0"/>
              <a:t>DoS</a:t>
            </a:r>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Penn ESE532 Spring 2017 -- DeHon</a:t>
            </a:r>
            <a:endParaRPr lang="en-US"/>
          </a:p>
        </p:txBody>
      </p:sp>
      <p:sp>
        <p:nvSpPr>
          <p:cNvPr id="5" name="Slide Number Placeholder 4"/>
          <p:cNvSpPr>
            <a:spLocks noGrp="1"/>
          </p:cNvSpPr>
          <p:nvPr>
            <p:ph type="sldNum" sz="quarter" idx="12"/>
          </p:nvPr>
        </p:nvSpPr>
        <p:spPr/>
        <p:txBody>
          <a:bodyPr/>
          <a:lstStyle/>
          <a:p>
            <a:pPr>
              <a:defRPr/>
            </a:pPr>
            <a:fld id="{BE4DA7B5-BF74-7148-A7FE-D377B810013B}"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37384</TotalTime>
  <Words>2294</Words>
  <Application>Microsoft Macintosh PowerPoint</Application>
  <PresentationFormat>On-screen Show (4:3)</PresentationFormat>
  <Paragraphs>422</Paragraphs>
  <Slides>60</Slides>
  <Notes>1</Notes>
  <HiddenSlides>0</HiddenSlides>
  <MMClips>0</MMClips>
  <ScaleCrop>false</ScaleCrop>
  <HeadingPairs>
    <vt:vector size="4" baseType="variant">
      <vt:variant>
        <vt:lpstr>Design Template</vt:lpstr>
      </vt:variant>
      <vt:variant>
        <vt:i4>1</vt:i4>
      </vt:variant>
      <vt:variant>
        <vt:lpstr>Slide Titles</vt:lpstr>
      </vt:variant>
      <vt:variant>
        <vt:i4>60</vt:i4>
      </vt:variant>
    </vt:vector>
  </HeadingPairs>
  <TitlesOfParts>
    <vt:vector size="61" baseType="lpstr">
      <vt:lpstr>Blank Presentation</vt:lpstr>
      <vt:lpstr>ESE532: System-on-a-Chip Architecture</vt:lpstr>
      <vt:lpstr>Today</vt:lpstr>
      <vt:lpstr>Message</vt:lpstr>
      <vt:lpstr>Security Issues</vt:lpstr>
      <vt:lpstr>Sensationalism</vt:lpstr>
      <vt:lpstr>Potential Security Concerns Arise</vt:lpstr>
      <vt:lpstr>Security Concern Sources</vt:lpstr>
      <vt:lpstr>Issues</vt:lpstr>
      <vt:lpstr>SoC Challenge</vt:lpstr>
      <vt:lpstr>SoC Opportunity</vt:lpstr>
      <vt:lpstr>Bug Rates</vt:lpstr>
      <vt:lpstr>Raw Bits</vt:lpstr>
      <vt:lpstr>Memory</vt:lpstr>
      <vt:lpstr>Memory Contents</vt:lpstr>
      <vt:lpstr>Memory Contents</vt:lpstr>
      <vt:lpstr>Stored Program Processor</vt:lpstr>
      <vt:lpstr>C</vt:lpstr>
      <vt:lpstr>Dangerous</vt:lpstr>
      <vt:lpstr>Very Dangerous</vt:lpstr>
      <vt:lpstr>Heartbleed</vt:lpstr>
      <vt:lpstr>xkcd Heartbleed Explanation</vt:lpstr>
      <vt:lpstr>xkcd Heartbleed Explanation</vt:lpstr>
      <vt:lpstr>xkcd Heartbleed Explanation</vt:lpstr>
      <vt:lpstr>Buffer Attack</vt:lpstr>
      <vt:lpstr>Buffer Overflow</vt:lpstr>
      <vt:lpstr>Slide 26</vt:lpstr>
      <vt:lpstr>Defenses</vt:lpstr>
      <vt:lpstr>Memory Vulnerability</vt:lpstr>
      <vt:lpstr>SoC</vt:lpstr>
      <vt:lpstr>DMA Master</vt:lpstr>
      <vt:lpstr>DMA</vt:lpstr>
      <vt:lpstr>ThunderStrike</vt:lpstr>
      <vt:lpstr>Input</vt:lpstr>
      <vt:lpstr>Input</vt:lpstr>
      <vt:lpstr>Input and Memory</vt:lpstr>
      <vt:lpstr>Input Integrity (xkcd)</vt:lpstr>
      <vt:lpstr>Input Data Integrity</vt:lpstr>
      <vt:lpstr>Input Validity</vt:lpstr>
      <vt:lpstr>Cars</vt:lpstr>
      <vt:lpstr>Slide 40</vt:lpstr>
      <vt:lpstr>Result</vt:lpstr>
      <vt:lpstr>Impact</vt:lpstr>
      <vt:lpstr>Input Integrity</vt:lpstr>
      <vt:lpstr>Input Lessons</vt:lpstr>
      <vt:lpstr>Output</vt:lpstr>
      <vt:lpstr>Output</vt:lpstr>
      <vt:lpstr>Slide 47</vt:lpstr>
      <vt:lpstr>Open Datastreams</vt:lpstr>
      <vt:lpstr>Side Channels</vt:lpstr>
      <vt:lpstr>Timing</vt:lpstr>
      <vt:lpstr>Data Independent</vt:lpstr>
      <vt:lpstr>Output Lessons</vt:lpstr>
      <vt:lpstr>Cryptography</vt:lpstr>
      <vt:lpstr>Cryptography</vt:lpstr>
      <vt:lpstr>Easy to screw it up</vt:lpstr>
      <vt:lpstr>Natural Streaming</vt:lpstr>
      <vt:lpstr>Natural for spatial hardware</vt:lpstr>
      <vt:lpstr>Natural for spatial hardware</vt:lpstr>
      <vt:lpstr>Big Ideas</vt:lpstr>
      <vt:lpstr>Admin</vt:lpstr>
    </vt:vector>
  </TitlesOfParts>
  <Company>California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Andre' DeHon</dc:creator>
  <cp:lastModifiedBy>Andre DeHon</cp:lastModifiedBy>
  <cp:revision>143</cp:revision>
  <cp:lastPrinted>2017-04-24T13:48:45Z</cp:lastPrinted>
  <dcterms:created xsi:type="dcterms:W3CDTF">2017-04-17T14:07:48Z</dcterms:created>
  <dcterms:modified xsi:type="dcterms:W3CDTF">2017-04-24T13:48:52Z</dcterms:modified>
</cp:coreProperties>
</file>