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slides/slide28.xml" ContentType="application/vnd.openxmlformats-officedocument.presentationml.slide+xml"/>
  <Override PartName="/ppt/slides/slide54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slides/slide44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slides/slide53.xml" ContentType="application/vnd.openxmlformats-officedocument.presentationml.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Layouts/slideLayout4.xml" ContentType="application/vnd.openxmlformats-officedocument.presentationml.slideLayout+xml"/>
  <Default Extension="png" ContentType="image/png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59.xml" ContentType="application/vnd.openxmlformats-officedocument.presentationml.slide+xml"/>
  <Override PartName="/ppt/slides/slide26.xml" ContentType="application/vnd.openxmlformats-officedocument.presentationml.slide+xml"/>
  <Override PartName="/ppt/slides/slide52.xml" ContentType="application/vnd.openxmlformats-officedocument.presentationml.slide+xml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slides/slide49.xml" ContentType="application/vnd.openxmlformats-officedocument.presentationml.slide+xml"/>
  <Override PartName="/ppt/slides/slide42.xml" ContentType="application/vnd.openxmlformats-officedocument.presentationml.slide+xml"/>
  <Override PartName="/ppt/slides/slide58.xml" ContentType="application/vnd.openxmlformats-officedocument.presentationml.slide+xml"/>
  <Override PartName="/ppt/slides/slide25.xml" ContentType="application/vnd.openxmlformats-officedocument.presentationml.slide+xml"/>
  <Override PartName="/ppt/slides/slide51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slides/slide10.xml" ContentType="application/vnd.openxmlformats-officedocument.presentationml.slide+xml"/>
  <Default Extension="wmf" ContentType="image/x-wmf"/>
  <Override PartName="/ppt/slides/slide48.xml" ContentType="application/vnd.openxmlformats-officedocument.presentationml.slide+xml"/>
  <Override PartName="/docProps/app.xml" ContentType="application/vnd.openxmlformats-officedocument.extended-properties+xml"/>
  <Override PartName="/ppt/slides/slide41.xml" ContentType="application/vnd.openxmlformats-officedocument.presentationml.slide+xml"/>
  <Override PartName="/ppt/theme/theme3.xml" ContentType="application/vnd.openxmlformats-officedocument.theme+xml"/>
  <Override PartName="/ppt/slides/slide57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slides/slide50.xml" ContentType="application/vnd.openxmlformats-officedocument.presentationml.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viewProps.xml" ContentType="application/vnd.openxmlformats-officedocument.presentationml.viewProps+xml"/>
  <Default Extension="jpeg" ContentType="image/jpeg"/>
  <Override PartName="/ppt/slides/slide47.xml" ContentType="application/vnd.openxmlformats-officedocument.presentationml.slide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s/slide56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slides/slide46.xml" ContentType="application/vnd.openxmlformats-officedocument.presentationml.slide+xml"/>
  <Override PartName="/ppt/slides/slide29.xml" ContentType="application/vnd.openxmlformats-officedocument.presentationml.slide+xml"/>
  <Override PartName="/ppt/slides/slide55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61"/>
  </p:notesMasterIdLst>
  <p:handoutMasterIdLst>
    <p:handoutMasterId r:id="rId62"/>
  </p:handoutMasterIdLst>
  <p:sldIdLst>
    <p:sldId id="256" r:id="rId2"/>
    <p:sldId id="258" r:id="rId3"/>
    <p:sldId id="339" r:id="rId4"/>
    <p:sldId id="332" r:id="rId5"/>
    <p:sldId id="334" r:id="rId6"/>
    <p:sldId id="333" r:id="rId7"/>
    <p:sldId id="335" r:id="rId8"/>
    <p:sldId id="336" r:id="rId9"/>
    <p:sldId id="342" r:id="rId10"/>
    <p:sldId id="337" r:id="rId11"/>
    <p:sldId id="338" r:id="rId12"/>
    <p:sldId id="341" r:id="rId13"/>
    <p:sldId id="343" r:id="rId14"/>
    <p:sldId id="344" r:id="rId15"/>
    <p:sldId id="346" r:id="rId16"/>
    <p:sldId id="347" r:id="rId17"/>
    <p:sldId id="348" r:id="rId18"/>
    <p:sldId id="383" r:id="rId19"/>
    <p:sldId id="345" r:id="rId20"/>
    <p:sldId id="349" r:id="rId21"/>
    <p:sldId id="350" r:id="rId22"/>
    <p:sldId id="351" r:id="rId23"/>
    <p:sldId id="352" r:id="rId24"/>
    <p:sldId id="353" r:id="rId25"/>
    <p:sldId id="390" r:id="rId26"/>
    <p:sldId id="354" r:id="rId27"/>
    <p:sldId id="357" r:id="rId28"/>
    <p:sldId id="355" r:id="rId29"/>
    <p:sldId id="358" r:id="rId30"/>
    <p:sldId id="360" r:id="rId31"/>
    <p:sldId id="361" r:id="rId32"/>
    <p:sldId id="363" r:id="rId33"/>
    <p:sldId id="376" r:id="rId34"/>
    <p:sldId id="377" r:id="rId35"/>
    <p:sldId id="381" r:id="rId36"/>
    <p:sldId id="362" r:id="rId37"/>
    <p:sldId id="364" r:id="rId38"/>
    <p:sldId id="385" r:id="rId39"/>
    <p:sldId id="384" r:id="rId40"/>
    <p:sldId id="365" r:id="rId41"/>
    <p:sldId id="386" r:id="rId42"/>
    <p:sldId id="367" r:id="rId43"/>
    <p:sldId id="369" r:id="rId44"/>
    <p:sldId id="368" r:id="rId45"/>
    <p:sldId id="371" r:id="rId46"/>
    <p:sldId id="372" r:id="rId47"/>
    <p:sldId id="373" r:id="rId48"/>
    <p:sldId id="375" r:id="rId49"/>
    <p:sldId id="374" r:id="rId50"/>
    <p:sldId id="387" r:id="rId51"/>
    <p:sldId id="388" r:id="rId52"/>
    <p:sldId id="389" r:id="rId53"/>
    <p:sldId id="356" r:id="rId54"/>
    <p:sldId id="378" r:id="rId55"/>
    <p:sldId id="379" r:id="rId56"/>
    <p:sldId id="380" r:id="rId57"/>
    <p:sldId id="391" r:id="rId58"/>
    <p:sldId id="340" r:id="rId59"/>
    <p:sldId id="330" r:id="rId6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FF0000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2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6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printerSettings" Target="printerSettings/printerSettings1.bin"/><Relationship Id="rId64" Type="http://schemas.openxmlformats.org/officeDocument/2006/relationships/presProps" Target="presProps.xml"/><Relationship Id="rId65" Type="http://schemas.openxmlformats.org/officeDocument/2006/relationships/viewProps" Target="viewProps.xml"/><Relationship Id="rId66" Type="http://schemas.openxmlformats.org/officeDocument/2006/relationships/theme" Target="theme/theme1.xml"/><Relationship Id="rId67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notesMaster" Target="notesMasters/notesMaster1.xml"/><Relationship Id="rId62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D0899892-1164-F24C-BA69-150C84B67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42F43882-1B58-5C45-81B5-B47D6D185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543EF-6858-C948-9F00-CBC8B78B5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B498E-B385-5A41-8126-38E4C3C67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128B3-0CAB-C141-A479-406975AF2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350"/>
            <a:ext cx="8151813" cy="14335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12775" y="1600200"/>
            <a:ext cx="3998913" cy="4618038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4088" y="1600200"/>
            <a:ext cx="4000500" cy="46180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 anchor="t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41C24-9806-7148-BB96-1D4F026A5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B57DF-B8E1-6E4E-A23B-D02022E33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0C9EC-1342-4248-A34A-2968F89D8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B10AF-5E98-D541-A2B0-D15032405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21EE5-F3BE-894E-AEF9-1B8AF72FF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3CBD0-DCFA-8C4F-8A48-8F6BFD89A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F8DC8-9554-F44C-BB0B-55F9A1E06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C8DC1-23AE-CB49-91CB-23A473E84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AC0C0-8AF0-574D-A956-1BC4D1626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419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Times New Roman" charset="0"/>
              </a:defRPr>
            </a:lvl1pPr>
          </a:lstStyle>
          <a:p>
            <a:pPr>
              <a:defRPr/>
            </a:pPr>
            <a:fld id="{23961269-2760-3141-82DA-D43FB4619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 smtClean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4: 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January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25,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2017</a:t>
            </a:r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Data-Level Parallelism</a:t>
            </a:r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ILP Exploit DP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exploit ILP for DP?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304800" y="3505200"/>
            <a:ext cx="7391400" cy="2971800"/>
            <a:chOff x="0" y="1828800"/>
            <a:chExt cx="8534400" cy="4267200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6950697" y="4892431"/>
              <a:ext cx="914400" cy="595923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4000" dirty="0">
                  <a:solidFill>
                    <a:schemeClr val="bg1"/>
                  </a:solidFill>
                  <a:latin typeface="Arial" pitchFamily="-107" charset="0"/>
                  <a:ea typeface="Arial" pitchFamily="-107" charset="0"/>
                  <a:cs typeface="Arial" pitchFamily="-107" charset="0"/>
                </a:rPr>
                <a:t>+</a:t>
              </a:r>
            </a:p>
          </p:txBody>
        </p: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6934200" y="3200400"/>
              <a:ext cx="457200" cy="1524000"/>
              <a:chOff x="3360" y="2160"/>
              <a:chExt cx="288" cy="960"/>
            </a:xfrm>
          </p:grpSpPr>
          <p:sp>
            <p:nvSpPr>
              <p:cNvPr id="114" name="Rectangle 20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21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baseline="30000"/>
              </a:p>
            </p:txBody>
          </p:sp>
          <p:sp>
            <p:nvSpPr>
              <p:cNvPr id="116" name="Rectangle 22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baseline="30000"/>
              </a:p>
            </p:txBody>
          </p:sp>
          <p:sp>
            <p:nvSpPr>
              <p:cNvPr id="117" name="Rectangle 23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" name="Rectangle 24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25"/>
            <p:cNvGrpSpPr>
              <a:grpSpLocks/>
            </p:cNvGrpSpPr>
            <p:nvPr/>
          </p:nvGrpSpPr>
          <p:grpSpPr bwMode="auto">
            <a:xfrm>
              <a:off x="7467600" y="3200400"/>
              <a:ext cx="457200" cy="1524000"/>
              <a:chOff x="3360" y="2160"/>
              <a:chExt cx="288" cy="960"/>
            </a:xfrm>
          </p:grpSpPr>
          <p:sp>
            <p:nvSpPr>
              <p:cNvPr id="109" name="Rectangle 26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27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11" name="Rectangle 28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29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30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Line 33"/>
            <p:cNvSpPr>
              <a:spLocks noChangeShapeType="1"/>
            </p:cNvSpPr>
            <p:nvPr/>
          </p:nvSpPr>
          <p:spPr bwMode="auto">
            <a:xfrm>
              <a:off x="7162800" y="4724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34"/>
            <p:cNvSpPr>
              <a:spLocks noChangeShapeType="1"/>
            </p:cNvSpPr>
            <p:nvPr/>
          </p:nvSpPr>
          <p:spPr bwMode="auto">
            <a:xfrm>
              <a:off x="7696200" y="4724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" name="Group 41"/>
            <p:cNvGrpSpPr>
              <a:grpSpLocks/>
            </p:cNvGrpSpPr>
            <p:nvPr/>
          </p:nvGrpSpPr>
          <p:grpSpPr bwMode="auto">
            <a:xfrm>
              <a:off x="6781800" y="2743200"/>
              <a:ext cx="609600" cy="457200"/>
              <a:chOff x="3312" y="1872"/>
              <a:chExt cx="384" cy="288"/>
            </a:xfrm>
          </p:grpSpPr>
          <p:sp>
            <p:nvSpPr>
              <p:cNvPr id="107" name="AutoShape 42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Line 43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" name="Group 44"/>
            <p:cNvGrpSpPr>
              <a:grpSpLocks/>
            </p:cNvGrpSpPr>
            <p:nvPr/>
          </p:nvGrpSpPr>
          <p:grpSpPr bwMode="auto">
            <a:xfrm>
              <a:off x="7315200" y="2743200"/>
              <a:ext cx="609600" cy="457200"/>
              <a:chOff x="3312" y="1872"/>
              <a:chExt cx="384" cy="288"/>
            </a:xfrm>
          </p:grpSpPr>
          <p:sp>
            <p:nvSpPr>
              <p:cNvPr id="105" name="AutoShape 45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Line 46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" name="Group 55"/>
            <p:cNvGrpSpPr>
              <a:grpSpLocks/>
            </p:cNvGrpSpPr>
            <p:nvPr/>
          </p:nvGrpSpPr>
          <p:grpSpPr bwMode="auto">
            <a:xfrm>
              <a:off x="1527408" y="1828800"/>
              <a:ext cx="192" cy="914400"/>
              <a:chOff x="3408" y="1296"/>
              <a:chExt cx="192" cy="576"/>
            </a:xfrm>
          </p:grpSpPr>
          <p:sp>
            <p:nvSpPr>
              <p:cNvPr id="102" name="Line 56"/>
              <p:cNvSpPr>
                <a:spLocks noChangeShapeType="1"/>
              </p:cNvSpPr>
              <p:nvPr/>
            </p:nvSpPr>
            <p:spPr bwMode="auto">
              <a:xfrm>
                <a:off x="3408" y="1296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Line 57"/>
              <p:cNvSpPr>
                <a:spLocks noChangeShapeType="1"/>
              </p:cNvSpPr>
              <p:nvPr/>
            </p:nvSpPr>
            <p:spPr bwMode="auto">
              <a:xfrm>
                <a:off x="3600" y="172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Line 58"/>
              <p:cNvSpPr>
                <a:spLocks noChangeShapeType="1"/>
              </p:cNvSpPr>
              <p:nvPr/>
            </p:nvSpPr>
            <p:spPr bwMode="auto">
              <a:xfrm>
                <a:off x="3504" y="1632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" name="Group 59"/>
            <p:cNvGrpSpPr>
              <a:grpSpLocks/>
            </p:cNvGrpSpPr>
            <p:nvPr/>
          </p:nvGrpSpPr>
          <p:grpSpPr bwMode="auto">
            <a:xfrm>
              <a:off x="2060808" y="1828800"/>
              <a:ext cx="192" cy="914400"/>
              <a:chOff x="3408" y="1296"/>
              <a:chExt cx="192" cy="576"/>
            </a:xfrm>
          </p:grpSpPr>
          <p:sp>
            <p:nvSpPr>
              <p:cNvPr id="99" name="Line 60"/>
              <p:cNvSpPr>
                <a:spLocks noChangeShapeType="1"/>
              </p:cNvSpPr>
              <p:nvPr/>
            </p:nvSpPr>
            <p:spPr bwMode="auto">
              <a:xfrm>
                <a:off x="3408" y="1296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Line 61"/>
              <p:cNvSpPr>
                <a:spLocks noChangeShapeType="1"/>
              </p:cNvSpPr>
              <p:nvPr/>
            </p:nvSpPr>
            <p:spPr bwMode="auto">
              <a:xfrm>
                <a:off x="3600" y="172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Line 62"/>
              <p:cNvSpPr>
                <a:spLocks noChangeShapeType="1"/>
              </p:cNvSpPr>
              <p:nvPr/>
            </p:nvSpPr>
            <p:spPr bwMode="auto">
              <a:xfrm>
                <a:off x="3504" y="1632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" name="Line 63"/>
            <p:cNvSpPr>
              <a:spLocks noChangeShapeType="1"/>
            </p:cNvSpPr>
            <p:nvPr/>
          </p:nvSpPr>
          <p:spPr bwMode="auto">
            <a:xfrm>
              <a:off x="6096000" y="2514600"/>
              <a:ext cx="2057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64"/>
            <p:cNvSpPr>
              <a:spLocks noChangeShapeType="1"/>
            </p:cNvSpPr>
            <p:nvPr/>
          </p:nvSpPr>
          <p:spPr bwMode="auto">
            <a:xfrm>
              <a:off x="5943600" y="2362200"/>
              <a:ext cx="2590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65"/>
            <p:cNvSpPr>
              <a:spLocks noChangeShapeType="1"/>
            </p:cNvSpPr>
            <p:nvPr/>
          </p:nvSpPr>
          <p:spPr bwMode="auto">
            <a:xfrm>
              <a:off x="5791200" y="1828800"/>
              <a:ext cx="1676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67"/>
            <p:cNvSpPr>
              <a:spLocks noChangeShapeType="1"/>
            </p:cNvSpPr>
            <p:nvPr/>
          </p:nvSpPr>
          <p:spPr bwMode="auto">
            <a:xfrm>
              <a:off x="8153400" y="2514600"/>
              <a:ext cx="0" cy="3200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68"/>
            <p:cNvSpPr>
              <a:spLocks noChangeShapeType="1"/>
            </p:cNvSpPr>
            <p:nvPr/>
          </p:nvSpPr>
          <p:spPr bwMode="auto">
            <a:xfrm flipH="1">
              <a:off x="7478598" y="5658338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69"/>
            <p:cNvSpPr>
              <a:spLocks noChangeShapeType="1"/>
            </p:cNvSpPr>
            <p:nvPr/>
          </p:nvSpPr>
          <p:spPr bwMode="auto">
            <a:xfrm flipH="1" flipV="1">
              <a:off x="7467600" y="5486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2" name="Group 74"/>
            <p:cNvGrpSpPr>
              <a:grpSpLocks/>
            </p:cNvGrpSpPr>
            <p:nvPr/>
          </p:nvGrpSpPr>
          <p:grpSpPr bwMode="auto">
            <a:xfrm>
              <a:off x="5638800" y="1828800"/>
              <a:ext cx="1219200" cy="4267200"/>
              <a:chOff x="3552" y="1152"/>
              <a:chExt cx="768" cy="2688"/>
            </a:xfrm>
          </p:grpSpPr>
          <p:sp>
            <p:nvSpPr>
              <p:cNvPr id="71" name="Rectangle 5"/>
              <p:cNvSpPr>
                <a:spLocks noChangeArrowheads="1"/>
              </p:cNvSpPr>
              <p:nvPr/>
            </p:nvSpPr>
            <p:spPr bwMode="auto">
              <a:xfrm>
                <a:off x="3602" y="3120"/>
                <a:ext cx="574" cy="52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800" dirty="0" smtClean="0">
                    <a:solidFill>
                      <a:schemeClr val="bg1"/>
                    </a:solidFill>
                    <a:latin typeface="Arial" pitchFamily="-107" charset="0"/>
                    <a:ea typeface="Arial" pitchFamily="-107" charset="0"/>
                    <a:cs typeface="Arial" pitchFamily="-107" charset="0"/>
                  </a:rPr>
                  <a:t>ALU</a:t>
                </a:r>
                <a:endParaRPr lang="en-US" sz="2800" dirty="0">
                  <a:solidFill>
                    <a:schemeClr val="bg1"/>
                  </a:solidFill>
                  <a:latin typeface="Arial" pitchFamily="-107" charset="0"/>
                  <a:ea typeface="Arial" pitchFamily="-107" charset="0"/>
                  <a:cs typeface="Arial" pitchFamily="-107" charset="0"/>
                </a:endParaRPr>
              </a:p>
            </p:txBody>
          </p:sp>
          <p:grpSp>
            <p:nvGrpSpPr>
              <p:cNvPr id="72" name="Group 7"/>
              <p:cNvGrpSpPr>
                <a:grpSpLocks/>
              </p:cNvGrpSpPr>
              <p:nvPr/>
            </p:nvGrpSpPr>
            <p:grpSpPr bwMode="auto">
              <a:xfrm>
                <a:off x="3600" y="2016"/>
                <a:ext cx="288" cy="960"/>
                <a:chOff x="3360" y="2160"/>
                <a:chExt cx="288" cy="960"/>
              </a:xfrm>
            </p:grpSpPr>
            <p:sp>
              <p:nvSpPr>
                <p:cNvPr id="94" name="Rectangle 8"/>
                <p:cNvSpPr>
                  <a:spLocks noChangeArrowheads="1"/>
                </p:cNvSpPr>
                <p:nvPr/>
              </p:nvSpPr>
              <p:spPr bwMode="auto">
                <a:xfrm>
                  <a:off x="3360" y="2160"/>
                  <a:ext cx="288" cy="192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Rectangle 9"/>
                <p:cNvSpPr>
                  <a:spLocks noChangeArrowheads="1"/>
                </p:cNvSpPr>
                <p:nvPr/>
              </p:nvSpPr>
              <p:spPr bwMode="auto">
                <a:xfrm>
                  <a:off x="3360" y="2352"/>
                  <a:ext cx="288" cy="192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baseline="30000"/>
                </a:p>
              </p:txBody>
            </p:sp>
            <p:sp>
              <p:nvSpPr>
                <p:cNvPr id="96" name="Rectangle 10"/>
                <p:cNvSpPr>
                  <a:spLocks noChangeArrowheads="1"/>
                </p:cNvSpPr>
                <p:nvPr/>
              </p:nvSpPr>
              <p:spPr bwMode="auto">
                <a:xfrm>
                  <a:off x="3360" y="2544"/>
                  <a:ext cx="288" cy="192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7" name="Rectangle 11"/>
                <p:cNvSpPr>
                  <a:spLocks noChangeArrowheads="1"/>
                </p:cNvSpPr>
                <p:nvPr/>
              </p:nvSpPr>
              <p:spPr bwMode="auto">
                <a:xfrm>
                  <a:off x="3360" y="2736"/>
                  <a:ext cx="288" cy="192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8" name="Rectangle 12"/>
                <p:cNvSpPr>
                  <a:spLocks noChangeArrowheads="1"/>
                </p:cNvSpPr>
                <p:nvPr/>
              </p:nvSpPr>
              <p:spPr bwMode="auto">
                <a:xfrm>
                  <a:off x="3360" y="2928"/>
                  <a:ext cx="288" cy="192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3" name="Group 13"/>
              <p:cNvGrpSpPr>
                <a:grpSpLocks/>
              </p:cNvGrpSpPr>
              <p:nvPr/>
            </p:nvGrpSpPr>
            <p:grpSpPr bwMode="auto">
              <a:xfrm>
                <a:off x="3936" y="2016"/>
                <a:ext cx="288" cy="960"/>
                <a:chOff x="3360" y="2160"/>
                <a:chExt cx="288" cy="960"/>
              </a:xfrm>
            </p:grpSpPr>
            <p:sp>
              <p:nvSpPr>
                <p:cNvPr id="89" name="Rectangle 14"/>
                <p:cNvSpPr>
                  <a:spLocks noChangeArrowheads="1"/>
                </p:cNvSpPr>
                <p:nvPr/>
              </p:nvSpPr>
              <p:spPr bwMode="auto">
                <a:xfrm>
                  <a:off x="3360" y="2160"/>
                  <a:ext cx="288" cy="192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Rectangle 15"/>
                <p:cNvSpPr>
                  <a:spLocks noChangeArrowheads="1"/>
                </p:cNvSpPr>
                <p:nvPr/>
              </p:nvSpPr>
              <p:spPr bwMode="auto">
                <a:xfrm>
                  <a:off x="3360" y="2352"/>
                  <a:ext cx="288" cy="192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Rectangle 16"/>
                <p:cNvSpPr>
                  <a:spLocks noChangeArrowheads="1"/>
                </p:cNvSpPr>
                <p:nvPr/>
              </p:nvSpPr>
              <p:spPr bwMode="auto">
                <a:xfrm>
                  <a:off x="3360" y="2544"/>
                  <a:ext cx="288" cy="192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Rectangle 17"/>
                <p:cNvSpPr>
                  <a:spLocks noChangeArrowheads="1"/>
                </p:cNvSpPr>
                <p:nvPr/>
              </p:nvSpPr>
              <p:spPr bwMode="auto">
                <a:xfrm>
                  <a:off x="3360" y="2736"/>
                  <a:ext cx="288" cy="192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3" name="Rectangle 18"/>
                <p:cNvSpPr>
                  <a:spLocks noChangeArrowheads="1"/>
                </p:cNvSpPr>
                <p:nvPr/>
              </p:nvSpPr>
              <p:spPr bwMode="auto">
                <a:xfrm>
                  <a:off x="3360" y="2928"/>
                  <a:ext cx="288" cy="192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74" name="Line 31"/>
              <p:cNvSpPr>
                <a:spLocks noChangeShapeType="1"/>
              </p:cNvSpPr>
              <p:nvPr/>
            </p:nvSpPr>
            <p:spPr bwMode="auto">
              <a:xfrm>
                <a:off x="3744" y="29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Line 32"/>
              <p:cNvSpPr>
                <a:spLocks noChangeShapeType="1"/>
              </p:cNvSpPr>
              <p:nvPr/>
            </p:nvSpPr>
            <p:spPr bwMode="auto">
              <a:xfrm>
                <a:off x="4080" y="29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6" name="Group 35"/>
              <p:cNvGrpSpPr>
                <a:grpSpLocks/>
              </p:cNvGrpSpPr>
              <p:nvPr/>
            </p:nvGrpSpPr>
            <p:grpSpPr bwMode="auto">
              <a:xfrm>
                <a:off x="3552" y="1728"/>
                <a:ext cx="384" cy="288"/>
                <a:chOff x="3312" y="1872"/>
                <a:chExt cx="384" cy="288"/>
              </a:xfrm>
            </p:grpSpPr>
            <p:sp>
              <p:nvSpPr>
                <p:cNvPr id="87" name="AutoShape 36"/>
                <p:cNvSpPr>
                  <a:spLocks noChangeArrowheads="1"/>
                </p:cNvSpPr>
                <p:nvPr/>
              </p:nvSpPr>
              <p:spPr bwMode="auto">
                <a:xfrm>
                  <a:off x="3312" y="1872"/>
                  <a:ext cx="384" cy="144"/>
                </a:xfrm>
                <a:custGeom>
                  <a:avLst/>
                  <a:gdLst>
                    <a:gd name="T0" fmla="*/ 6 w 21600"/>
                    <a:gd name="T1" fmla="*/ 0 h 21600"/>
                    <a:gd name="T2" fmla="*/ 3 w 21600"/>
                    <a:gd name="T3" fmla="*/ 1 h 21600"/>
                    <a:gd name="T4" fmla="*/ 1 w 21600"/>
                    <a:gd name="T5" fmla="*/ 0 h 21600"/>
                    <a:gd name="T6" fmla="*/ 3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500 h 21600"/>
                    <a:gd name="T14" fmla="*/ 17100 w 21600"/>
                    <a:gd name="T15" fmla="*/ 171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99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Line 37"/>
                <p:cNvSpPr>
                  <a:spLocks noChangeShapeType="1"/>
                </p:cNvSpPr>
                <p:nvPr/>
              </p:nvSpPr>
              <p:spPr bwMode="auto">
                <a:xfrm>
                  <a:off x="3504" y="2016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7" name="Group 38"/>
              <p:cNvGrpSpPr>
                <a:grpSpLocks/>
              </p:cNvGrpSpPr>
              <p:nvPr/>
            </p:nvGrpSpPr>
            <p:grpSpPr bwMode="auto">
              <a:xfrm>
                <a:off x="3936" y="1728"/>
                <a:ext cx="384" cy="288"/>
                <a:chOff x="3312" y="1872"/>
                <a:chExt cx="384" cy="288"/>
              </a:xfrm>
            </p:grpSpPr>
            <p:sp>
              <p:nvSpPr>
                <p:cNvPr id="85" name="AutoShape 39"/>
                <p:cNvSpPr>
                  <a:spLocks noChangeArrowheads="1"/>
                </p:cNvSpPr>
                <p:nvPr/>
              </p:nvSpPr>
              <p:spPr bwMode="auto">
                <a:xfrm>
                  <a:off x="3312" y="1872"/>
                  <a:ext cx="384" cy="144"/>
                </a:xfrm>
                <a:custGeom>
                  <a:avLst/>
                  <a:gdLst>
                    <a:gd name="T0" fmla="*/ 6 w 21600"/>
                    <a:gd name="T1" fmla="*/ 0 h 21600"/>
                    <a:gd name="T2" fmla="*/ 3 w 21600"/>
                    <a:gd name="T3" fmla="*/ 1 h 21600"/>
                    <a:gd name="T4" fmla="*/ 1 w 21600"/>
                    <a:gd name="T5" fmla="*/ 0 h 21600"/>
                    <a:gd name="T6" fmla="*/ 3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500 h 21600"/>
                    <a:gd name="T14" fmla="*/ 17100 w 21600"/>
                    <a:gd name="T15" fmla="*/ 171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99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Line 40"/>
                <p:cNvSpPr>
                  <a:spLocks noChangeShapeType="1"/>
                </p:cNvSpPr>
                <p:nvPr/>
              </p:nvSpPr>
              <p:spPr bwMode="auto">
                <a:xfrm>
                  <a:off x="3504" y="2016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78" name="Line 48"/>
              <p:cNvSpPr>
                <a:spLocks noChangeShapeType="1"/>
              </p:cNvSpPr>
              <p:nvPr/>
            </p:nvSpPr>
            <p:spPr bwMode="auto">
              <a:xfrm>
                <a:off x="3648" y="1152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Line 49"/>
              <p:cNvSpPr>
                <a:spLocks noChangeShapeType="1"/>
              </p:cNvSpPr>
              <p:nvPr/>
            </p:nvSpPr>
            <p:spPr bwMode="auto">
              <a:xfrm>
                <a:off x="3840" y="158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Line 50"/>
              <p:cNvSpPr>
                <a:spLocks noChangeShapeType="1"/>
              </p:cNvSpPr>
              <p:nvPr/>
            </p:nvSpPr>
            <p:spPr bwMode="auto">
              <a:xfrm>
                <a:off x="3744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Line 52"/>
              <p:cNvSpPr>
                <a:spLocks noChangeShapeType="1"/>
              </p:cNvSpPr>
              <p:nvPr/>
            </p:nvSpPr>
            <p:spPr bwMode="auto">
              <a:xfrm>
                <a:off x="4032" y="1152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Line 53"/>
              <p:cNvSpPr>
                <a:spLocks noChangeShapeType="1"/>
              </p:cNvSpPr>
              <p:nvPr/>
            </p:nvSpPr>
            <p:spPr bwMode="auto">
              <a:xfrm>
                <a:off x="4224" y="158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Line 54"/>
              <p:cNvSpPr>
                <a:spLocks noChangeShapeType="1"/>
              </p:cNvSpPr>
              <p:nvPr/>
            </p:nvSpPr>
            <p:spPr bwMode="auto">
              <a:xfrm>
                <a:off x="4128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Line 70"/>
              <p:cNvSpPr>
                <a:spLocks noChangeShapeType="1"/>
              </p:cNvSpPr>
              <p:nvPr/>
            </p:nvSpPr>
            <p:spPr bwMode="auto">
              <a:xfrm>
                <a:off x="3888" y="364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3" name="Line 71"/>
            <p:cNvSpPr>
              <a:spLocks noChangeShapeType="1"/>
            </p:cNvSpPr>
            <p:nvPr/>
          </p:nvSpPr>
          <p:spPr bwMode="auto">
            <a:xfrm>
              <a:off x="6172200" y="6096000"/>
              <a:ext cx="2362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72"/>
            <p:cNvSpPr>
              <a:spLocks noChangeShapeType="1"/>
            </p:cNvSpPr>
            <p:nvPr/>
          </p:nvSpPr>
          <p:spPr bwMode="auto">
            <a:xfrm flipH="1" flipV="1">
              <a:off x="8534400" y="2362200"/>
              <a:ext cx="0" cy="3733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76"/>
            <p:cNvSpPr>
              <a:spLocks noChangeArrowheads="1"/>
            </p:cNvSpPr>
            <p:nvPr/>
          </p:nvSpPr>
          <p:spPr bwMode="auto">
            <a:xfrm>
              <a:off x="4419600" y="4953000"/>
              <a:ext cx="914400" cy="8382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  <a:latin typeface="Arial" pitchFamily="-107" charset="0"/>
                  <a:ea typeface="Arial" pitchFamily="-107" charset="0"/>
                  <a:cs typeface="Arial" pitchFamily="-107" charset="0"/>
                </a:rPr>
                <a:t>ALU</a:t>
              </a:r>
              <a:endParaRPr lang="en-US" sz="2800" dirty="0">
                <a:solidFill>
                  <a:schemeClr val="bg1"/>
                </a:solidFill>
                <a:latin typeface="Arial" pitchFamily="-107" charset="0"/>
                <a:ea typeface="Arial" pitchFamily="-107" charset="0"/>
                <a:cs typeface="Arial" pitchFamily="-107" charset="0"/>
              </a:endParaRPr>
            </a:p>
          </p:txBody>
        </p:sp>
        <p:grpSp>
          <p:nvGrpSpPr>
            <p:cNvPr id="26" name="Group 77"/>
            <p:cNvGrpSpPr>
              <a:grpSpLocks/>
            </p:cNvGrpSpPr>
            <p:nvPr/>
          </p:nvGrpSpPr>
          <p:grpSpPr bwMode="auto">
            <a:xfrm>
              <a:off x="4419600" y="3200400"/>
              <a:ext cx="457200" cy="1524000"/>
              <a:chOff x="3360" y="2160"/>
              <a:chExt cx="288" cy="960"/>
            </a:xfrm>
          </p:grpSpPr>
          <p:sp>
            <p:nvSpPr>
              <p:cNvPr id="66" name="Rectangle 78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79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baseline="30000"/>
              </a:p>
            </p:txBody>
          </p:sp>
          <p:sp>
            <p:nvSpPr>
              <p:cNvPr id="68" name="Rectangle 80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Rectangle 81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Rectangle 82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7" name="Group 83"/>
            <p:cNvGrpSpPr>
              <a:grpSpLocks/>
            </p:cNvGrpSpPr>
            <p:nvPr/>
          </p:nvGrpSpPr>
          <p:grpSpPr bwMode="auto">
            <a:xfrm>
              <a:off x="4953000" y="3200400"/>
              <a:ext cx="457200" cy="1524000"/>
              <a:chOff x="3360" y="2160"/>
              <a:chExt cx="288" cy="960"/>
            </a:xfrm>
          </p:grpSpPr>
          <p:sp>
            <p:nvSpPr>
              <p:cNvPr id="61" name="Rectangle 84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85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86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87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Rectangle 88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" name="Line 89"/>
            <p:cNvSpPr>
              <a:spLocks noChangeShapeType="1"/>
            </p:cNvSpPr>
            <p:nvPr/>
          </p:nvSpPr>
          <p:spPr bwMode="auto">
            <a:xfrm>
              <a:off x="4648200" y="4724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90"/>
            <p:cNvSpPr>
              <a:spLocks noChangeShapeType="1"/>
            </p:cNvSpPr>
            <p:nvPr/>
          </p:nvSpPr>
          <p:spPr bwMode="auto">
            <a:xfrm>
              <a:off x="5181600" y="4724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0" name="Group 91"/>
            <p:cNvGrpSpPr>
              <a:grpSpLocks/>
            </p:cNvGrpSpPr>
            <p:nvPr/>
          </p:nvGrpSpPr>
          <p:grpSpPr bwMode="auto">
            <a:xfrm>
              <a:off x="4343400" y="2743200"/>
              <a:ext cx="609600" cy="457200"/>
              <a:chOff x="3312" y="1872"/>
              <a:chExt cx="384" cy="288"/>
            </a:xfrm>
          </p:grpSpPr>
          <p:sp>
            <p:nvSpPr>
              <p:cNvPr id="59" name="AutoShape 92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Line 93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1" name="Group 94"/>
            <p:cNvGrpSpPr>
              <a:grpSpLocks/>
            </p:cNvGrpSpPr>
            <p:nvPr/>
          </p:nvGrpSpPr>
          <p:grpSpPr bwMode="auto">
            <a:xfrm>
              <a:off x="4953000" y="2743200"/>
              <a:ext cx="609600" cy="457200"/>
              <a:chOff x="3312" y="1872"/>
              <a:chExt cx="384" cy="288"/>
            </a:xfrm>
          </p:grpSpPr>
          <p:sp>
            <p:nvSpPr>
              <p:cNvPr id="57" name="AutoShape 95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Line 96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2" name="Line 97"/>
            <p:cNvSpPr>
              <a:spLocks noChangeShapeType="1"/>
            </p:cNvSpPr>
            <p:nvPr/>
          </p:nvSpPr>
          <p:spPr bwMode="auto">
            <a:xfrm>
              <a:off x="4495800" y="18288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98"/>
            <p:cNvSpPr>
              <a:spLocks noChangeShapeType="1"/>
            </p:cNvSpPr>
            <p:nvPr/>
          </p:nvSpPr>
          <p:spPr bwMode="auto">
            <a:xfrm>
              <a:off x="4800600" y="2514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99"/>
            <p:cNvSpPr>
              <a:spLocks noChangeShapeType="1"/>
            </p:cNvSpPr>
            <p:nvPr/>
          </p:nvSpPr>
          <p:spPr bwMode="auto">
            <a:xfrm>
              <a:off x="4648200" y="2362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100"/>
            <p:cNvSpPr>
              <a:spLocks noChangeShapeType="1"/>
            </p:cNvSpPr>
            <p:nvPr/>
          </p:nvSpPr>
          <p:spPr bwMode="auto">
            <a:xfrm>
              <a:off x="5105400" y="18288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101"/>
            <p:cNvSpPr>
              <a:spLocks noChangeShapeType="1"/>
            </p:cNvSpPr>
            <p:nvPr/>
          </p:nvSpPr>
          <p:spPr bwMode="auto">
            <a:xfrm>
              <a:off x="5410200" y="2514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102"/>
            <p:cNvSpPr>
              <a:spLocks noChangeShapeType="1"/>
            </p:cNvSpPr>
            <p:nvPr/>
          </p:nvSpPr>
          <p:spPr bwMode="auto">
            <a:xfrm>
              <a:off x="5257800" y="2362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104"/>
            <p:cNvSpPr>
              <a:spLocks noChangeShapeType="1"/>
            </p:cNvSpPr>
            <p:nvPr/>
          </p:nvSpPr>
          <p:spPr bwMode="auto">
            <a:xfrm flipH="1">
              <a:off x="4114800" y="1828800"/>
              <a:ext cx="1752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107"/>
            <p:cNvSpPr>
              <a:spLocks noChangeShapeType="1"/>
            </p:cNvSpPr>
            <p:nvPr/>
          </p:nvSpPr>
          <p:spPr bwMode="auto">
            <a:xfrm flipH="1">
              <a:off x="4648200" y="2362200"/>
              <a:ext cx="1371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108"/>
            <p:cNvSpPr>
              <a:spLocks noChangeShapeType="1"/>
            </p:cNvSpPr>
            <p:nvPr/>
          </p:nvSpPr>
          <p:spPr bwMode="auto">
            <a:xfrm flipH="1">
              <a:off x="4800600" y="2514600"/>
              <a:ext cx="1371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112"/>
            <p:cNvSpPr>
              <a:spLocks noChangeShapeType="1"/>
            </p:cNvSpPr>
            <p:nvPr/>
          </p:nvSpPr>
          <p:spPr bwMode="auto">
            <a:xfrm>
              <a:off x="609600" y="4267200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Text Box 113"/>
            <p:cNvSpPr txBox="1">
              <a:spLocks noChangeArrowheads="1"/>
            </p:cNvSpPr>
            <p:nvPr/>
          </p:nvSpPr>
          <p:spPr bwMode="auto">
            <a:xfrm>
              <a:off x="0" y="3581400"/>
              <a:ext cx="1303338" cy="5745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latin typeface="Arial" pitchFamily="-107" charset="0"/>
                  <a:ea typeface="Arial" pitchFamily="-107" charset="0"/>
                  <a:cs typeface="Arial" pitchFamily="-107" charset="0"/>
                </a:rPr>
                <a:t>Address</a:t>
              </a:r>
            </a:p>
          </p:txBody>
        </p:sp>
        <p:sp>
          <p:nvSpPr>
            <p:cNvPr id="43" name="Line 114"/>
            <p:cNvSpPr>
              <a:spLocks noChangeShapeType="1"/>
            </p:cNvSpPr>
            <p:nvPr/>
          </p:nvSpPr>
          <p:spPr bwMode="auto">
            <a:xfrm>
              <a:off x="533400" y="3810000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115"/>
            <p:cNvSpPr>
              <a:spLocks noChangeShapeType="1"/>
            </p:cNvSpPr>
            <p:nvPr/>
          </p:nvSpPr>
          <p:spPr bwMode="auto">
            <a:xfrm>
              <a:off x="3048000" y="2819400"/>
              <a:ext cx="1371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116"/>
            <p:cNvSpPr>
              <a:spLocks noChangeShapeType="1"/>
            </p:cNvSpPr>
            <p:nvPr/>
          </p:nvSpPr>
          <p:spPr bwMode="auto">
            <a:xfrm>
              <a:off x="3124200" y="2895600"/>
              <a:ext cx="1905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111"/>
            <p:cNvSpPr>
              <a:spLocks noChangeArrowheads="1"/>
            </p:cNvSpPr>
            <p:nvPr/>
          </p:nvSpPr>
          <p:spPr bwMode="auto">
            <a:xfrm>
              <a:off x="1524000" y="2667000"/>
              <a:ext cx="1600200" cy="3124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Arial" pitchFamily="-107" charset="0"/>
                  <a:ea typeface="Arial" pitchFamily="-107" charset="0"/>
                  <a:cs typeface="Arial" pitchFamily="-107" charset="0"/>
                </a:rPr>
                <a:t>Instruction</a:t>
              </a:r>
            </a:p>
            <a:p>
              <a:pPr algn="ctr"/>
              <a:r>
                <a:rPr lang="en-US">
                  <a:latin typeface="Arial" pitchFamily="-107" charset="0"/>
                  <a:ea typeface="Arial" pitchFamily="-107" charset="0"/>
                  <a:cs typeface="Arial" pitchFamily="-107" charset="0"/>
                </a:rPr>
                <a:t>Memory</a:t>
              </a:r>
            </a:p>
          </p:txBody>
        </p:sp>
        <p:sp>
          <p:nvSpPr>
            <p:cNvPr id="47" name="Line 117"/>
            <p:cNvSpPr>
              <a:spLocks noChangeShapeType="1"/>
            </p:cNvSpPr>
            <p:nvPr/>
          </p:nvSpPr>
          <p:spPr bwMode="auto">
            <a:xfrm>
              <a:off x="3124200" y="2971800"/>
              <a:ext cx="434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118"/>
            <p:cNvSpPr>
              <a:spLocks noChangeShapeType="1"/>
            </p:cNvSpPr>
            <p:nvPr/>
          </p:nvSpPr>
          <p:spPr bwMode="auto">
            <a:xfrm>
              <a:off x="3124200" y="3429000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Line 119"/>
            <p:cNvSpPr>
              <a:spLocks noChangeShapeType="1"/>
            </p:cNvSpPr>
            <p:nvPr/>
          </p:nvSpPr>
          <p:spPr bwMode="auto">
            <a:xfrm>
              <a:off x="3124200" y="3657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120"/>
            <p:cNvSpPr>
              <a:spLocks noChangeShapeType="1"/>
            </p:cNvSpPr>
            <p:nvPr/>
          </p:nvSpPr>
          <p:spPr bwMode="auto">
            <a:xfrm>
              <a:off x="3124200" y="3962400"/>
              <a:ext cx="2590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121"/>
            <p:cNvSpPr>
              <a:spLocks noChangeShapeType="1"/>
            </p:cNvSpPr>
            <p:nvPr/>
          </p:nvSpPr>
          <p:spPr bwMode="auto">
            <a:xfrm>
              <a:off x="3124200" y="4191000"/>
              <a:ext cx="3124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122"/>
            <p:cNvSpPr>
              <a:spLocks noChangeShapeType="1"/>
            </p:cNvSpPr>
            <p:nvPr/>
          </p:nvSpPr>
          <p:spPr bwMode="auto">
            <a:xfrm>
              <a:off x="3124200" y="4343400"/>
              <a:ext cx="3810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123"/>
            <p:cNvSpPr>
              <a:spLocks noChangeShapeType="1"/>
            </p:cNvSpPr>
            <p:nvPr/>
          </p:nvSpPr>
          <p:spPr bwMode="auto">
            <a:xfrm>
              <a:off x="3124200" y="4572000"/>
              <a:ext cx="434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118"/>
            <p:cNvSpPr>
              <a:spLocks noChangeArrowheads="1"/>
            </p:cNvSpPr>
            <p:nvPr/>
          </p:nvSpPr>
          <p:spPr bwMode="auto">
            <a:xfrm>
              <a:off x="4572000" y="5943600"/>
              <a:ext cx="457200" cy="4603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119"/>
            <p:cNvSpPr>
              <a:spLocks noChangeArrowheads="1"/>
            </p:cNvSpPr>
            <p:nvPr/>
          </p:nvSpPr>
          <p:spPr bwMode="auto">
            <a:xfrm>
              <a:off x="5943600" y="5943600"/>
              <a:ext cx="457200" cy="4603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120"/>
            <p:cNvSpPr>
              <a:spLocks noChangeArrowheads="1"/>
            </p:cNvSpPr>
            <p:nvPr/>
          </p:nvSpPr>
          <p:spPr bwMode="auto">
            <a:xfrm>
              <a:off x="7237413" y="5588000"/>
              <a:ext cx="457200" cy="4445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 Exploit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exploit hardware pipeline for text search? 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are common examples of DLP?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Signal Processing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Simulation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Numerical Linear Algebra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Graphics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Image Processing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Optimization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Other?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Hardware Architectures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we’re going to perform the same operations on different data,</a:t>
            </a:r>
            <a:br>
              <a:rPr lang="en-US" dirty="0" smtClean="0"/>
            </a:br>
            <a:r>
              <a:rPr lang="en-US" dirty="0" smtClean="0"/>
              <a:t>exploit that to reduce area, energy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Reduced area means can have more computation on a fixed-size die.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Instruction Multiple Data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895600"/>
            <a:ext cx="8039100" cy="32205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W-bit ALU as SIMD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4114800"/>
          </a:xfrm>
        </p:spPr>
        <p:txBody>
          <a:bodyPr/>
          <a:lstStyle/>
          <a:p>
            <a:r>
              <a:rPr lang="en-US" dirty="0" smtClean="0"/>
              <a:t>Familiar idea</a:t>
            </a:r>
          </a:p>
          <a:p>
            <a:r>
              <a:rPr lang="en-US" dirty="0" smtClean="0"/>
              <a:t>A W-bit ALU (W=8, 16, 32, 64, …) is SIMD</a:t>
            </a:r>
          </a:p>
          <a:p>
            <a:r>
              <a:rPr lang="en-US" dirty="0" smtClean="0"/>
              <a:t>Each bit of ALU works on separate bits</a:t>
            </a:r>
          </a:p>
          <a:p>
            <a:pPr lvl="1"/>
            <a:r>
              <a:rPr lang="en-US" dirty="0" smtClean="0"/>
              <a:t>Performing the same operation on it</a:t>
            </a:r>
          </a:p>
          <a:p>
            <a:pPr lvl="2"/>
            <a:r>
              <a:rPr lang="en-US" dirty="0" smtClean="0"/>
              <a:t>Trivial to see bitwise AND, OR, XOR</a:t>
            </a:r>
          </a:p>
          <a:p>
            <a:pPr lvl="2"/>
            <a:r>
              <a:rPr lang="en-US" dirty="0" smtClean="0"/>
              <a:t>Also true for ADD (each bit performing Full Adder)</a:t>
            </a:r>
          </a:p>
          <a:p>
            <a:r>
              <a:rPr lang="en-US" dirty="0" smtClean="0"/>
              <a:t>Share one instruction across all ALU bits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4854048"/>
            <a:ext cx="6591300" cy="15494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ALU Bit Slice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4854048"/>
            <a:ext cx="6591300" cy="1549429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4924129" y="1552871"/>
            <a:ext cx="3791541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752600"/>
            <a:ext cx="4267200" cy="4114800"/>
          </a:xfrm>
        </p:spPr>
        <p:txBody>
          <a:bodyPr/>
          <a:lstStyle/>
          <a:p>
            <a:r>
              <a:rPr lang="en-US" dirty="0" smtClean="0"/>
              <a:t>Small Memory</a:t>
            </a:r>
          </a:p>
          <a:p>
            <a:r>
              <a:rPr lang="en-US" dirty="0" smtClean="0"/>
              <a:t>Usually with multiple ports</a:t>
            </a:r>
          </a:p>
          <a:p>
            <a:pPr lvl="1"/>
            <a:r>
              <a:rPr lang="en-US" dirty="0" smtClean="0"/>
              <a:t>Ability to perform multiple reads and writes simultaneously</a:t>
            </a:r>
          </a:p>
          <a:p>
            <a:r>
              <a:rPr lang="en-US" dirty="0" smtClean="0"/>
              <a:t>Small </a:t>
            </a:r>
          </a:p>
          <a:p>
            <a:pPr lvl="1"/>
            <a:r>
              <a:rPr lang="en-US" dirty="0" smtClean="0"/>
              <a:t>To make it fast (small memories fast)</a:t>
            </a:r>
          </a:p>
          <a:p>
            <a:pPr lvl="1"/>
            <a:r>
              <a:rPr lang="en-US" dirty="0" smtClean="0"/>
              <a:t>Multiple ports are expensive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2209800"/>
            <a:ext cx="3976605" cy="3162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Area W=16?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Area W=128?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Number in 10</a:t>
            </a:r>
            <a:r>
              <a:rPr lang="en-US" baseline="30000" dirty="0" smtClean="0">
                <a:solidFill>
                  <a:srgbClr val="FF6600"/>
                </a:solidFill>
              </a:rPr>
              <a:t>8</a:t>
            </a:r>
            <a:endParaRPr lang="en-US" dirty="0" smtClean="0">
              <a:solidFill>
                <a:srgbClr val="FF6600"/>
              </a:solidFill>
            </a:endParaRP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W=16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W=128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Perfect Pack Ratio?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191000"/>
            <a:ext cx="7162800" cy="2483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2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Data-</a:t>
            </a:r>
            <a:r>
              <a:rPr lang="en-US" smtClean="0">
                <a:ea typeface="ＭＳ Ｐゴシック" pitchFamily="1" charset="-128"/>
                <a:cs typeface="ＭＳ Ｐゴシック" pitchFamily="1" charset="-128"/>
              </a:rPr>
              <a:t>level Parallelism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For Parallel Decomposition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Architectures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Concepts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NEON</a:t>
            </a:r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 for single </a:t>
            </a:r>
            <a:r>
              <a:rPr lang="en-US" dirty="0" err="1" smtClean="0">
                <a:solidFill>
                  <a:srgbClr val="FF6600"/>
                </a:solidFill>
              </a:rPr>
              <a:t>datapath</a:t>
            </a:r>
            <a:r>
              <a:rPr lang="en-US" dirty="0" smtClean="0">
                <a:solidFill>
                  <a:srgbClr val="FF6600"/>
                </a:solidFill>
              </a:rPr>
              <a:t> in 10</a:t>
            </a:r>
            <a:r>
              <a:rPr lang="en-US" baseline="30000" dirty="0" smtClean="0">
                <a:solidFill>
                  <a:srgbClr val="FF6600"/>
                </a:solidFill>
              </a:rPr>
              <a:t>8</a:t>
            </a:r>
            <a:r>
              <a:rPr lang="en-US" dirty="0" smtClean="0">
                <a:solidFill>
                  <a:srgbClr val="FF6600"/>
                </a:solidFill>
              </a:rPr>
              <a:t>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Perfect 16b pack ratio?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Compare W=128 perfect pack ratio?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191000"/>
            <a:ext cx="7162800" cy="2483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ALU vs. SIMD 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What’s different between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128b wide ALU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SIMD </a:t>
            </a:r>
            <a:r>
              <a:rPr lang="en-US" dirty="0" err="1" smtClean="0">
                <a:solidFill>
                  <a:srgbClr val="FF6600"/>
                </a:solidFill>
              </a:rPr>
              <a:t>datapath</a:t>
            </a:r>
            <a:r>
              <a:rPr lang="en-US" dirty="0" smtClean="0">
                <a:solidFill>
                  <a:srgbClr val="FF6600"/>
                </a:solidFill>
              </a:rPr>
              <a:t> supporting eight 16b ALU operations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Segmented </a:t>
            </a:r>
            <a:r>
              <a:rPr lang="en-US" dirty="0" err="1" smtClean="0"/>
              <a:t>Datapath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Relatively easy (few additional gates) to convert a wide </a:t>
            </a:r>
            <a:r>
              <a:rPr lang="en-US" dirty="0" err="1" smtClean="0"/>
              <a:t>datapath</a:t>
            </a:r>
            <a:r>
              <a:rPr lang="en-US" dirty="0" smtClean="0"/>
              <a:t> into one supporting a set of smaller operations</a:t>
            </a:r>
          </a:p>
          <a:p>
            <a:pPr lvl="1"/>
            <a:r>
              <a:rPr lang="en-US" dirty="0" smtClean="0"/>
              <a:t>Just need to squash the carry at points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4267200"/>
            <a:ext cx="8204200" cy="19828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Segmented </a:t>
            </a:r>
            <a:r>
              <a:rPr lang="en-US" dirty="0" err="1" smtClean="0"/>
              <a:t>Datapath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Relatively easy (few additional gates) to convert a wide </a:t>
            </a:r>
            <a:r>
              <a:rPr lang="en-US" dirty="0" err="1" smtClean="0"/>
              <a:t>datapath</a:t>
            </a:r>
            <a:r>
              <a:rPr lang="en-US" dirty="0" smtClean="0"/>
              <a:t> into one supporting a set of smaller operations</a:t>
            </a:r>
          </a:p>
          <a:p>
            <a:pPr lvl="1"/>
            <a:r>
              <a:rPr lang="en-US" dirty="0" smtClean="0"/>
              <a:t>Just need to squash the carry at points</a:t>
            </a:r>
          </a:p>
          <a:p>
            <a:r>
              <a:rPr lang="en-US" dirty="0" smtClean="0"/>
              <a:t>But need to keep instructions (description) small</a:t>
            </a:r>
          </a:p>
          <a:p>
            <a:pPr lvl="1"/>
            <a:r>
              <a:rPr lang="en-US" dirty="0" smtClean="0"/>
              <a:t>So typically have limited, homogeneous widths supported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Segmented 128b </a:t>
            </a:r>
            <a:r>
              <a:rPr lang="en-US" dirty="0" err="1" smtClean="0"/>
              <a:t>Datapath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1x128b, 2x64b, 4x32b, 8x16b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505200"/>
            <a:ext cx="8686800" cy="23177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Terminology: Vector Lane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077200" cy="4114800"/>
          </a:xfrm>
        </p:spPr>
        <p:txBody>
          <a:bodyPr/>
          <a:lstStyle/>
          <a:p>
            <a:r>
              <a:rPr lang="en-US" dirty="0" smtClean="0"/>
              <a:t>Each of the separate segments called a </a:t>
            </a:r>
            <a:r>
              <a:rPr lang="en-US" b="1" dirty="0" smtClean="0"/>
              <a:t>Vector Lane</a:t>
            </a:r>
          </a:p>
          <a:p>
            <a:r>
              <a:rPr lang="en-US" dirty="0" smtClean="0"/>
              <a:t>For 16b data, this provides 8 vector lanes</a:t>
            </a:r>
          </a:p>
          <a:p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810000"/>
            <a:ext cx="8686800" cy="23177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need 64b variables for lots of things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Natural data sizes?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Audio samples?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Input from A/D</a:t>
            </a:r>
            <a:r>
              <a:rPr lang="en-US" dirty="0" smtClean="0">
                <a:solidFill>
                  <a:srgbClr val="FF6600"/>
                </a:solidFill>
              </a:rPr>
              <a:t>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Video Pixels?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X, Y coordinates for 4K </a:t>
            </a:r>
            <a:r>
              <a:rPr lang="en-US" dirty="0" err="1" smtClean="0">
                <a:solidFill>
                  <a:srgbClr val="FF6600"/>
                </a:solidFill>
              </a:rPr>
              <a:t>x</a:t>
            </a:r>
            <a:r>
              <a:rPr lang="en-US" dirty="0" smtClean="0">
                <a:solidFill>
                  <a:srgbClr val="FF6600"/>
                </a:solidFill>
              </a:rPr>
              <a:t> 4K image?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Easy to map to SIMD flow if can express computation as operation on vectors</a:t>
            </a:r>
          </a:p>
          <a:p>
            <a:pPr lvl="1"/>
            <a:r>
              <a:rPr lang="en-US" dirty="0" smtClean="0"/>
              <a:t>Vector Add</a:t>
            </a:r>
          </a:p>
          <a:p>
            <a:pPr lvl="1"/>
            <a:r>
              <a:rPr lang="en-US" dirty="0" smtClean="0"/>
              <a:t>Vector Multiply</a:t>
            </a:r>
          </a:p>
          <a:p>
            <a:pPr lvl="1"/>
            <a:r>
              <a:rPr lang="en-US" dirty="0" smtClean="0"/>
              <a:t>Dot Product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Concepts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Vector Register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114800"/>
          </a:xfrm>
        </p:spPr>
        <p:txBody>
          <a:bodyPr/>
          <a:lstStyle/>
          <a:p>
            <a:r>
              <a:rPr lang="en-US" dirty="0" smtClean="0"/>
              <a:t>Need to be able to feed the SIMD compute units</a:t>
            </a:r>
          </a:p>
          <a:p>
            <a:pPr lvl="1"/>
            <a:r>
              <a:rPr lang="en-US" dirty="0" smtClean="0"/>
              <a:t>Not be bottlenecked on data movement to the SIMD ALU</a:t>
            </a:r>
          </a:p>
          <a:p>
            <a:r>
              <a:rPr lang="en-US" dirty="0" smtClean="0"/>
              <a:t>Wide RF to supply</a:t>
            </a:r>
          </a:p>
          <a:p>
            <a:r>
              <a:rPr lang="en-US" dirty="0" smtClean="0"/>
              <a:t>With wide path to memory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419600"/>
            <a:ext cx="7696200" cy="20534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Parallelism easy basis for decomposition</a:t>
            </a:r>
          </a:p>
          <a:p>
            <a:r>
              <a:rPr lang="en-US" dirty="0" smtClean="0"/>
              <a:t>Data Parallel architectures can be compact – pack more computations onto a die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Point-wise Vector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Easy – just like wide-word operations </a:t>
            </a:r>
            <a:br>
              <a:rPr lang="en-US" dirty="0" smtClean="0"/>
            </a:br>
            <a:r>
              <a:rPr lang="en-US" dirty="0" smtClean="0"/>
              <a:t>(now with segmentation)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4038600"/>
            <a:ext cx="7696200" cy="20534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Point-wise Vector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…but alignment matters.</a:t>
            </a:r>
          </a:p>
          <a:p>
            <a:r>
              <a:rPr lang="en-US" dirty="0" smtClean="0"/>
              <a:t>If not aligned, need to perform data movement operations to get aligned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4191000"/>
            <a:ext cx="7696200" cy="20534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153400" cy="4114800"/>
          </a:xfrm>
        </p:spPr>
        <p:txBody>
          <a:bodyPr/>
          <a:lstStyle/>
          <a:p>
            <a:r>
              <a:rPr lang="en-US" dirty="0" smtClean="0"/>
              <a:t>May not match physical hardware length</a:t>
            </a:r>
          </a:p>
          <a:p>
            <a:r>
              <a:rPr lang="en-US" dirty="0" smtClean="0"/>
              <a:t>What happens when 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Vector length &gt; hardware SIMD operators?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Vector length &lt; hardware SIMD operators?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Vector length % </a:t>
            </a:r>
            <a:r>
              <a:rPr lang="en-US" dirty="0" err="1" smtClean="0">
                <a:solidFill>
                  <a:srgbClr val="FF6600"/>
                </a:solidFill>
              </a:rPr>
              <a:t>hdw</a:t>
            </a:r>
            <a:r>
              <a:rPr lang="en-US" dirty="0" smtClean="0">
                <a:solidFill>
                  <a:srgbClr val="FF6600"/>
                </a:solidFill>
              </a:rPr>
              <a:t> operators !=0</a:t>
            </a:r>
          </a:p>
          <a:p>
            <a:pPr lvl="2"/>
            <a:r>
              <a:rPr lang="en-US" dirty="0" smtClean="0">
                <a:solidFill>
                  <a:srgbClr val="FF6600"/>
                </a:solidFill>
              </a:rPr>
              <a:t>E.g. vector length 20, for 8 </a:t>
            </a:r>
            <a:r>
              <a:rPr lang="en-US" dirty="0" err="1" smtClean="0">
                <a:solidFill>
                  <a:srgbClr val="FF6600"/>
                </a:solidFill>
              </a:rPr>
              <a:t>hdw</a:t>
            </a:r>
            <a:r>
              <a:rPr lang="en-US" dirty="0" smtClean="0">
                <a:solidFill>
                  <a:srgbClr val="FF6600"/>
                </a:solidFill>
              </a:rPr>
              <a:t> operators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Skipping Elements?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does this work with </a:t>
            </a:r>
            <a:r>
              <a:rPr lang="en-US" dirty="0" err="1" smtClean="0">
                <a:solidFill>
                  <a:srgbClr val="FF6600"/>
                </a:solidFill>
              </a:rPr>
              <a:t>datapath</a:t>
            </a:r>
            <a:r>
              <a:rPr lang="en-US" dirty="0" smtClean="0">
                <a:solidFill>
                  <a:srgbClr val="FF6600"/>
                </a:solidFill>
              </a:rPr>
              <a:t>?</a:t>
            </a:r>
          </a:p>
          <a:p>
            <a:r>
              <a:rPr lang="en-US" dirty="0" smtClean="0"/>
              <a:t>f</a:t>
            </a:r>
            <a:r>
              <a:rPr lang="en-US" dirty="0" smtClean="0"/>
              <a:t>or (</a:t>
            </a:r>
            <a:r>
              <a:rPr lang="en-US" dirty="0" err="1" smtClean="0"/>
              <a:t>i</a:t>
            </a:r>
            <a:r>
              <a:rPr lang="en-US" dirty="0" smtClean="0"/>
              <a:t>=0;i&lt;64;i=i+2)</a:t>
            </a:r>
          </a:p>
          <a:p>
            <a:pPr lvl="1"/>
            <a:r>
              <a:rPr lang="en-US" dirty="0" err="1" smtClean="0"/>
              <a:t>c</a:t>
            </a:r>
            <a:r>
              <a:rPr lang="en-US" dirty="0" err="1" smtClean="0"/>
              <a:t>[i</a:t>
            </a:r>
            <a:r>
              <a:rPr lang="en-US" dirty="0" smtClean="0"/>
              <a:t>]=</a:t>
            </a:r>
            <a:r>
              <a:rPr lang="en-US" dirty="0" err="1" smtClean="0"/>
              <a:t>a[i]+b[i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Stride: the distance between vector elements used</a:t>
            </a:r>
          </a:p>
          <a:p>
            <a:r>
              <a:rPr lang="en-US" dirty="0" smtClean="0"/>
              <a:t>f</a:t>
            </a:r>
            <a:r>
              <a:rPr lang="en-US" dirty="0" smtClean="0"/>
              <a:t>or (</a:t>
            </a:r>
            <a:r>
              <a:rPr lang="en-US" dirty="0" err="1" smtClean="0"/>
              <a:t>i</a:t>
            </a:r>
            <a:r>
              <a:rPr lang="en-US" dirty="0" smtClean="0"/>
              <a:t>=0;i&lt;64;i=i+2)</a:t>
            </a:r>
          </a:p>
          <a:p>
            <a:pPr lvl="1"/>
            <a:r>
              <a:rPr lang="en-US" dirty="0" err="1" smtClean="0"/>
              <a:t>c</a:t>
            </a:r>
            <a:r>
              <a:rPr lang="en-US" dirty="0" err="1" smtClean="0"/>
              <a:t>[i</a:t>
            </a:r>
            <a:r>
              <a:rPr lang="en-US" dirty="0" smtClean="0"/>
              <a:t>]=</a:t>
            </a:r>
            <a:r>
              <a:rPr lang="en-US" dirty="0" err="1" smtClean="0"/>
              <a:t>a[i]+b[i</a:t>
            </a:r>
            <a:r>
              <a:rPr lang="en-US" dirty="0" smtClean="0"/>
              <a:t>]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Accessing data with stride=2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Load/Store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Strided</a:t>
            </a:r>
            <a:r>
              <a:rPr lang="en-US" dirty="0" smtClean="0"/>
              <a:t> load/stores</a:t>
            </a:r>
          </a:p>
          <a:p>
            <a:pPr lvl="1"/>
            <a:r>
              <a:rPr lang="en-US" dirty="0" smtClean="0"/>
              <a:t>Some architectures will provide </a:t>
            </a:r>
            <a:r>
              <a:rPr lang="en-US" dirty="0" err="1" smtClean="0"/>
              <a:t>strided</a:t>
            </a:r>
            <a:r>
              <a:rPr lang="en-US" dirty="0" smtClean="0"/>
              <a:t> memory access that compact when read into register file </a:t>
            </a:r>
          </a:p>
          <a:p>
            <a:r>
              <a:rPr lang="en-US" dirty="0" smtClean="0"/>
              <a:t>Scatter/gather</a:t>
            </a:r>
          </a:p>
          <a:p>
            <a:pPr lvl="1"/>
            <a:r>
              <a:rPr lang="en-US" dirty="0" smtClean="0"/>
              <a:t>Some architectures will provide memory operations to grab data from different places to construct a dense vector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happens if want to do something different?</a:t>
            </a:r>
          </a:p>
          <a:p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=0;i&lt;8;i++)</a:t>
            </a:r>
          </a:p>
          <a:p>
            <a:pPr lvl="1"/>
            <a:r>
              <a:rPr lang="en-US" dirty="0" smtClean="0"/>
              <a:t>if (</a:t>
            </a:r>
            <a:r>
              <a:rPr lang="en-US" dirty="0" err="1" smtClean="0"/>
              <a:t>a[i</a:t>
            </a:r>
            <a:r>
              <a:rPr lang="en-US" dirty="0" smtClean="0"/>
              <a:t>]&lt;</a:t>
            </a:r>
            <a:r>
              <a:rPr lang="en-US" dirty="0" err="1" smtClean="0"/>
              <a:t>b[i</a:t>
            </a:r>
            <a:r>
              <a:rPr lang="en-US" dirty="0" smtClean="0"/>
              <a:t>])</a:t>
            </a:r>
          </a:p>
          <a:p>
            <a:pPr lvl="2"/>
            <a:r>
              <a:rPr lang="en-US" dirty="0" err="1" smtClean="0"/>
              <a:t>d</a:t>
            </a:r>
            <a:r>
              <a:rPr lang="en-US" dirty="0" err="1" smtClean="0"/>
              <a:t>[i</a:t>
            </a:r>
            <a:r>
              <a:rPr lang="en-US" dirty="0" smtClean="0"/>
              <a:t>]=</a:t>
            </a:r>
            <a:r>
              <a:rPr lang="en-US" dirty="0" err="1" smtClean="0"/>
              <a:t>a[i]+c[i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e</a:t>
            </a:r>
            <a:r>
              <a:rPr lang="en-US" dirty="0" smtClean="0"/>
              <a:t>lse</a:t>
            </a:r>
          </a:p>
          <a:p>
            <a:pPr lvl="2"/>
            <a:r>
              <a:rPr lang="en-US" dirty="0" err="1" smtClean="0"/>
              <a:t>d</a:t>
            </a:r>
            <a:r>
              <a:rPr lang="en-US" dirty="0" err="1" smtClean="0"/>
              <a:t>[i</a:t>
            </a:r>
            <a:r>
              <a:rPr lang="en-US" dirty="0" smtClean="0"/>
              <a:t>]=</a:t>
            </a:r>
            <a:r>
              <a:rPr lang="en-US" dirty="0" err="1" smtClean="0"/>
              <a:t>b[i]+c[i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have one Program Counter</a:t>
            </a:r>
          </a:p>
          <a:p>
            <a:pPr lvl="1"/>
            <a:r>
              <a:rPr lang="en-US" dirty="0" smtClean="0"/>
              <a:t>Cannot implement conditional via branching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" y="3657600"/>
            <a:ext cx="8890000" cy="21150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have one instruction</a:t>
            </a:r>
          </a:p>
          <a:p>
            <a:pPr lvl="1"/>
            <a:r>
              <a:rPr lang="en-US" dirty="0" smtClean="0"/>
              <a:t>Cannot perform separate operations on each ALU in </a:t>
            </a:r>
            <a:r>
              <a:rPr lang="en-US" dirty="0" err="1" smtClean="0"/>
              <a:t>datapath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" y="3657600"/>
            <a:ext cx="8890000" cy="21150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have one Program Counter</a:t>
            </a:r>
          </a:p>
          <a:p>
            <a:pPr lvl="1"/>
            <a:r>
              <a:rPr lang="en-US" dirty="0" smtClean="0"/>
              <a:t>Cannot implement conditional via branching</a:t>
            </a:r>
          </a:p>
          <a:p>
            <a:r>
              <a:rPr lang="en-US" dirty="0" smtClean="0"/>
              <a:t>Only have one instruction</a:t>
            </a:r>
          </a:p>
          <a:p>
            <a:pPr lvl="1"/>
            <a:r>
              <a:rPr lang="en-US" dirty="0" smtClean="0"/>
              <a:t>Cannot perform separate operations on each ALU in </a:t>
            </a:r>
            <a:r>
              <a:rPr lang="en-US" dirty="0" err="1" smtClean="0"/>
              <a:t>datapath</a:t>
            </a:r>
            <a:endParaRPr lang="en-US" dirty="0" smtClean="0"/>
          </a:p>
          <a:p>
            <a:r>
              <a:rPr lang="en-US" dirty="0" smtClean="0"/>
              <a:t>Must perform an invariant operation sequence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300 news articles</a:t>
            </a:r>
          </a:p>
          <a:p>
            <a:r>
              <a:rPr lang="en-US" dirty="0" smtClean="0"/>
              <a:t>Count total occurrences of a string 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How can we exploit data-level parallelism on task?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How much parallelism can we exploit?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Invariant Operation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If (</a:t>
            </a:r>
            <a:r>
              <a:rPr lang="en-US" dirty="0" err="1" smtClean="0"/>
              <a:t>a</a:t>
            </a:r>
            <a:r>
              <a:rPr lang="en-US" dirty="0" err="1" smtClean="0"/>
              <a:t>[i</a:t>
            </a:r>
            <a:r>
              <a:rPr lang="en-US" dirty="0" smtClean="0"/>
              <a:t>]&lt;</a:t>
            </a:r>
            <a:r>
              <a:rPr lang="en-US" dirty="0" err="1" smtClean="0"/>
              <a:t>b</a:t>
            </a:r>
            <a:r>
              <a:rPr lang="en-US" dirty="0" err="1" smtClean="0"/>
              <a:t>[i</a:t>
            </a:r>
            <a:r>
              <a:rPr lang="en-US" dirty="0" smtClean="0"/>
              <a:t>])</a:t>
            </a:r>
          </a:p>
          <a:p>
            <a:pPr lvl="1"/>
            <a:r>
              <a:rPr lang="en-US" dirty="0" smtClean="0"/>
              <a:t>then </a:t>
            </a:r>
            <a:r>
              <a:rPr lang="en-US" dirty="0" err="1" smtClean="0"/>
              <a:t>d</a:t>
            </a:r>
            <a:r>
              <a:rPr lang="en-US" dirty="0" err="1" smtClean="0"/>
              <a:t>[i</a:t>
            </a:r>
            <a:r>
              <a:rPr lang="en-US" dirty="0" smtClean="0"/>
              <a:t>]=</a:t>
            </a:r>
            <a:r>
              <a:rPr lang="en-US" dirty="0" err="1" smtClean="0"/>
              <a:t>a[i]+c[i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e</a:t>
            </a:r>
            <a:r>
              <a:rPr lang="en-US" dirty="0" smtClean="0"/>
              <a:t>lse </a:t>
            </a:r>
            <a:r>
              <a:rPr lang="en-US" dirty="0" err="1" smtClean="0"/>
              <a:t>d</a:t>
            </a:r>
            <a:r>
              <a:rPr lang="en-US" dirty="0" err="1" smtClean="0"/>
              <a:t>[i</a:t>
            </a:r>
            <a:r>
              <a:rPr lang="en-US" dirty="0" smtClean="0"/>
              <a:t>]=</a:t>
            </a:r>
            <a:r>
              <a:rPr lang="en-US" dirty="0" err="1" smtClean="0"/>
              <a:t>b</a:t>
            </a:r>
            <a:r>
              <a:rPr lang="en-US" dirty="0" err="1" smtClean="0"/>
              <a:t>[i]+c[i</a:t>
            </a:r>
            <a:r>
              <a:rPr lang="en-US" dirty="0" smtClean="0"/>
              <a:t>]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FF6600"/>
                </a:solidFill>
              </a:rPr>
              <a:t>What’s in each register as go through sequence?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T1[i]=</a:t>
            </a:r>
            <a:r>
              <a:rPr lang="en-US" dirty="0" err="1" smtClean="0"/>
              <a:t>a[i</a:t>
            </a:r>
            <a:r>
              <a:rPr lang="en-US" dirty="0" smtClean="0"/>
              <a:t>]&lt;</a:t>
            </a:r>
            <a:r>
              <a:rPr lang="en-US" dirty="0" err="1" smtClean="0"/>
              <a:t>b[i</a:t>
            </a:r>
            <a:r>
              <a:rPr lang="en-US" dirty="0" smtClean="0"/>
              <a:t>]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T2[i]=-T1[i]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T3[i]=~(T2[i])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T2[i]=</a:t>
            </a:r>
            <a:r>
              <a:rPr lang="en-US" dirty="0" err="1" smtClean="0"/>
              <a:t>a[i</a:t>
            </a:r>
            <a:r>
              <a:rPr lang="en-US" dirty="0" smtClean="0"/>
              <a:t>] &amp; T2[i]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T3[i]=</a:t>
            </a:r>
            <a:r>
              <a:rPr lang="en-US" dirty="0" err="1" smtClean="0"/>
              <a:t>b[i</a:t>
            </a:r>
            <a:r>
              <a:rPr lang="en-US" dirty="0" smtClean="0"/>
              <a:t>] &amp; T3[i]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</a:t>
            </a:r>
            <a:r>
              <a:rPr lang="en-US" dirty="0" err="1" smtClean="0"/>
              <a:t>[i</a:t>
            </a:r>
            <a:r>
              <a:rPr lang="en-US" dirty="0" smtClean="0"/>
              <a:t>]=</a:t>
            </a:r>
            <a:r>
              <a:rPr lang="en-US" dirty="0" err="1" smtClean="0"/>
              <a:t>c[i</a:t>
            </a:r>
            <a:r>
              <a:rPr lang="en-US" dirty="0" smtClean="0"/>
              <a:t>] + T2[i]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</a:t>
            </a:r>
            <a:r>
              <a:rPr lang="en-US" dirty="0" err="1" smtClean="0"/>
              <a:t>[i</a:t>
            </a:r>
            <a:r>
              <a:rPr lang="en-US" dirty="0" smtClean="0"/>
              <a:t>]=</a:t>
            </a:r>
            <a:r>
              <a:rPr lang="en-US" dirty="0" err="1" smtClean="0"/>
              <a:t>c[i</a:t>
            </a:r>
            <a:r>
              <a:rPr lang="en-US" dirty="0" smtClean="0"/>
              <a:t>] + T3[i]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ESE534 Spring2016 -- DeHon</a:t>
            </a:r>
            <a:endParaRPr lang="en-US"/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4D337E-1014-F64C-AD18-798E4CF8D55B}" type="slidenum">
              <a:rPr lang="en-US" smtClean="0">
                <a:latin typeface="Times New Roman" pitchFamily="1" charset="0"/>
              </a:rPr>
              <a:pPr/>
              <a:t>41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If</a:t>
            </a:r>
            <a:r>
              <a:rPr lang="en-US">
                <a:sym typeface="Wingdings" pitchFamily="1" charset="2"/>
              </a:rPr>
              <a:t></a:t>
            </a:r>
            <a:r>
              <a:rPr lang="en-US"/>
              <a:t>Mux Conversion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7772400" cy="4495800"/>
          </a:xfrm>
        </p:spPr>
        <p:txBody>
          <a:bodyPr/>
          <a:lstStyle/>
          <a:p>
            <a:r>
              <a:rPr lang="en-US" dirty="0" smtClean="0"/>
              <a:t>Can always transform into a data independent </a:t>
            </a:r>
            <a:r>
              <a:rPr lang="en-US" dirty="0" smtClean="0"/>
              <a:t>sequence</a:t>
            </a:r>
            <a:endParaRPr lang="en-US" dirty="0" smtClean="0"/>
          </a:p>
          <a:p>
            <a:r>
              <a:rPr lang="en-US" dirty="0" smtClean="0"/>
              <a:t>Often </a:t>
            </a:r>
            <a:r>
              <a:rPr lang="en-US" dirty="0"/>
              <a:t>convenient to think of </a:t>
            </a:r>
            <a:r>
              <a:rPr lang="en-US" dirty="0" err="1"/>
              <a:t>IF’s</a:t>
            </a:r>
            <a:r>
              <a:rPr lang="en-US" dirty="0"/>
              <a:t> as Multiplexers</a:t>
            </a:r>
          </a:p>
          <a:p>
            <a:r>
              <a:rPr lang="en-US" dirty="0"/>
              <a:t>If </a:t>
            </a:r>
            <a:r>
              <a:rPr lang="en-US" dirty="0" smtClean="0"/>
              <a:t>(</a:t>
            </a:r>
            <a:r>
              <a:rPr lang="en-US" dirty="0" err="1" smtClean="0"/>
              <a:t>cond</a:t>
            </a:r>
            <a:r>
              <a:rPr lang="en-US" dirty="0" smtClean="0"/>
              <a:t>)</a:t>
            </a:r>
            <a:endParaRPr lang="en-US" dirty="0"/>
          </a:p>
          <a:p>
            <a:pPr lvl="1">
              <a:buFontTx/>
              <a:buNone/>
            </a:pPr>
            <a:r>
              <a:rPr lang="en-US" dirty="0">
                <a:ea typeface="ＭＳ Ｐゴシック" pitchFamily="1" charset="-128"/>
              </a:rPr>
              <a:t>  </a:t>
            </a:r>
            <a:r>
              <a:rPr lang="en-US" dirty="0" smtClean="0">
                <a:ea typeface="ＭＳ Ｐゴシック" pitchFamily="1" charset="-128"/>
              </a:rPr>
              <a:t> </a:t>
            </a:r>
            <a:r>
              <a:rPr lang="en-US" dirty="0" err="1">
                <a:ea typeface="ＭＳ Ｐゴシック" pitchFamily="1" charset="-128"/>
              </a:rPr>
              <a:t>o</a:t>
            </a:r>
            <a:r>
              <a:rPr lang="en-US" dirty="0" smtClean="0">
                <a:ea typeface="ＭＳ Ｐゴシック" pitchFamily="1" charset="-128"/>
              </a:rPr>
              <a:t>=</a:t>
            </a:r>
            <a:r>
              <a:rPr lang="en-US" dirty="0">
                <a:ea typeface="ＭＳ Ｐゴシック" pitchFamily="1" charset="-128"/>
              </a:rPr>
              <a:t>a</a:t>
            </a:r>
            <a:endParaRPr lang="en-US" dirty="0" smtClean="0">
              <a:ea typeface="ＭＳ Ｐゴシック" pitchFamily="1" charset="-128"/>
            </a:endParaRPr>
          </a:p>
          <a:p>
            <a:r>
              <a:rPr lang="en-US" dirty="0"/>
              <a:t>else</a:t>
            </a:r>
          </a:p>
          <a:p>
            <a:pPr lvl="1">
              <a:buFontTx/>
              <a:buNone/>
            </a:pPr>
            <a:r>
              <a:rPr lang="en-US" dirty="0">
                <a:ea typeface="ＭＳ Ｐゴシック" pitchFamily="1" charset="-128"/>
              </a:rPr>
              <a:t>  </a:t>
            </a:r>
            <a:r>
              <a:rPr lang="en-US" dirty="0" smtClean="0">
                <a:ea typeface="ＭＳ Ｐゴシック" pitchFamily="1" charset="-128"/>
              </a:rPr>
              <a:t> </a:t>
            </a:r>
            <a:r>
              <a:rPr lang="en-US" dirty="0" err="1">
                <a:ea typeface="ＭＳ Ｐゴシック" pitchFamily="1" charset="-128"/>
              </a:rPr>
              <a:t>o</a:t>
            </a:r>
            <a:r>
              <a:rPr lang="en-US" dirty="0" smtClean="0">
                <a:ea typeface="ＭＳ Ｐゴシック" pitchFamily="1" charset="-128"/>
              </a:rPr>
              <a:t>=</a:t>
            </a:r>
            <a:r>
              <a:rPr lang="en-US" dirty="0" err="1">
                <a:ea typeface="ＭＳ Ｐゴシック" pitchFamily="1" charset="-128"/>
              </a:rPr>
              <a:t>b</a:t>
            </a:r>
            <a:endParaRPr lang="en-US" dirty="0" smtClean="0">
              <a:ea typeface="ＭＳ Ｐゴシック" pitchFamily="1" charset="-128"/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32774" name="Picture 4" descr="mux2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4114800"/>
            <a:ext cx="4533900" cy="222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Predicated Operation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Many architectures will provide a predicated operation</a:t>
            </a:r>
          </a:p>
          <a:p>
            <a:r>
              <a:rPr lang="en-US" dirty="0" smtClean="0"/>
              <a:t>Only perform operation when predicate matches instruction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p[</a:t>
            </a:r>
            <a:r>
              <a:rPr lang="en-US" dirty="0" err="1" smtClean="0"/>
              <a:t>i</a:t>
            </a:r>
            <a:r>
              <a:rPr lang="en-US" dirty="0" smtClean="0"/>
              <a:t>]=</a:t>
            </a:r>
            <a:r>
              <a:rPr lang="en-US" dirty="0" err="1" smtClean="0"/>
              <a:t>a[i</a:t>
            </a:r>
            <a:r>
              <a:rPr lang="en-US" dirty="0" smtClean="0"/>
              <a:t>]&lt;</a:t>
            </a:r>
            <a:r>
              <a:rPr lang="en-US" dirty="0" err="1" smtClean="0"/>
              <a:t>b[i</a:t>
            </a:r>
            <a:r>
              <a:rPr lang="en-US" dirty="0" smtClean="0"/>
              <a:t>]</a:t>
            </a:r>
            <a:endParaRPr lang="en-US" dirty="0" smtClean="0"/>
          </a:p>
          <a:p>
            <a:r>
              <a:rPr lang="en-US" dirty="0" err="1" smtClean="0"/>
              <a:t>p</a:t>
            </a:r>
            <a:r>
              <a:rPr lang="en-US" dirty="0" err="1" smtClean="0"/>
              <a:t>[i</a:t>
            </a:r>
            <a:r>
              <a:rPr lang="en-US" dirty="0" smtClean="0"/>
              <a:t>]:   </a:t>
            </a:r>
            <a:r>
              <a:rPr lang="en-US" dirty="0" err="1" smtClean="0"/>
              <a:t>d[</a:t>
            </a:r>
            <a:r>
              <a:rPr lang="en-US" dirty="0" err="1" smtClean="0"/>
              <a:t>i</a:t>
            </a:r>
            <a:r>
              <a:rPr lang="en-US" dirty="0" smtClean="0"/>
              <a:t>]=</a:t>
            </a:r>
            <a:r>
              <a:rPr lang="en-US" dirty="0" err="1" smtClean="0"/>
              <a:t>c[i</a:t>
            </a:r>
            <a:r>
              <a:rPr lang="en-US" dirty="0" smtClean="0"/>
              <a:t>] +</a:t>
            </a:r>
            <a:r>
              <a:rPr lang="en-US" dirty="0" smtClean="0"/>
              <a:t> </a:t>
            </a:r>
            <a:r>
              <a:rPr lang="en-US" dirty="0" err="1" smtClean="0"/>
              <a:t>a[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  <a:endParaRPr lang="en-US" dirty="0" smtClean="0"/>
          </a:p>
          <a:p>
            <a:r>
              <a:rPr lang="en-US" dirty="0" smtClean="0"/>
              <a:t>~</a:t>
            </a:r>
            <a:r>
              <a:rPr lang="en-US" dirty="0" err="1" smtClean="0"/>
              <a:t>p[</a:t>
            </a:r>
            <a:r>
              <a:rPr lang="en-US" dirty="0" err="1" smtClean="0"/>
              <a:t>i</a:t>
            </a:r>
            <a:r>
              <a:rPr lang="en-US" dirty="0" smtClean="0"/>
              <a:t>]: </a:t>
            </a:r>
            <a:r>
              <a:rPr lang="en-US" dirty="0" err="1" smtClean="0"/>
              <a:t>d[i</a:t>
            </a:r>
            <a:r>
              <a:rPr lang="en-US" dirty="0" smtClean="0"/>
              <a:t>]=</a:t>
            </a:r>
            <a:r>
              <a:rPr lang="en-US" dirty="0" err="1" smtClean="0"/>
              <a:t>c[i</a:t>
            </a:r>
            <a:r>
              <a:rPr lang="en-US" dirty="0" smtClean="0"/>
              <a:t>] +</a:t>
            </a:r>
            <a:r>
              <a:rPr lang="en-US" dirty="0" smtClean="0"/>
              <a:t> </a:t>
            </a:r>
            <a:r>
              <a:rPr lang="en-US" dirty="0" err="1" smtClean="0"/>
              <a:t>b</a:t>
            </a:r>
            <a:r>
              <a:rPr lang="en-US" dirty="0" err="1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Predicated Operation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does this do to instructions must be  issued?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What does this do to efficiency?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Useful operations performed per cycle</a:t>
            </a:r>
          </a:p>
          <a:p>
            <a:pPr lvl="1"/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p[</a:t>
            </a:r>
            <a:r>
              <a:rPr lang="en-US" dirty="0" err="1" smtClean="0"/>
              <a:t>i</a:t>
            </a:r>
            <a:r>
              <a:rPr lang="en-US" dirty="0" smtClean="0"/>
              <a:t>]=</a:t>
            </a:r>
            <a:r>
              <a:rPr lang="en-US" dirty="0" err="1" smtClean="0"/>
              <a:t>a[i</a:t>
            </a:r>
            <a:r>
              <a:rPr lang="en-US" dirty="0" smtClean="0"/>
              <a:t>]&lt;</a:t>
            </a:r>
            <a:r>
              <a:rPr lang="en-US" dirty="0" err="1" smtClean="0"/>
              <a:t>b[i</a:t>
            </a:r>
            <a:r>
              <a:rPr lang="en-US" dirty="0" smtClean="0"/>
              <a:t>]</a:t>
            </a:r>
            <a:endParaRPr lang="en-US" dirty="0" smtClean="0"/>
          </a:p>
          <a:p>
            <a:r>
              <a:rPr lang="en-US" dirty="0" err="1" smtClean="0"/>
              <a:t>p</a:t>
            </a:r>
            <a:r>
              <a:rPr lang="en-US" dirty="0" err="1" smtClean="0"/>
              <a:t>[i</a:t>
            </a:r>
            <a:r>
              <a:rPr lang="en-US" dirty="0" smtClean="0"/>
              <a:t>]:   </a:t>
            </a:r>
            <a:r>
              <a:rPr lang="en-US" dirty="0" err="1" smtClean="0"/>
              <a:t>d[</a:t>
            </a:r>
            <a:r>
              <a:rPr lang="en-US" dirty="0" err="1" smtClean="0"/>
              <a:t>i</a:t>
            </a:r>
            <a:r>
              <a:rPr lang="en-US" dirty="0" smtClean="0"/>
              <a:t>]=</a:t>
            </a:r>
            <a:r>
              <a:rPr lang="en-US" dirty="0" err="1" smtClean="0"/>
              <a:t>c[i</a:t>
            </a:r>
            <a:r>
              <a:rPr lang="en-US" dirty="0" smtClean="0"/>
              <a:t>] +</a:t>
            </a:r>
            <a:r>
              <a:rPr lang="en-US" dirty="0" smtClean="0"/>
              <a:t> </a:t>
            </a:r>
            <a:r>
              <a:rPr lang="en-US" dirty="0" err="1" smtClean="0"/>
              <a:t>a[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  <a:endParaRPr lang="en-US" dirty="0" smtClean="0"/>
          </a:p>
          <a:p>
            <a:r>
              <a:rPr lang="en-US" dirty="0" smtClean="0"/>
              <a:t>~</a:t>
            </a:r>
            <a:r>
              <a:rPr lang="en-US" dirty="0" err="1" smtClean="0"/>
              <a:t>p[</a:t>
            </a:r>
            <a:r>
              <a:rPr lang="en-US" dirty="0" err="1" smtClean="0"/>
              <a:t>i</a:t>
            </a:r>
            <a:r>
              <a:rPr lang="en-US" dirty="0" smtClean="0"/>
              <a:t>]: </a:t>
            </a:r>
            <a:r>
              <a:rPr lang="en-US" dirty="0" err="1" smtClean="0"/>
              <a:t>d[i</a:t>
            </a:r>
            <a:r>
              <a:rPr lang="en-US" dirty="0" smtClean="0"/>
              <a:t>]=</a:t>
            </a:r>
            <a:r>
              <a:rPr lang="en-US" dirty="0" err="1" smtClean="0"/>
              <a:t>c[i</a:t>
            </a:r>
            <a:r>
              <a:rPr lang="en-US" dirty="0" smtClean="0"/>
              <a:t>] +</a:t>
            </a:r>
            <a:r>
              <a:rPr lang="en-US" dirty="0" smtClean="0"/>
              <a:t> </a:t>
            </a:r>
            <a:r>
              <a:rPr lang="en-US" dirty="0" err="1" smtClean="0"/>
              <a:t>b</a:t>
            </a:r>
            <a:r>
              <a:rPr lang="en-US" dirty="0" err="1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Conditionals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happens with nested conditionals?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Dot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happens when need a dot product?</a:t>
            </a:r>
          </a:p>
          <a:p>
            <a:r>
              <a:rPr lang="en-US" dirty="0" smtClean="0"/>
              <a:t>r</a:t>
            </a:r>
            <a:r>
              <a:rPr lang="en-US" dirty="0" smtClean="0"/>
              <a:t>es=0;</a:t>
            </a:r>
          </a:p>
          <a:p>
            <a:r>
              <a:rPr lang="en-US" dirty="0" smtClean="0"/>
              <a:t>f</a:t>
            </a:r>
            <a:r>
              <a:rPr lang="en-US" dirty="0" smtClean="0"/>
              <a:t>or (</a:t>
            </a:r>
            <a:r>
              <a:rPr lang="en-US" dirty="0" err="1" smtClean="0"/>
              <a:t>i</a:t>
            </a:r>
            <a:r>
              <a:rPr lang="en-US" dirty="0" smtClean="0"/>
              <a:t>=0;i&lt;</a:t>
            </a:r>
            <a:r>
              <a:rPr lang="en-US" dirty="0" err="1" smtClean="0"/>
              <a:t>N;i</a:t>
            </a:r>
            <a:r>
              <a:rPr lang="en-US" dirty="0" smtClean="0"/>
              <a:t>++)</a:t>
            </a:r>
          </a:p>
          <a:p>
            <a:pPr lvl="1"/>
            <a:r>
              <a:rPr lang="en-US" dirty="0" smtClean="0"/>
              <a:t>r</a:t>
            </a:r>
            <a:r>
              <a:rPr lang="en-US" dirty="0" smtClean="0"/>
              <a:t>es+=</a:t>
            </a:r>
            <a:r>
              <a:rPr lang="en-US" dirty="0" err="1" smtClean="0"/>
              <a:t>a[i</a:t>
            </a:r>
            <a:r>
              <a:rPr lang="en-US" dirty="0" smtClean="0"/>
              <a:t>]*</a:t>
            </a:r>
            <a:r>
              <a:rPr lang="en-US" dirty="0" err="1" smtClean="0"/>
              <a:t>b[i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operations where want to perform a combining operation to reduce a vector to a scalar</a:t>
            </a:r>
          </a:p>
          <a:p>
            <a:pPr lvl="1"/>
            <a:r>
              <a:rPr lang="en-US" dirty="0" smtClean="0"/>
              <a:t>Sum values in vector</a:t>
            </a:r>
          </a:p>
          <a:p>
            <a:pPr lvl="1"/>
            <a:r>
              <a:rPr lang="en-US" dirty="0" smtClean="0"/>
              <a:t>AND, OR</a:t>
            </a:r>
          </a:p>
          <a:p>
            <a:r>
              <a:rPr lang="en-US" dirty="0" smtClean="0"/>
              <a:t>Reduce Operation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Efficiently handled with reduce tree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971800"/>
            <a:ext cx="5689600" cy="31647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 in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Comes almost for free in pipeline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1905000"/>
            <a:ext cx="2847066" cy="47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Reduce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Usually include support for vector reduce operation</a:t>
            </a:r>
          </a:p>
          <a:p>
            <a:pPr lvl="1"/>
            <a:r>
              <a:rPr lang="en-US" dirty="0" smtClean="0"/>
              <a:t>Doesn’t need to add much to delay</a:t>
            </a:r>
          </a:p>
          <a:p>
            <a:pPr lvl="1"/>
            <a:r>
              <a:rPr lang="en-US" dirty="0" smtClean="0"/>
              <a:t>Maybe even faster than performing larger operation</a:t>
            </a:r>
          </a:p>
          <a:p>
            <a:pPr lvl="2"/>
            <a:r>
              <a:rPr lang="en-US" dirty="0" smtClean="0"/>
              <a:t>8 16x16 multiplies with sum reduce</a:t>
            </a:r>
            <a:br>
              <a:rPr lang="en-US" dirty="0" smtClean="0"/>
            </a:br>
            <a:r>
              <a:rPr lang="en-US" dirty="0" smtClean="0"/>
              <a:t>less complex than one 128x128 multiply</a:t>
            </a:r>
          </a:p>
          <a:p>
            <a:pPr lvl="2"/>
            <a:r>
              <a:rPr lang="en-US" dirty="0" smtClean="0"/>
              <a:t>…can exploit </a:t>
            </a:r>
            <a:r>
              <a:rPr lang="en-US" dirty="0" err="1" smtClean="0"/>
              <a:t>datapath</a:t>
            </a:r>
            <a:r>
              <a:rPr lang="en-US" dirty="0" smtClean="0"/>
              <a:t> of larger operation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Parallel Decomposition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Dot Product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With 3 cycle pipelined multiply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What happens if try to implement dot product as:</a:t>
            </a:r>
          </a:p>
          <a:p>
            <a:pPr lvl="1"/>
            <a:r>
              <a:rPr lang="en-US" dirty="0" smtClean="0"/>
              <a:t>MPY R0, R4, R14</a:t>
            </a:r>
          </a:p>
          <a:p>
            <a:pPr lvl="1"/>
            <a:r>
              <a:rPr lang="en-US" dirty="0" smtClean="0"/>
              <a:t>ADD R14, R15, R15</a:t>
            </a:r>
          </a:p>
          <a:p>
            <a:pPr lvl="1"/>
            <a:r>
              <a:rPr lang="en-US" dirty="0" smtClean="0"/>
              <a:t>MPY R1, R5, R14</a:t>
            </a:r>
          </a:p>
          <a:p>
            <a:pPr lvl="1"/>
            <a:r>
              <a:rPr lang="en-US" dirty="0" smtClean="0"/>
              <a:t>ADD R14, R15, R15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572000" y="1143000"/>
            <a:ext cx="3810000" cy="4114800"/>
          </a:xfrm>
        </p:spPr>
        <p:txBody>
          <a:bodyPr/>
          <a:lstStyle/>
          <a:p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=0;i&lt;</a:t>
            </a:r>
            <a:r>
              <a:rPr lang="en-US" dirty="0" err="1" smtClean="0"/>
              <a:t>N;i</a:t>
            </a:r>
            <a:r>
              <a:rPr lang="en-US" dirty="0" smtClean="0"/>
              <a:t>++)</a:t>
            </a:r>
          </a:p>
          <a:p>
            <a:pPr lvl="1"/>
            <a:r>
              <a:rPr lang="en-US" dirty="0" smtClean="0"/>
              <a:t>res+=</a:t>
            </a:r>
            <a:r>
              <a:rPr lang="en-US" dirty="0" err="1" smtClean="0"/>
              <a:t>a[i</a:t>
            </a:r>
            <a:r>
              <a:rPr lang="en-US" dirty="0" smtClean="0"/>
              <a:t>]*</a:t>
            </a:r>
            <a:r>
              <a:rPr lang="en-US" dirty="0" err="1" smtClean="0"/>
              <a:t>b[i</a:t>
            </a:r>
            <a:r>
              <a:rPr lang="en-US" dirty="0" smtClean="0"/>
              <a:t>]</a:t>
            </a:r>
          </a:p>
          <a:p>
            <a:r>
              <a:rPr lang="en-US" dirty="0" smtClean="0"/>
              <a:t>a</a:t>
            </a:r>
            <a:r>
              <a:rPr lang="en-US" dirty="0" smtClean="0"/>
              <a:t> in R0—R4</a:t>
            </a:r>
          </a:p>
          <a:p>
            <a:r>
              <a:rPr lang="en-US" dirty="0" smtClean="0"/>
              <a:t>b in R4—R7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8324" y="3276600"/>
            <a:ext cx="2089776" cy="33978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Dot Product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should order (reformulate) instructions exploiting data-level parallelism?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572000" y="1143000"/>
            <a:ext cx="3810000" cy="4114800"/>
          </a:xfrm>
        </p:spPr>
        <p:txBody>
          <a:bodyPr/>
          <a:lstStyle/>
          <a:p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=0;i&lt;</a:t>
            </a:r>
            <a:r>
              <a:rPr lang="en-US" dirty="0" err="1" smtClean="0"/>
              <a:t>N;i</a:t>
            </a:r>
            <a:r>
              <a:rPr lang="en-US" dirty="0" smtClean="0"/>
              <a:t>++)</a:t>
            </a:r>
          </a:p>
          <a:p>
            <a:pPr lvl="1"/>
            <a:r>
              <a:rPr lang="en-US" dirty="0" smtClean="0"/>
              <a:t>res+=</a:t>
            </a:r>
            <a:r>
              <a:rPr lang="en-US" dirty="0" err="1" smtClean="0"/>
              <a:t>a[i</a:t>
            </a:r>
            <a:r>
              <a:rPr lang="en-US" dirty="0" smtClean="0"/>
              <a:t>]*</a:t>
            </a:r>
            <a:r>
              <a:rPr lang="en-US" dirty="0" err="1" smtClean="0"/>
              <a:t>b[i</a:t>
            </a:r>
            <a:r>
              <a:rPr lang="en-US" dirty="0" smtClean="0"/>
              <a:t>]</a:t>
            </a:r>
          </a:p>
          <a:p>
            <a:r>
              <a:rPr lang="en-US" dirty="0" smtClean="0"/>
              <a:t>a</a:t>
            </a:r>
            <a:r>
              <a:rPr lang="en-US" dirty="0" smtClean="0"/>
              <a:t> in R0—R4</a:t>
            </a:r>
          </a:p>
          <a:p>
            <a:r>
              <a:rPr lang="en-US" dirty="0" smtClean="0"/>
              <a:t>b in R4—R7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8324" y="3276600"/>
            <a:ext cx="2089776" cy="33978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Pipelined Vector Units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Will get both pipelining and parallel vector lanes</a:t>
            </a:r>
          </a:p>
          <a:p>
            <a:r>
              <a:rPr lang="en-US" dirty="0" smtClean="0"/>
              <a:t>E</a:t>
            </a:r>
            <a:r>
              <a:rPr lang="en-US" dirty="0" smtClean="0"/>
              <a:t>xploit data-level parallelism for both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7600"/>
            <a:ext cx="7442200" cy="27261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Neon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457200"/>
            <a:ext cx="7961232" cy="640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Neon Vector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128b wide register file, 16 registers</a:t>
            </a:r>
          </a:p>
          <a:p>
            <a:r>
              <a:rPr lang="en-US" dirty="0" smtClean="0"/>
              <a:t>Support</a:t>
            </a:r>
          </a:p>
          <a:p>
            <a:pPr lvl="1"/>
            <a:r>
              <a:rPr lang="en-US" dirty="0" smtClean="0"/>
              <a:t>2x64b</a:t>
            </a:r>
          </a:p>
          <a:p>
            <a:pPr lvl="1"/>
            <a:r>
              <a:rPr lang="en-US" dirty="0" smtClean="0"/>
              <a:t>4x32b  (also Single-Precision Float)</a:t>
            </a:r>
          </a:p>
          <a:p>
            <a:pPr lvl="1"/>
            <a:r>
              <a:rPr lang="en-US" dirty="0" smtClean="0"/>
              <a:t>8x16b</a:t>
            </a:r>
          </a:p>
          <a:p>
            <a:pPr lvl="1"/>
            <a:r>
              <a:rPr lang="en-US" dirty="0" smtClean="0"/>
              <a:t>16x8b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VADD – basic vector</a:t>
            </a:r>
          </a:p>
          <a:p>
            <a:r>
              <a:rPr lang="en-US" dirty="0" smtClean="0"/>
              <a:t>VCEQ – compare equal</a:t>
            </a:r>
          </a:p>
          <a:p>
            <a:pPr lvl="1"/>
            <a:r>
              <a:rPr lang="en-US" dirty="0" smtClean="0"/>
              <a:t>Sets to all 0s or 1s, useful for masking</a:t>
            </a:r>
          </a:p>
          <a:p>
            <a:r>
              <a:rPr lang="en-US" dirty="0" smtClean="0"/>
              <a:t>VMIN – avoid using if’s</a:t>
            </a:r>
          </a:p>
          <a:p>
            <a:r>
              <a:rPr lang="en-US" dirty="0" smtClean="0"/>
              <a:t>VMLA – accumulating multiply</a:t>
            </a:r>
          </a:p>
          <a:p>
            <a:r>
              <a:rPr lang="en-US" dirty="0" smtClean="0"/>
              <a:t>VPADAL – maybe useful for reduce</a:t>
            </a:r>
          </a:p>
          <a:p>
            <a:r>
              <a:rPr lang="en-US" dirty="0" smtClean="0"/>
              <a:t>VEXT – for “shifting” vector alignment</a:t>
            </a:r>
          </a:p>
          <a:p>
            <a:r>
              <a:rPr lang="en-US" dirty="0" err="1" smtClean="0"/>
              <a:t>VLDn</a:t>
            </a:r>
            <a:r>
              <a:rPr lang="en-US" dirty="0" smtClean="0"/>
              <a:t> – </a:t>
            </a:r>
            <a:r>
              <a:rPr lang="en-US" dirty="0" err="1" smtClean="0"/>
              <a:t>deinterleaving</a:t>
            </a:r>
            <a:r>
              <a:rPr lang="en-US" dirty="0" smtClean="0"/>
              <a:t> load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Neon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Didn’t see</a:t>
            </a:r>
          </a:p>
          <a:p>
            <a:pPr lvl="1"/>
            <a:r>
              <a:rPr lang="en-US" dirty="0" smtClean="0"/>
              <a:t>Vector-wide reduce operation</a:t>
            </a:r>
          </a:p>
          <a:p>
            <a:pPr lvl="1"/>
            <a:r>
              <a:rPr lang="en-US" dirty="0" smtClean="0"/>
              <a:t>Conditionals within vector lanes</a:t>
            </a:r>
          </a:p>
          <a:p>
            <a:r>
              <a:rPr lang="en-US" dirty="0" smtClean="0"/>
              <a:t>Do need to think about operations being pipelined within lanes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Data Parallelism easy basis for decomposition</a:t>
            </a:r>
          </a:p>
          <a:p>
            <a:r>
              <a:rPr lang="en-US" dirty="0" smtClean="0"/>
              <a:t>Data Parallel architectures can be compact – pack more computations onto a chip</a:t>
            </a:r>
          </a:p>
          <a:p>
            <a:pPr lvl="1"/>
            <a:r>
              <a:rPr lang="en-US" dirty="0" smtClean="0"/>
              <a:t>SIMD, Pipelined</a:t>
            </a:r>
          </a:p>
          <a:p>
            <a:pPr lvl="1"/>
            <a:r>
              <a:rPr lang="en-US" dirty="0" smtClean="0"/>
              <a:t>Benefit by sharing (instructions)</a:t>
            </a:r>
          </a:p>
          <a:p>
            <a:pPr lvl="1"/>
            <a:r>
              <a:rPr lang="en-US" dirty="0" smtClean="0"/>
              <a:t>Performance can be brittle</a:t>
            </a:r>
          </a:p>
          <a:p>
            <a:pPr lvl="2"/>
            <a:r>
              <a:rPr lang="en-US" dirty="0" smtClean="0"/>
              <a:t>Drop from peak as mismatch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36585"/>
            <a:ext cx="8153400" cy="4114800"/>
          </a:xfrm>
        </p:spPr>
        <p:txBody>
          <a:bodyPr/>
          <a:lstStyle/>
          <a:p>
            <a:r>
              <a:rPr lang="en-US" dirty="0" smtClean="0"/>
              <a:t>Reading </a:t>
            </a:r>
            <a:r>
              <a:rPr lang="en-US" dirty="0" smtClean="0"/>
              <a:t>for Day</a:t>
            </a:r>
            <a:r>
              <a:rPr lang="en-US" dirty="0" smtClean="0"/>
              <a:t> 5 </a:t>
            </a:r>
            <a:r>
              <a:rPr lang="en-US" dirty="0" smtClean="0"/>
              <a:t>on web</a:t>
            </a:r>
            <a:endParaRPr lang="en-US" dirty="0" smtClean="0"/>
          </a:p>
          <a:p>
            <a:r>
              <a:rPr lang="en-US" dirty="0" smtClean="0"/>
              <a:t>Talk on Thursday by Ed Lee (UCB)</a:t>
            </a:r>
          </a:p>
          <a:p>
            <a:pPr lvl="1"/>
            <a:r>
              <a:rPr lang="en-US" dirty="0" smtClean="0"/>
              <a:t>3pm in Wu and Chen</a:t>
            </a:r>
            <a:endParaRPr lang="en-US" dirty="0" smtClean="0"/>
          </a:p>
          <a:p>
            <a:r>
              <a:rPr lang="en-US" dirty="0" smtClean="0"/>
              <a:t>HW2 </a:t>
            </a:r>
            <a:r>
              <a:rPr lang="en-US" dirty="0" smtClean="0"/>
              <a:t>due </a:t>
            </a:r>
            <a:r>
              <a:rPr lang="en-US" dirty="0" smtClean="0"/>
              <a:t>Friday</a:t>
            </a:r>
          </a:p>
          <a:p>
            <a:r>
              <a:rPr lang="en-US" dirty="0" smtClean="0"/>
              <a:t>HW3 out (soon…) </a:t>
            </a:r>
          </a:p>
          <a:p>
            <a:pPr lvl="1"/>
            <a:r>
              <a:rPr lang="en-US" dirty="0" smtClean="0"/>
              <a:t>Different partners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Parallel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Data-level parallelism can serve as an organizing principle for parallel task decomposition</a:t>
            </a:r>
          </a:p>
          <a:p>
            <a:endParaRPr lang="en-US" dirty="0" smtClean="0"/>
          </a:p>
          <a:p>
            <a:r>
              <a:rPr lang="en-US" dirty="0" smtClean="0"/>
              <a:t>Run computation on independent data in parallel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exploit with</a:t>
            </a:r>
          </a:p>
          <a:p>
            <a:pPr lvl="1"/>
            <a:r>
              <a:rPr lang="en-US" dirty="0" smtClean="0"/>
              <a:t>Threads</a:t>
            </a:r>
          </a:p>
          <a:p>
            <a:pPr lvl="1"/>
            <a:r>
              <a:rPr lang="en-US" dirty="0" smtClean="0"/>
              <a:t>Instruction-level Parallelism</a:t>
            </a:r>
          </a:p>
          <a:p>
            <a:pPr lvl="1"/>
            <a:r>
              <a:rPr lang="en-US" dirty="0" smtClean="0"/>
              <a:t>Fine-grained Data-Level Parallelism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Exploit DP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exploit threads for data-parallel text search?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SPMD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Single </a:t>
            </a:r>
            <a:r>
              <a:rPr lang="en-US" dirty="0" smtClean="0"/>
              <a:t>Program Multiple 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Only need to write code once</a:t>
            </a:r>
          </a:p>
          <a:p>
            <a:r>
              <a:rPr lang="en-US" dirty="0" smtClean="0"/>
              <a:t>Get to use many times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32038</TotalTime>
  <Words>2179</Words>
  <Application>Microsoft Macintosh PowerPoint</Application>
  <PresentationFormat>On-screen Show (4:3)</PresentationFormat>
  <Paragraphs>400</Paragraphs>
  <Slides>59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Blank Presentation</vt:lpstr>
      <vt:lpstr>ESE532: System-on-a-Chip Architecture</vt:lpstr>
      <vt:lpstr>Today</vt:lpstr>
      <vt:lpstr>Message</vt:lpstr>
      <vt:lpstr>Preclass 1</vt:lpstr>
      <vt:lpstr>Parallel Decomposition</vt:lpstr>
      <vt:lpstr>Data Parallel </vt:lpstr>
      <vt:lpstr>Exploit</vt:lpstr>
      <vt:lpstr>Thread Exploit DP</vt:lpstr>
      <vt:lpstr>SPMD</vt:lpstr>
      <vt:lpstr>ILP Exploit DP</vt:lpstr>
      <vt:lpstr>Pipeline Exploit</vt:lpstr>
      <vt:lpstr>Common Examples</vt:lpstr>
      <vt:lpstr>Hardware Architectures</vt:lpstr>
      <vt:lpstr>Idea</vt:lpstr>
      <vt:lpstr>SIMD</vt:lpstr>
      <vt:lpstr>W-bit ALU as SIMD</vt:lpstr>
      <vt:lpstr>ALU Bit Slice</vt:lpstr>
      <vt:lpstr>Register File</vt:lpstr>
      <vt:lpstr>Preclass 2</vt:lpstr>
      <vt:lpstr>Preclass 2</vt:lpstr>
      <vt:lpstr>ALU vs. SIMD ?</vt:lpstr>
      <vt:lpstr>Segmented Datapath</vt:lpstr>
      <vt:lpstr>Segmented Datapath</vt:lpstr>
      <vt:lpstr>Segmented 128b Datapath</vt:lpstr>
      <vt:lpstr>Terminology: Vector Lane</vt:lpstr>
      <vt:lpstr>Opportunity</vt:lpstr>
      <vt:lpstr>Vector Computation</vt:lpstr>
      <vt:lpstr>Concepts</vt:lpstr>
      <vt:lpstr>Vector Register File</vt:lpstr>
      <vt:lpstr>Point-wise Vector Operations</vt:lpstr>
      <vt:lpstr>Point-wise Vector Operations</vt:lpstr>
      <vt:lpstr>Vector Length</vt:lpstr>
      <vt:lpstr>Skipping Elements?</vt:lpstr>
      <vt:lpstr>Stride</vt:lpstr>
      <vt:lpstr>Load/Store</vt:lpstr>
      <vt:lpstr>Conditionals?</vt:lpstr>
      <vt:lpstr>Conditionals</vt:lpstr>
      <vt:lpstr>Conditionals</vt:lpstr>
      <vt:lpstr>Conditionals</vt:lpstr>
      <vt:lpstr>Invariant Operation</vt:lpstr>
      <vt:lpstr>IfMux Conversion</vt:lpstr>
      <vt:lpstr>Predicated Operation</vt:lpstr>
      <vt:lpstr>Predicated Operation</vt:lpstr>
      <vt:lpstr>Nested Conditionals</vt:lpstr>
      <vt:lpstr>Dot Product</vt:lpstr>
      <vt:lpstr>Reduction</vt:lpstr>
      <vt:lpstr>Reduce Tree</vt:lpstr>
      <vt:lpstr>Reduce in Pipeline</vt:lpstr>
      <vt:lpstr>Vector Reduce Instruction</vt:lpstr>
      <vt:lpstr>Dot Product Revisited</vt:lpstr>
      <vt:lpstr>Dot Product Revisited</vt:lpstr>
      <vt:lpstr>Pipelined Vector Units</vt:lpstr>
      <vt:lpstr>Neon</vt:lpstr>
      <vt:lpstr>Slide 54</vt:lpstr>
      <vt:lpstr>Neon Vector</vt:lpstr>
      <vt:lpstr>Sample Instructions</vt:lpstr>
      <vt:lpstr>Neon Notes</vt:lpstr>
      <vt:lpstr>Big Ideas</vt:lpstr>
      <vt:lpstr>Admin</vt:lpstr>
    </vt:vector>
  </TitlesOfParts>
  <Company>California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Andre DeHon</cp:lastModifiedBy>
  <cp:revision>125</cp:revision>
  <cp:lastPrinted>2017-01-25T19:27:06Z</cp:lastPrinted>
  <dcterms:created xsi:type="dcterms:W3CDTF">2017-01-23T03:11:06Z</dcterms:created>
  <dcterms:modified xsi:type="dcterms:W3CDTF">2017-01-25T19:43:41Z</dcterms:modified>
</cp:coreProperties>
</file>