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notesSlides/notesSlide8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57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258" r:id="rId3"/>
    <p:sldId id="339" r:id="rId4"/>
    <p:sldId id="382" r:id="rId5"/>
    <p:sldId id="383" r:id="rId6"/>
    <p:sldId id="386" r:id="rId7"/>
    <p:sldId id="381" r:id="rId8"/>
    <p:sldId id="384" r:id="rId9"/>
    <p:sldId id="385" r:id="rId10"/>
    <p:sldId id="387" r:id="rId11"/>
    <p:sldId id="388" r:id="rId12"/>
    <p:sldId id="389" r:id="rId13"/>
    <p:sldId id="341" r:id="rId14"/>
    <p:sldId id="342" r:id="rId15"/>
    <p:sldId id="343" r:id="rId16"/>
    <p:sldId id="344" r:id="rId17"/>
    <p:sldId id="351" r:id="rId18"/>
    <p:sldId id="352" r:id="rId19"/>
    <p:sldId id="390" r:id="rId20"/>
    <p:sldId id="354" r:id="rId21"/>
    <p:sldId id="391" r:id="rId22"/>
    <p:sldId id="355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68" r:id="rId35"/>
    <p:sldId id="369" r:id="rId36"/>
    <p:sldId id="370" r:id="rId37"/>
    <p:sldId id="371" r:id="rId38"/>
    <p:sldId id="372" r:id="rId39"/>
    <p:sldId id="373" r:id="rId40"/>
    <p:sldId id="374" r:id="rId41"/>
    <p:sldId id="375" r:id="rId42"/>
    <p:sldId id="376" r:id="rId43"/>
    <p:sldId id="377" r:id="rId44"/>
    <p:sldId id="378" r:id="rId45"/>
    <p:sldId id="379" r:id="rId46"/>
    <p:sldId id="380" r:id="rId47"/>
    <p:sldId id="392" r:id="rId48"/>
    <p:sldId id="393" r:id="rId49"/>
    <p:sldId id="394" r:id="rId50"/>
    <p:sldId id="395" r:id="rId51"/>
    <p:sldId id="402" r:id="rId52"/>
    <p:sldId id="396" r:id="rId53"/>
    <p:sldId id="397" r:id="rId54"/>
    <p:sldId id="398" r:id="rId55"/>
    <p:sldId id="400" r:id="rId56"/>
    <p:sldId id="399" r:id="rId57"/>
    <p:sldId id="401" r:id="rId58"/>
    <p:sldId id="340" r:id="rId59"/>
    <p:sldId id="330" r:id="rId6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interSettings" Target="printerSettings/printerSettings1.bin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FF0C4D-6DB1-2B4C-B01D-DCDCD5959FE1}" type="slidenum">
              <a:rPr lang="en-US"/>
              <a:pPr/>
              <a:t>13</a:t>
            </a:fld>
            <a:endParaRPr lang="en-US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6B33A-E074-F448-B8B9-1F7852BB3F6F}" type="slidenum">
              <a:rPr lang="en-US"/>
              <a:pPr/>
              <a:t>26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77B6EC-F987-2541-B3B3-0C71AC5F2011}" type="slidenum">
              <a:rPr lang="en-US"/>
              <a:pPr/>
              <a:t>27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B8BE1-60CE-D840-B652-E312C79B9E00}" type="slidenum">
              <a:rPr lang="en-US"/>
              <a:pPr/>
              <a:t>28</a:t>
            </a:fld>
            <a:endParaRPr lang="en-US"/>
          </a:p>
        </p:txBody>
      </p:sp>
      <p:sp>
        <p:nvSpPr>
          <p:cNvPr id="41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406A67-F00C-B542-B600-CA04DD9BFFEE}" type="slidenum">
              <a:rPr lang="en-US"/>
              <a:pPr/>
              <a:t>29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D1309-80E4-704D-9628-24A352D9572D}" type="slidenum">
              <a:rPr lang="en-US"/>
              <a:pPr/>
              <a:t>30</a:t>
            </a:fld>
            <a:endParaRPr lang="en-US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DCF6EE-6BD8-D749-B972-5628BAB94811}" type="slidenum">
              <a:rPr lang="en-US"/>
              <a:pPr/>
              <a:t>31</a:t>
            </a:fld>
            <a:endParaRPr lang="en-US"/>
          </a:p>
        </p:txBody>
      </p:sp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3683D-7528-C343-A25F-78EEAF05DE14}" type="slidenum">
              <a:rPr lang="en-US"/>
              <a:pPr/>
              <a:t>32</a:t>
            </a:fld>
            <a:endParaRPr lang="en-US"/>
          </a:p>
        </p:txBody>
      </p:sp>
      <p:sp>
        <p:nvSpPr>
          <p:cNvPr id="41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A4357-F53E-3A4C-8DE3-7BDA031D125D}" type="slidenum">
              <a:rPr lang="en-US"/>
              <a:pPr/>
              <a:t>33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BB2D0-EC31-8C47-B8C7-163AAECC0FE2}" type="slidenum">
              <a:rPr lang="en-US"/>
              <a:pPr/>
              <a:t>34</a:t>
            </a:fld>
            <a:endParaRPr lang="en-US"/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551FE-06DF-6C4A-A2CD-22DC1C6A6269}" type="slidenum">
              <a:rPr lang="en-US"/>
              <a:pPr/>
              <a:t>35</a:t>
            </a:fld>
            <a:endParaRPr lang="en-US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15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8BE06-9054-614D-ACFC-98CA121456D2}" type="slidenum">
              <a:rPr lang="en-US"/>
              <a:pPr/>
              <a:t>36</a:t>
            </a:fld>
            <a:endParaRPr lang="en-US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A61D39-87E5-BF45-BF52-9A539674DC4D}" type="slidenum">
              <a:rPr lang="en-US"/>
              <a:pPr/>
              <a:t>37</a:t>
            </a:fld>
            <a:endParaRPr lang="en-US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629A4-999D-2C4D-9178-D8A85220EB1D}" type="slidenum">
              <a:rPr lang="en-US"/>
              <a:pPr/>
              <a:t>38</a:t>
            </a:fld>
            <a:endParaRPr lang="en-US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E260F-1670-B640-8B17-D8FC49ABF629}" type="slidenum">
              <a:rPr lang="en-US"/>
              <a:pPr/>
              <a:t>44</a:t>
            </a:fld>
            <a:endParaRPr lang="en-US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8EFE02-BD36-B94C-86FA-02DB746AEF54}" type="slidenum">
              <a:rPr lang="en-US"/>
              <a:pPr/>
              <a:t>46</a:t>
            </a:fld>
            <a:endParaRPr lang="en-US"/>
          </a:p>
        </p:txBody>
      </p:sp>
      <p:sp>
        <p:nvSpPr>
          <p:cNvPr id="38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99DDC-BD50-7347-947A-E2B0766C0188}" type="slidenum">
              <a:rPr lang="en-US"/>
              <a:pPr/>
              <a:t>16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17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46541-A5B7-7B42-A4FD-18DEF22C9A47}" type="slidenum">
              <a:rPr lang="en-US"/>
              <a:pPr/>
              <a:t>18</a:t>
            </a:fld>
            <a:endParaRPr lang="en-US"/>
          </a:p>
        </p:txBody>
      </p:sp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9FE4B-5A8F-3A4B-86C7-64F3F62F63E9}" type="slidenum">
              <a:rPr lang="en-US"/>
              <a:pPr/>
              <a:t>20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9ECDBD-01C0-1544-8E11-41CF1902E250}" type="slidenum">
              <a:rPr lang="en-US"/>
              <a:pPr/>
              <a:t>23</a:t>
            </a:fld>
            <a:endParaRPr lang="en-US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4F9EEE-FF26-6748-8A18-32C9804A0AC2}" type="slidenum">
              <a:rPr lang="en-US"/>
              <a:pPr/>
              <a:t>24</a:t>
            </a:fld>
            <a:endParaRPr lang="en-US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95EF3-CB9D-B646-BD02-8BA484566C5A}" type="slidenum">
              <a:rPr lang="en-US"/>
              <a:pPr/>
              <a:t>25</a:t>
            </a:fld>
            <a:endParaRPr 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6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5: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January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30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Dataflow Process Model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Processes allow expression of independent control</a:t>
            </a:r>
          </a:p>
          <a:p>
            <a:r>
              <a:rPr lang="en-US" dirty="0" smtClean="0"/>
              <a:t>Convenient for things that advance independently</a:t>
            </a:r>
          </a:p>
          <a:p>
            <a:r>
              <a:rPr lang="en-US" dirty="0" smtClean="0"/>
              <a:t>Performance optimization resource utilization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Communication</a:t>
            </a:r>
            <a:r>
              <a:rPr lang="en-US" dirty="0" smtClean="0"/>
              <a:t> – how move data between processes?</a:t>
            </a:r>
          </a:p>
          <a:p>
            <a:r>
              <a:rPr lang="en-US" b="1" dirty="0" smtClean="0"/>
              <a:t>Synchronization</a:t>
            </a:r>
            <a:r>
              <a:rPr lang="en-US" dirty="0" smtClean="0"/>
              <a:t> – how define how they advance relative to each other?</a:t>
            </a:r>
          </a:p>
          <a:p>
            <a:r>
              <a:rPr lang="en-US" b="1" dirty="0" smtClean="0"/>
              <a:t>Determinism</a:t>
            </a:r>
            <a:r>
              <a:rPr lang="en-US" dirty="0" smtClean="0"/>
              <a:t> – for the same inputs, do we get the same outputs?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– FIFO-like channels</a:t>
            </a:r>
          </a:p>
          <a:p>
            <a:r>
              <a:rPr lang="en-US" dirty="0" smtClean="0"/>
              <a:t>Synchronization – dataflow with </a:t>
            </a:r>
            <a:r>
              <a:rPr lang="en-US" dirty="0" err="1" smtClean="0"/>
              <a:t>FIFOs</a:t>
            </a:r>
            <a:endParaRPr lang="en-US" dirty="0" smtClean="0"/>
          </a:p>
          <a:p>
            <a:r>
              <a:rPr lang="en-US" dirty="0" smtClean="0"/>
              <a:t>Determinism – how to achieve</a:t>
            </a:r>
          </a:p>
          <a:p>
            <a:pPr lvl="1"/>
            <a:r>
              <a:rPr lang="en-US" dirty="0" smtClean="0"/>
              <a:t>…until you must give it up.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456-462C-264C-A9F4-9F39FF10CFC7}" type="slidenum">
              <a:rPr lang="en-US"/>
              <a:pPr/>
              <a:t>13</a:t>
            </a:fld>
            <a:endParaRPr lang="en-US"/>
          </a:p>
        </p:txBody>
      </p:sp>
      <p:sp>
        <p:nvSpPr>
          <p:cNvPr id="397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Dataflow Process Model</a:t>
            </a:r>
            <a:endParaRPr lang="en-US" dirty="0"/>
          </a:p>
        </p:txBody>
      </p:sp>
      <p:sp>
        <p:nvSpPr>
          <p:cNvPr id="397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Operation/Operator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Operation</a:t>
            </a:r>
            <a:r>
              <a:rPr lang="en-US" dirty="0" smtClean="0"/>
              <a:t> – logic computation to be </a:t>
            </a:r>
            <a:r>
              <a:rPr lang="en-US" dirty="0" smtClean="0"/>
              <a:t>performed</a:t>
            </a:r>
          </a:p>
          <a:p>
            <a:pPr lvl="1"/>
            <a:r>
              <a:rPr lang="en-US" dirty="0" smtClean="0"/>
              <a:t>A process that communicates through dataflow inputs and outputs</a:t>
            </a:r>
            <a:endParaRPr lang="en-US" dirty="0" smtClean="0"/>
          </a:p>
          <a:p>
            <a:r>
              <a:rPr lang="en-US" b="1" dirty="0" smtClean="0"/>
              <a:t>Operator</a:t>
            </a:r>
            <a:r>
              <a:rPr lang="en-US" dirty="0" smtClean="0"/>
              <a:t> – physical block that performs an Operation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15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</a:t>
            </a:r>
            <a:r>
              <a:rPr lang="en-US" dirty="0" smtClean="0"/>
              <a:t>operations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 </a:t>
            </a:r>
            <a:r>
              <a:rPr lang="en-US" dirty="0"/>
              <a:t>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</a:t>
            </a:r>
            <a:r>
              <a:rPr lang="en-US" dirty="0" smtClean="0"/>
              <a:t>operations </a:t>
            </a:r>
            <a:r>
              <a:rPr lang="en-US" dirty="0"/>
              <a:t>run </a:t>
            </a:r>
            <a:r>
              <a:rPr lang="en-US" dirty="0" smtClean="0"/>
              <a:t>concurrently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All processes</a:t>
            </a:r>
            <a:endParaRPr lang="en-US" dirty="0"/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</a:t>
            </a:r>
            <a:r>
              <a:rPr lang="en-US" b="1" dirty="0" smtClean="0"/>
              <a:t>flow (</a:t>
            </a:r>
            <a:r>
              <a:rPr lang="en-US" dirty="0" smtClean="0"/>
              <a:t>e.g. C</a:t>
            </a:r>
            <a:r>
              <a:rPr lang="en-US" b="1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 </a:t>
            </a:r>
            <a:r>
              <a:rPr lang="en-US" dirty="0"/>
              <a:t>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</a:t>
            </a:r>
            <a:r>
              <a:rPr lang="en-US" dirty="0" smtClean="0"/>
              <a:t>operation </a:t>
            </a:r>
            <a:r>
              <a:rPr lang="en-US" dirty="0"/>
              <a:t>runs at a time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defines </a:t>
            </a:r>
            <a:r>
              <a:rPr lang="en-US" dirty="0"/>
              <a:t>successor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7DD-0426-5C49-BB27-29BF90DD1C77}" type="slidenum">
              <a:rPr lang="en-US"/>
              <a:pPr/>
              <a:t>16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value with presence indication</a:t>
            </a:r>
          </a:p>
          <a:p>
            <a:pPr lvl="1"/>
            <a:r>
              <a:rPr lang="en-US" dirty="0"/>
              <a:t>May be conceptual</a:t>
            </a:r>
          </a:p>
          <a:p>
            <a:pPr lvl="2"/>
            <a:r>
              <a:rPr lang="en-US" dirty="0"/>
              <a:t>Only exist in high-level model</a:t>
            </a:r>
          </a:p>
          <a:p>
            <a:pPr lvl="2"/>
            <a:r>
              <a:rPr lang="en-US" dirty="0"/>
              <a:t>Not kept around at runtime</a:t>
            </a:r>
          </a:p>
          <a:p>
            <a:pPr lvl="1"/>
            <a:r>
              <a:rPr lang="en-US" dirty="0"/>
              <a:t>Or may be physically represented</a:t>
            </a:r>
          </a:p>
          <a:p>
            <a:pPr lvl="2"/>
            <a:r>
              <a:rPr lang="en-US" dirty="0"/>
              <a:t>One bit represents presence/absence of </a:t>
            </a:r>
            <a:r>
              <a:rPr lang="en-US" dirty="0" smtClean="0"/>
              <a:t>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17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Logical abstraction of a persistent point-to-point communication </a:t>
            </a:r>
            <a:r>
              <a:rPr lang="en-US" dirty="0" smtClean="0"/>
              <a:t>link between operators</a:t>
            </a:r>
          </a:p>
          <a:p>
            <a:pPr lvl="1"/>
            <a:r>
              <a:rPr lang="en-US" dirty="0"/>
              <a:t>Has a (single) source and sink</a:t>
            </a:r>
          </a:p>
          <a:p>
            <a:pPr lvl="1"/>
            <a:r>
              <a:rPr lang="en-US" dirty="0"/>
              <a:t>Carries data presence / flow control</a:t>
            </a:r>
          </a:p>
          <a:p>
            <a:pPr lvl="1"/>
            <a:r>
              <a:rPr lang="en-US" dirty="0"/>
              <a:t>Provides in-order (FIFO) delivery of data from source to sink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stream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DADD-6057-5B42-87F0-061BF195EEFF}" type="slidenum">
              <a:rPr lang="en-US"/>
              <a:pPr/>
              <a:t>18</a:t>
            </a:fld>
            <a:endParaRPr lang="en-US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Streams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Captures communications structure</a:t>
            </a:r>
          </a:p>
          <a:p>
            <a:pPr lvl="1"/>
            <a:r>
              <a:rPr lang="en-US"/>
              <a:t>Explicit producer</a:t>
            </a:r>
            <a:r>
              <a:rPr lang="en-US">
                <a:sym typeface="Wingdings" charset="2"/>
              </a:rPr>
              <a:t>consumer link up</a:t>
            </a:r>
            <a:endParaRPr lang="en-US"/>
          </a:p>
          <a:p>
            <a:r>
              <a:rPr lang="en-US"/>
              <a:t>Abstract communications</a:t>
            </a:r>
          </a:p>
          <a:p>
            <a:pPr lvl="1"/>
            <a:r>
              <a:rPr lang="en-US"/>
              <a:t>Physical resources or implementation</a:t>
            </a:r>
          </a:p>
          <a:p>
            <a:pPr lvl="1"/>
            <a:r>
              <a:rPr lang="en-US"/>
              <a:t>Delay from source to sink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Dataflow Process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Operators</a:t>
            </a:r>
          </a:p>
          <a:p>
            <a:r>
              <a:rPr lang="en-US" dirty="0" smtClean="0"/>
              <a:t>Connected by Streams</a:t>
            </a:r>
          </a:p>
          <a:p>
            <a:r>
              <a:rPr lang="en-US" dirty="0" smtClean="0"/>
              <a:t>Communicating with Data Tokens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" name="Picture 4" descr="df_blan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4343400"/>
            <a:ext cx="3867150" cy="1933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Dataflow Process Model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Motivation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Issues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Abstraction</a:t>
            </a:r>
          </a:p>
          <a:p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Aspirational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Recommended Approach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26E3-17B7-7348-8242-7761A25A0123}" type="slidenum">
              <a:rPr lang="en-US"/>
              <a:pPr/>
              <a:t>20</a:t>
            </a:fld>
            <a:endParaRPr lang="en-US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Abstracts Timing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Doesn’t say </a:t>
            </a:r>
          </a:p>
          <a:p>
            <a:pPr lvl="1"/>
            <a:r>
              <a:rPr lang="en-US" sz="2400" dirty="0"/>
              <a:t>on which cycle calculation </a:t>
            </a:r>
            <a:r>
              <a:rPr lang="en-US" sz="2400" dirty="0" smtClean="0"/>
              <a:t>occurs</a:t>
            </a:r>
            <a:endParaRPr lang="en-US" sz="2400" dirty="0" smtClean="0">
              <a:solidFill>
                <a:srgbClr val="00CC00"/>
              </a:solidFill>
            </a:endParaRPr>
          </a:p>
          <a:p>
            <a:r>
              <a:rPr lang="en-US" sz="2800" dirty="0"/>
              <a:t>Does say</a:t>
            </a:r>
          </a:p>
          <a:p>
            <a:pPr lvl="1"/>
            <a:r>
              <a:rPr lang="en-US" sz="2400" dirty="0"/>
              <a:t>What order operations occur in</a:t>
            </a:r>
          </a:p>
          <a:p>
            <a:pPr lvl="1"/>
            <a:r>
              <a:rPr lang="en-US" sz="2400" dirty="0"/>
              <a:t>How data interacts</a:t>
            </a:r>
          </a:p>
          <a:p>
            <a:pPr lvl="2"/>
            <a:r>
              <a:rPr lang="en-US" sz="2000" dirty="0"/>
              <a:t>i.e. which inputs get mixed together</a:t>
            </a:r>
          </a:p>
          <a:p>
            <a:r>
              <a:rPr lang="en-US" sz="2800" dirty="0"/>
              <a:t>Permits</a:t>
            </a:r>
          </a:p>
          <a:p>
            <a:pPr lvl="1"/>
            <a:r>
              <a:rPr lang="en-US" sz="2400" dirty="0"/>
              <a:t>Scheduling on different #</a:t>
            </a:r>
            <a:r>
              <a:rPr lang="en-US" sz="2400" dirty="0" smtClean="0"/>
              <a:t> and types of </a:t>
            </a:r>
            <a:r>
              <a:rPr lang="en-US" sz="2400" dirty="0"/>
              <a:t>resources</a:t>
            </a:r>
          </a:p>
          <a:p>
            <a:pPr lvl="1"/>
            <a:r>
              <a:rPr lang="en-US" sz="2400" dirty="0"/>
              <a:t>Operators with variable </a:t>
            </a:r>
            <a:r>
              <a:rPr lang="en-US" sz="2400" dirty="0" smtClean="0"/>
              <a:t>delay </a:t>
            </a:r>
            <a:r>
              <a:rPr lang="en-US" sz="2400" dirty="0" smtClean="0">
                <a:solidFill>
                  <a:srgbClr val="FF6600"/>
                </a:solidFill>
              </a:rPr>
              <a:t>[examples?]</a:t>
            </a:r>
          </a:p>
          <a:p>
            <a:pPr lvl="1"/>
            <a:r>
              <a:rPr lang="en-US" sz="2400" dirty="0"/>
              <a:t>Variable delay in </a:t>
            </a:r>
            <a:r>
              <a:rPr lang="en-US" sz="2400" dirty="0" smtClean="0"/>
              <a:t>interconnect </a:t>
            </a:r>
            <a:r>
              <a:rPr lang="en-US" sz="2400" dirty="0" smtClean="0">
                <a:solidFill>
                  <a:srgbClr val="FF6600"/>
                </a:solidFill>
              </a:rPr>
              <a:t>[examples?]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/>
              <a:t>Can be implemented on different operators with different characteristics</a:t>
            </a:r>
          </a:p>
          <a:p>
            <a:pPr lvl="1"/>
            <a:r>
              <a:rPr lang="en-US" dirty="0" smtClean="0"/>
              <a:t>Small or large processor</a:t>
            </a:r>
          </a:p>
          <a:p>
            <a:pPr lvl="1"/>
            <a:r>
              <a:rPr lang="en-US" dirty="0" smtClean="0"/>
              <a:t>Hardware unit</a:t>
            </a:r>
          </a:p>
          <a:p>
            <a:pPr lvl="1"/>
            <a:r>
              <a:rPr lang="en-US" dirty="0" smtClean="0"/>
              <a:t>Different levels of internal </a:t>
            </a:r>
          </a:p>
          <a:p>
            <a:pPr lvl="2"/>
            <a:r>
              <a:rPr lang="en-US" dirty="0" smtClean="0"/>
              <a:t>Data-level parallelism</a:t>
            </a:r>
          </a:p>
          <a:p>
            <a:pPr lvl="2"/>
            <a:r>
              <a:rPr lang="en-US" dirty="0" smtClean="0"/>
              <a:t>Instruction-level parallelism</a:t>
            </a:r>
          </a:p>
          <a:p>
            <a:r>
              <a:rPr lang="en-US" dirty="0" smtClean="0"/>
              <a:t>May itself be described as</a:t>
            </a:r>
          </a:p>
          <a:p>
            <a:pPr lvl="1"/>
            <a:r>
              <a:rPr lang="en-US" dirty="0" smtClean="0"/>
              <a:t>Dataflow process network, sequential, hardware register transfer language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Operators with Variable Delay</a:t>
            </a:r>
          </a:p>
          <a:p>
            <a:pPr lvl="1"/>
            <a:r>
              <a:rPr lang="en-US" dirty="0" smtClean="0"/>
              <a:t>Cached memory or computation</a:t>
            </a:r>
          </a:p>
          <a:p>
            <a:pPr lvl="1"/>
            <a:r>
              <a:rPr lang="en-US" dirty="0" smtClean="0"/>
              <a:t>Shift-and-add multiply</a:t>
            </a:r>
          </a:p>
          <a:p>
            <a:pPr lvl="1"/>
            <a:r>
              <a:rPr lang="en-US" dirty="0" smtClean="0"/>
              <a:t>Iterative divide or square-root</a:t>
            </a:r>
          </a:p>
          <a:p>
            <a:r>
              <a:rPr lang="en-US" dirty="0" smtClean="0"/>
              <a:t>Variable delay interconnect</a:t>
            </a:r>
          </a:p>
          <a:p>
            <a:pPr lvl="1"/>
            <a:r>
              <a:rPr lang="en-US" dirty="0" smtClean="0"/>
              <a:t>Shared bus</a:t>
            </a:r>
          </a:p>
          <a:p>
            <a:pPr lvl="1"/>
            <a:r>
              <a:rPr lang="en-US" dirty="0" smtClean="0"/>
              <a:t>Distance changes </a:t>
            </a:r>
          </a:p>
          <a:p>
            <a:pPr lvl="2"/>
            <a:r>
              <a:rPr lang="en-US" dirty="0" smtClean="0"/>
              <a:t>Wireless, longer/shorter cables</a:t>
            </a:r>
          </a:p>
          <a:p>
            <a:pPr lvl="1"/>
            <a:r>
              <a:rPr lang="en-US" dirty="0" smtClean="0"/>
              <a:t>Computation placed on different </a:t>
            </a:r>
            <a:r>
              <a:rPr lang="en-US" dirty="0" smtClean="0"/>
              <a:t>cores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88A8B-B96F-2A40-803D-B9DDBC097E13}" type="slidenum">
              <a:rPr lang="en-US"/>
              <a:pPr/>
              <a:t>23</a:t>
            </a:fld>
            <a:endParaRPr 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Clock Independent Semantics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3940" name="Oval 4"/>
          <p:cNvSpPr>
            <a:spLocks noChangeArrowheads="1"/>
          </p:cNvSpPr>
          <p:nvPr/>
        </p:nvSpPr>
        <p:spPr bwMode="auto">
          <a:xfrm>
            <a:off x="914400" y="25908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1" name="Oval 5"/>
          <p:cNvSpPr>
            <a:spLocks noChangeArrowheads="1"/>
          </p:cNvSpPr>
          <p:nvPr/>
        </p:nvSpPr>
        <p:spPr bwMode="auto">
          <a:xfrm>
            <a:off x="914400" y="41148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2" name="Oval 6"/>
          <p:cNvSpPr>
            <a:spLocks noChangeArrowheads="1"/>
          </p:cNvSpPr>
          <p:nvPr/>
        </p:nvSpPr>
        <p:spPr bwMode="auto">
          <a:xfrm>
            <a:off x="4800600" y="23622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3" name="Line 7"/>
          <p:cNvSpPr>
            <a:spLocks noChangeShapeType="1"/>
          </p:cNvSpPr>
          <p:nvPr/>
        </p:nvSpPr>
        <p:spPr bwMode="auto">
          <a:xfrm>
            <a:off x="1371600" y="3505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4" name="Line 8"/>
          <p:cNvSpPr>
            <a:spLocks noChangeShapeType="1"/>
          </p:cNvSpPr>
          <p:nvPr/>
        </p:nvSpPr>
        <p:spPr bwMode="auto">
          <a:xfrm flipH="1">
            <a:off x="1828800" y="3124200"/>
            <a:ext cx="3124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5" name="Line 9"/>
          <p:cNvSpPr>
            <a:spLocks noChangeShapeType="1"/>
          </p:cNvSpPr>
          <p:nvPr/>
        </p:nvSpPr>
        <p:spPr bwMode="auto">
          <a:xfrm>
            <a:off x="1371600" y="5029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6" name="Text Box 10"/>
          <p:cNvSpPr txBox="1">
            <a:spLocks noChangeArrowheads="1"/>
          </p:cNvSpPr>
          <p:nvPr/>
        </p:nvSpPr>
        <p:spPr bwMode="auto">
          <a:xfrm>
            <a:off x="3336925" y="3851275"/>
            <a:ext cx="2019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Interconnect</a:t>
            </a:r>
          </a:p>
          <a:p>
            <a:r>
              <a:rPr lang="en-US"/>
              <a:t>Takes n-clocks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F69-37A8-3141-B473-7BC1ACFE3BFA}" type="slidenum">
              <a:rPr lang="en-US"/>
              <a:pPr/>
              <a:t>24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Semantics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implement semantics</a:t>
            </a:r>
          </a:p>
          <a:p>
            <a:pPr lvl="1"/>
            <a:r>
              <a:rPr lang="en-US" i="1" dirty="0"/>
              <a:t>i.e.</a:t>
            </a:r>
            <a:r>
              <a:rPr lang="en-US" dirty="0"/>
              <a:t> get same result as if computed as indicated</a:t>
            </a:r>
          </a:p>
          <a:p>
            <a:r>
              <a:rPr lang="en-US" dirty="0"/>
              <a:t>But can implement any way we want</a:t>
            </a:r>
          </a:p>
          <a:p>
            <a:pPr lvl="1"/>
            <a:r>
              <a:rPr lang="en-US" dirty="0"/>
              <a:t>That preserves the </a:t>
            </a:r>
            <a:r>
              <a:rPr lang="en-US" dirty="0" smtClean="0"/>
              <a:t>semantics</a:t>
            </a:r>
          </a:p>
          <a:p>
            <a:pPr lvl="1"/>
            <a:r>
              <a:rPr lang="en-US" dirty="0" smtClean="0"/>
              <a:t>Exploit freedom of 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31B4-D5E2-B649-89D6-B1958B9C77C8}" type="slidenum">
              <a:rPr lang="en-US"/>
              <a:pPr/>
              <a:t>25</a:t>
            </a:fld>
            <a:endParaRPr lang="en-US"/>
          </a:p>
        </p:txBody>
      </p:sp>
      <p:sp>
        <p:nvSpPr>
          <p:cNvPr id="394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Dataflow Variants</a:t>
            </a:r>
          </a:p>
        </p:txBody>
      </p:sp>
      <p:sp>
        <p:nvSpPr>
          <p:cNvPr id="3942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8CF2-AF14-6B47-A43E-533DB3C483A6}" type="slidenum">
              <a:rPr lang="en-US"/>
              <a:pPr/>
              <a:t>26</a:t>
            </a:fld>
            <a:endParaRPr lang="en-US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</a:t>
            </a:r>
            <a:r>
              <a:rPr lang="en-US" dirty="0" smtClean="0"/>
              <a:t>Dataflow (SDF)</a:t>
            </a:r>
            <a:endParaRPr lang="en-US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Particular, restricted form of dataflow</a:t>
            </a:r>
          </a:p>
          <a:p>
            <a:r>
              <a:rPr lang="en-US" dirty="0"/>
              <a:t>Each </a:t>
            </a:r>
            <a:r>
              <a:rPr lang="en-US" dirty="0" smtClean="0"/>
              <a:t>operation</a:t>
            </a:r>
          </a:p>
          <a:p>
            <a:pPr lvl="1"/>
            <a:r>
              <a:rPr lang="en-US" dirty="0"/>
              <a:t>Consumes a fixed number of input tokens</a:t>
            </a:r>
          </a:p>
          <a:p>
            <a:pPr lvl="1"/>
            <a:r>
              <a:rPr lang="en-US" dirty="0"/>
              <a:t>Produces a fixed number of output tokens</a:t>
            </a:r>
          </a:p>
          <a:p>
            <a:pPr lvl="1"/>
            <a:r>
              <a:rPr lang="en-US" dirty="0"/>
              <a:t>When full set of inputs are available</a:t>
            </a:r>
          </a:p>
          <a:p>
            <a:pPr lvl="2"/>
            <a:r>
              <a:rPr lang="en-US" dirty="0"/>
              <a:t>Can produce output</a:t>
            </a:r>
          </a:p>
          <a:p>
            <a:pPr lvl="1"/>
            <a:r>
              <a:rPr lang="en-US" dirty="0"/>
              <a:t>Can fire any (all) </a:t>
            </a:r>
            <a:r>
              <a:rPr lang="en-US" dirty="0" smtClean="0"/>
              <a:t>operations </a:t>
            </a:r>
            <a:r>
              <a:rPr lang="en-US" dirty="0"/>
              <a:t>with inputs available at any point in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43" y="1803400"/>
            <a:ext cx="2981357" cy="5054600"/>
          </a:xfrm>
          <a:prstGeom prst="rect">
            <a:avLst/>
          </a:prstGeom>
        </p:spPr>
      </p:pic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DE19-C497-F144-83EA-47FEB89A3857}" type="slidenum">
              <a:rPr lang="en-US"/>
              <a:pPr/>
              <a:t>27</a:t>
            </a:fld>
            <a:endParaRPr 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Synchronous Dataflow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0" y="3276600"/>
            <a:ext cx="6096000" cy="2209800"/>
            <a:chOff x="1104" y="1632"/>
            <a:chExt cx="3840" cy="1392"/>
          </a:xfrm>
        </p:grpSpPr>
        <p:sp>
          <p:nvSpPr>
            <p:cNvPr id="406533" name="Oval 5"/>
            <p:cNvSpPr>
              <a:spLocks noChangeArrowheads="1"/>
            </p:cNvSpPr>
            <p:nvPr/>
          </p:nvSpPr>
          <p:spPr bwMode="auto">
            <a:xfrm>
              <a:off x="4032" y="1632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/>
                <a:t>+</a:t>
              </a:r>
            </a:p>
          </p:txBody>
        </p:sp>
        <p:sp>
          <p:nvSpPr>
            <p:cNvPr id="406534" name="Oval 6"/>
            <p:cNvSpPr>
              <a:spLocks noChangeArrowheads="1"/>
            </p:cNvSpPr>
            <p:nvPr/>
          </p:nvSpPr>
          <p:spPr bwMode="auto">
            <a:xfrm>
              <a:off x="1680" y="1632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/>
                <a:t>+</a:t>
              </a:r>
            </a:p>
          </p:txBody>
        </p:sp>
        <p:sp>
          <p:nvSpPr>
            <p:cNvPr id="406535" name="Oval 7"/>
            <p:cNvSpPr>
              <a:spLocks noChangeArrowheads="1"/>
            </p:cNvSpPr>
            <p:nvPr/>
          </p:nvSpPr>
          <p:spPr bwMode="auto">
            <a:xfrm>
              <a:off x="2256" y="2064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ea typeface="Times New Roman" charset="0"/>
                  <a:cs typeface="Times New Roman" charset="0"/>
                </a:rPr>
                <a:t>×</a:t>
              </a:r>
              <a:r>
                <a:rPr lang="en-US"/>
                <a:t>k</a:t>
              </a:r>
            </a:p>
          </p:txBody>
        </p:sp>
        <p:sp>
          <p:nvSpPr>
            <p:cNvPr id="406536" name="Oval 8"/>
            <p:cNvSpPr>
              <a:spLocks noChangeArrowheads="1"/>
            </p:cNvSpPr>
            <p:nvPr/>
          </p:nvSpPr>
          <p:spPr bwMode="auto">
            <a:xfrm>
              <a:off x="2256" y="2640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×</a:t>
              </a:r>
              <a:r>
                <a:rPr lang="en-US" dirty="0" err="1"/>
                <a:t>k</a:t>
              </a:r>
              <a:endParaRPr lang="en-US" dirty="0"/>
            </a:p>
          </p:txBody>
        </p:sp>
        <p:sp>
          <p:nvSpPr>
            <p:cNvPr id="406538" name="Oval 10"/>
            <p:cNvSpPr>
              <a:spLocks noChangeArrowheads="1"/>
            </p:cNvSpPr>
            <p:nvPr/>
          </p:nvSpPr>
          <p:spPr bwMode="auto">
            <a:xfrm>
              <a:off x="3264" y="2640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×k</a:t>
              </a:r>
            </a:p>
          </p:txBody>
        </p:sp>
        <p:sp>
          <p:nvSpPr>
            <p:cNvPr id="406540" name="Oval 12"/>
            <p:cNvSpPr>
              <a:spLocks noChangeArrowheads="1"/>
            </p:cNvSpPr>
            <p:nvPr/>
          </p:nvSpPr>
          <p:spPr bwMode="auto">
            <a:xfrm>
              <a:off x="2880" y="273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1" name="Oval 13"/>
            <p:cNvSpPr>
              <a:spLocks noChangeArrowheads="1"/>
            </p:cNvSpPr>
            <p:nvPr/>
          </p:nvSpPr>
          <p:spPr bwMode="auto">
            <a:xfrm>
              <a:off x="2880" y="2208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2" name="Line 14"/>
            <p:cNvSpPr>
              <a:spLocks noChangeShapeType="1"/>
            </p:cNvSpPr>
            <p:nvPr/>
          </p:nvSpPr>
          <p:spPr bwMode="auto">
            <a:xfrm>
              <a:off x="1104" y="182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3" name="Line 15"/>
            <p:cNvSpPr>
              <a:spLocks noChangeShapeType="1"/>
            </p:cNvSpPr>
            <p:nvPr/>
          </p:nvSpPr>
          <p:spPr bwMode="auto">
            <a:xfrm>
              <a:off x="2064" y="18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4" name="Line 16"/>
            <p:cNvSpPr>
              <a:spLocks noChangeShapeType="1"/>
            </p:cNvSpPr>
            <p:nvPr/>
          </p:nvSpPr>
          <p:spPr bwMode="auto">
            <a:xfrm>
              <a:off x="3024" y="1824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5" name="Line 17"/>
            <p:cNvSpPr>
              <a:spLocks noChangeShapeType="1"/>
            </p:cNvSpPr>
            <p:nvPr/>
          </p:nvSpPr>
          <p:spPr bwMode="auto">
            <a:xfrm>
              <a:off x="2966" y="18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6" name="Line 18"/>
            <p:cNvSpPr>
              <a:spLocks noChangeShapeType="1"/>
            </p:cNvSpPr>
            <p:nvPr/>
          </p:nvSpPr>
          <p:spPr bwMode="auto">
            <a:xfrm>
              <a:off x="2948" y="23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0" name="Line 22"/>
            <p:cNvSpPr>
              <a:spLocks noChangeShapeType="1"/>
            </p:cNvSpPr>
            <p:nvPr/>
          </p:nvSpPr>
          <p:spPr bwMode="auto">
            <a:xfrm flipH="1">
              <a:off x="2640" y="22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1" name="Line 23"/>
            <p:cNvSpPr>
              <a:spLocks noChangeShapeType="1"/>
            </p:cNvSpPr>
            <p:nvPr/>
          </p:nvSpPr>
          <p:spPr bwMode="auto">
            <a:xfrm flipH="1">
              <a:off x="2640" y="283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2" name="Line 24"/>
            <p:cNvSpPr>
              <a:spLocks noChangeShapeType="1"/>
            </p:cNvSpPr>
            <p:nvPr/>
          </p:nvSpPr>
          <p:spPr bwMode="auto">
            <a:xfrm>
              <a:off x="3024" y="283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3" name="Line 25"/>
            <p:cNvSpPr>
              <a:spLocks noChangeShapeType="1"/>
            </p:cNvSpPr>
            <p:nvPr/>
          </p:nvSpPr>
          <p:spPr bwMode="auto">
            <a:xfrm>
              <a:off x="3024" y="226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7" name="Line 29"/>
            <p:cNvSpPr>
              <a:spLocks noChangeShapeType="1"/>
            </p:cNvSpPr>
            <p:nvPr/>
          </p:nvSpPr>
          <p:spPr bwMode="auto">
            <a:xfrm flipH="1" flipV="1">
              <a:off x="2016" y="196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8" name="Line 30"/>
            <p:cNvSpPr>
              <a:spLocks noChangeShapeType="1"/>
            </p:cNvSpPr>
            <p:nvPr/>
          </p:nvSpPr>
          <p:spPr bwMode="auto">
            <a:xfrm flipH="1" flipV="1">
              <a:off x="1872" y="2016"/>
              <a:ext cx="384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9" name="Line 31"/>
            <p:cNvSpPr>
              <a:spLocks noChangeShapeType="1"/>
            </p:cNvSpPr>
            <p:nvPr/>
          </p:nvSpPr>
          <p:spPr bwMode="auto">
            <a:xfrm flipV="1">
              <a:off x="3600" y="1968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60" name="Line 32"/>
            <p:cNvSpPr>
              <a:spLocks noChangeShapeType="1"/>
            </p:cNvSpPr>
            <p:nvPr/>
          </p:nvSpPr>
          <p:spPr bwMode="auto">
            <a:xfrm flipV="1">
              <a:off x="3648" y="2016"/>
              <a:ext cx="52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61" name="Line 33"/>
            <p:cNvSpPr>
              <a:spLocks noChangeShapeType="1"/>
            </p:cNvSpPr>
            <p:nvPr/>
          </p:nvSpPr>
          <p:spPr bwMode="auto">
            <a:xfrm>
              <a:off x="4416" y="182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39" name="Oval 11"/>
            <p:cNvSpPr>
              <a:spLocks noChangeArrowheads="1"/>
            </p:cNvSpPr>
            <p:nvPr/>
          </p:nvSpPr>
          <p:spPr bwMode="auto">
            <a:xfrm>
              <a:off x="2880" y="177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37" name="Oval 9"/>
            <p:cNvSpPr>
              <a:spLocks noChangeArrowheads="1"/>
            </p:cNvSpPr>
            <p:nvPr/>
          </p:nvSpPr>
          <p:spPr bwMode="auto">
            <a:xfrm>
              <a:off x="3264" y="2064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×k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3B7B-69BC-7848-B38C-2C06C3CC6E10}" type="slidenum">
              <a:rPr lang="en-US"/>
              <a:pPr/>
              <a:t>28</a:t>
            </a:fld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SDF: Execution Semantics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/>
              <a:t>while (true)</a:t>
            </a:r>
          </a:p>
          <a:p>
            <a:pPr lvl="1">
              <a:buFontTx/>
              <a:buNone/>
            </a:pPr>
            <a:r>
              <a:rPr lang="en-US" dirty="0"/>
              <a:t>Pick up any operator</a:t>
            </a:r>
          </a:p>
          <a:p>
            <a:pPr lvl="1">
              <a:buFontTx/>
              <a:buNone/>
            </a:pPr>
            <a:r>
              <a:rPr lang="en-US" dirty="0"/>
              <a:t>If </a:t>
            </a:r>
            <a:r>
              <a:rPr lang="en-US" dirty="0" smtClean="0"/>
              <a:t>operation </a:t>
            </a:r>
            <a:r>
              <a:rPr lang="en-US" dirty="0"/>
              <a:t>has full set of inputs</a:t>
            </a:r>
          </a:p>
          <a:p>
            <a:pPr lvl="2">
              <a:buFontTx/>
              <a:buNone/>
            </a:pPr>
            <a:r>
              <a:rPr lang="en-US" sz="2800" dirty="0"/>
              <a:t>Compute </a:t>
            </a:r>
            <a:r>
              <a:rPr lang="en-US" sz="2800" dirty="0" smtClean="0"/>
              <a:t>operation</a:t>
            </a:r>
          </a:p>
          <a:p>
            <a:pPr lvl="2">
              <a:buFontTx/>
              <a:buNone/>
            </a:pPr>
            <a:r>
              <a:rPr lang="en-US" sz="2800" dirty="0"/>
              <a:t>Produce outputs</a:t>
            </a:r>
          </a:p>
          <a:p>
            <a:pPr lvl="2">
              <a:buFontTx/>
              <a:buNone/>
            </a:pPr>
            <a:r>
              <a:rPr lang="en-US" sz="2800" dirty="0"/>
              <a:t>Send outputs to consumers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C0ED-1487-2D46-B1B3-D5EB413F25EA}" type="slidenum">
              <a:rPr lang="en-US"/>
              <a:pPr/>
              <a:t>29</a:t>
            </a:fld>
            <a:endParaRPr lang="en-US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 err="1"/>
              <a:t>Multirate</a:t>
            </a:r>
            <a:r>
              <a:rPr lang="en-US" sz="4000" dirty="0"/>
              <a:t> Synchronous Dataflow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343400"/>
          </a:xfrm>
        </p:spPr>
        <p:txBody>
          <a:bodyPr/>
          <a:lstStyle/>
          <a:p>
            <a:r>
              <a:rPr lang="en-US" dirty="0"/>
              <a:t>Rates can be different</a:t>
            </a:r>
          </a:p>
          <a:p>
            <a:pPr lvl="1"/>
            <a:r>
              <a:rPr lang="en-US" dirty="0"/>
              <a:t>Allow lower frequency operations</a:t>
            </a:r>
          </a:p>
          <a:p>
            <a:pPr lvl="1"/>
            <a:r>
              <a:rPr lang="en-US" dirty="0"/>
              <a:t>Communicates rates </a:t>
            </a:r>
            <a:r>
              <a:rPr lang="en-US" dirty="0" smtClean="0"/>
              <a:t>to</a:t>
            </a:r>
            <a:r>
              <a:rPr lang="en-US" dirty="0" smtClean="0"/>
              <a:t> tools</a:t>
            </a:r>
            <a:endParaRPr lang="en-US" dirty="0" smtClean="0"/>
          </a:p>
          <a:p>
            <a:pPr lvl="2"/>
            <a:r>
              <a:rPr lang="en-US" dirty="0"/>
              <a:t>Use in scheduling, provisioning</a:t>
            </a:r>
          </a:p>
          <a:p>
            <a:pPr lvl="1"/>
            <a:r>
              <a:rPr lang="en-US" dirty="0"/>
              <a:t>Rates must be </a:t>
            </a:r>
            <a:r>
              <a:rPr lang="en-US" dirty="0" smtClean="0"/>
              <a:t>constant</a:t>
            </a:r>
          </a:p>
          <a:p>
            <a:pPr lvl="2"/>
            <a:r>
              <a:rPr lang="en-US" dirty="0" smtClean="0"/>
              <a:t>Data independent</a:t>
            </a:r>
            <a:endParaRPr lang="en-US" dirty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57200" y="5257800"/>
            <a:ext cx="2667000" cy="1025525"/>
            <a:chOff x="288" y="2906"/>
            <a:chExt cx="1680" cy="646"/>
          </a:xfrm>
        </p:grpSpPr>
        <p:sp>
          <p:nvSpPr>
            <p:cNvPr id="345094" name="Oval 6"/>
            <p:cNvSpPr>
              <a:spLocks noChangeArrowheads="1"/>
            </p:cNvSpPr>
            <p:nvPr/>
          </p:nvSpPr>
          <p:spPr bwMode="auto">
            <a:xfrm>
              <a:off x="624" y="2976"/>
              <a:ext cx="1008" cy="57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decimate</a:t>
              </a:r>
            </a:p>
          </p:txBody>
        </p:sp>
        <p:sp>
          <p:nvSpPr>
            <p:cNvPr id="345095" name="Line 7"/>
            <p:cNvSpPr>
              <a:spLocks noChangeShapeType="1"/>
            </p:cNvSpPr>
            <p:nvPr/>
          </p:nvSpPr>
          <p:spPr bwMode="auto">
            <a:xfrm>
              <a:off x="288" y="32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096" name="Line 8"/>
            <p:cNvSpPr>
              <a:spLocks noChangeShapeType="1"/>
            </p:cNvSpPr>
            <p:nvPr/>
          </p:nvSpPr>
          <p:spPr bwMode="auto">
            <a:xfrm>
              <a:off x="1632" y="32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097" name="Text Box 9"/>
            <p:cNvSpPr txBox="1">
              <a:spLocks noChangeArrowheads="1"/>
            </p:cNvSpPr>
            <p:nvPr/>
          </p:nvSpPr>
          <p:spPr bwMode="auto">
            <a:xfrm>
              <a:off x="374" y="290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45098" name="Text Box 10"/>
            <p:cNvSpPr txBox="1">
              <a:spLocks noChangeArrowheads="1"/>
            </p:cNvSpPr>
            <p:nvPr/>
          </p:nvSpPr>
          <p:spPr bwMode="auto">
            <a:xfrm>
              <a:off x="1670" y="295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4572000"/>
            <a:ext cx="4267200" cy="18931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Parallelism can be natural</a:t>
            </a:r>
          </a:p>
          <a:p>
            <a:r>
              <a:rPr lang="en-US" dirty="0" smtClean="0"/>
              <a:t>Discipline to avoid common pitfalls</a:t>
            </a:r>
          </a:p>
          <a:p>
            <a:pPr lvl="1"/>
            <a:r>
              <a:rPr lang="en-US" dirty="0" smtClean="0"/>
              <a:t>Maintain determinism</a:t>
            </a:r>
          </a:p>
          <a:p>
            <a:pPr lvl="2"/>
            <a:r>
              <a:rPr lang="en-US" dirty="0" smtClean="0"/>
              <a:t>…a</a:t>
            </a:r>
            <a:r>
              <a:rPr lang="en-US" dirty="0" smtClean="0"/>
              <a:t>s much as possible</a:t>
            </a:r>
          </a:p>
          <a:p>
            <a:r>
              <a:rPr lang="en-US" dirty="0" smtClean="0"/>
              <a:t>Identify rich potential parallelism</a:t>
            </a:r>
          </a:p>
          <a:p>
            <a:r>
              <a:rPr lang="en-US" dirty="0" smtClean="0"/>
              <a:t>Abstract out implementation details</a:t>
            </a:r>
          </a:p>
          <a:p>
            <a:pPr lvl="1"/>
            <a:r>
              <a:rPr lang="en-US" dirty="0" smtClean="0"/>
              <a:t>Admit to many implementations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4B79-094B-1B44-B08F-75D3D900A791}" type="slidenum">
              <a:rPr lang="en-US"/>
              <a:pPr/>
              <a:t>30</a:t>
            </a:fld>
            <a:endParaRPr 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SDF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0772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Can validate flows to check legal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Like KCL </a:t>
            </a:r>
            <a:r>
              <a:rPr lang="en-US" sz="2400" dirty="0" err="1">
                <a:sym typeface="Wingdings" charset="2"/>
              </a:rPr>
              <a:t></a:t>
            </a:r>
            <a:r>
              <a:rPr lang="en-US" sz="2400" dirty="0">
                <a:sym typeface="Wingdings" charset="2"/>
              </a:rPr>
              <a:t> token flow must be conserved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No node should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be starved of tokens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Collect tokens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Schedule</a:t>
            </a:r>
            <a:r>
              <a:rPr lang="en-US" sz="2800" dirty="0" smtClean="0"/>
              <a:t> operations onto </a:t>
            </a:r>
            <a:r>
              <a:rPr lang="en-US" sz="2800" dirty="0"/>
              <a:t>processing elements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Provisioning of operators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Provide real-time </a:t>
            </a:r>
            <a:r>
              <a:rPr lang="en-US" sz="2800" dirty="0" smtClean="0"/>
              <a:t>guarantees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Compute required depth of all buffers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Model restrictions 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analysis power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err="1"/>
              <a:t>Simulink</a:t>
            </a:r>
            <a:r>
              <a:rPr lang="en-US" sz="2800" dirty="0"/>
              <a:t> is SDF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FCD2-4292-094A-9B11-50A4C4FEE6CD}" type="slidenum">
              <a:rPr lang="en-US"/>
              <a:pPr/>
              <a:t>31</a:t>
            </a:fld>
            <a:endParaRPr 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SDF: good/bad graphs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219200" y="2667000"/>
            <a:ext cx="2590800" cy="3429000"/>
            <a:chOff x="3552" y="1680"/>
            <a:chExt cx="1632" cy="2160"/>
          </a:xfrm>
        </p:grpSpPr>
        <p:grpSp>
          <p:nvGrpSpPr>
            <p:cNvPr id="3" name="Group 35"/>
            <p:cNvGrpSpPr>
              <a:grpSpLocks/>
            </p:cNvGrpSpPr>
            <p:nvPr/>
          </p:nvGrpSpPr>
          <p:grpSpPr bwMode="auto">
            <a:xfrm>
              <a:off x="3552" y="1824"/>
              <a:ext cx="1009" cy="1776"/>
              <a:chOff x="1104" y="1728"/>
              <a:chExt cx="1009" cy="1776"/>
            </a:xfrm>
          </p:grpSpPr>
          <p:sp>
            <p:nvSpPr>
              <p:cNvPr id="408612" name="Oval 36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576" cy="57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8613" name="Oval 37"/>
              <p:cNvSpPr>
                <a:spLocks noChangeArrowheads="1"/>
              </p:cNvSpPr>
              <p:nvPr/>
            </p:nvSpPr>
            <p:spPr bwMode="auto">
              <a:xfrm>
                <a:off x="1536" y="2928"/>
                <a:ext cx="576" cy="57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408614" name="AutoShape 38"/>
              <p:cNvCxnSpPr>
                <a:cxnSpLocks noChangeShapeType="1"/>
                <a:stCxn id="408612" idx="6"/>
                <a:endCxn id="408613" idx="6"/>
              </p:cNvCxnSpPr>
              <p:nvPr/>
            </p:nvCxnSpPr>
            <p:spPr bwMode="auto">
              <a:xfrm>
                <a:off x="2112" y="2256"/>
                <a:ext cx="1" cy="960"/>
              </a:xfrm>
              <a:prstGeom prst="curvedConnector3">
                <a:avLst>
                  <a:gd name="adj1" fmla="val 144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408615" name="AutoShape 39"/>
              <p:cNvCxnSpPr>
                <a:cxnSpLocks noChangeShapeType="1"/>
                <a:stCxn id="408613" idx="2"/>
                <a:endCxn id="408612" idx="2"/>
              </p:cNvCxnSpPr>
              <p:nvPr/>
            </p:nvCxnSpPr>
            <p:spPr bwMode="auto">
              <a:xfrm rot="10800000" flipH="1">
                <a:off x="1536" y="2256"/>
                <a:ext cx="1" cy="960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408616" name="AutoShape 40"/>
              <p:cNvCxnSpPr>
                <a:cxnSpLocks noChangeShapeType="1"/>
                <a:endCxn id="408612" idx="1"/>
              </p:cNvCxnSpPr>
              <p:nvPr/>
            </p:nvCxnSpPr>
            <p:spPr bwMode="auto">
              <a:xfrm>
                <a:off x="1104" y="1728"/>
                <a:ext cx="516" cy="324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  <p:sp>
          <p:nvSpPr>
            <p:cNvPr id="408617" name="Text Box 41"/>
            <p:cNvSpPr txBox="1">
              <a:spLocks noChangeArrowheads="1"/>
            </p:cNvSpPr>
            <p:nvPr/>
          </p:nvSpPr>
          <p:spPr bwMode="auto">
            <a:xfrm>
              <a:off x="3888" y="168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08618" name="Text Box 42"/>
            <p:cNvSpPr txBox="1">
              <a:spLocks noChangeArrowheads="1"/>
            </p:cNvSpPr>
            <p:nvPr/>
          </p:nvSpPr>
          <p:spPr bwMode="auto">
            <a:xfrm>
              <a:off x="4560" y="211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408619" name="Text Box 43"/>
            <p:cNvSpPr txBox="1">
              <a:spLocks noChangeArrowheads="1"/>
            </p:cNvSpPr>
            <p:nvPr/>
          </p:nvSpPr>
          <p:spPr bwMode="auto">
            <a:xfrm>
              <a:off x="4704" y="302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08620" name="Text Box 44"/>
            <p:cNvSpPr txBox="1">
              <a:spLocks noChangeArrowheads="1"/>
            </p:cNvSpPr>
            <p:nvPr/>
          </p:nvSpPr>
          <p:spPr bwMode="auto">
            <a:xfrm>
              <a:off x="3648" y="220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08621" name="Text Box 45"/>
            <p:cNvSpPr txBox="1">
              <a:spLocks noChangeArrowheads="1"/>
            </p:cNvSpPr>
            <p:nvPr/>
          </p:nvSpPr>
          <p:spPr bwMode="auto">
            <a:xfrm>
              <a:off x="3696" y="316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cxnSp>
          <p:nvCxnSpPr>
            <p:cNvPr id="408622" name="AutoShape 46"/>
            <p:cNvCxnSpPr>
              <a:cxnSpLocks noChangeShapeType="1"/>
              <a:stCxn id="408613" idx="4"/>
            </p:cNvCxnSpPr>
            <p:nvPr/>
          </p:nvCxnSpPr>
          <p:spPr bwMode="auto">
            <a:xfrm rot="16200000" flipH="1">
              <a:off x="4608" y="3264"/>
              <a:ext cx="240" cy="9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08623" name="Text Box 47"/>
            <p:cNvSpPr txBox="1">
              <a:spLocks noChangeArrowheads="1"/>
            </p:cNvSpPr>
            <p:nvPr/>
          </p:nvSpPr>
          <p:spPr bwMode="auto">
            <a:xfrm>
              <a:off x="4454" y="353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4" name="Group 35"/>
          <p:cNvGrpSpPr/>
          <p:nvPr/>
        </p:nvGrpSpPr>
        <p:grpSpPr>
          <a:xfrm>
            <a:off x="6096000" y="2667000"/>
            <a:ext cx="2590800" cy="3429000"/>
            <a:chOff x="6096000" y="2667000"/>
            <a:chExt cx="2590800" cy="3429000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6096000" y="2667000"/>
              <a:ext cx="2590800" cy="3429000"/>
              <a:chOff x="3552" y="1680"/>
              <a:chExt cx="1632" cy="2160"/>
            </a:xfrm>
          </p:grpSpPr>
          <p:grpSp>
            <p:nvGrpSpPr>
              <p:cNvPr id="6" name="Group 18"/>
              <p:cNvGrpSpPr>
                <a:grpSpLocks/>
              </p:cNvGrpSpPr>
              <p:nvPr/>
            </p:nvGrpSpPr>
            <p:grpSpPr bwMode="auto">
              <a:xfrm>
                <a:off x="3552" y="1824"/>
                <a:ext cx="1009" cy="1776"/>
                <a:chOff x="1104" y="1728"/>
                <a:chExt cx="1009" cy="1776"/>
              </a:xfrm>
            </p:grpSpPr>
            <p:sp>
              <p:nvSpPr>
                <p:cNvPr id="408595" name="Oval 19"/>
                <p:cNvSpPr>
                  <a:spLocks noChangeArrowheads="1"/>
                </p:cNvSpPr>
                <p:nvPr/>
              </p:nvSpPr>
              <p:spPr bwMode="auto">
                <a:xfrm>
                  <a:off x="1536" y="196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8596" name="Oval 20"/>
                <p:cNvSpPr>
                  <a:spLocks noChangeArrowheads="1"/>
                </p:cNvSpPr>
                <p:nvPr/>
              </p:nvSpPr>
              <p:spPr bwMode="auto">
                <a:xfrm>
                  <a:off x="1536" y="292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408597" name="AutoShape 21"/>
                <p:cNvCxnSpPr>
                  <a:cxnSpLocks noChangeShapeType="1"/>
                  <a:stCxn id="408595" idx="6"/>
                  <a:endCxn id="408596" idx="6"/>
                </p:cNvCxnSpPr>
                <p:nvPr/>
              </p:nvCxnSpPr>
              <p:spPr bwMode="auto">
                <a:xfrm>
                  <a:off x="2112" y="2256"/>
                  <a:ext cx="1" cy="960"/>
                </a:xfrm>
                <a:prstGeom prst="curvedConnector3">
                  <a:avLst>
                    <a:gd name="adj1" fmla="val 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08598" name="AutoShape 22"/>
                <p:cNvCxnSpPr>
                  <a:cxnSpLocks noChangeShapeType="1"/>
                  <a:stCxn id="408596" idx="2"/>
                  <a:endCxn id="408595" idx="2"/>
                </p:cNvCxnSpPr>
                <p:nvPr/>
              </p:nvCxnSpPr>
              <p:spPr bwMode="auto">
                <a:xfrm rot="10800000" flipH="1">
                  <a:off x="1536" y="2256"/>
                  <a:ext cx="1" cy="960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08599" name="AutoShape 23"/>
                <p:cNvCxnSpPr>
                  <a:cxnSpLocks noChangeShapeType="1"/>
                  <a:endCxn id="408595" idx="1"/>
                </p:cNvCxnSpPr>
                <p:nvPr/>
              </p:nvCxnSpPr>
              <p:spPr bwMode="auto">
                <a:xfrm>
                  <a:off x="1104" y="1728"/>
                  <a:ext cx="516" cy="324"/>
                </a:xfrm>
                <a:prstGeom prst="curvedConnector2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sp>
            <p:nvSpPr>
              <p:cNvPr id="408602" name="Text Box 26"/>
              <p:cNvSpPr txBox="1">
                <a:spLocks noChangeArrowheads="1"/>
              </p:cNvSpPr>
              <p:nvPr/>
            </p:nvSpPr>
            <p:spPr bwMode="auto">
              <a:xfrm>
                <a:off x="3888" y="16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08603" name="Text Box 27"/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08604" name="Text Box 28"/>
              <p:cNvSpPr txBox="1">
                <a:spLocks noChangeArrowheads="1"/>
              </p:cNvSpPr>
              <p:nvPr/>
            </p:nvSpPr>
            <p:spPr bwMode="auto">
              <a:xfrm>
                <a:off x="4704" y="302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08605" name="Text Box 29"/>
              <p:cNvSpPr txBox="1">
                <a:spLocks noChangeArrowheads="1"/>
              </p:cNvSpPr>
              <p:nvPr/>
            </p:nvSpPr>
            <p:spPr bwMode="auto">
              <a:xfrm>
                <a:off x="3648" y="220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08606" name="Text Box 30"/>
              <p:cNvSpPr txBox="1">
                <a:spLocks noChangeArrowheads="1"/>
              </p:cNvSpPr>
              <p:nvPr/>
            </p:nvSpPr>
            <p:spPr bwMode="auto">
              <a:xfrm>
                <a:off x="3696" y="316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408607" name="AutoShape 31"/>
              <p:cNvCxnSpPr>
                <a:cxnSpLocks noChangeShapeType="1"/>
                <a:stCxn id="408596" idx="4"/>
              </p:cNvCxnSpPr>
              <p:nvPr/>
            </p:nvCxnSpPr>
            <p:spPr bwMode="auto">
              <a:xfrm rot="16200000" flipH="1">
                <a:off x="4608" y="3264"/>
                <a:ext cx="240" cy="912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408608" name="Text Box 32"/>
              <p:cNvSpPr txBox="1">
                <a:spLocks noChangeArrowheads="1"/>
              </p:cNvSpPr>
              <p:nvPr/>
            </p:nvSpPr>
            <p:spPr bwMode="auto">
              <a:xfrm>
                <a:off x="4454" y="353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sp>
          <p:nvSpPr>
            <p:cNvPr id="408639" name="Oval 63"/>
            <p:cNvSpPr>
              <a:spLocks noChangeArrowheads="1"/>
            </p:cNvSpPr>
            <p:nvPr/>
          </p:nvSpPr>
          <p:spPr bwMode="auto">
            <a:xfrm>
              <a:off x="7848600" y="43434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8640" name="Oval 64"/>
          <p:cNvSpPr>
            <a:spLocks noChangeArrowheads="1"/>
          </p:cNvSpPr>
          <p:nvPr/>
        </p:nvSpPr>
        <p:spPr bwMode="auto">
          <a:xfrm>
            <a:off x="2895600" y="4343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6EA-5C2C-A746-86EF-37FF566E5A54}" type="slidenum">
              <a:rPr lang="en-US"/>
              <a:pPr/>
              <a:t>32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SDF: good/bad graphs</a:t>
            </a:r>
          </a:p>
        </p:txBody>
      </p:sp>
      <p:grpSp>
        <p:nvGrpSpPr>
          <p:cNvPr id="2" name="Group 36"/>
          <p:cNvGrpSpPr/>
          <p:nvPr/>
        </p:nvGrpSpPr>
        <p:grpSpPr>
          <a:xfrm>
            <a:off x="609600" y="2743200"/>
            <a:ext cx="2590800" cy="3429000"/>
            <a:chOff x="609600" y="2743200"/>
            <a:chExt cx="2590800" cy="3429000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609600" y="2743200"/>
              <a:ext cx="2590800" cy="3429000"/>
              <a:chOff x="3552" y="1680"/>
              <a:chExt cx="1632" cy="2160"/>
            </a:xfrm>
          </p:grpSpPr>
          <p:grpSp>
            <p:nvGrpSpPr>
              <p:cNvPr id="4" name="Group 32"/>
              <p:cNvGrpSpPr>
                <a:grpSpLocks/>
              </p:cNvGrpSpPr>
              <p:nvPr/>
            </p:nvGrpSpPr>
            <p:grpSpPr bwMode="auto">
              <a:xfrm>
                <a:off x="3552" y="1824"/>
                <a:ext cx="1009" cy="1776"/>
                <a:chOff x="1104" y="1728"/>
                <a:chExt cx="1009" cy="1776"/>
              </a:xfrm>
            </p:grpSpPr>
            <p:sp>
              <p:nvSpPr>
                <p:cNvPr id="415777" name="Oval 33"/>
                <p:cNvSpPr>
                  <a:spLocks noChangeArrowheads="1"/>
                </p:cNvSpPr>
                <p:nvPr/>
              </p:nvSpPr>
              <p:spPr bwMode="auto">
                <a:xfrm>
                  <a:off x="1536" y="196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5778" name="Oval 34"/>
                <p:cNvSpPr>
                  <a:spLocks noChangeArrowheads="1"/>
                </p:cNvSpPr>
                <p:nvPr/>
              </p:nvSpPr>
              <p:spPr bwMode="auto">
                <a:xfrm>
                  <a:off x="1536" y="292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415779" name="AutoShape 35"/>
                <p:cNvCxnSpPr>
                  <a:cxnSpLocks noChangeShapeType="1"/>
                  <a:stCxn id="415777" idx="6"/>
                  <a:endCxn id="415778" idx="6"/>
                </p:cNvCxnSpPr>
                <p:nvPr/>
              </p:nvCxnSpPr>
              <p:spPr bwMode="auto">
                <a:xfrm>
                  <a:off x="2112" y="2256"/>
                  <a:ext cx="1" cy="960"/>
                </a:xfrm>
                <a:prstGeom prst="curvedConnector3">
                  <a:avLst>
                    <a:gd name="adj1" fmla="val 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15780" name="AutoShape 36"/>
                <p:cNvCxnSpPr>
                  <a:cxnSpLocks noChangeShapeType="1"/>
                  <a:stCxn id="415778" idx="2"/>
                  <a:endCxn id="415777" idx="2"/>
                </p:cNvCxnSpPr>
                <p:nvPr/>
              </p:nvCxnSpPr>
              <p:spPr bwMode="auto">
                <a:xfrm rot="10800000" flipH="1">
                  <a:off x="1536" y="2256"/>
                  <a:ext cx="1" cy="960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15781" name="AutoShape 37"/>
                <p:cNvCxnSpPr>
                  <a:cxnSpLocks noChangeShapeType="1"/>
                  <a:endCxn id="415777" idx="1"/>
                </p:cNvCxnSpPr>
                <p:nvPr/>
              </p:nvCxnSpPr>
              <p:spPr bwMode="auto">
                <a:xfrm>
                  <a:off x="1104" y="1728"/>
                  <a:ext cx="516" cy="324"/>
                </a:xfrm>
                <a:prstGeom prst="curvedConnector2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sp>
            <p:nvSpPr>
              <p:cNvPr id="415782" name="Text Box 38"/>
              <p:cNvSpPr txBox="1">
                <a:spLocks noChangeArrowheads="1"/>
              </p:cNvSpPr>
              <p:nvPr/>
            </p:nvSpPr>
            <p:spPr bwMode="auto">
              <a:xfrm>
                <a:off x="3888" y="16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783" name="Text Box 39"/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784" name="Text Box 40"/>
              <p:cNvSpPr txBox="1">
                <a:spLocks noChangeArrowheads="1"/>
              </p:cNvSpPr>
              <p:nvPr/>
            </p:nvSpPr>
            <p:spPr bwMode="auto">
              <a:xfrm>
                <a:off x="4704" y="302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785" name="Text Box 41"/>
              <p:cNvSpPr txBox="1">
                <a:spLocks noChangeArrowheads="1"/>
              </p:cNvSpPr>
              <p:nvPr/>
            </p:nvSpPr>
            <p:spPr bwMode="auto">
              <a:xfrm>
                <a:off x="3648" y="220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sp>
            <p:nvSpPr>
              <p:cNvPr id="415786" name="Text Box 42"/>
              <p:cNvSpPr txBox="1">
                <a:spLocks noChangeArrowheads="1"/>
              </p:cNvSpPr>
              <p:nvPr/>
            </p:nvSpPr>
            <p:spPr bwMode="auto">
              <a:xfrm>
                <a:off x="3696" y="316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415787" name="AutoShape 43"/>
              <p:cNvCxnSpPr>
                <a:cxnSpLocks noChangeShapeType="1"/>
                <a:stCxn id="415778" idx="4"/>
              </p:cNvCxnSpPr>
              <p:nvPr/>
            </p:nvCxnSpPr>
            <p:spPr bwMode="auto">
              <a:xfrm rot="16200000" flipH="1">
                <a:off x="4608" y="3264"/>
                <a:ext cx="240" cy="912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415788" name="Text Box 44"/>
              <p:cNvSpPr txBox="1">
                <a:spLocks noChangeArrowheads="1"/>
              </p:cNvSpPr>
              <p:nvPr/>
            </p:nvSpPr>
            <p:spPr bwMode="auto">
              <a:xfrm>
                <a:off x="4454" y="353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sp>
          <p:nvSpPr>
            <p:cNvPr id="415789" name="Oval 45"/>
            <p:cNvSpPr>
              <a:spLocks noChangeArrowheads="1"/>
            </p:cNvSpPr>
            <p:nvPr/>
          </p:nvSpPr>
          <p:spPr bwMode="auto">
            <a:xfrm>
              <a:off x="2286000" y="44196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7"/>
          <p:cNvGrpSpPr/>
          <p:nvPr/>
        </p:nvGrpSpPr>
        <p:grpSpPr>
          <a:xfrm>
            <a:off x="3276600" y="2667000"/>
            <a:ext cx="2590800" cy="3429000"/>
            <a:chOff x="3733800" y="2819400"/>
            <a:chExt cx="2590800" cy="3429000"/>
          </a:xfrm>
        </p:grpSpPr>
        <p:grpSp>
          <p:nvGrpSpPr>
            <p:cNvPr id="6" name="Group 48"/>
            <p:cNvGrpSpPr>
              <a:grpSpLocks/>
            </p:cNvGrpSpPr>
            <p:nvPr/>
          </p:nvGrpSpPr>
          <p:grpSpPr bwMode="auto">
            <a:xfrm>
              <a:off x="3733800" y="2819400"/>
              <a:ext cx="2590800" cy="3429000"/>
              <a:chOff x="3552" y="1680"/>
              <a:chExt cx="1632" cy="2160"/>
            </a:xfrm>
          </p:grpSpPr>
          <p:grpSp>
            <p:nvGrpSpPr>
              <p:cNvPr id="7" name="Group 49"/>
              <p:cNvGrpSpPr>
                <a:grpSpLocks/>
              </p:cNvGrpSpPr>
              <p:nvPr/>
            </p:nvGrpSpPr>
            <p:grpSpPr bwMode="auto">
              <a:xfrm>
                <a:off x="3552" y="1824"/>
                <a:ext cx="1009" cy="1776"/>
                <a:chOff x="1104" y="1728"/>
                <a:chExt cx="1009" cy="1776"/>
              </a:xfrm>
            </p:grpSpPr>
            <p:sp>
              <p:nvSpPr>
                <p:cNvPr id="415794" name="Oval 50"/>
                <p:cNvSpPr>
                  <a:spLocks noChangeArrowheads="1"/>
                </p:cNvSpPr>
                <p:nvPr/>
              </p:nvSpPr>
              <p:spPr bwMode="auto">
                <a:xfrm>
                  <a:off x="1536" y="196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5795" name="Oval 51"/>
                <p:cNvSpPr>
                  <a:spLocks noChangeArrowheads="1"/>
                </p:cNvSpPr>
                <p:nvPr/>
              </p:nvSpPr>
              <p:spPr bwMode="auto">
                <a:xfrm>
                  <a:off x="1536" y="292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415796" name="AutoShape 52"/>
                <p:cNvCxnSpPr>
                  <a:cxnSpLocks noChangeShapeType="1"/>
                  <a:stCxn id="415794" idx="6"/>
                  <a:endCxn id="415795" idx="6"/>
                </p:cNvCxnSpPr>
                <p:nvPr/>
              </p:nvCxnSpPr>
              <p:spPr bwMode="auto">
                <a:xfrm>
                  <a:off x="2112" y="2256"/>
                  <a:ext cx="1" cy="960"/>
                </a:xfrm>
                <a:prstGeom prst="curvedConnector3">
                  <a:avLst>
                    <a:gd name="adj1" fmla="val 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15797" name="AutoShape 53"/>
                <p:cNvCxnSpPr>
                  <a:cxnSpLocks noChangeShapeType="1"/>
                  <a:stCxn id="415795" idx="2"/>
                  <a:endCxn id="415794" idx="2"/>
                </p:cNvCxnSpPr>
                <p:nvPr/>
              </p:nvCxnSpPr>
              <p:spPr bwMode="auto">
                <a:xfrm rot="10800000" flipH="1">
                  <a:off x="1536" y="2256"/>
                  <a:ext cx="1" cy="960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15798" name="AutoShape 54"/>
                <p:cNvCxnSpPr>
                  <a:cxnSpLocks noChangeShapeType="1"/>
                  <a:endCxn id="415794" idx="1"/>
                </p:cNvCxnSpPr>
                <p:nvPr/>
              </p:nvCxnSpPr>
              <p:spPr bwMode="auto">
                <a:xfrm>
                  <a:off x="1104" y="1728"/>
                  <a:ext cx="516" cy="324"/>
                </a:xfrm>
                <a:prstGeom prst="curvedConnector2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sp>
            <p:nvSpPr>
              <p:cNvPr id="415799" name="Text Box 55"/>
              <p:cNvSpPr txBox="1">
                <a:spLocks noChangeArrowheads="1"/>
              </p:cNvSpPr>
              <p:nvPr/>
            </p:nvSpPr>
            <p:spPr bwMode="auto">
              <a:xfrm>
                <a:off x="3888" y="16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800" name="Text Box 56"/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801" name="Text Box 57"/>
              <p:cNvSpPr txBox="1">
                <a:spLocks noChangeArrowheads="1"/>
              </p:cNvSpPr>
              <p:nvPr/>
            </p:nvSpPr>
            <p:spPr bwMode="auto">
              <a:xfrm>
                <a:off x="4704" y="302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802" name="Text Box 58"/>
              <p:cNvSpPr txBox="1">
                <a:spLocks noChangeArrowheads="1"/>
              </p:cNvSpPr>
              <p:nvPr/>
            </p:nvSpPr>
            <p:spPr bwMode="auto">
              <a:xfrm>
                <a:off x="3648" y="220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sp>
            <p:nvSpPr>
              <p:cNvPr id="415803" name="Text Box 59"/>
              <p:cNvSpPr txBox="1">
                <a:spLocks noChangeArrowheads="1"/>
              </p:cNvSpPr>
              <p:nvPr/>
            </p:nvSpPr>
            <p:spPr bwMode="auto">
              <a:xfrm>
                <a:off x="3696" y="316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415804" name="AutoShape 60"/>
              <p:cNvCxnSpPr>
                <a:cxnSpLocks noChangeShapeType="1"/>
                <a:stCxn id="415795" idx="4"/>
              </p:cNvCxnSpPr>
              <p:nvPr/>
            </p:nvCxnSpPr>
            <p:spPr bwMode="auto">
              <a:xfrm rot="16200000" flipH="1">
                <a:off x="4608" y="3264"/>
                <a:ext cx="240" cy="912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415805" name="Text Box 61"/>
              <p:cNvSpPr txBox="1">
                <a:spLocks noChangeArrowheads="1"/>
              </p:cNvSpPr>
              <p:nvPr/>
            </p:nvSpPr>
            <p:spPr bwMode="auto">
              <a:xfrm>
                <a:off x="4454" y="353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sp>
          <p:nvSpPr>
            <p:cNvPr id="415806" name="Oval 62"/>
            <p:cNvSpPr>
              <a:spLocks noChangeArrowheads="1"/>
            </p:cNvSpPr>
            <p:nvPr/>
          </p:nvSpPr>
          <p:spPr bwMode="auto">
            <a:xfrm>
              <a:off x="5410200" y="43434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807" name="Oval 63"/>
            <p:cNvSpPr>
              <a:spLocks noChangeArrowheads="1"/>
            </p:cNvSpPr>
            <p:nvPr/>
          </p:nvSpPr>
          <p:spPr bwMode="auto">
            <a:xfrm>
              <a:off x="5410200" y="4800600"/>
              <a:ext cx="228600" cy="22860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40"/>
          <p:cNvGrpSpPr/>
          <p:nvPr/>
        </p:nvGrpSpPr>
        <p:grpSpPr>
          <a:xfrm>
            <a:off x="5943600" y="2743200"/>
            <a:ext cx="2590800" cy="3429000"/>
            <a:chOff x="3733800" y="2819400"/>
            <a:chExt cx="2590800" cy="3429000"/>
          </a:xfrm>
        </p:grpSpPr>
        <p:grpSp>
          <p:nvGrpSpPr>
            <p:cNvPr id="9" name="Group 48"/>
            <p:cNvGrpSpPr>
              <a:grpSpLocks/>
            </p:cNvGrpSpPr>
            <p:nvPr/>
          </p:nvGrpSpPr>
          <p:grpSpPr bwMode="auto">
            <a:xfrm>
              <a:off x="3733803" y="2819400"/>
              <a:ext cx="2590801" cy="3429000"/>
              <a:chOff x="3552" y="1680"/>
              <a:chExt cx="1632" cy="2160"/>
            </a:xfrm>
          </p:grpSpPr>
          <p:grpSp>
            <p:nvGrpSpPr>
              <p:cNvPr id="10" name="Group 49"/>
              <p:cNvGrpSpPr>
                <a:grpSpLocks/>
              </p:cNvGrpSpPr>
              <p:nvPr/>
            </p:nvGrpSpPr>
            <p:grpSpPr bwMode="auto">
              <a:xfrm>
                <a:off x="3552" y="1824"/>
                <a:ext cx="1009" cy="1776"/>
                <a:chOff x="1104" y="1728"/>
                <a:chExt cx="1009" cy="1776"/>
              </a:xfrm>
            </p:grpSpPr>
            <p:sp>
              <p:nvSpPr>
                <p:cNvPr id="53" name="Oval 50"/>
                <p:cNvSpPr>
                  <a:spLocks noChangeArrowheads="1"/>
                </p:cNvSpPr>
                <p:nvPr/>
              </p:nvSpPr>
              <p:spPr bwMode="auto">
                <a:xfrm>
                  <a:off x="1536" y="196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Oval 51"/>
                <p:cNvSpPr>
                  <a:spLocks noChangeArrowheads="1"/>
                </p:cNvSpPr>
                <p:nvPr/>
              </p:nvSpPr>
              <p:spPr bwMode="auto">
                <a:xfrm>
                  <a:off x="1536" y="292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55" name="AutoShape 52"/>
                <p:cNvCxnSpPr>
                  <a:cxnSpLocks noChangeShapeType="1"/>
                  <a:stCxn id="53" idx="6"/>
                  <a:endCxn id="54" idx="6"/>
                </p:cNvCxnSpPr>
                <p:nvPr/>
              </p:nvCxnSpPr>
              <p:spPr bwMode="auto">
                <a:xfrm>
                  <a:off x="2112" y="2256"/>
                  <a:ext cx="1" cy="960"/>
                </a:xfrm>
                <a:prstGeom prst="curvedConnector3">
                  <a:avLst>
                    <a:gd name="adj1" fmla="val 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56" name="AutoShape 53"/>
                <p:cNvCxnSpPr>
                  <a:cxnSpLocks noChangeShapeType="1"/>
                  <a:stCxn id="54" idx="2"/>
                  <a:endCxn id="53" idx="2"/>
                </p:cNvCxnSpPr>
                <p:nvPr/>
              </p:nvCxnSpPr>
              <p:spPr bwMode="auto">
                <a:xfrm rot="10800000" flipH="1">
                  <a:off x="1536" y="2256"/>
                  <a:ext cx="1" cy="960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57" name="AutoShape 54"/>
                <p:cNvCxnSpPr>
                  <a:cxnSpLocks noChangeShapeType="1"/>
                  <a:endCxn id="53" idx="1"/>
                </p:cNvCxnSpPr>
                <p:nvPr/>
              </p:nvCxnSpPr>
              <p:spPr bwMode="auto">
                <a:xfrm>
                  <a:off x="1104" y="1728"/>
                  <a:ext cx="516" cy="324"/>
                </a:xfrm>
                <a:prstGeom prst="curvedConnector2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sp>
            <p:nvSpPr>
              <p:cNvPr id="46" name="Text Box 55"/>
              <p:cNvSpPr txBox="1">
                <a:spLocks noChangeArrowheads="1"/>
              </p:cNvSpPr>
              <p:nvPr/>
            </p:nvSpPr>
            <p:spPr bwMode="auto">
              <a:xfrm>
                <a:off x="3888" y="16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7" name="Text Box 56"/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8" name="Text Box 57"/>
              <p:cNvSpPr txBox="1">
                <a:spLocks noChangeArrowheads="1"/>
              </p:cNvSpPr>
              <p:nvPr/>
            </p:nvSpPr>
            <p:spPr bwMode="auto">
              <a:xfrm>
                <a:off x="4704" y="302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9" name="Text Box 58"/>
              <p:cNvSpPr txBox="1">
                <a:spLocks noChangeArrowheads="1"/>
              </p:cNvSpPr>
              <p:nvPr/>
            </p:nvSpPr>
            <p:spPr bwMode="auto">
              <a:xfrm>
                <a:off x="3648" y="220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sp>
            <p:nvSpPr>
              <p:cNvPr id="50" name="Text Box 59"/>
              <p:cNvSpPr txBox="1">
                <a:spLocks noChangeArrowheads="1"/>
              </p:cNvSpPr>
              <p:nvPr/>
            </p:nvSpPr>
            <p:spPr bwMode="auto">
              <a:xfrm>
                <a:off x="3696" y="316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51" name="AutoShape 60"/>
              <p:cNvCxnSpPr>
                <a:cxnSpLocks noChangeShapeType="1"/>
                <a:stCxn id="54" idx="4"/>
              </p:cNvCxnSpPr>
              <p:nvPr/>
            </p:nvCxnSpPr>
            <p:spPr bwMode="auto">
              <a:xfrm rot="16200000" flipH="1">
                <a:off x="4608" y="3264"/>
                <a:ext cx="240" cy="912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52" name="Text Box 61"/>
              <p:cNvSpPr txBox="1">
                <a:spLocks noChangeArrowheads="1"/>
              </p:cNvSpPr>
              <p:nvPr/>
            </p:nvSpPr>
            <p:spPr bwMode="auto">
              <a:xfrm>
                <a:off x="4454" y="353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sp>
          <p:nvSpPr>
            <p:cNvPr id="43" name="Oval 62"/>
            <p:cNvSpPr>
              <a:spLocks noChangeArrowheads="1"/>
            </p:cNvSpPr>
            <p:nvPr/>
          </p:nvSpPr>
          <p:spPr bwMode="auto">
            <a:xfrm>
              <a:off x="5410200" y="43434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63"/>
            <p:cNvSpPr>
              <a:spLocks noChangeArrowheads="1"/>
            </p:cNvSpPr>
            <p:nvPr/>
          </p:nvSpPr>
          <p:spPr bwMode="auto">
            <a:xfrm>
              <a:off x="5410200" y="4800600"/>
              <a:ext cx="228600" cy="22860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EB9A6-F3ED-734E-AC65-9200CDFDE12F}" type="slidenum">
              <a:rPr lang="en-US"/>
              <a:pPr/>
              <a:t>33</a:t>
            </a:fld>
            <a:endParaRPr 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Rates?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When might static rates be limiting</a:t>
            </a:r>
            <a:r>
              <a:rPr lang="en-US" dirty="0" smtClean="0">
                <a:solidFill>
                  <a:srgbClr val="FF6600"/>
                </a:solidFill>
              </a:rPr>
              <a:t>? (prevent useful optimizations?)</a:t>
            </a:r>
          </a:p>
          <a:p>
            <a:pPr lvl="1"/>
            <a:r>
              <a:rPr lang="en-US" dirty="0"/>
              <a:t>Compress/decompress</a:t>
            </a:r>
          </a:p>
          <a:p>
            <a:pPr lvl="2"/>
            <a:r>
              <a:rPr lang="en-US" dirty="0"/>
              <a:t>Lossless</a:t>
            </a:r>
          </a:p>
          <a:p>
            <a:pPr lvl="2"/>
            <a:r>
              <a:rPr lang="en-US" dirty="0"/>
              <a:t>Even Run-Length-Encoding</a:t>
            </a:r>
          </a:p>
          <a:p>
            <a:pPr lvl="1"/>
            <a:r>
              <a:rPr lang="en-US" dirty="0"/>
              <a:t>Filtering</a:t>
            </a:r>
          </a:p>
          <a:p>
            <a:pPr lvl="2"/>
            <a:r>
              <a:rPr lang="en-US" dirty="0"/>
              <a:t>Discard all packets from</a:t>
            </a:r>
            <a:r>
              <a:rPr lang="en-US" dirty="0" smtClean="0"/>
              <a:t> </a:t>
            </a:r>
            <a:r>
              <a:rPr lang="en-US" dirty="0" err="1" smtClean="0"/>
              <a:t>spamRus</a:t>
            </a:r>
            <a:endParaRPr lang="en-US" dirty="0" smtClean="0"/>
          </a:p>
          <a:p>
            <a:pPr lvl="1"/>
            <a:r>
              <a:rPr lang="en-US" dirty="0"/>
              <a:t>Anything data dependent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57D1-46D2-2E4C-B804-A5B67BD10175}" type="slidenum">
              <a:rPr lang="en-US"/>
              <a:pPr/>
              <a:t>34</a:t>
            </a:fld>
            <a:endParaRPr 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Dependence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 Two Operators</a:t>
            </a:r>
          </a:p>
          <a:p>
            <a:pPr lvl="1"/>
            <a:r>
              <a:rPr lang="en-US"/>
              <a:t>Switch</a:t>
            </a:r>
          </a:p>
          <a:p>
            <a:pPr lvl="1"/>
            <a:r>
              <a:rPr lang="en-US"/>
              <a:t>Select</a:t>
            </a:r>
          </a:p>
          <a:p>
            <a:pPr lvl="1"/>
            <a:endParaRPr lang="en-US"/>
          </a:p>
        </p:txBody>
      </p:sp>
      <p:pic>
        <p:nvPicPr>
          <p:cNvPr id="373764" name="Picture 4" descr="select_opera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886200"/>
            <a:ext cx="2843213" cy="2662238"/>
          </a:xfrm>
          <a:prstGeom prst="rect">
            <a:avLst/>
          </a:prstGeom>
          <a:noFill/>
        </p:spPr>
      </p:pic>
      <p:pic>
        <p:nvPicPr>
          <p:cNvPr id="373765" name="Picture 5" descr="switch_operato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657600"/>
            <a:ext cx="2762250" cy="2751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3937-3C88-2946-BF66-D73C7A08873C}" type="slidenum">
              <a:rPr lang="en-US"/>
              <a:pPr/>
              <a:t>35</a:t>
            </a:fld>
            <a:endParaRPr 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Switch</a:t>
            </a:r>
          </a:p>
        </p:txBody>
      </p:sp>
      <p:pic>
        <p:nvPicPr>
          <p:cNvPr id="375811" name="Picture 3" descr="switch_oper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676400"/>
            <a:ext cx="7875588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EF5E-5793-074B-9E4B-81821FB9E57A}" type="slidenum">
              <a:rPr lang="en-US"/>
              <a:pPr/>
              <a:t>36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Filtering Example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7796" name="Oval 4"/>
          <p:cNvSpPr>
            <a:spLocks noChangeArrowheads="1"/>
          </p:cNvSpPr>
          <p:nvPr/>
        </p:nvSpPr>
        <p:spPr bwMode="auto">
          <a:xfrm>
            <a:off x="3200400" y="3200400"/>
            <a:ext cx="15240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 smtClean="0"/>
              <a:t>spamRus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17797" name="Oval 5"/>
          <p:cNvSpPr>
            <a:spLocks noChangeArrowheads="1"/>
          </p:cNvSpPr>
          <p:nvPr/>
        </p:nvSpPr>
        <p:spPr bwMode="auto">
          <a:xfrm>
            <a:off x="4876800" y="4572000"/>
            <a:ext cx="1143000" cy="990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>
                <a:latin typeface="+mn-lt"/>
              </a:rPr>
              <a:t>switch</a:t>
            </a:r>
            <a:endParaRPr lang="en-US" dirty="0">
              <a:latin typeface="+mn-lt"/>
            </a:endParaRPr>
          </a:p>
        </p:txBody>
      </p:sp>
      <p:cxnSp>
        <p:nvCxnSpPr>
          <p:cNvPr id="417800" name="AutoShape 8"/>
          <p:cNvCxnSpPr>
            <a:cxnSpLocks noChangeShapeType="1"/>
            <a:stCxn id="417796" idx="6"/>
            <a:endCxn id="417797" idx="0"/>
          </p:cNvCxnSpPr>
          <p:nvPr/>
        </p:nvCxnSpPr>
        <p:spPr bwMode="auto">
          <a:xfrm>
            <a:off x="4724400" y="3657600"/>
            <a:ext cx="723900" cy="914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7801" name="Line 9"/>
          <p:cNvSpPr>
            <a:spLocks noChangeShapeType="1"/>
          </p:cNvSpPr>
          <p:nvPr/>
        </p:nvSpPr>
        <p:spPr bwMode="auto">
          <a:xfrm flipV="1">
            <a:off x="5943600" y="44958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802" name="Line 10"/>
          <p:cNvSpPr>
            <a:spLocks noChangeShapeType="1"/>
          </p:cNvSpPr>
          <p:nvPr/>
        </p:nvSpPr>
        <p:spPr bwMode="auto">
          <a:xfrm>
            <a:off x="5867400" y="5410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803" name="Line 11"/>
          <p:cNvSpPr>
            <a:spLocks noChangeShapeType="1"/>
          </p:cNvSpPr>
          <p:nvPr/>
        </p:nvSpPr>
        <p:spPr bwMode="auto">
          <a:xfrm>
            <a:off x="6553200" y="5638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804" name="Text Box 12"/>
          <p:cNvSpPr txBox="1">
            <a:spLocks noChangeArrowheads="1"/>
          </p:cNvSpPr>
          <p:nvPr/>
        </p:nvSpPr>
        <p:spPr bwMode="auto">
          <a:xfrm>
            <a:off x="6172200" y="4038600"/>
            <a:ext cx="1176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+mn-lt"/>
              </a:rPr>
              <a:t>discard</a:t>
            </a:r>
          </a:p>
        </p:txBody>
      </p:sp>
      <p:sp>
        <p:nvSpPr>
          <p:cNvPr id="417805" name="Oval 13"/>
          <p:cNvSpPr>
            <a:spLocks noChangeArrowheads="1"/>
          </p:cNvSpPr>
          <p:nvPr/>
        </p:nvSpPr>
        <p:spPr bwMode="auto">
          <a:xfrm>
            <a:off x="1752600" y="4191000"/>
            <a:ext cx="914400" cy="9144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dup</a:t>
            </a:r>
          </a:p>
        </p:txBody>
      </p:sp>
      <p:cxnSp>
        <p:nvCxnSpPr>
          <p:cNvPr id="417806" name="AutoShape 14"/>
          <p:cNvCxnSpPr>
            <a:cxnSpLocks noChangeShapeType="1"/>
            <a:stCxn id="417805" idx="6"/>
            <a:endCxn id="417797" idx="2"/>
          </p:cNvCxnSpPr>
          <p:nvPr/>
        </p:nvCxnSpPr>
        <p:spPr bwMode="auto">
          <a:xfrm>
            <a:off x="2667000" y="4648200"/>
            <a:ext cx="2209800" cy="419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17807" name="AutoShape 15"/>
          <p:cNvCxnSpPr>
            <a:cxnSpLocks noChangeShapeType="1"/>
            <a:stCxn id="417805" idx="7"/>
            <a:endCxn id="417796" idx="2"/>
          </p:cNvCxnSpPr>
          <p:nvPr/>
        </p:nvCxnSpPr>
        <p:spPr bwMode="auto">
          <a:xfrm rot="16200000">
            <a:off x="2533650" y="3657600"/>
            <a:ext cx="666750" cy="6667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7808" name="Line 16"/>
          <p:cNvSpPr>
            <a:spLocks noChangeShapeType="1"/>
          </p:cNvSpPr>
          <p:nvPr/>
        </p:nvSpPr>
        <p:spPr bwMode="auto">
          <a:xfrm>
            <a:off x="914400" y="4648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6EA53-1C42-A54F-9585-BB21DCEDB143}" type="slidenum">
              <a:rPr lang="en-US"/>
              <a:pPr/>
              <a:t>37</a:t>
            </a:fld>
            <a:endParaRPr 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</a:t>
            </a:r>
          </a:p>
        </p:txBody>
      </p:sp>
      <p:pic>
        <p:nvPicPr>
          <p:cNvPr id="377859" name="Picture 3" descr="select_oper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133600"/>
            <a:ext cx="7772400" cy="4183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3E1B-7328-F84C-AF41-E723C093BA59}" type="slidenum">
              <a:rPr lang="en-US"/>
              <a:pPr/>
              <a:t>38</a:t>
            </a:fld>
            <a:endParaRPr lang="en-US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533400"/>
            <a:ext cx="7772400" cy="1143000"/>
          </a:xfrm>
        </p:spPr>
        <p:txBody>
          <a:bodyPr/>
          <a:lstStyle/>
          <a:p>
            <a:r>
              <a:rPr lang="en-US" dirty="0"/>
              <a:t>Constructing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If</a:t>
            </a:r>
            <a:r>
              <a:rPr lang="en-US" dirty="0"/>
              <a:t>-Then-Else</a:t>
            </a:r>
          </a:p>
        </p:txBody>
      </p:sp>
      <p:pic>
        <p:nvPicPr>
          <p:cNvPr id="379907" name="Picture 3" descr="df_if_then_el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609600"/>
            <a:ext cx="2590800" cy="5773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Task: </a:t>
            </a:r>
            <a:r>
              <a:rPr lang="en-US" dirty="0" smtClean="0"/>
              <a:t>Merge to ordered streams in order onto a single output stream</a:t>
            </a:r>
          </a:p>
          <a:p>
            <a:pPr lvl="1"/>
            <a:r>
              <a:rPr lang="en-US" dirty="0" smtClean="0"/>
              <a:t>Key step in merge sort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to illustrate switch/select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Abstraction of a processor</a:t>
            </a:r>
          </a:p>
          <a:p>
            <a:r>
              <a:rPr lang="en-US" dirty="0" smtClean="0"/>
              <a:t>Looks like each process is running on a separate processor</a:t>
            </a:r>
          </a:p>
          <a:p>
            <a:r>
              <a:rPr lang="en-US" dirty="0" smtClean="0"/>
              <a:t>Has own state, including</a:t>
            </a:r>
          </a:p>
          <a:p>
            <a:pPr lvl="1"/>
            <a:r>
              <a:rPr lang="en-US" dirty="0" smtClean="0"/>
              <a:t>Program Counter (PC)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Input/output</a:t>
            </a:r>
          </a:p>
          <a:p>
            <a:r>
              <a:rPr lang="en-US" dirty="0" smtClean="0"/>
              <a:t>May not actually run on processor</a:t>
            </a:r>
          </a:p>
          <a:p>
            <a:pPr lvl="1"/>
            <a:r>
              <a:rPr lang="en-US" dirty="0" smtClean="0"/>
              <a:t>Could be specialized hardware block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Idiom to Selectively </a:t>
            </a:r>
            <a:br>
              <a:rPr lang="en-US" dirty="0" smtClean="0"/>
            </a:br>
            <a:r>
              <a:rPr lang="en-US" dirty="0" smtClean="0"/>
              <a:t>Consume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 smtClean="0"/>
              <a:t>Hold onto current head on loop</a:t>
            </a:r>
          </a:p>
          <a:p>
            <a:pPr lvl="1"/>
            <a:r>
              <a:rPr lang="en-US" dirty="0" smtClean="0"/>
              <a:t>Shown left here</a:t>
            </a:r>
          </a:p>
          <a:p>
            <a:pPr lvl="1"/>
            <a:r>
              <a:rPr lang="en-US" dirty="0" smtClean="0"/>
              <a:t>With T-side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981200"/>
            <a:ext cx="3048898" cy="436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114800"/>
          </a:xfrm>
        </p:spPr>
        <p:txBody>
          <a:bodyPr/>
          <a:lstStyle/>
          <a:p>
            <a:r>
              <a:rPr lang="en-US" dirty="0" smtClean="0"/>
              <a:t>Use one for each of the two input streams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743200"/>
            <a:ext cx="5681033" cy="356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Comparison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590800"/>
            <a:ext cx="6062360" cy="386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In-Order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Act on result of comparison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865394"/>
            <a:ext cx="5638800" cy="46362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37771-D432-5348-9888-A6E6D490D3BE}" type="slidenum">
              <a:rPr lang="en-US"/>
              <a:pPr/>
              <a:t>44</a:t>
            </a:fld>
            <a:endParaRPr lang="en-U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Looping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(i=0;i&lt;Limit;i++)</a:t>
            </a:r>
          </a:p>
        </p:txBody>
      </p:sp>
      <p:pic>
        <p:nvPicPr>
          <p:cNvPr id="3819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124075"/>
            <a:ext cx="413385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we add switch and select,</a:t>
            </a:r>
            <a:br>
              <a:rPr lang="en-US" dirty="0" smtClean="0"/>
            </a:br>
            <a:r>
              <a:rPr lang="en-US" dirty="0" smtClean="0"/>
              <a:t>the dataflow model is as powerful as any other</a:t>
            </a:r>
          </a:p>
          <a:p>
            <a:pPr lvl="1"/>
            <a:r>
              <a:rPr lang="en-US" dirty="0" smtClean="0"/>
              <a:t>E.g. can do anything we could do in C</a:t>
            </a:r>
          </a:p>
          <a:p>
            <a:pPr lvl="1"/>
            <a:r>
              <a:rPr lang="en-US" dirty="0" smtClean="0"/>
              <a:t>“Turing Complete” in formal CS terms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2F47-51DF-FA4C-B7C6-2DE4C01C5F85}" type="slidenum">
              <a:rPr lang="en-US"/>
              <a:pPr/>
              <a:t>46</a:t>
            </a:fld>
            <a:endParaRPr lang="en-US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 dirty="0"/>
              <a:t>Dynamic Challenges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114800"/>
          </a:xfrm>
        </p:spPr>
        <p:txBody>
          <a:bodyPr/>
          <a:lstStyle/>
          <a:p>
            <a:r>
              <a:rPr lang="en-US" dirty="0"/>
              <a:t>In general, cannot say</a:t>
            </a:r>
          </a:p>
          <a:p>
            <a:pPr lvl="1"/>
            <a:r>
              <a:rPr lang="en-US" dirty="0"/>
              <a:t>If a graph is well formed</a:t>
            </a:r>
          </a:p>
          <a:p>
            <a:pPr lvl="2"/>
            <a:r>
              <a:rPr lang="en-US" sz="2800" dirty="0"/>
              <a:t>Will not deadlock</a:t>
            </a:r>
          </a:p>
          <a:p>
            <a:pPr lvl="1"/>
            <a:r>
              <a:rPr lang="en-US" dirty="0"/>
              <a:t>How many tokens may have to buffer in </a:t>
            </a:r>
            <a:r>
              <a:rPr lang="en-US" dirty="0" smtClean="0"/>
              <a:t>stream</a:t>
            </a:r>
          </a:p>
          <a:p>
            <a:pPr lvl="2"/>
            <a:r>
              <a:rPr lang="en-US" dirty="0" smtClean="0"/>
              <a:t>Will not </a:t>
            </a:r>
            <a:r>
              <a:rPr lang="en-US" i="1" dirty="0" err="1" smtClean="0"/>
              <a:t>bufferlock</a:t>
            </a:r>
            <a:r>
              <a:rPr lang="en-US" i="1" dirty="0" smtClean="0"/>
              <a:t> </a:t>
            </a:r>
          </a:p>
          <a:p>
            <a:pPr lvl="3"/>
            <a:r>
              <a:rPr lang="en-US" dirty="0" smtClean="0"/>
              <a:t>deadlock on finite buffer size</a:t>
            </a:r>
          </a:p>
          <a:p>
            <a:pPr lvl="3"/>
            <a:r>
              <a:rPr lang="en-US" dirty="0" smtClean="0"/>
              <a:t>When not deadlock on unbounded buffer</a:t>
            </a:r>
          </a:p>
          <a:p>
            <a:pPr lvl="1"/>
            <a:r>
              <a:rPr lang="en-US" dirty="0"/>
              <a:t>Right proportion of operators for </a:t>
            </a:r>
            <a:r>
              <a:rPr lang="en-US" dirty="0" smtClean="0"/>
              <a:t>computation</a:t>
            </a:r>
          </a:p>
          <a:p>
            <a:r>
              <a:rPr lang="en-US" dirty="0" smtClean="0"/>
              <a:t>More powerful model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weaker analysis</a:t>
            </a:r>
          </a:p>
          <a:p>
            <a:pPr lvl="1"/>
            <a:r>
              <a:rPr lang="en-US" dirty="0" smtClean="0">
                <a:sym typeface="Wingdings"/>
              </a:rPr>
              <a:t>Larger burden to guarantee correctness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build="p" bldLvl="2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described so far,</a:t>
            </a:r>
          </a:p>
          <a:p>
            <a:pPr lvl="1"/>
            <a:r>
              <a:rPr lang="en-US" dirty="0" smtClean="0"/>
              <a:t>Timing-independent</a:t>
            </a:r>
          </a:p>
          <a:p>
            <a:r>
              <a:rPr lang="en-US" dirty="0" smtClean="0"/>
              <a:t>Always gets same answer</a:t>
            </a:r>
          </a:p>
          <a:p>
            <a:pPr lvl="1"/>
            <a:r>
              <a:rPr lang="en-US" dirty="0" smtClean="0"/>
              <a:t>Regardless of operator and stream delays</a:t>
            </a:r>
          </a:p>
          <a:p>
            <a:endParaRPr lang="en-US" dirty="0" smtClean="0"/>
          </a:p>
          <a:p>
            <a:r>
              <a:rPr lang="en-US" dirty="0" smtClean="0"/>
              <a:t>Execution </a:t>
            </a:r>
            <a:r>
              <a:rPr lang="en-US" i="1" dirty="0" smtClean="0"/>
              <a:t>time</a:t>
            </a:r>
            <a:r>
              <a:rPr lang="en-US" dirty="0" smtClean="0"/>
              <a:t> can be data and implementation dependent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Peaking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to determinism: behavior doesn’t depend on timing</a:t>
            </a:r>
          </a:p>
          <a:p>
            <a:pPr lvl="1"/>
            <a:r>
              <a:rPr lang="en-US" dirty="0" smtClean="0"/>
              <a:t>Cannot ask if a token is present</a:t>
            </a:r>
          </a:p>
          <a:p>
            <a:endParaRPr lang="en-US" dirty="0" smtClean="0"/>
          </a:p>
          <a:p>
            <a:r>
              <a:rPr lang="en-US" dirty="0" smtClean="0"/>
              <a:t>If (</a:t>
            </a:r>
            <a:r>
              <a:rPr lang="en-US" dirty="0" err="1" smtClean="0"/>
              <a:t>not_empty(in</a:t>
            </a:r>
            <a:r>
              <a:rPr lang="en-US" dirty="0" smtClean="0"/>
              <a:t>))</a:t>
            </a:r>
          </a:p>
          <a:p>
            <a:pPr lvl="1"/>
            <a:r>
              <a:rPr lang="en-US" dirty="0" smtClean="0"/>
              <a:t>Out.put(3);</a:t>
            </a:r>
          </a:p>
          <a:p>
            <a:r>
              <a:rPr lang="en-US" dirty="0" smtClean="0"/>
              <a:t>Else</a:t>
            </a:r>
          </a:p>
          <a:p>
            <a:pPr lvl="1"/>
            <a:r>
              <a:rPr lang="en-US" dirty="0" smtClean="0"/>
              <a:t>Out.put(2);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peaking necessary?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cases where we need the ability to ask if a data item is present?</a:t>
            </a:r>
          </a:p>
          <a:p>
            <a:pPr lvl="1"/>
            <a:r>
              <a:rPr lang="en-US" dirty="0" err="1" smtClean="0">
                <a:solidFill>
                  <a:srgbClr val="FF6600"/>
                </a:solidFill>
              </a:rPr>
              <a:t>Preclass</a:t>
            </a:r>
            <a:r>
              <a:rPr lang="en-US" dirty="0" smtClean="0">
                <a:solidFill>
                  <a:srgbClr val="FF6600"/>
                </a:solidFill>
              </a:rPr>
              <a:t> 1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User Input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Server</a:t>
            </a: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a separate locus of control (PC)</a:t>
            </a:r>
          </a:p>
          <a:p>
            <a:r>
              <a:rPr lang="en-US" dirty="0" smtClean="0"/>
              <a:t>May share memory</a:t>
            </a:r>
          </a:p>
          <a:p>
            <a:pPr lvl="1"/>
            <a:r>
              <a:rPr lang="en-US" dirty="0" smtClean="0"/>
              <a:t>Run in common address space with other threads</a:t>
            </a:r>
          </a:p>
          <a:p>
            <a:endParaRPr lang="en-US" dirty="0" smtClean="0"/>
          </a:p>
          <a:p>
            <a:r>
              <a:rPr lang="en-US" dirty="0" smtClean="0"/>
              <a:t>For today – no shared memory</a:t>
            </a:r>
          </a:p>
          <a:p>
            <a:pPr lvl="1"/>
            <a:r>
              <a:rPr lang="en-US" dirty="0" smtClean="0"/>
              <a:t>(technically no threads)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Peak Optimization?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cases where asking about data presence might allow performance optimization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Process data as soon as arrives</a:t>
            </a: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Removed model restriction (no peaking)</a:t>
            </a:r>
          </a:p>
          <a:p>
            <a:r>
              <a:rPr lang="en-US" dirty="0" smtClean="0"/>
              <a:t>Gained expressive power</a:t>
            </a:r>
          </a:p>
          <a:p>
            <a:pPr lvl="1"/>
            <a:r>
              <a:rPr lang="en-US" dirty="0" smtClean="0"/>
              <a:t>Can grab data as shows up</a:t>
            </a:r>
          </a:p>
          <a:p>
            <a:r>
              <a:rPr lang="en-US" dirty="0" smtClean="0"/>
              <a:t>Weaken our guarantees</a:t>
            </a:r>
          </a:p>
          <a:p>
            <a:pPr lvl="1"/>
            <a:r>
              <a:rPr lang="en-US" dirty="0" smtClean="0"/>
              <a:t>Possible to get non-deterministic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Data-Dependent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code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malloc</a:t>
            </a:r>
            <a:r>
              <a:rPr lang="en-US" dirty="0" smtClean="0"/>
              <a:t>(), new()</a:t>
            </a:r>
          </a:p>
          <a:p>
            <a:pPr lvl="1"/>
            <a:r>
              <a:rPr lang="en-US" dirty="0" smtClean="0"/>
              <a:t>Size of data determines memory footprint, size of structures</a:t>
            </a:r>
          </a:p>
          <a:p>
            <a:pPr lvl="1"/>
            <a:r>
              <a:rPr lang="en-US" dirty="0" smtClean="0"/>
              <a:t>Amount of computation performed</a:t>
            </a:r>
          </a:p>
          <a:p>
            <a:r>
              <a:rPr lang="en-US" dirty="0" smtClean="0"/>
              <a:t>Here process graph may want to match data structure</a:t>
            </a:r>
          </a:p>
          <a:p>
            <a:pPr lvl="1"/>
            <a:r>
              <a:rPr lang="en-US" dirty="0" smtClean="0"/>
              <a:t>Add a process spawn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Data-Dependent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might benefit having data-dependent parallelism?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Searching variable number of targets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Simulation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Data-Independent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happens if we cannot spawn?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Why likely to be less important for a particular </a:t>
            </a:r>
            <a:r>
              <a:rPr lang="en-US" dirty="0" err="1" smtClean="0">
                <a:solidFill>
                  <a:srgbClr val="FF6600"/>
                </a:solidFill>
              </a:rPr>
              <a:t>SoC</a:t>
            </a:r>
            <a:r>
              <a:rPr lang="en-US" dirty="0" smtClean="0">
                <a:solidFill>
                  <a:srgbClr val="FF6600"/>
                </a:solidFill>
              </a:rPr>
              <a:t> target?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Aspirational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 smtClean="0"/>
              <a:t>Approach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72000"/>
          </a:xfrm>
        </p:spPr>
        <p:txBody>
          <a:bodyPr/>
          <a:lstStyle/>
          <a:p>
            <a:r>
              <a:rPr lang="en-US" dirty="0" smtClean="0"/>
              <a:t>Identify natural parallelism</a:t>
            </a:r>
          </a:p>
          <a:p>
            <a:r>
              <a:rPr lang="en-US" dirty="0" smtClean="0"/>
              <a:t>Convert to streaming flow</a:t>
            </a:r>
          </a:p>
          <a:p>
            <a:pPr lvl="1"/>
            <a:r>
              <a:rPr lang="en-US" dirty="0" smtClean="0"/>
              <a:t>Initially leave operators software</a:t>
            </a:r>
          </a:p>
          <a:p>
            <a:pPr lvl="1"/>
            <a:r>
              <a:rPr lang="en-US" dirty="0" smtClean="0"/>
              <a:t>Focus on correctness</a:t>
            </a:r>
          </a:p>
          <a:p>
            <a:r>
              <a:rPr lang="en-US" dirty="0" smtClean="0"/>
              <a:t>Identify flow rates, computation per operator, parallelism needed</a:t>
            </a:r>
          </a:p>
          <a:p>
            <a:r>
              <a:rPr lang="en-US" dirty="0" smtClean="0"/>
              <a:t>Refine </a:t>
            </a:r>
            <a:r>
              <a:rPr lang="en-US" dirty="0" smtClean="0"/>
              <a:t>operators</a:t>
            </a:r>
          </a:p>
          <a:p>
            <a:pPr lvl="1"/>
            <a:r>
              <a:rPr lang="en-US" dirty="0" smtClean="0"/>
              <a:t>Decompose further parallelism?</a:t>
            </a:r>
          </a:p>
          <a:p>
            <a:pPr lvl="1"/>
            <a:r>
              <a:rPr lang="en-US" dirty="0" smtClean="0"/>
              <a:t>E.g. SIMD changes making </a:t>
            </a:r>
            <a:r>
              <a:rPr lang="en-US" dirty="0" smtClean="0"/>
              <a:t>now</a:t>
            </a:r>
            <a:endParaRPr lang="en-US" dirty="0" smtClean="0"/>
          </a:p>
          <a:p>
            <a:pPr lvl="1"/>
            <a:r>
              <a:rPr lang="en-US" dirty="0" smtClean="0"/>
              <a:t>model potential hardware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Refine coordination as necessary for implementation</a:t>
            </a:r>
          </a:p>
          <a:p>
            <a:r>
              <a:rPr lang="en-US" dirty="0" smtClean="0"/>
              <a:t>Map </a:t>
            </a:r>
            <a:r>
              <a:rPr lang="en-US" dirty="0" smtClean="0"/>
              <a:t>operators and streams to resources</a:t>
            </a:r>
          </a:p>
          <a:p>
            <a:pPr lvl="1"/>
            <a:r>
              <a:rPr lang="en-US" dirty="0" smtClean="0"/>
              <a:t>Provision </a:t>
            </a:r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Scheduling: Map operations to operators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emories</a:t>
            </a:r>
            <a:r>
              <a:rPr lang="en-US" dirty="0" smtClean="0"/>
              <a:t>, interconnect</a:t>
            </a:r>
          </a:p>
          <a:p>
            <a:r>
              <a:rPr lang="en-US" dirty="0" smtClean="0"/>
              <a:t>Profile and tune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Capture </a:t>
            </a:r>
            <a:r>
              <a:rPr lang="en-US" dirty="0" smtClean="0"/>
              <a:t>gross parallel structure with Process Network</a:t>
            </a:r>
          </a:p>
          <a:p>
            <a:r>
              <a:rPr lang="en-US" dirty="0" smtClean="0"/>
              <a:t>Use dataflow synchronization for determinism</a:t>
            </a:r>
          </a:p>
          <a:p>
            <a:r>
              <a:rPr lang="en-US" dirty="0" smtClean="0"/>
              <a:t>Abstract out timing of implementations</a:t>
            </a:r>
          </a:p>
          <a:p>
            <a:pPr lvl="1"/>
            <a:r>
              <a:rPr lang="en-US" dirty="0" smtClean="0"/>
              <a:t>Give freedom to optimize implementation for performance </a:t>
            </a:r>
          </a:p>
          <a:p>
            <a:r>
              <a:rPr lang="en-US" dirty="0" smtClean="0"/>
              <a:t>Minimally use non-</a:t>
            </a:r>
            <a:r>
              <a:rPr lang="en-US" dirty="0" smtClean="0"/>
              <a:t>determinism as necessary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for Day</a:t>
            </a:r>
            <a:r>
              <a:rPr lang="en-US" dirty="0" smtClean="0"/>
              <a:t> 6 </a:t>
            </a:r>
            <a:r>
              <a:rPr lang="en-US" dirty="0" smtClean="0"/>
              <a:t>on web</a:t>
            </a:r>
            <a:endParaRPr lang="en-US" dirty="0" smtClean="0"/>
          </a:p>
          <a:p>
            <a:r>
              <a:rPr lang="en-US" dirty="0" smtClean="0"/>
              <a:t>HW3 </a:t>
            </a:r>
            <a:r>
              <a:rPr lang="en-US" dirty="0" smtClean="0"/>
              <a:t>due </a:t>
            </a:r>
            <a:r>
              <a:rPr lang="en-US" dirty="0" smtClean="0"/>
              <a:t>Friday</a:t>
            </a:r>
          </a:p>
          <a:p>
            <a:r>
              <a:rPr lang="en-US" dirty="0" smtClean="0"/>
              <a:t>Expanded feedback </a:t>
            </a:r>
            <a:r>
              <a:rPr lang="en-US" dirty="0" smtClean="0"/>
              <a:t>incl. HW2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r>
              <a:rPr lang="en-US" dirty="0" smtClean="0"/>
              <a:t>First In First Out</a:t>
            </a:r>
          </a:p>
          <a:p>
            <a:r>
              <a:rPr lang="en-US" dirty="0" smtClean="0"/>
              <a:t>Delivers inputs to outputs in order</a:t>
            </a:r>
          </a:p>
          <a:p>
            <a:r>
              <a:rPr lang="en-US" dirty="0" smtClean="0"/>
              <a:t>Data presence</a:t>
            </a:r>
          </a:p>
          <a:p>
            <a:pPr lvl="1"/>
            <a:r>
              <a:rPr lang="en-US" dirty="0" smtClean="0"/>
              <a:t>Consumer knows when data available</a:t>
            </a:r>
          </a:p>
          <a:p>
            <a:r>
              <a:rPr lang="en-US" dirty="0" smtClean="0"/>
              <a:t>Back Pressure</a:t>
            </a:r>
          </a:p>
          <a:p>
            <a:pPr lvl="1"/>
            <a:r>
              <a:rPr lang="en-US" dirty="0" smtClean="0"/>
              <a:t>Producer knows when at capacity</a:t>
            </a:r>
          </a:p>
          <a:p>
            <a:pPr lvl="2"/>
            <a:r>
              <a:rPr lang="en-US" dirty="0" smtClean="0"/>
              <a:t>Typically stalls</a:t>
            </a:r>
          </a:p>
          <a:p>
            <a:r>
              <a:rPr lang="en-US" dirty="0" smtClean="0"/>
              <a:t>Decouples producer and consumer</a:t>
            </a:r>
          </a:p>
          <a:p>
            <a:pPr lvl="1"/>
            <a:r>
              <a:rPr lang="en-US" dirty="0" smtClean="0"/>
              <a:t>Hardware: maybe even different clocks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Value of separate processes?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124200"/>
            <a:ext cx="7935122" cy="3010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/>
          <a:p>
            <a:r>
              <a:rPr lang="en-US" dirty="0" smtClean="0"/>
              <a:t>Compute Data Parallel GCD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Why challenge for SIMD implementation?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benefit get from multiple processes (processors) running Data Parallel GCD?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w</a:t>
            </a:r>
            <a:r>
              <a:rPr lang="en-US" dirty="0" err="1" smtClean="0"/>
              <a:t>hile(a</a:t>
            </a:r>
            <a:r>
              <a:rPr lang="en-US" dirty="0" smtClean="0"/>
              <a:t>!=</a:t>
            </a:r>
            <a:r>
              <a:rPr lang="en-US" dirty="0" err="1" smtClean="0"/>
              <a:t>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=</a:t>
            </a:r>
            <a:r>
              <a:rPr lang="en-US" dirty="0" err="1" smtClean="0"/>
              <a:t>max(a,b)-min(a,b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=</a:t>
            </a:r>
            <a:r>
              <a:rPr lang="en-US" dirty="0" err="1" smtClean="0"/>
              <a:t>min(a,b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</a:t>
            </a:r>
            <a:r>
              <a:rPr lang="en-US" dirty="0" err="1" smtClean="0"/>
              <a:t>eturn(a</a:t>
            </a:r>
            <a:r>
              <a:rPr lang="en-US" dirty="0" smtClean="0"/>
              <a:t>);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long to process each input?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Correlation in delays?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benefit from FIFO and processes?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343400"/>
            <a:ext cx="8204200" cy="1883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33250</TotalTime>
  <Words>2001</Words>
  <Application>Microsoft Macintosh PowerPoint</Application>
  <PresentationFormat>On-screen Show (4:3)</PresentationFormat>
  <Paragraphs>496</Paragraphs>
  <Slides>59</Slides>
  <Notes>24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Blank Presentation</vt:lpstr>
      <vt:lpstr>ESE532: System-on-a-Chip Architecture</vt:lpstr>
      <vt:lpstr>Today</vt:lpstr>
      <vt:lpstr>Message</vt:lpstr>
      <vt:lpstr>Process</vt:lpstr>
      <vt:lpstr>Thread</vt:lpstr>
      <vt:lpstr>FIFO</vt:lpstr>
      <vt:lpstr>Preclass 1</vt:lpstr>
      <vt:lpstr>Preclass 2</vt:lpstr>
      <vt:lpstr>Preclass 3</vt:lpstr>
      <vt:lpstr>Process</vt:lpstr>
      <vt:lpstr>Issues</vt:lpstr>
      <vt:lpstr>Today’s Stand</vt:lpstr>
      <vt:lpstr>Dataflow Process Model</vt:lpstr>
      <vt:lpstr>Operation/Operator</vt:lpstr>
      <vt:lpstr>Dataflow / Control Flow</vt:lpstr>
      <vt:lpstr>Token</vt:lpstr>
      <vt:lpstr>Stream</vt:lpstr>
      <vt:lpstr>Streams</vt:lpstr>
      <vt:lpstr>Dataflow Process Network</vt:lpstr>
      <vt:lpstr>Dataflow Abstracts Timing</vt:lpstr>
      <vt:lpstr>Operations</vt:lpstr>
      <vt:lpstr>Examples</vt:lpstr>
      <vt:lpstr>Clock Independent Semantics</vt:lpstr>
      <vt:lpstr>Semantics</vt:lpstr>
      <vt:lpstr>Dataflow Variants</vt:lpstr>
      <vt:lpstr>Synchronous Dataflow (SDF)</vt:lpstr>
      <vt:lpstr>Synchronous Dataflow</vt:lpstr>
      <vt:lpstr>SDF: Execution Semantics</vt:lpstr>
      <vt:lpstr>Multirate Synchronous Dataflow</vt:lpstr>
      <vt:lpstr>SDF</vt:lpstr>
      <vt:lpstr>SDF: good/bad graphs</vt:lpstr>
      <vt:lpstr>SDF: good/bad graphs</vt:lpstr>
      <vt:lpstr>Dynamic Rates?</vt:lpstr>
      <vt:lpstr>Data Dependence</vt:lpstr>
      <vt:lpstr>Switch</vt:lpstr>
      <vt:lpstr>Filtering Example</vt:lpstr>
      <vt:lpstr>Select</vt:lpstr>
      <vt:lpstr>Constructing  If-Then-Else</vt:lpstr>
      <vt:lpstr>In-Order Merge</vt:lpstr>
      <vt:lpstr>Idiom to Selectively  Consume Input</vt:lpstr>
      <vt:lpstr>In-Order Merge</vt:lpstr>
      <vt:lpstr>In-Order Merge</vt:lpstr>
      <vt:lpstr>In-Order Merge</vt:lpstr>
      <vt:lpstr>Looping</vt:lpstr>
      <vt:lpstr>Universal</vt:lpstr>
      <vt:lpstr>Dynamic Challenges</vt:lpstr>
      <vt:lpstr>Deterministic</vt:lpstr>
      <vt:lpstr>No Peaking</vt:lpstr>
      <vt:lpstr>When peaking necessary?</vt:lpstr>
      <vt:lpstr>When Peak Optimization?</vt:lpstr>
      <vt:lpstr>Peaking</vt:lpstr>
      <vt:lpstr>Data-Dependent Parallelism</vt:lpstr>
      <vt:lpstr>Data-Dependent Parallelism</vt:lpstr>
      <vt:lpstr>Data-Independent Parallelism</vt:lpstr>
      <vt:lpstr>Aspirational Approach</vt:lpstr>
      <vt:lpstr>Approach (1)</vt:lpstr>
      <vt:lpstr>Approach (2)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131</cp:revision>
  <cp:lastPrinted>2017-01-30T15:19:30Z</cp:lastPrinted>
  <dcterms:created xsi:type="dcterms:W3CDTF">2017-01-29T23:34:22Z</dcterms:created>
  <dcterms:modified xsi:type="dcterms:W3CDTF">2017-01-30T19:46:42Z</dcterms:modified>
</cp:coreProperties>
</file>