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8" r:id="rId3"/>
    <p:sldId id="339" r:id="rId4"/>
    <p:sldId id="359" r:id="rId5"/>
    <p:sldId id="360" r:id="rId6"/>
    <p:sldId id="406" r:id="rId7"/>
    <p:sldId id="393" r:id="rId8"/>
    <p:sldId id="394" r:id="rId9"/>
    <p:sldId id="395" r:id="rId10"/>
    <p:sldId id="402" r:id="rId11"/>
    <p:sldId id="407" r:id="rId12"/>
    <p:sldId id="400" r:id="rId13"/>
    <p:sldId id="399" r:id="rId14"/>
    <p:sldId id="401" r:id="rId15"/>
    <p:sldId id="408" r:id="rId16"/>
    <p:sldId id="409" r:id="rId17"/>
    <p:sldId id="410" r:id="rId18"/>
    <p:sldId id="411" r:id="rId19"/>
    <p:sldId id="413" r:id="rId20"/>
    <p:sldId id="412" r:id="rId21"/>
    <p:sldId id="404" r:id="rId22"/>
    <p:sldId id="405" r:id="rId23"/>
    <p:sldId id="414" r:id="rId24"/>
    <p:sldId id="417" r:id="rId25"/>
    <p:sldId id="415" r:id="rId26"/>
    <p:sldId id="416" r:id="rId27"/>
    <p:sldId id="418" r:id="rId28"/>
    <p:sldId id="419" r:id="rId29"/>
    <p:sldId id="420" r:id="rId30"/>
    <p:sldId id="421" r:id="rId31"/>
    <p:sldId id="422" r:id="rId32"/>
    <p:sldId id="423" r:id="rId33"/>
    <p:sldId id="424" r:id="rId34"/>
    <p:sldId id="340" r:id="rId35"/>
    <p:sldId id="330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2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095EF3-CB9D-B646-BD02-8BA484566C5A}" type="slidenum">
              <a:rPr lang="en-US"/>
              <a:pPr/>
              <a:t>4</a:t>
            </a:fld>
            <a:endParaRPr lang="en-US"/>
          </a:p>
        </p:txBody>
      </p:sp>
      <p:sp>
        <p:nvSpPr>
          <p:cNvPr id="395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76B33A-E074-F448-B8B9-1F7852BB3F6F}" type="slidenum">
              <a:rPr lang="en-US"/>
              <a:pPr/>
              <a:t>5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76B33A-E074-F448-B8B9-1F7852BB3F6F}" type="slidenum">
              <a:rPr lang="en-US"/>
              <a:pPr/>
              <a:t>6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6:  February 1,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2017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Process and Threads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Removed model restriction (no peaking)</a:t>
            </a:r>
          </a:p>
          <a:p>
            <a:r>
              <a:rPr lang="en-US" dirty="0" smtClean="0"/>
              <a:t>Gained expressive power</a:t>
            </a:r>
          </a:p>
          <a:p>
            <a:pPr lvl="1"/>
            <a:r>
              <a:rPr lang="en-US" dirty="0" smtClean="0"/>
              <a:t>Can grab data as shows up</a:t>
            </a:r>
          </a:p>
          <a:p>
            <a:r>
              <a:rPr lang="en-US" dirty="0" smtClean="0"/>
              <a:t>Weaken our guarantees</a:t>
            </a:r>
          </a:p>
          <a:p>
            <a:pPr lvl="1"/>
            <a:r>
              <a:rPr lang="en-US" dirty="0" smtClean="0"/>
              <a:t>Possible to get non-deterministic behavior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Network Roundup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09600" y="2590800"/>
          <a:ext cx="7772400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Deterministic</a:t>
                      </a:r>
                    </a:p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Deterministic</a:t>
                      </a:r>
                      <a:r>
                        <a:rPr lang="en-US" baseline="0" dirty="0" smtClean="0"/>
                        <a:t> Timing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Turing Complete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SDF+fixed</a:t>
                      </a:r>
                      <a:r>
                        <a:rPr lang="en-US" dirty="0" smtClean="0"/>
                        <a:t>-delay operators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Y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Y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N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SDF+variable</a:t>
                      </a:r>
                      <a:r>
                        <a:rPr lang="en-US" baseline="0" dirty="0" smtClean="0"/>
                        <a:t> delay operators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Y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N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DDF no peak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Y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Y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DDF </a:t>
                      </a:r>
                      <a:r>
                        <a:rPr lang="en-US" dirty="0" err="1" smtClean="0"/>
                        <a:t>w</a:t>
                      </a:r>
                      <a:r>
                        <a:rPr lang="en-US" dirty="0" smtClean="0"/>
                        <a:t>/ peak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Y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Aspirational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 smtClean="0"/>
              <a:t>Approach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572000"/>
          </a:xfrm>
        </p:spPr>
        <p:txBody>
          <a:bodyPr/>
          <a:lstStyle/>
          <a:p>
            <a:r>
              <a:rPr lang="en-US" dirty="0" smtClean="0"/>
              <a:t>Identify natural parallelism</a:t>
            </a:r>
          </a:p>
          <a:p>
            <a:r>
              <a:rPr lang="en-US" dirty="0" smtClean="0"/>
              <a:t>Convert to streaming flow</a:t>
            </a:r>
          </a:p>
          <a:p>
            <a:pPr lvl="1"/>
            <a:r>
              <a:rPr lang="en-US" dirty="0" smtClean="0"/>
              <a:t>Initially leave operators software</a:t>
            </a:r>
          </a:p>
          <a:p>
            <a:pPr lvl="1"/>
            <a:r>
              <a:rPr lang="en-US" dirty="0" smtClean="0"/>
              <a:t>Focus on correctness</a:t>
            </a:r>
          </a:p>
          <a:p>
            <a:r>
              <a:rPr lang="en-US" dirty="0" smtClean="0"/>
              <a:t>Identify flow rates, computation per operator, parallelism needed</a:t>
            </a:r>
          </a:p>
          <a:p>
            <a:r>
              <a:rPr lang="en-US" dirty="0" smtClean="0"/>
              <a:t>Refine </a:t>
            </a:r>
            <a:r>
              <a:rPr lang="en-US" dirty="0" smtClean="0"/>
              <a:t>operators</a:t>
            </a:r>
          </a:p>
          <a:p>
            <a:pPr lvl="1"/>
            <a:r>
              <a:rPr lang="en-US" dirty="0" smtClean="0"/>
              <a:t>Decompose further parallelism?</a:t>
            </a:r>
          </a:p>
          <a:p>
            <a:pPr lvl="1"/>
            <a:r>
              <a:rPr lang="en-US" dirty="0" smtClean="0"/>
              <a:t>E.g. SIMD changes making</a:t>
            </a:r>
            <a:r>
              <a:rPr lang="en-US" dirty="0" smtClean="0"/>
              <a:t> hw3</a:t>
            </a:r>
          </a:p>
          <a:p>
            <a:pPr lvl="1"/>
            <a:r>
              <a:rPr lang="en-US" dirty="0" smtClean="0"/>
              <a:t>model potential hardware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Refine coordination as necessary for implementation</a:t>
            </a:r>
          </a:p>
          <a:p>
            <a:r>
              <a:rPr lang="en-US" dirty="0" smtClean="0"/>
              <a:t>Map </a:t>
            </a:r>
            <a:r>
              <a:rPr lang="en-US" dirty="0" smtClean="0"/>
              <a:t>operators and streams to resources</a:t>
            </a:r>
          </a:p>
          <a:p>
            <a:pPr lvl="1"/>
            <a:r>
              <a:rPr lang="en-US" dirty="0" smtClean="0"/>
              <a:t>Provision </a:t>
            </a:r>
            <a:r>
              <a:rPr lang="en-US" dirty="0" smtClean="0"/>
              <a:t>hardware</a:t>
            </a:r>
          </a:p>
          <a:p>
            <a:pPr lvl="1"/>
            <a:r>
              <a:rPr lang="en-US" dirty="0" smtClean="0"/>
              <a:t>Scheduling: Map operations to operators</a:t>
            </a:r>
          </a:p>
          <a:p>
            <a:pPr lvl="1"/>
            <a:r>
              <a:rPr lang="en-US" dirty="0" smtClean="0"/>
              <a:t>M</a:t>
            </a:r>
            <a:r>
              <a:rPr lang="en-US" dirty="0" smtClean="0"/>
              <a:t>emories</a:t>
            </a:r>
            <a:r>
              <a:rPr lang="en-US" dirty="0" smtClean="0"/>
              <a:t>, interconnect</a:t>
            </a:r>
          </a:p>
          <a:p>
            <a:r>
              <a:rPr lang="en-US" dirty="0" smtClean="0"/>
              <a:t>Profile and tune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5105400"/>
          </a:xfrm>
        </p:spPr>
        <p:txBody>
          <a:bodyPr/>
          <a:lstStyle/>
          <a:p>
            <a:r>
              <a:rPr lang="en-US" dirty="0" smtClean="0"/>
              <a:t>Process Network agnostic to operator implementation</a:t>
            </a:r>
          </a:p>
          <a:p>
            <a:r>
              <a:rPr lang="en-US" dirty="0" smtClean="0"/>
              <a:t>Implementation explores</a:t>
            </a:r>
          </a:p>
          <a:p>
            <a:pPr lvl="1"/>
            <a:r>
              <a:rPr lang="en-US" dirty="0" smtClean="0"/>
              <a:t>O</a:t>
            </a:r>
            <a:r>
              <a:rPr lang="en-US" dirty="0" smtClean="0"/>
              <a:t>perator mappings</a:t>
            </a:r>
          </a:p>
          <a:p>
            <a:pPr lvl="2"/>
            <a:r>
              <a:rPr lang="en-US" dirty="0" smtClean="0"/>
              <a:t>What fixed </a:t>
            </a:r>
            <a:r>
              <a:rPr lang="en-US" dirty="0" err="1" smtClean="0"/>
              <a:t>SoC</a:t>
            </a:r>
            <a:r>
              <a:rPr lang="en-US" dirty="0" smtClean="0"/>
              <a:t> provides</a:t>
            </a:r>
          </a:p>
          <a:p>
            <a:pPr lvl="2"/>
            <a:r>
              <a:rPr lang="en-US" dirty="0" smtClean="0"/>
              <a:t>Where might allocate hardware for novel </a:t>
            </a:r>
            <a:r>
              <a:rPr lang="en-US" dirty="0" err="1" smtClean="0"/>
              <a:t>SoC</a:t>
            </a:r>
            <a:endParaRPr lang="en-US" dirty="0" smtClean="0"/>
          </a:p>
          <a:p>
            <a:pPr lvl="1"/>
            <a:r>
              <a:rPr lang="en-US" dirty="0" smtClean="0"/>
              <a:t>Memory allocation</a:t>
            </a:r>
          </a:p>
          <a:p>
            <a:pPr lvl="2"/>
            <a:r>
              <a:rPr lang="en-US" dirty="0" smtClean="0"/>
              <a:t>Isolated </a:t>
            </a:r>
            <a:r>
              <a:rPr lang="en-US" dirty="0" err="1" smtClean="0"/>
              <a:t>memories</a:t>
            </a:r>
            <a:r>
              <a:rPr lang="en-US" dirty="0" err="1" smtClean="0">
                <a:sym typeface="Wingdings"/>
              </a:rPr>
              <a:t>communication</a:t>
            </a:r>
            <a:r>
              <a:rPr lang="en-US" dirty="0" smtClean="0">
                <a:sym typeface="Wingdings"/>
              </a:rPr>
              <a:t> explicit</a:t>
            </a:r>
          </a:p>
          <a:p>
            <a:pPr lvl="1"/>
            <a:r>
              <a:rPr lang="en-US" dirty="0" smtClean="0"/>
              <a:t>Communication mappings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267200"/>
            <a:ext cx="7772400" cy="17526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Throughput for 1:1 mapping of processes to </a:t>
            </a:r>
            <a:r>
              <a:rPr lang="en-US" dirty="0" err="1" smtClean="0">
                <a:solidFill>
                  <a:srgbClr val="FF6600"/>
                </a:solidFill>
              </a:rPr>
              <a:t>SPs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r>
              <a:rPr lang="en-US" dirty="0" smtClean="0"/>
              <a:t>Possibly we didn’t know throughputs initially – map and measure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00" y="2057400"/>
            <a:ext cx="8813800" cy="21501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343400"/>
            <a:ext cx="7772400" cy="17526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Refine: better mapping to 3 </a:t>
            </a:r>
            <a:r>
              <a:rPr lang="en-US" dirty="0" err="1" smtClean="0">
                <a:solidFill>
                  <a:srgbClr val="FF6600"/>
                </a:solidFill>
              </a:rPr>
              <a:t>SPs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00" y="2057400"/>
            <a:ext cx="8813800" cy="21501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343400"/>
            <a:ext cx="7772400" cy="17526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Mapping 1 SIMD and 1 SP?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00" y="2057400"/>
            <a:ext cx="8813800" cy="215019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95600" y="2895600"/>
            <a:ext cx="1261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+mn-lt"/>
              </a:rPr>
              <a:t>  1/20</a:t>
            </a:r>
          </a:p>
          <a:p>
            <a:r>
              <a:rPr lang="en-US" dirty="0" smtClean="0">
                <a:solidFill>
                  <a:srgbClr val="0000FF"/>
                </a:solidFill>
                <a:latin typeface="+mn-lt"/>
              </a:rPr>
              <a:t>(SIMD)</a:t>
            </a:r>
            <a:endParaRPr lang="en-US" dirty="0">
              <a:solidFill>
                <a:srgbClr val="0000F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Once have base process network (ideally), we have reduced to working in this mapping space</a:t>
            </a:r>
          </a:p>
          <a:p>
            <a:endParaRPr lang="en-US" dirty="0" smtClean="0"/>
          </a:p>
          <a:p>
            <a:r>
              <a:rPr lang="en-US" dirty="0" smtClean="0"/>
              <a:t>Spend our time (in this class)</a:t>
            </a:r>
          </a:p>
          <a:p>
            <a:pPr lvl="1"/>
            <a:r>
              <a:rPr lang="en-US" dirty="0" smtClean="0"/>
              <a:t>Enriching and elaborating this mapping space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Dataflow Process Model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Finish Models</a:t>
            </a:r>
          </a:p>
          <a:p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Aspirational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Recommended Approach</a:t>
            </a:r>
          </a:p>
          <a:p>
            <a:pPr>
              <a:buNone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Threads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Hazards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Discipline</a:t>
            </a: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Threads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Has a separate locus of control (PC)</a:t>
            </a:r>
          </a:p>
          <a:p>
            <a:r>
              <a:rPr lang="en-US" dirty="0" smtClean="0"/>
              <a:t>May share memory</a:t>
            </a:r>
          </a:p>
          <a:p>
            <a:pPr lvl="1"/>
            <a:r>
              <a:rPr lang="en-US" dirty="0" smtClean="0"/>
              <a:t>Run in common address space with other threads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Now: look at shared memory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3581400"/>
            <a:ext cx="2826198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Communication</a:t>
            </a:r>
            <a:r>
              <a:rPr lang="en-US" dirty="0" smtClean="0"/>
              <a:t> – how move data between processes?</a:t>
            </a:r>
          </a:p>
          <a:p>
            <a:r>
              <a:rPr lang="en-US" b="1" dirty="0" smtClean="0"/>
              <a:t>Synchronization</a:t>
            </a:r>
            <a:r>
              <a:rPr lang="en-US" dirty="0" smtClean="0"/>
              <a:t> – how define how they advance relative to each other?</a:t>
            </a:r>
          </a:p>
          <a:p>
            <a:r>
              <a:rPr lang="en-US" b="1" dirty="0" smtClean="0"/>
              <a:t>Determinism</a:t>
            </a:r>
            <a:r>
              <a:rPr lang="en-US" dirty="0" smtClean="0"/>
              <a:t> – for the same inputs, do we get the same outputs?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Communication</a:t>
            </a:r>
            <a:r>
              <a:rPr lang="en-US" dirty="0" smtClean="0"/>
              <a:t> – read/write in common address space</a:t>
            </a:r>
          </a:p>
          <a:p>
            <a:r>
              <a:rPr lang="en-US" b="1" dirty="0" smtClean="0"/>
              <a:t>Synchronization</a:t>
            </a:r>
            <a:r>
              <a:rPr lang="en-US" dirty="0" smtClean="0"/>
              <a:t> – get to choose</a:t>
            </a:r>
          </a:p>
          <a:p>
            <a:pPr lvl="1"/>
            <a:r>
              <a:rPr lang="en-US" dirty="0" smtClean="0"/>
              <a:t>Semaphores, locks, barriers, data presence</a:t>
            </a:r>
          </a:p>
          <a:p>
            <a:r>
              <a:rPr lang="en-US" b="1" dirty="0" smtClean="0"/>
              <a:t>Determinism</a:t>
            </a:r>
            <a:r>
              <a:rPr lang="en-US" dirty="0" smtClean="0"/>
              <a:t> – not unless you’re very careful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Shared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4572000"/>
          </a:xfrm>
        </p:spPr>
        <p:txBody>
          <a:bodyPr/>
          <a:lstStyle/>
          <a:p>
            <a:r>
              <a:rPr lang="en-US" dirty="0" smtClean="0"/>
              <a:t>Good</a:t>
            </a:r>
          </a:p>
          <a:p>
            <a:pPr lvl="1"/>
            <a:r>
              <a:rPr lang="en-US" dirty="0" smtClean="0"/>
              <a:t>Sharing easy to express</a:t>
            </a:r>
          </a:p>
          <a:p>
            <a:pPr lvl="1"/>
            <a:r>
              <a:rPr lang="en-US" dirty="0" smtClean="0"/>
              <a:t>Data movement implicit</a:t>
            </a:r>
          </a:p>
          <a:p>
            <a:r>
              <a:rPr lang="en-US" dirty="0" smtClean="0"/>
              <a:t>Bad</a:t>
            </a:r>
          </a:p>
          <a:p>
            <a:pPr lvl="1"/>
            <a:r>
              <a:rPr lang="en-US" dirty="0" smtClean="0"/>
              <a:t>Easy to introduced unwanted non-determinism </a:t>
            </a:r>
          </a:p>
          <a:p>
            <a:pPr lvl="1"/>
            <a:r>
              <a:rPr lang="en-US" dirty="0" smtClean="0"/>
              <a:t>Expensive abstraction to support</a:t>
            </a:r>
          </a:p>
          <a:p>
            <a:pPr lvl="2"/>
            <a:r>
              <a:rPr lang="en-US" dirty="0" smtClean="0"/>
              <a:t>Hardware, energy</a:t>
            </a:r>
          </a:p>
          <a:p>
            <a:pPr lvl="1"/>
            <a:r>
              <a:rPr lang="en-US" dirty="0" smtClean="0"/>
              <a:t>Harder to understand and control communication</a:t>
            </a:r>
          </a:p>
          <a:p>
            <a:pPr lvl="2"/>
            <a:r>
              <a:rPr lang="en-US" dirty="0" smtClean="0"/>
              <a:t>Latency, throughput…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watch for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Thread 1:</a:t>
            </a:r>
          </a:p>
          <a:p>
            <a:pPr lvl="1"/>
            <a:r>
              <a:rPr lang="en-US" dirty="0" smtClean="0"/>
              <a:t>Do stuff</a:t>
            </a:r>
          </a:p>
          <a:p>
            <a:pPr lvl="1"/>
            <a:r>
              <a:rPr lang="en-US" dirty="0" smtClean="0"/>
              <a:t>M[123]=12</a:t>
            </a:r>
          </a:p>
          <a:p>
            <a:pPr lvl="1"/>
            <a:r>
              <a:rPr lang="en-US" dirty="0" smtClean="0"/>
              <a:t>Do more stuff</a:t>
            </a:r>
          </a:p>
          <a:p>
            <a:pPr lvl="1"/>
            <a:r>
              <a:rPr lang="en-US" dirty="0" smtClean="0"/>
              <a:t>A=M[123]*2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Thread 2:</a:t>
            </a:r>
          </a:p>
          <a:p>
            <a:pPr lvl="1"/>
            <a:r>
              <a:rPr lang="en-US" dirty="0" smtClean="0"/>
              <a:t>Do different stuff</a:t>
            </a:r>
          </a:p>
          <a:p>
            <a:pPr lvl="1"/>
            <a:r>
              <a:rPr lang="en-US" dirty="0" smtClean="0"/>
              <a:t>M[123]=0</a:t>
            </a:r>
          </a:p>
          <a:p>
            <a:pPr lvl="1"/>
            <a:r>
              <a:rPr lang="en-US" dirty="0" smtClean="0"/>
              <a:t>Do other stuff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962400" y="4953000"/>
            <a:ext cx="4137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6600"/>
                </a:solidFill>
                <a:latin typeface="+mn-lt"/>
              </a:rPr>
              <a:t>What value does A hold?</a:t>
            </a:r>
            <a:endParaRPr lang="en-US" sz="2800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4572000"/>
            <a:ext cx="1915972" cy="19371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2057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P1</a:t>
            </a:r>
            <a:r>
              <a:rPr lang="en-US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=0;i&lt;N/2;i++)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en-US" dirty="0" err="1" smtClean="0"/>
              <a:t>v</a:t>
            </a:r>
            <a:r>
              <a:rPr lang="en-US" dirty="0" smtClean="0"/>
              <a:t>=</a:t>
            </a:r>
            <a:r>
              <a:rPr lang="en-US" dirty="0" err="1" smtClean="0"/>
              <a:t>f(i</a:t>
            </a:r>
            <a:r>
              <a:rPr lang="en-US" dirty="0" smtClean="0"/>
              <a:t>)</a:t>
            </a:r>
            <a:r>
              <a:rPr lang="en-US" dirty="0" smtClean="0"/>
              <a:t>;</a:t>
            </a:r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en-US" dirty="0" err="1" smtClean="0"/>
              <a:t>h</a:t>
            </a:r>
            <a:r>
              <a:rPr lang="en-US" dirty="0" err="1" smtClean="0"/>
              <a:t>[v</a:t>
            </a:r>
            <a:r>
              <a:rPr lang="en-US" dirty="0" smtClean="0"/>
              <a:t>]=h[v]+1;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2362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P2:</a:t>
            </a:r>
            <a:endParaRPr lang="en-US" dirty="0" smtClean="0"/>
          </a:p>
          <a:p>
            <a:r>
              <a:rPr lang="en-US" dirty="0" smtClean="0"/>
              <a:t> for (</a:t>
            </a:r>
            <a:r>
              <a:rPr lang="en-US" dirty="0" err="1" smtClean="0"/>
              <a:t>i</a:t>
            </a:r>
            <a:r>
              <a:rPr lang="en-US" dirty="0" smtClean="0"/>
              <a:t>=N/2+1;</a:t>
            </a:r>
            <a:r>
              <a:rPr lang="en-US" dirty="0" smtClean="0"/>
              <a:t>i&lt;</a:t>
            </a:r>
            <a:r>
              <a:rPr lang="en-US" dirty="0" err="1" smtClean="0"/>
              <a:t>N;</a:t>
            </a:r>
            <a:r>
              <a:rPr lang="en-US" dirty="0" err="1" smtClean="0"/>
              <a:t>i</a:t>
            </a:r>
            <a:r>
              <a:rPr lang="en-US" dirty="0" smtClean="0"/>
              <a:t>++) </a:t>
            </a:r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en-US" dirty="0" err="1" smtClean="0"/>
              <a:t>v</a:t>
            </a:r>
            <a:r>
              <a:rPr lang="en-US" dirty="0" smtClean="0"/>
              <a:t>=</a:t>
            </a:r>
            <a:r>
              <a:rPr lang="en-US" dirty="0" err="1" smtClean="0"/>
              <a:t>f(i</a:t>
            </a:r>
            <a:r>
              <a:rPr lang="en-US" dirty="0" smtClean="0"/>
              <a:t>);</a:t>
            </a:r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en-US" dirty="0" err="1" smtClean="0"/>
              <a:t>h[v</a:t>
            </a:r>
            <a:r>
              <a:rPr lang="en-US" dirty="0" smtClean="0"/>
              <a:t>]=h[v]+1; 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24200" y="4953000"/>
            <a:ext cx="42964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6600"/>
                </a:solidFill>
                <a:latin typeface="+mn-lt"/>
              </a:rPr>
              <a:t>What can go wrong here?</a:t>
            </a:r>
            <a:endParaRPr lang="en-US" sz="2800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4572000"/>
            <a:ext cx="1915972" cy="19371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2057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P1</a:t>
            </a:r>
            <a:r>
              <a:rPr lang="en-US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=0;i&lt;N/2;i++)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en-US" dirty="0" err="1" smtClean="0"/>
              <a:t>v</a:t>
            </a:r>
            <a:r>
              <a:rPr lang="en-US" dirty="0" smtClean="0"/>
              <a:t>=</a:t>
            </a:r>
            <a:r>
              <a:rPr lang="en-US" dirty="0" err="1" smtClean="0"/>
              <a:t>f(i</a:t>
            </a:r>
            <a:r>
              <a:rPr lang="en-US" dirty="0" smtClean="0"/>
              <a:t>)</a:t>
            </a:r>
            <a:r>
              <a:rPr lang="en-US" dirty="0" smtClean="0"/>
              <a:t>;</a:t>
            </a:r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en-US" dirty="0" err="1" smtClean="0"/>
              <a:t>h</a:t>
            </a:r>
            <a:r>
              <a:rPr lang="en-US" dirty="0" err="1" smtClean="0"/>
              <a:t>[v</a:t>
            </a:r>
            <a:r>
              <a:rPr lang="en-US" dirty="0" smtClean="0"/>
              <a:t>]=h[v]+1;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2362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P2:</a:t>
            </a:r>
            <a:endParaRPr lang="en-US" dirty="0" smtClean="0"/>
          </a:p>
          <a:p>
            <a:r>
              <a:rPr lang="en-US" dirty="0" smtClean="0"/>
              <a:t> for (</a:t>
            </a:r>
            <a:r>
              <a:rPr lang="en-US" dirty="0" err="1" smtClean="0"/>
              <a:t>i</a:t>
            </a:r>
            <a:r>
              <a:rPr lang="en-US" dirty="0" smtClean="0"/>
              <a:t>=N/2+1;</a:t>
            </a:r>
            <a:r>
              <a:rPr lang="en-US" dirty="0" smtClean="0"/>
              <a:t>i&lt;</a:t>
            </a:r>
            <a:r>
              <a:rPr lang="en-US" dirty="0" err="1" smtClean="0"/>
              <a:t>N;</a:t>
            </a:r>
            <a:r>
              <a:rPr lang="en-US" dirty="0" err="1" smtClean="0"/>
              <a:t>i</a:t>
            </a:r>
            <a:r>
              <a:rPr lang="en-US" dirty="0" smtClean="0"/>
              <a:t>++) </a:t>
            </a:r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en-US" dirty="0" err="1" smtClean="0"/>
              <a:t>v</a:t>
            </a:r>
            <a:r>
              <a:rPr lang="en-US" dirty="0" smtClean="0"/>
              <a:t>=</a:t>
            </a:r>
            <a:r>
              <a:rPr lang="en-US" dirty="0" err="1" smtClean="0"/>
              <a:t>f(i</a:t>
            </a:r>
            <a:r>
              <a:rPr lang="en-US" dirty="0" smtClean="0"/>
              <a:t>);</a:t>
            </a:r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en-US" dirty="0" err="1" smtClean="0"/>
              <a:t>h[v</a:t>
            </a:r>
            <a:r>
              <a:rPr lang="en-US" dirty="0" smtClean="0"/>
              <a:t>]=h[v]+1; 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24200" y="4953000"/>
            <a:ext cx="47951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6600"/>
                </a:solidFill>
                <a:latin typeface="+mn-lt"/>
              </a:rPr>
              <a:t>How might we avoid hazard?</a:t>
            </a:r>
            <a:endParaRPr lang="en-US" sz="2800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4572000"/>
            <a:ext cx="1915972" cy="19371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Disciplines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Don’t really share</a:t>
            </a:r>
          </a:p>
          <a:p>
            <a:pPr lvl="1"/>
            <a:r>
              <a:rPr lang="en-US" dirty="0" smtClean="0"/>
              <a:t>Exploit actual sharing in limited ways</a:t>
            </a:r>
          </a:p>
          <a:p>
            <a:r>
              <a:rPr lang="en-US" dirty="0" smtClean="0"/>
              <a:t>Privatize</a:t>
            </a:r>
          </a:p>
          <a:p>
            <a:pPr lvl="1"/>
            <a:r>
              <a:rPr lang="en-US" dirty="0" smtClean="0"/>
              <a:t>Local memory not really shared</a:t>
            </a:r>
          </a:p>
          <a:p>
            <a:pPr lvl="1"/>
            <a:r>
              <a:rPr lang="en-US" dirty="0" smtClean="0"/>
              <a:t>Server thread to </a:t>
            </a:r>
            <a:r>
              <a:rPr lang="en-US" dirty="0" err="1" smtClean="0"/>
              <a:t>sequentialize</a:t>
            </a:r>
            <a:r>
              <a:rPr lang="en-US" dirty="0" smtClean="0"/>
              <a:t> access to shared state (</a:t>
            </a:r>
            <a:r>
              <a:rPr lang="en-US" dirty="0" smtClean="0">
                <a:solidFill>
                  <a:srgbClr val="FF6600"/>
                </a:solidFill>
              </a:rPr>
              <a:t>how use histogram?</a:t>
            </a:r>
            <a:r>
              <a:rPr lang="en-US" dirty="0" smtClean="0"/>
              <a:t>)</a:t>
            </a:r>
          </a:p>
          <a:p>
            <a:r>
              <a:rPr lang="en-US" dirty="0" smtClean="0"/>
              <a:t>Use data presence</a:t>
            </a:r>
          </a:p>
          <a:p>
            <a:pPr lvl="1"/>
            <a:r>
              <a:rPr lang="en-US" dirty="0" smtClean="0"/>
              <a:t>Buffer</a:t>
            </a:r>
          </a:p>
          <a:p>
            <a:pPr lvl="1"/>
            <a:r>
              <a:rPr lang="en-US" dirty="0" smtClean="0"/>
              <a:t>Explicitly – presence variable and check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Disciplines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Read-Only sharing </a:t>
            </a:r>
            <a:r>
              <a:rPr lang="en-US" dirty="0" smtClean="0"/>
              <a:t>OK</a:t>
            </a:r>
          </a:p>
          <a:p>
            <a:r>
              <a:rPr lang="en-US" dirty="0" smtClean="0"/>
              <a:t>Barrier</a:t>
            </a:r>
          </a:p>
          <a:p>
            <a:pPr lvl="1"/>
            <a:r>
              <a:rPr lang="en-US" dirty="0" smtClean="0"/>
              <a:t>Force rendezvous at point before continue</a:t>
            </a:r>
          </a:p>
          <a:p>
            <a:pPr lvl="1"/>
            <a:r>
              <a:rPr lang="en-US" dirty="0" smtClean="0"/>
              <a:t>Like a clock edge in a circuit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Abstract the problem agnostic from implementation</a:t>
            </a:r>
          </a:p>
          <a:p>
            <a:r>
              <a:rPr lang="en-US" dirty="0" smtClean="0"/>
              <a:t>Map based on </a:t>
            </a:r>
          </a:p>
          <a:p>
            <a:pPr lvl="1"/>
            <a:r>
              <a:rPr lang="en-US" dirty="0" smtClean="0"/>
              <a:t>Computational demand</a:t>
            </a:r>
          </a:p>
          <a:p>
            <a:pPr lvl="1"/>
            <a:r>
              <a:rPr lang="en-US" dirty="0" smtClean="0"/>
              <a:t>P</a:t>
            </a:r>
            <a:r>
              <a:rPr lang="en-US" dirty="0" smtClean="0"/>
              <a:t>latform</a:t>
            </a:r>
          </a:p>
          <a:p>
            <a:r>
              <a:rPr lang="en-US" dirty="0" smtClean="0"/>
              <a:t>Use restricted patterns to avoid shared-memory pitfalls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Expression and Implementation not 1:1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Examples</a:t>
            </a:r>
          </a:p>
          <a:p>
            <a:r>
              <a:rPr lang="en-US" dirty="0" smtClean="0"/>
              <a:t>Pure DPN implemented on shared-memory processors</a:t>
            </a:r>
          </a:p>
          <a:p>
            <a:pPr lvl="1"/>
            <a:r>
              <a:rPr lang="en-US" dirty="0" smtClean="0"/>
              <a:t>Private memory, implement buffers in SM</a:t>
            </a:r>
          </a:p>
          <a:p>
            <a:r>
              <a:rPr lang="en-US" dirty="0" smtClean="0"/>
              <a:t>Single threaded DP with conditionals</a:t>
            </a:r>
          </a:p>
          <a:p>
            <a:pPr lvl="1"/>
            <a:r>
              <a:rPr lang="en-US" dirty="0" smtClean="0"/>
              <a:t>Implement in multiple threads</a:t>
            </a:r>
          </a:p>
          <a:p>
            <a:r>
              <a:rPr lang="en-US" dirty="0" smtClean="0"/>
              <a:t>SDF with many tasks</a:t>
            </a:r>
          </a:p>
          <a:p>
            <a:pPr lvl="1"/>
            <a:r>
              <a:rPr lang="en-US" dirty="0" smtClean="0"/>
              <a:t>Implement schedule of operations on single instruction stream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SDF in single thread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038600"/>
            <a:ext cx="7772400" cy="20574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While(input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dirty="0" smtClean="0"/>
              <a:t>A=</a:t>
            </a:r>
            <a:r>
              <a:rPr lang="en-US" dirty="0" err="1" smtClean="0"/>
              <a:t>Astep(in</a:t>
            </a:r>
            <a:r>
              <a:rPr lang="en-US" dirty="0" smtClean="0"/>
              <a:t>());</a:t>
            </a:r>
          </a:p>
          <a:p>
            <a:pPr lvl="1">
              <a:buNone/>
            </a:pPr>
            <a:r>
              <a:rPr lang="en-US" dirty="0" smtClean="0"/>
              <a:t>B=</a:t>
            </a:r>
            <a:r>
              <a:rPr lang="en-US" dirty="0" err="1" smtClean="0"/>
              <a:t>Bstep(A</a:t>
            </a:r>
            <a:r>
              <a:rPr lang="en-US" dirty="0" smtClean="0"/>
              <a:t>);</a:t>
            </a:r>
          </a:p>
          <a:p>
            <a:pPr lvl="1">
              <a:buNone/>
            </a:pPr>
            <a:r>
              <a:rPr lang="en-US" dirty="0" smtClean="0"/>
              <a:t>C=</a:t>
            </a:r>
            <a:r>
              <a:rPr lang="en-US" dirty="0" err="1" smtClean="0"/>
              <a:t>Cstep(B</a:t>
            </a:r>
            <a:r>
              <a:rPr lang="en-US" dirty="0" smtClean="0"/>
              <a:t>);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00" y="1676400"/>
            <a:ext cx="8813800" cy="21501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Ways to Decompose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Searching for 2 targets strings in a single document</a:t>
            </a:r>
          </a:p>
          <a:p>
            <a:r>
              <a:rPr lang="en-US" dirty="0" smtClean="0"/>
              <a:t>Run on 2 processor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decompose and map?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Resource implications?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Data access implications?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design space of mappings</a:t>
            </a:r>
          </a:p>
          <a:p>
            <a:pPr lvl="1"/>
            <a:r>
              <a:rPr lang="en-US" dirty="0" smtClean="0"/>
              <a:t>Decomposition, hardware mapping</a:t>
            </a:r>
          </a:p>
          <a:p>
            <a:r>
              <a:rPr lang="en-US" dirty="0" smtClean="0"/>
              <a:t>Analyze which meet our platform restrictions (are most efficient)</a:t>
            </a:r>
          </a:p>
          <a:p>
            <a:r>
              <a:rPr lang="en-US" dirty="0" smtClean="0"/>
              <a:t>Experiment as necessary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smtClean="0"/>
              <a:t>Big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Abstract the problem agnostic from implementation</a:t>
            </a:r>
          </a:p>
          <a:p>
            <a:r>
              <a:rPr lang="en-US" dirty="0" smtClean="0"/>
              <a:t>Map based on </a:t>
            </a:r>
          </a:p>
          <a:p>
            <a:pPr lvl="1"/>
            <a:r>
              <a:rPr lang="en-US" dirty="0" smtClean="0"/>
              <a:t>Computational demand</a:t>
            </a:r>
          </a:p>
          <a:p>
            <a:pPr lvl="1"/>
            <a:r>
              <a:rPr lang="en-US" dirty="0" smtClean="0"/>
              <a:t>Platform</a:t>
            </a:r>
          </a:p>
          <a:p>
            <a:pPr lvl="1"/>
            <a:r>
              <a:rPr lang="en-US" dirty="0" smtClean="0"/>
              <a:t>Seldom 1:1 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rich options to explore</a:t>
            </a:r>
            <a:endParaRPr lang="en-US" dirty="0" smtClean="0"/>
          </a:p>
          <a:p>
            <a:r>
              <a:rPr lang="en-US" dirty="0" smtClean="0"/>
              <a:t>Use restricted patterns to avoid shared-memory pitfalls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57DF-B8E1-6E4E-A23B-D02022E33D11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6585"/>
            <a:ext cx="8153400" cy="4114800"/>
          </a:xfrm>
        </p:spPr>
        <p:txBody>
          <a:bodyPr/>
          <a:lstStyle/>
          <a:p>
            <a:r>
              <a:rPr lang="en-US" dirty="0" smtClean="0"/>
              <a:t>Reading for Day</a:t>
            </a:r>
            <a:r>
              <a:rPr lang="en-US" dirty="0" smtClean="0"/>
              <a:t> 7 </a:t>
            </a:r>
            <a:r>
              <a:rPr lang="en-US" dirty="0" smtClean="0"/>
              <a:t>on web</a:t>
            </a:r>
            <a:endParaRPr lang="en-US" dirty="0" smtClean="0"/>
          </a:p>
          <a:p>
            <a:r>
              <a:rPr lang="en-US" dirty="0" smtClean="0"/>
              <a:t>HW3 </a:t>
            </a:r>
            <a:r>
              <a:rPr lang="en-US" dirty="0" smtClean="0"/>
              <a:t>due </a:t>
            </a:r>
            <a:r>
              <a:rPr lang="en-US" dirty="0" smtClean="0"/>
              <a:t>Friday</a:t>
            </a:r>
          </a:p>
          <a:p>
            <a:r>
              <a:rPr lang="en-US" smtClean="0"/>
              <a:t>HW4 coming…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C31B4-D5E2-B649-89D6-B1958B9C77C8}" type="slidenum">
              <a:rPr lang="en-US"/>
              <a:pPr/>
              <a:t>4</a:t>
            </a:fld>
            <a:endParaRPr lang="en-US"/>
          </a:p>
        </p:txBody>
      </p:sp>
      <p:sp>
        <p:nvSpPr>
          <p:cNvPr id="39424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Dataflow Variants</a:t>
            </a:r>
          </a:p>
        </p:txBody>
      </p:sp>
      <p:sp>
        <p:nvSpPr>
          <p:cNvPr id="39424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8CF2-AF14-6B47-A43E-533DB3C483A6}" type="slidenum">
              <a:rPr lang="en-US"/>
              <a:pPr/>
              <a:t>5</a:t>
            </a:fld>
            <a:endParaRPr lang="en-US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</a:t>
            </a:r>
            <a:r>
              <a:rPr lang="en-US" dirty="0" smtClean="0"/>
              <a:t>Dataflow (SDF)</a:t>
            </a:r>
            <a:endParaRPr lang="en-US" dirty="0"/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Particular, restricted form of dataflow</a:t>
            </a:r>
          </a:p>
          <a:p>
            <a:r>
              <a:rPr lang="en-US" dirty="0"/>
              <a:t>Each </a:t>
            </a:r>
            <a:r>
              <a:rPr lang="en-US" dirty="0" smtClean="0"/>
              <a:t>operation</a:t>
            </a:r>
          </a:p>
          <a:p>
            <a:pPr lvl="1"/>
            <a:r>
              <a:rPr lang="en-US" dirty="0"/>
              <a:t>Consumes a </a:t>
            </a:r>
            <a:r>
              <a:rPr lang="en-US" dirty="0">
                <a:solidFill>
                  <a:srgbClr val="3366FF"/>
                </a:solidFill>
              </a:rPr>
              <a:t>fixed</a:t>
            </a:r>
            <a:r>
              <a:rPr lang="en-US" dirty="0"/>
              <a:t> number of input tokens</a:t>
            </a:r>
          </a:p>
          <a:p>
            <a:pPr lvl="1"/>
            <a:r>
              <a:rPr lang="en-US" dirty="0"/>
              <a:t>Produces a </a:t>
            </a:r>
            <a:r>
              <a:rPr lang="en-US" dirty="0">
                <a:solidFill>
                  <a:srgbClr val="3366FF"/>
                </a:solidFill>
              </a:rPr>
              <a:t>fixed</a:t>
            </a:r>
            <a:r>
              <a:rPr lang="en-US" dirty="0"/>
              <a:t> number of output tokens</a:t>
            </a:r>
          </a:p>
          <a:p>
            <a:pPr lvl="1"/>
            <a:r>
              <a:rPr lang="en-US" dirty="0"/>
              <a:t>When full set of inputs are available</a:t>
            </a:r>
          </a:p>
          <a:p>
            <a:pPr lvl="2"/>
            <a:r>
              <a:rPr lang="en-US" dirty="0"/>
              <a:t>Can produce output</a:t>
            </a:r>
          </a:p>
          <a:p>
            <a:pPr lvl="1"/>
            <a:r>
              <a:rPr lang="en-US" dirty="0"/>
              <a:t>Can fire any (all) </a:t>
            </a:r>
            <a:r>
              <a:rPr lang="en-US" dirty="0" smtClean="0"/>
              <a:t>operations </a:t>
            </a:r>
            <a:r>
              <a:rPr lang="en-US" dirty="0"/>
              <a:t>with inputs available at any point in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8CF2-AF14-6B47-A43E-533DB3C483A6}" type="slidenum">
              <a:rPr lang="en-US"/>
              <a:pPr/>
              <a:t>6</a:t>
            </a:fld>
            <a:endParaRPr lang="en-US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Dynamic</a:t>
            </a:r>
            <a:r>
              <a:rPr lang="en-US" dirty="0" smtClean="0"/>
              <a:t> Dataflow</a:t>
            </a:r>
            <a:endParaRPr lang="en-US" dirty="0"/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839200" cy="4114800"/>
          </a:xfrm>
        </p:spPr>
        <p:txBody>
          <a:bodyPr/>
          <a:lstStyle/>
          <a:p>
            <a:r>
              <a:rPr lang="en-US" dirty="0" smtClean="0"/>
              <a:t>(Less) restricted </a:t>
            </a:r>
            <a:r>
              <a:rPr lang="en-US" dirty="0"/>
              <a:t>form of dataflow</a:t>
            </a:r>
          </a:p>
          <a:p>
            <a:r>
              <a:rPr lang="en-US" dirty="0"/>
              <a:t>Each </a:t>
            </a:r>
            <a:r>
              <a:rPr lang="en-US" dirty="0" smtClean="0"/>
              <a:t>operation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</a:rPr>
              <a:t>Conditionally </a:t>
            </a:r>
            <a:r>
              <a:rPr lang="en-US" dirty="0" smtClean="0"/>
              <a:t>consume input </a:t>
            </a:r>
            <a:r>
              <a:rPr lang="en-US" dirty="0" smtClean="0">
                <a:solidFill>
                  <a:srgbClr val="3366FF"/>
                </a:solidFill>
              </a:rPr>
              <a:t>based on data value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</a:rPr>
              <a:t>Conditionally</a:t>
            </a:r>
            <a:r>
              <a:rPr lang="en-US" dirty="0" smtClean="0"/>
              <a:t> produce output </a:t>
            </a:r>
            <a:r>
              <a:rPr lang="en-US" dirty="0" smtClean="0">
                <a:solidFill>
                  <a:srgbClr val="3366FF"/>
                </a:solidFill>
              </a:rPr>
              <a:t>based on data value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full set of inputs are available</a:t>
            </a:r>
          </a:p>
          <a:p>
            <a:pPr lvl="2"/>
            <a:r>
              <a:rPr lang="en-US" dirty="0"/>
              <a:t>Can</a:t>
            </a:r>
            <a:r>
              <a:rPr lang="en-US" dirty="0" smtClean="0"/>
              <a:t> (optionally) produce </a:t>
            </a:r>
            <a:r>
              <a:rPr lang="en-US" dirty="0"/>
              <a:t>output</a:t>
            </a:r>
          </a:p>
          <a:p>
            <a:pPr lvl="1"/>
            <a:r>
              <a:rPr lang="en-US" dirty="0"/>
              <a:t>Can fire any (all) </a:t>
            </a:r>
            <a:r>
              <a:rPr lang="en-US" dirty="0" smtClean="0"/>
              <a:t>operations </a:t>
            </a:r>
            <a:r>
              <a:rPr lang="en-US" dirty="0"/>
              <a:t>with</a:t>
            </a:r>
            <a:r>
              <a:rPr lang="en-US" dirty="0" smtClean="0"/>
              <a:t> </a:t>
            </a:r>
            <a:r>
              <a:rPr lang="en-US" dirty="0" smtClean="0"/>
              <a:t>data-specified necessary </a:t>
            </a:r>
            <a:r>
              <a:rPr lang="en-US" dirty="0" smtClean="0"/>
              <a:t>inputs </a:t>
            </a:r>
            <a:r>
              <a:rPr lang="en-US" dirty="0"/>
              <a:t>available at any point in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Peaking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to determinism: behavior doesn’t depend on timing</a:t>
            </a:r>
          </a:p>
          <a:p>
            <a:pPr lvl="1"/>
            <a:r>
              <a:rPr lang="en-US" dirty="0" smtClean="0"/>
              <a:t>Cannot ask if a token is present</a:t>
            </a:r>
          </a:p>
          <a:p>
            <a:endParaRPr lang="en-US" dirty="0" smtClean="0"/>
          </a:p>
          <a:p>
            <a:r>
              <a:rPr lang="en-US" dirty="0" smtClean="0"/>
              <a:t>If (</a:t>
            </a:r>
            <a:r>
              <a:rPr lang="en-US" dirty="0" err="1" smtClean="0"/>
              <a:t>not_empty(in</a:t>
            </a:r>
            <a:r>
              <a:rPr lang="en-US" dirty="0" smtClean="0"/>
              <a:t>))</a:t>
            </a:r>
          </a:p>
          <a:p>
            <a:pPr lvl="1"/>
            <a:r>
              <a:rPr lang="en-US" dirty="0" smtClean="0"/>
              <a:t>Out.put(3);</a:t>
            </a:r>
          </a:p>
          <a:p>
            <a:r>
              <a:rPr lang="en-US" dirty="0" smtClean="0"/>
              <a:t>Else</a:t>
            </a:r>
          </a:p>
          <a:p>
            <a:pPr lvl="1"/>
            <a:r>
              <a:rPr lang="en-US" dirty="0" smtClean="0"/>
              <a:t>Out.put(2);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peaking necessary?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are cases where we need the ability to ask if a data item is present?</a:t>
            </a:r>
          </a:p>
          <a:p>
            <a:pPr lvl="1"/>
            <a:endParaRPr lang="en-US" dirty="0" smtClean="0">
              <a:solidFill>
                <a:srgbClr val="FF6600"/>
              </a:solidFill>
            </a:endParaRPr>
          </a:p>
          <a:p>
            <a:pPr lvl="1"/>
            <a:endParaRPr lang="en-US" dirty="0" smtClean="0">
              <a:solidFill>
                <a:srgbClr val="FF66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462" y="4038600"/>
            <a:ext cx="5525259" cy="20965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Peak Optimization?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are cases where asking about data presence might allow performance optimization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pPr lvl="1"/>
            <a:endParaRPr lang="en-US" dirty="0" smtClean="0">
              <a:solidFill>
                <a:srgbClr val="FF6600"/>
              </a:solidFill>
            </a:endParaRPr>
          </a:p>
          <a:p>
            <a:pPr lvl="1"/>
            <a:endParaRPr lang="en-US" dirty="0" smtClean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35821</TotalTime>
  <Words>1372</Words>
  <Application>Microsoft Macintosh PowerPoint</Application>
  <PresentationFormat>On-screen Show (4:3)</PresentationFormat>
  <Paragraphs>299</Paragraphs>
  <Slides>35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Blank Presentation</vt:lpstr>
      <vt:lpstr>ESE532: System-on-a-Chip Architecture</vt:lpstr>
      <vt:lpstr>Today</vt:lpstr>
      <vt:lpstr>Message</vt:lpstr>
      <vt:lpstr>Dataflow Variants</vt:lpstr>
      <vt:lpstr>Synchronous Dataflow (SDF)</vt:lpstr>
      <vt:lpstr>Dynamic Dataflow</vt:lpstr>
      <vt:lpstr>No Peaking</vt:lpstr>
      <vt:lpstr>When peaking necessary?</vt:lpstr>
      <vt:lpstr>When Peak Optimization?</vt:lpstr>
      <vt:lpstr>Peaking</vt:lpstr>
      <vt:lpstr>Process Network Roundup</vt:lpstr>
      <vt:lpstr>Aspirational Approach</vt:lpstr>
      <vt:lpstr>Approach (1)</vt:lpstr>
      <vt:lpstr>Approach (2)</vt:lpstr>
      <vt:lpstr>Approach</vt:lpstr>
      <vt:lpstr>Preclass 1a</vt:lpstr>
      <vt:lpstr>Preclass 1b</vt:lpstr>
      <vt:lpstr>Preclass 1c</vt:lpstr>
      <vt:lpstr>Approach</vt:lpstr>
      <vt:lpstr>Threads</vt:lpstr>
      <vt:lpstr>Thread</vt:lpstr>
      <vt:lpstr>Issues</vt:lpstr>
      <vt:lpstr>Issues</vt:lpstr>
      <vt:lpstr>Shared Memory</vt:lpstr>
      <vt:lpstr>What to watch for</vt:lpstr>
      <vt:lpstr>Preclass 2a</vt:lpstr>
      <vt:lpstr>Preclass 2b</vt:lpstr>
      <vt:lpstr>Disciplines</vt:lpstr>
      <vt:lpstr>Disciplines</vt:lpstr>
      <vt:lpstr>Expression and Implementation not 1:1</vt:lpstr>
      <vt:lpstr>SDF in single thread</vt:lpstr>
      <vt:lpstr>Multiple Ways to Decompose</vt:lpstr>
      <vt:lpstr>Approach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138</cp:revision>
  <cp:lastPrinted>2017-02-01T14:06:09Z</cp:lastPrinted>
  <dcterms:created xsi:type="dcterms:W3CDTF">2017-01-29T23:34:22Z</dcterms:created>
  <dcterms:modified xsi:type="dcterms:W3CDTF">2017-02-01T14:38:10Z</dcterms:modified>
</cp:coreProperties>
</file>