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Default Extension="rels" ContentType="application/vnd.openxmlformats-package.relationships+xml"/>
  <Override PartName="/ppt/slides/slide10.xml" ContentType="application/vnd.openxmlformats-officedocument.presentationml.slide+xml"/>
  <Override PartName="/ppt/slideLayouts/slideLayout5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6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s/slide34.xml" ContentType="application/vnd.openxmlformats-officedocument.presentationml.slide+xml"/>
  <Override PartName="/ppt/theme/theme2.xml" ContentType="application/vnd.openxmlformats-officedocument.theme+xml"/>
  <Override PartName="/ppt/slideLayouts/slideLayout1.xml" ContentType="application/vnd.openxmlformats-officedocument.presentationml.slideLayout+xml"/>
  <Default Extension="jpeg" ContentType="image/jpeg"/>
  <Override PartName="/ppt/slides/slide22.xml" ContentType="application/vnd.openxmlformats-officedocument.presentationml.slide+xml"/>
  <Override PartName="/ppt/slides/slide30.xml" ContentType="application/vnd.openxmlformats-officedocument.presentationml.slide+xml"/>
  <Override PartName="/docProps/app.xml" ContentType="application/vnd.openxmlformats-officedocument.extended-properties+xml"/>
  <Default Extension="xml" ContentType="application/xml"/>
  <Override PartName="/ppt/slides/slide19.xml" ContentType="application/vnd.openxmlformats-officedocument.presentationml.slide+xml"/>
  <Override PartName="/ppt/tableStyles.xml" ContentType="application/vnd.openxmlformats-officedocument.presentationml.tableStyles+xml"/>
  <Override PartName="/ppt/slides/slide15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6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7.xml" ContentType="application/vnd.openxmlformats-officedocument.presentationml.slide+xml"/>
  <Override PartName="/ppt/slides/slide35.xml" ContentType="application/vnd.openxmlformats-officedocument.presentationml.slide+xml"/>
  <Override PartName="/ppt/slides/slide2.xml" ContentType="application/vnd.openxmlformats-officedocument.presentationml.slide+xml"/>
  <Override PartName="/ppt/theme/theme3.xml" ContentType="application/vnd.openxmlformats-officedocument.theme+xml"/>
  <Override PartName="/ppt/slideLayouts/slideLayout2.xml" ContentType="application/vnd.openxmlformats-officedocument.presentationml.slideLayout+xml"/>
  <Default Extension="png" ContentType="image/png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16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28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4.xml" ContentType="application/vnd.openxmlformats-officedocument.presentationml.slide+xml"/>
  <Override PartName="/ppt/slides/slide32.xml" ContentType="application/vnd.openxmlformats-officedocument.presentationml.slide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notesSlides/notesSlide3.xml" ContentType="application/vnd.openxmlformats-officedocument.presentationml.notes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slides/slide29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id="2147483648" r:id="rId1"/>
  </p:sldMasterIdLst>
  <p:notesMasterIdLst>
    <p:notesMasterId r:id="rId37"/>
  </p:notesMasterIdLst>
  <p:handoutMasterIdLst>
    <p:handoutMasterId r:id="rId38"/>
  </p:handoutMasterIdLst>
  <p:sldIdLst>
    <p:sldId id="256" r:id="rId2"/>
    <p:sldId id="258" r:id="rId3"/>
    <p:sldId id="339" r:id="rId4"/>
    <p:sldId id="359" r:id="rId5"/>
    <p:sldId id="360" r:id="rId6"/>
    <p:sldId id="406" r:id="rId7"/>
    <p:sldId id="393" r:id="rId8"/>
    <p:sldId id="394" r:id="rId9"/>
    <p:sldId id="395" r:id="rId10"/>
    <p:sldId id="402" r:id="rId11"/>
    <p:sldId id="407" r:id="rId12"/>
    <p:sldId id="400" r:id="rId13"/>
    <p:sldId id="399" r:id="rId14"/>
    <p:sldId id="401" r:id="rId15"/>
    <p:sldId id="408" r:id="rId16"/>
    <p:sldId id="409" r:id="rId17"/>
    <p:sldId id="410" r:id="rId18"/>
    <p:sldId id="411" r:id="rId19"/>
    <p:sldId id="413" r:id="rId20"/>
    <p:sldId id="412" r:id="rId21"/>
    <p:sldId id="404" r:id="rId22"/>
    <p:sldId id="405" r:id="rId23"/>
    <p:sldId id="414" r:id="rId24"/>
    <p:sldId id="417" r:id="rId25"/>
    <p:sldId id="415" r:id="rId26"/>
    <p:sldId id="416" r:id="rId27"/>
    <p:sldId id="418" r:id="rId28"/>
    <p:sldId id="419" r:id="rId29"/>
    <p:sldId id="420" r:id="rId30"/>
    <p:sldId id="421" r:id="rId31"/>
    <p:sldId id="422" r:id="rId32"/>
    <p:sldId id="423" r:id="rId33"/>
    <p:sldId id="424" r:id="rId34"/>
    <p:sldId id="340" r:id="rId35"/>
    <p:sldId id="330" r:id="rId3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pitchFamily="1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pitchFamily="1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pitchFamily="1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pitchFamily="1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prnWhat="handouts6" frameSlides="1"/>
  <p:clrMru>
    <a:srgbClr val="FF0000"/>
    <a:srgbClr val="FF66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124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notesMaster" Target="notesMasters/notesMaster1.xml"/><Relationship Id="rId38" Type="http://schemas.openxmlformats.org/officeDocument/2006/relationships/handoutMaster" Target="handoutMasters/handoutMaster1.xml"/><Relationship Id="rId39" Type="http://schemas.openxmlformats.org/officeDocument/2006/relationships/printerSettings" Target="printerSettings/printerSettings1.bin"/><Relationship Id="rId40" Type="http://schemas.openxmlformats.org/officeDocument/2006/relationships/presProps" Target="presProps.xml"/><Relationship Id="rId41" Type="http://schemas.openxmlformats.org/officeDocument/2006/relationships/viewProps" Target="viewProps.xml"/><Relationship Id="rId42" Type="http://schemas.openxmlformats.org/officeDocument/2006/relationships/theme" Target="theme/theme1.xml"/><Relationship Id="rId43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D0899892-1164-F24C-BA69-150C84B678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42F43882-1B58-5C45-81B5-B47D6D1857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F095EF3-CB9D-B646-BD02-8BA484566C5A}" type="slidenum">
              <a:rPr lang="en-US"/>
              <a:pPr/>
              <a:t>4</a:t>
            </a:fld>
            <a:endParaRPr lang="en-US"/>
          </a:p>
        </p:txBody>
      </p:sp>
      <p:sp>
        <p:nvSpPr>
          <p:cNvPr id="395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5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176B33A-E074-F448-B8B9-1F7852BB3F6F}" type="slidenum">
              <a:rPr lang="en-US"/>
              <a:pPr/>
              <a:t>5</a:t>
            </a:fld>
            <a:endParaRPr lang="en-US"/>
          </a:p>
        </p:txBody>
      </p:sp>
      <p:sp>
        <p:nvSpPr>
          <p:cNvPr id="344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4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176B33A-E074-F448-B8B9-1F7852BB3F6F}" type="slidenum">
              <a:rPr lang="en-US"/>
              <a:pPr/>
              <a:t>6</a:t>
            </a:fld>
            <a:endParaRPr lang="en-US"/>
          </a:p>
        </p:txBody>
      </p:sp>
      <p:sp>
        <p:nvSpPr>
          <p:cNvPr id="344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4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Penn ESE532 Spring 2017 -- DeHon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B543EF-6858-C948-9F00-CBC8B78B54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Penn ESE532 Spring 2017 -- DeHon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7B498E-B385-5A41-8126-38E4C3C672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Penn ESE532 Spring 2017 -- DeHon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8128B3-0CAB-C141-A479-406975AF20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clipArtAndTx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350"/>
            <a:ext cx="8151813" cy="143351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612775" y="1600200"/>
            <a:ext cx="3998913" cy="4618038"/>
          </a:xfrm>
        </p:spPr>
        <p:txBody>
          <a:bodyPr rtlCol="0">
            <a:normAutofit/>
          </a:bodyPr>
          <a:lstStyle/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64088" y="1600200"/>
            <a:ext cx="4000500" cy="46180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/>
        <p:txBody>
          <a:bodyPr anchor="t"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6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 anchor="t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841C24-9806-7148-BB96-1D4F026A5D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Penn ESE532 Spring 2017 -- DeHon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FB57DF-B8E1-6E4E-A23B-D02022E33D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Penn ESE532 Spring 2017 -- DeHon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00C9EC-1342-4248-A34A-2968F89D89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Penn ESE532 Spring 2017 -- DeHon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EB10AF-5E98-D541-A2B0-D150324059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Penn ESE532 Spring 2017 -- DeHon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021EE5-F3BE-894E-AEF9-1B8AF72FF3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Penn ESE532 Spring 2017 -- DeHon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03CBD0-DCFA-8C4F-8A48-8F6BFD89AD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Penn ESE532 Spring 2017 -- DeHon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EF8DC8-9554-F44C-BB0B-55F9A1E06D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Penn ESE532 Spring 2017 -- DeHon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3C8DC1-23AE-CB49-91CB-23A473E840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Penn ESE532 Spring 2017 -- DeHon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AAC0C0-8AF0-574D-A956-1BC4D16264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477000"/>
            <a:ext cx="419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FF6600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Penn ESE532 Spring 2017 -- DeHon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2000">
                <a:latin typeface="Times New Roman" charset="0"/>
              </a:defRPr>
            </a:lvl1pPr>
          </a:lstStyle>
          <a:p>
            <a:pPr>
              <a:defRPr/>
            </a:pPr>
            <a:fld id="{23961269-2760-3141-82DA-D43FB4619D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4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4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4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Spring 2017 -- DeHon</a:t>
            </a:r>
            <a:endParaRPr lang="en-US" dirty="0"/>
          </a:p>
        </p:txBody>
      </p:sp>
      <p:sp>
        <p:nvSpPr>
          <p:cNvPr id="1638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44AF2E4-C780-3047-9B22-3CF860E98A49}" type="slidenum">
              <a:rPr lang="en-US" smtClean="0">
                <a:latin typeface="Times New Roman" pitchFamily="1" charset="0"/>
              </a:rPr>
              <a:pPr/>
              <a:t>1</a:t>
            </a:fld>
            <a:endParaRPr lang="en-US" smtClean="0">
              <a:latin typeface="Times New Roman" pitchFamily="1" charset="0"/>
            </a:endParaRPr>
          </a:p>
        </p:txBody>
      </p:sp>
      <p:sp>
        <p:nvSpPr>
          <p:cNvPr id="1638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533400"/>
            <a:ext cx="8001000" cy="1143000"/>
          </a:xfrm>
        </p:spPr>
        <p:txBody>
          <a:bodyPr/>
          <a:lstStyle/>
          <a:p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ESE532:</a:t>
            </a:r>
            <a:br>
              <a:rPr lang="en-US" dirty="0" smtClean="0">
                <a:ea typeface="ＭＳ Ｐゴシック" pitchFamily="1" charset="-128"/>
                <a:cs typeface="ＭＳ Ｐゴシック" pitchFamily="1" charset="-128"/>
              </a:rPr>
            </a:br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System-on-a-Chip Architecture</a:t>
            </a:r>
          </a:p>
        </p:txBody>
      </p:sp>
      <p:sp>
        <p:nvSpPr>
          <p:cNvPr id="1638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429000"/>
            <a:ext cx="6400800" cy="1752600"/>
          </a:xfrm>
        </p:spPr>
        <p:txBody>
          <a:bodyPr/>
          <a:lstStyle/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Day</a:t>
            </a:r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 6:  February 1, </a:t>
            </a:r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2017</a:t>
            </a:r>
            <a:endParaRPr lang="en-US" dirty="0" smtClean="0">
              <a:ea typeface="ＭＳ Ｐゴシック" pitchFamily="1" charset="-128"/>
              <a:cs typeface="ＭＳ Ｐゴシック" pitchFamily="1" charset="-128"/>
            </a:endParaRPr>
          </a:p>
          <a:p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Process and Threads</a:t>
            </a:r>
            <a:endParaRPr lang="en-US" dirty="0">
              <a:ea typeface="ＭＳ Ｐゴシック" pitchFamily="1" charset="-128"/>
              <a:cs typeface="ＭＳ Ｐゴシック" pitchFamily="1" charset="-128"/>
            </a:endParaRPr>
          </a:p>
        </p:txBody>
      </p:sp>
      <p:pic>
        <p:nvPicPr>
          <p:cNvPr id="16390" name="Picture 5" descr="penn_logo_nonam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19800" y="5867400"/>
            <a:ext cx="2952750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Peaking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Removed model restriction (no peaking)</a:t>
            </a:r>
          </a:p>
          <a:p>
            <a:r>
              <a:rPr lang="en-US" dirty="0" smtClean="0"/>
              <a:t>Gained expressive power</a:t>
            </a:r>
          </a:p>
          <a:p>
            <a:pPr lvl="1"/>
            <a:r>
              <a:rPr lang="en-US" dirty="0" smtClean="0"/>
              <a:t>Can grab data as shows up</a:t>
            </a:r>
          </a:p>
          <a:p>
            <a:r>
              <a:rPr lang="en-US" dirty="0" smtClean="0"/>
              <a:t>Weaken our guarantees</a:t>
            </a:r>
          </a:p>
          <a:p>
            <a:pPr lvl="1"/>
            <a:r>
              <a:rPr lang="en-US" dirty="0" smtClean="0"/>
              <a:t>Possible to get non-deterministic behavior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Spring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 Network Roundup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609600" y="2590800"/>
          <a:ext cx="7772400" cy="2712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3100"/>
                <a:gridCol w="1943100"/>
                <a:gridCol w="1943100"/>
                <a:gridCol w="19431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Model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Deterministic</a:t>
                      </a:r>
                    </a:p>
                    <a:p>
                      <a:r>
                        <a:rPr lang="en-US" dirty="0" smtClean="0"/>
                        <a:t>Result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Deterministic</a:t>
                      </a:r>
                      <a:r>
                        <a:rPr lang="en-US" baseline="0" dirty="0" smtClean="0"/>
                        <a:t> Timing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Turing Complete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SDF+fixed</a:t>
                      </a:r>
                      <a:r>
                        <a:rPr lang="en-US" dirty="0" smtClean="0"/>
                        <a:t>-delay operators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Y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Y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N</a:t>
                      </a:r>
                      <a:endParaRPr lang="en-US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SDF+variable</a:t>
                      </a:r>
                      <a:r>
                        <a:rPr lang="en-US" baseline="0" dirty="0" smtClean="0"/>
                        <a:t> delay operators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Y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N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N</a:t>
                      </a:r>
                      <a:endParaRPr lang="en-US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DDF no peak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Y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N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Y</a:t>
                      </a:r>
                      <a:endParaRPr lang="en-US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DDF </a:t>
                      </a:r>
                      <a:r>
                        <a:rPr lang="en-US" dirty="0" err="1" smtClean="0"/>
                        <a:t>w</a:t>
                      </a:r>
                      <a:r>
                        <a:rPr lang="en-US" dirty="0" smtClean="0"/>
                        <a:t>/ peak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N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N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Y</a:t>
                      </a:r>
                      <a:endParaRPr lang="en-US" sz="20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Spring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Aspirational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Approach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Spring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914400"/>
          </a:xfrm>
        </p:spPr>
        <p:txBody>
          <a:bodyPr/>
          <a:lstStyle/>
          <a:p>
            <a:r>
              <a:rPr lang="en-US" dirty="0" smtClean="0"/>
              <a:t>Approach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382000" cy="4572000"/>
          </a:xfrm>
        </p:spPr>
        <p:txBody>
          <a:bodyPr/>
          <a:lstStyle/>
          <a:p>
            <a:r>
              <a:rPr lang="en-US" dirty="0" smtClean="0"/>
              <a:t>Identify natural parallelism</a:t>
            </a:r>
          </a:p>
          <a:p>
            <a:r>
              <a:rPr lang="en-US" dirty="0" smtClean="0"/>
              <a:t>Convert to streaming flow</a:t>
            </a:r>
          </a:p>
          <a:p>
            <a:pPr lvl="1"/>
            <a:r>
              <a:rPr lang="en-US" dirty="0" smtClean="0"/>
              <a:t>Initially leave operators software</a:t>
            </a:r>
          </a:p>
          <a:p>
            <a:pPr lvl="1"/>
            <a:r>
              <a:rPr lang="en-US" dirty="0" smtClean="0"/>
              <a:t>Focus on correctness</a:t>
            </a:r>
          </a:p>
          <a:p>
            <a:r>
              <a:rPr lang="en-US" dirty="0" smtClean="0"/>
              <a:t>Identify flow rates, computation per operator, parallelism needed</a:t>
            </a:r>
          </a:p>
          <a:p>
            <a:r>
              <a:rPr lang="en-US" dirty="0" smtClean="0"/>
              <a:t>Refine </a:t>
            </a:r>
            <a:r>
              <a:rPr lang="en-US" dirty="0" smtClean="0"/>
              <a:t>operators</a:t>
            </a:r>
          </a:p>
          <a:p>
            <a:pPr lvl="1"/>
            <a:r>
              <a:rPr lang="en-US" dirty="0" smtClean="0"/>
              <a:t>Decompose further parallelism?</a:t>
            </a:r>
          </a:p>
          <a:p>
            <a:pPr lvl="1"/>
            <a:r>
              <a:rPr lang="en-US" dirty="0" smtClean="0"/>
              <a:t>E.g. SIMD changes making</a:t>
            </a:r>
            <a:r>
              <a:rPr lang="en-US" dirty="0" smtClean="0"/>
              <a:t> hw3</a:t>
            </a:r>
          </a:p>
          <a:p>
            <a:pPr lvl="1"/>
            <a:r>
              <a:rPr lang="en-US" dirty="0" smtClean="0"/>
              <a:t>model potential hardware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Spring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Approach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Refine coordination as necessary for implementation</a:t>
            </a:r>
          </a:p>
          <a:p>
            <a:r>
              <a:rPr lang="en-US" dirty="0" smtClean="0"/>
              <a:t>Map </a:t>
            </a:r>
            <a:r>
              <a:rPr lang="en-US" dirty="0" smtClean="0"/>
              <a:t>operators and streams to resources</a:t>
            </a:r>
          </a:p>
          <a:p>
            <a:pPr lvl="1"/>
            <a:r>
              <a:rPr lang="en-US" dirty="0" smtClean="0"/>
              <a:t>Provision </a:t>
            </a:r>
            <a:r>
              <a:rPr lang="en-US" dirty="0" smtClean="0"/>
              <a:t>hardware</a:t>
            </a:r>
          </a:p>
          <a:p>
            <a:pPr lvl="1"/>
            <a:r>
              <a:rPr lang="en-US" dirty="0" smtClean="0"/>
              <a:t>Scheduling: Map operations to operators</a:t>
            </a:r>
          </a:p>
          <a:p>
            <a:pPr lvl="1"/>
            <a:r>
              <a:rPr lang="en-US" dirty="0" smtClean="0"/>
              <a:t>M</a:t>
            </a:r>
            <a:r>
              <a:rPr lang="en-US" dirty="0" smtClean="0"/>
              <a:t>emories</a:t>
            </a:r>
            <a:r>
              <a:rPr lang="en-US" dirty="0" smtClean="0"/>
              <a:t>, interconnect</a:t>
            </a:r>
          </a:p>
          <a:p>
            <a:r>
              <a:rPr lang="en-US" dirty="0" smtClean="0"/>
              <a:t>Profile and tune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Spring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 smtClean="0"/>
              <a:t>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5105400"/>
          </a:xfrm>
        </p:spPr>
        <p:txBody>
          <a:bodyPr/>
          <a:lstStyle/>
          <a:p>
            <a:r>
              <a:rPr lang="en-US" dirty="0" smtClean="0"/>
              <a:t>Process Network agnostic to operator implementation</a:t>
            </a:r>
          </a:p>
          <a:p>
            <a:r>
              <a:rPr lang="en-US" dirty="0" smtClean="0"/>
              <a:t>Implementation explores</a:t>
            </a:r>
          </a:p>
          <a:p>
            <a:pPr lvl="1"/>
            <a:r>
              <a:rPr lang="en-US" dirty="0" smtClean="0"/>
              <a:t>O</a:t>
            </a:r>
            <a:r>
              <a:rPr lang="en-US" dirty="0" smtClean="0"/>
              <a:t>perator mappings</a:t>
            </a:r>
          </a:p>
          <a:p>
            <a:pPr lvl="2"/>
            <a:r>
              <a:rPr lang="en-US" dirty="0" smtClean="0"/>
              <a:t>What fixed </a:t>
            </a:r>
            <a:r>
              <a:rPr lang="en-US" dirty="0" err="1" smtClean="0"/>
              <a:t>SoC</a:t>
            </a:r>
            <a:r>
              <a:rPr lang="en-US" dirty="0" smtClean="0"/>
              <a:t> provides</a:t>
            </a:r>
          </a:p>
          <a:p>
            <a:pPr lvl="2"/>
            <a:r>
              <a:rPr lang="en-US" dirty="0" smtClean="0"/>
              <a:t>Where might allocate hardware for novel </a:t>
            </a:r>
            <a:r>
              <a:rPr lang="en-US" dirty="0" err="1" smtClean="0"/>
              <a:t>SoC</a:t>
            </a:r>
            <a:endParaRPr lang="en-US" dirty="0" smtClean="0"/>
          </a:p>
          <a:p>
            <a:pPr lvl="1"/>
            <a:r>
              <a:rPr lang="en-US" dirty="0" smtClean="0"/>
              <a:t>Memory allocation</a:t>
            </a:r>
          </a:p>
          <a:p>
            <a:pPr lvl="2"/>
            <a:r>
              <a:rPr lang="en-US" dirty="0" smtClean="0"/>
              <a:t>Isolated </a:t>
            </a:r>
            <a:r>
              <a:rPr lang="en-US" dirty="0" err="1" smtClean="0"/>
              <a:t>memories</a:t>
            </a:r>
            <a:r>
              <a:rPr lang="en-US" dirty="0" err="1" smtClean="0">
                <a:sym typeface="Wingdings"/>
              </a:rPr>
              <a:t>communication</a:t>
            </a:r>
            <a:r>
              <a:rPr lang="en-US" dirty="0" smtClean="0">
                <a:sym typeface="Wingdings"/>
              </a:rPr>
              <a:t> explicit</a:t>
            </a:r>
          </a:p>
          <a:p>
            <a:pPr lvl="1"/>
            <a:r>
              <a:rPr lang="en-US" dirty="0" smtClean="0"/>
              <a:t>Communication mappings</a:t>
            </a:r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Spring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Preclass</a:t>
            </a:r>
            <a:r>
              <a:rPr lang="en-US" dirty="0" smtClean="0"/>
              <a:t> 1a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4267200"/>
            <a:ext cx="7772400" cy="1752600"/>
          </a:xfrm>
        </p:spPr>
        <p:txBody>
          <a:bodyPr/>
          <a:lstStyle/>
          <a:p>
            <a:r>
              <a:rPr lang="en-US" dirty="0" smtClean="0">
                <a:solidFill>
                  <a:srgbClr val="FF6600"/>
                </a:solidFill>
              </a:rPr>
              <a:t>Throughput for 1:1 mapping of processes to </a:t>
            </a:r>
            <a:r>
              <a:rPr lang="en-US" dirty="0" err="1" smtClean="0">
                <a:solidFill>
                  <a:srgbClr val="FF6600"/>
                </a:solidFill>
              </a:rPr>
              <a:t>SPs</a:t>
            </a:r>
            <a:r>
              <a:rPr lang="en-US" dirty="0" smtClean="0">
                <a:solidFill>
                  <a:srgbClr val="FF6600"/>
                </a:solidFill>
              </a:rPr>
              <a:t>?</a:t>
            </a:r>
          </a:p>
          <a:p>
            <a:r>
              <a:rPr lang="en-US" dirty="0" smtClean="0"/>
              <a:t>Possibly we didn’t know throughputs initially – map and measure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Spring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0200" y="2057400"/>
            <a:ext cx="8813800" cy="215019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Preclass</a:t>
            </a:r>
            <a:r>
              <a:rPr lang="en-US" dirty="0" smtClean="0"/>
              <a:t> 1b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4343400"/>
            <a:ext cx="7772400" cy="1752600"/>
          </a:xfrm>
        </p:spPr>
        <p:txBody>
          <a:bodyPr/>
          <a:lstStyle/>
          <a:p>
            <a:r>
              <a:rPr lang="en-US" dirty="0" smtClean="0">
                <a:solidFill>
                  <a:srgbClr val="FF6600"/>
                </a:solidFill>
              </a:rPr>
              <a:t>Refine: better mapping to 3 </a:t>
            </a:r>
            <a:r>
              <a:rPr lang="en-US" dirty="0" err="1" smtClean="0">
                <a:solidFill>
                  <a:srgbClr val="FF6600"/>
                </a:solidFill>
              </a:rPr>
              <a:t>SPs</a:t>
            </a:r>
            <a:r>
              <a:rPr lang="en-US" dirty="0" smtClean="0">
                <a:solidFill>
                  <a:srgbClr val="FF6600"/>
                </a:solidFill>
              </a:rPr>
              <a:t>?</a:t>
            </a:r>
          </a:p>
          <a:p>
            <a:r>
              <a:rPr lang="en-US" dirty="0" smtClean="0">
                <a:solidFill>
                  <a:srgbClr val="FF6600"/>
                </a:solidFill>
              </a:rPr>
              <a:t>Throughput?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Spring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0200" y="2057400"/>
            <a:ext cx="8813800" cy="215019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Preclass</a:t>
            </a:r>
            <a:r>
              <a:rPr lang="en-US" dirty="0" smtClean="0"/>
              <a:t> 1c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4343400"/>
            <a:ext cx="7772400" cy="1752600"/>
          </a:xfrm>
        </p:spPr>
        <p:txBody>
          <a:bodyPr/>
          <a:lstStyle/>
          <a:p>
            <a:r>
              <a:rPr lang="en-US" dirty="0" smtClean="0">
                <a:solidFill>
                  <a:srgbClr val="FF6600"/>
                </a:solidFill>
              </a:rPr>
              <a:t>Mapping 1 SIMD and 1 SP?</a:t>
            </a:r>
          </a:p>
          <a:p>
            <a:r>
              <a:rPr lang="en-US" dirty="0" smtClean="0">
                <a:solidFill>
                  <a:srgbClr val="FF6600"/>
                </a:solidFill>
              </a:rPr>
              <a:t>Throughput?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Spring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0200" y="2057400"/>
            <a:ext cx="8813800" cy="215019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895600" y="2895600"/>
            <a:ext cx="126173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  <a:latin typeface="+mn-lt"/>
              </a:rPr>
              <a:t>  1/20</a:t>
            </a:r>
          </a:p>
          <a:p>
            <a:r>
              <a:rPr lang="en-US" dirty="0" smtClean="0">
                <a:solidFill>
                  <a:srgbClr val="0000FF"/>
                </a:solidFill>
                <a:latin typeface="+mn-lt"/>
              </a:rPr>
              <a:t>(SIMD)</a:t>
            </a:r>
            <a:endParaRPr lang="en-US" dirty="0">
              <a:solidFill>
                <a:srgbClr val="0000FF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 smtClean="0"/>
              <a:t>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114800"/>
          </a:xfrm>
        </p:spPr>
        <p:txBody>
          <a:bodyPr/>
          <a:lstStyle/>
          <a:p>
            <a:r>
              <a:rPr lang="en-US" dirty="0" smtClean="0"/>
              <a:t>Once have base process network (ideally), we have reduced to working in this mapping space</a:t>
            </a:r>
          </a:p>
          <a:p>
            <a:endParaRPr lang="en-US" dirty="0" smtClean="0"/>
          </a:p>
          <a:p>
            <a:r>
              <a:rPr lang="en-US" dirty="0" smtClean="0"/>
              <a:t>Spend our time (in this class)</a:t>
            </a:r>
          </a:p>
          <a:p>
            <a:pPr lvl="1"/>
            <a:r>
              <a:rPr lang="en-US" dirty="0" smtClean="0"/>
              <a:t>Enriching and elaborating this mapping space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Spring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Spring 2017 -- DeHon</a:t>
            </a:r>
            <a:endParaRPr lang="en-US" dirty="0"/>
          </a:p>
        </p:txBody>
      </p:sp>
      <p:sp>
        <p:nvSpPr>
          <p:cNvPr id="1741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E42B669-2AB5-1C45-A868-3081C4E642FE}" type="slidenum">
              <a:rPr lang="en-US" smtClean="0">
                <a:latin typeface="Times New Roman" pitchFamily="1" charset="0"/>
              </a:rPr>
              <a:pPr/>
              <a:t>2</a:t>
            </a:fld>
            <a:endParaRPr lang="en-US" smtClean="0">
              <a:latin typeface="Times New Roman" pitchFamily="1" charset="0"/>
            </a:endParaRPr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Today</a:t>
            </a:r>
          </a:p>
        </p:txBody>
      </p:sp>
      <p:sp>
        <p:nvSpPr>
          <p:cNvPr id="1741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114800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Dataflow Process Model</a:t>
            </a:r>
          </a:p>
          <a:p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Finish Models</a:t>
            </a:r>
          </a:p>
          <a:p>
            <a:r>
              <a:rPr lang="en-US" dirty="0" err="1" smtClean="0">
                <a:ea typeface="ＭＳ Ｐゴシック" pitchFamily="1" charset="-128"/>
                <a:cs typeface="ＭＳ Ｐゴシック" pitchFamily="1" charset="-128"/>
              </a:rPr>
              <a:t>Aspirational</a:t>
            </a:r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 Recommended Approach</a:t>
            </a:r>
          </a:p>
          <a:p>
            <a:pPr>
              <a:buNone/>
            </a:pPr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Threads</a:t>
            </a:r>
          </a:p>
          <a:p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Hazards</a:t>
            </a:r>
          </a:p>
          <a:p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Discipline</a:t>
            </a:r>
          </a:p>
          <a:p>
            <a:endParaRPr lang="en-US" dirty="0" smtClean="0">
              <a:ea typeface="ＭＳ Ｐゴシック" pitchFamily="1" charset="-128"/>
              <a:cs typeface="ＭＳ Ｐゴシック" pitchFamily="1" charset="-12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534526" y="4371474"/>
            <a:ext cx="1846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Threads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Spring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828800"/>
            <a:ext cx="7772400" cy="4114800"/>
          </a:xfrm>
        </p:spPr>
        <p:txBody>
          <a:bodyPr/>
          <a:lstStyle/>
          <a:p>
            <a:r>
              <a:rPr lang="en-US" dirty="0" smtClean="0"/>
              <a:t>Has a separate locus of control (PC)</a:t>
            </a:r>
          </a:p>
          <a:p>
            <a:r>
              <a:rPr lang="en-US" dirty="0" smtClean="0"/>
              <a:t>May share memory</a:t>
            </a:r>
          </a:p>
          <a:p>
            <a:pPr lvl="1"/>
            <a:r>
              <a:rPr lang="en-US" dirty="0" smtClean="0"/>
              <a:t>Run in common address space with other threads</a:t>
            </a:r>
          </a:p>
          <a:p>
            <a:pPr lvl="1"/>
            <a:endParaRPr lang="en-US" dirty="0" smtClean="0"/>
          </a:p>
          <a:p>
            <a:pPr lvl="1">
              <a:buNone/>
            </a:pPr>
            <a:r>
              <a:rPr lang="en-US" dirty="0" smtClean="0"/>
              <a:t>Now: look at shared memory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Spring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91200" y="3581400"/>
            <a:ext cx="2826198" cy="2857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Communication</a:t>
            </a:r>
            <a:r>
              <a:rPr lang="en-US" dirty="0" smtClean="0"/>
              <a:t> – how move data between processes?</a:t>
            </a:r>
          </a:p>
          <a:p>
            <a:r>
              <a:rPr lang="en-US" b="1" dirty="0" smtClean="0"/>
              <a:t>Synchronization</a:t>
            </a:r>
            <a:r>
              <a:rPr lang="en-US" dirty="0" smtClean="0"/>
              <a:t> – how define how they advance relative to each other?</a:t>
            </a:r>
          </a:p>
          <a:p>
            <a:r>
              <a:rPr lang="en-US" b="1" dirty="0" smtClean="0"/>
              <a:t>Determinism</a:t>
            </a:r>
            <a:r>
              <a:rPr lang="en-US" dirty="0" smtClean="0"/>
              <a:t> – for the same inputs, do we get the same outputs?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Spring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Communication</a:t>
            </a:r>
            <a:r>
              <a:rPr lang="en-US" dirty="0" smtClean="0"/>
              <a:t> – read/write in common address space</a:t>
            </a:r>
          </a:p>
          <a:p>
            <a:r>
              <a:rPr lang="en-US" b="1" dirty="0" smtClean="0"/>
              <a:t>Synchronization</a:t>
            </a:r>
            <a:r>
              <a:rPr lang="en-US" dirty="0" smtClean="0"/>
              <a:t> – get to choose</a:t>
            </a:r>
          </a:p>
          <a:p>
            <a:pPr lvl="1"/>
            <a:r>
              <a:rPr lang="en-US" dirty="0" smtClean="0"/>
              <a:t>Semaphores, locks, barriers, data presence</a:t>
            </a:r>
          </a:p>
          <a:p>
            <a:r>
              <a:rPr lang="en-US" b="1" dirty="0" smtClean="0"/>
              <a:t>Determinism</a:t>
            </a:r>
            <a:r>
              <a:rPr lang="en-US" dirty="0" smtClean="0"/>
              <a:t> – not unless you’re very careful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Spring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dirty="0" smtClean="0"/>
              <a:t>Shared Memory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90600"/>
            <a:ext cx="7772400" cy="4572000"/>
          </a:xfrm>
        </p:spPr>
        <p:txBody>
          <a:bodyPr/>
          <a:lstStyle/>
          <a:p>
            <a:r>
              <a:rPr lang="en-US" dirty="0" smtClean="0"/>
              <a:t>Good</a:t>
            </a:r>
          </a:p>
          <a:p>
            <a:pPr lvl="1"/>
            <a:r>
              <a:rPr lang="en-US" dirty="0" smtClean="0"/>
              <a:t>Sharing easy to express</a:t>
            </a:r>
          </a:p>
          <a:p>
            <a:pPr lvl="1"/>
            <a:r>
              <a:rPr lang="en-US" dirty="0" smtClean="0"/>
              <a:t>Data movement implicit</a:t>
            </a:r>
          </a:p>
          <a:p>
            <a:r>
              <a:rPr lang="en-US" dirty="0" smtClean="0"/>
              <a:t>Bad</a:t>
            </a:r>
          </a:p>
          <a:p>
            <a:pPr lvl="1"/>
            <a:r>
              <a:rPr lang="en-US" dirty="0" smtClean="0"/>
              <a:t>Easy to introduced unwanted non-determinism </a:t>
            </a:r>
          </a:p>
          <a:p>
            <a:pPr lvl="1"/>
            <a:r>
              <a:rPr lang="en-US" dirty="0" smtClean="0"/>
              <a:t>Expensive abstraction to support</a:t>
            </a:r>
          </a:p>
          <a:p>
            <a:pPr lvl="2"/>
            <a:r>
              <a:rPr lang="en-US" dirty="0" smtClean="0"/>
              <a:t>Hardware, energy</a:t>
            </a:r>
          </a:p>
          <a:p>
            <a:pPr lvl="1"/>
            <a:r>
              <a:rPr lang="en-US" dirty="0" smtClean="0"/>
              <a:t>Harder to understand and control communication</a:t>
            </a:r>
          </a:p>
          <a:p>
            <a:pPr lvl="2"/>
            <a:r>
              <a:rPr lang="en-US" dirty="0" smtClean="0"/>
              <a:t>Latency, throughput…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Spring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to watch for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Thread 1:</a:t>
            </a:r>
          </a:p>
          <a:p>
            <a:pPr lvl="1"/>
            <a:r>
              <a:rPr lang="en-US" dirty="0" smtClean="0"/>
              <a:t>Do stuff</a:t>
            </a:r>
          </a:p>
          <a:p>
            <a:pPr lvl="1"/>
            <a:r>
              <a:rPr lang="en-US" dirty="0" smtClean="0"/>
              <a:t>M[123]=12</a:t>
            </a:r>
          </a:p>
          <a:p>
            <a:pPr lvl="1"/>
            <a:r>
              <a:rPr lang="en-US" dirty="0" smtClean="0"/>
              <a:t>Do more stuff</a:t>
            </a:r>
          </a:p>
          <a:p>
            <a:pPr lvl="1"/>
            <a:r>
              <a:rPr lang="en-US" dirty="0" smtClean="0"/>
              <a:t>A=M[123]*2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Thread 2:</a:t>
            </a:r>
          </a:p>
          <a:p>
            <a:pPr lvl="1"/>
            <a:r>
              <a:rPr lang="en-US" dirty="0" smtClean="0"/>
              <a:t>Do different stuff</a:t>
            </a:r>
          </a:p>
          <a:p>
            <a:pPr lvl="1"/>
            <a:r>
              <a:rPr lang="en-US" dirty="0" smtClean="0"/>
              <a:t>M[123]=0</a:t>
            </a:r>
          </a:p>
          <a:p>
            <a:pPr lvl="1"/>
            <a:r>
              <a:rPr lang="en-US" dirty="0" smtClean="0"/>
              <a:t>Do other stuff</a:t>
            </a:r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Spring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3962400" y="4953000"/>
            <a:ext cx="41372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6600"/>
                </a:solidFill>
                <a:latin typeface="+mn-lt"/>
              </a:rPr>
              <a:t>What value does A hold?</a:t>
            </a:r>
            <a:endParaRPr lang="en-US" sz="2800" dirty="0">
              <a:solidFill>
                <a:srgbClr val="FF6600"/>
              </a:solidFill>
              <a:latin typeface="+mn-lt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4572000"/>
            <a:ext cx="1915972" cy="193719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Preclass</a:t>
            </a:r>
            <a:r>
              <a:rPr lang="en-US" dirty="0" smtClean="0"/>
              <a:t> 2a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20574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P1</a:t>
            </a:r>
            <a:r>
              <a:rPr lang="en-US" dirty="0" smtClean="0"/>
              <a:t>:</a:t>
            </a:r>
          </a:p>
          <a:p>
            <a:r>
              <a:rPr lang="en-US" dirty="0" smtClean="0"/>
              <a:t> </a:t>
            </a:r>
            <a:r>
              <a:rPr lang="en-US" dirty="0" smtClean="0"/>
              <a:t>for (</a:t>
            </a:r>
            <a:r>
              <a:rPr lang="en-US" dirty="0" err="1" smtClean="0"/>
              <a:t>i</a:t>
            </a:r>
            <a:r>
              <a:rPr lang="en-US" dirty="0" smtClean="0"/>
              <a:t>=0;i&lt;N/2;i++)</a:t>
            </a:r>
            <a:r>
              <a:rPr lang="en-US" dirty="0" smtClean="0"/>
              <a:t> </a:t>
            </a:r>
          </a:p>
          <a:p>
            <a:pPr lvl="1">
              <a:buNone/>
            </a:pPr>
            <a:r>
              <a:rPr lang="en-US" dirty="0" smtClean="0"/>
              <a:t>   </a:t>
            </a:r>
            <a:r>
              <a:rPr lang="en-US" dirty="0" err="1" smtClean="0"/>
              <a:t>v</a:t>
            </a:r>
            <a:r>
              <a:rPr lang="en-US" dirty="0" smtClean="0"/>
              <a:t>=</a:t>
            </a:r>
            <a:r>
              <a:rPr lang="en-US" dirty="0" err="1" smtClean="0"/>
              <a:t>f(i</a:t>
            </a:r>
            <a:r>
              <a:rPr lang="en-US" dirty="0" smtClean="0"/>
              <a:t>)</a:t>
            </a:r>
            <a:r>
              <a:rPr lang="en-US" dirty="0" smtClean="0"/>
              <a:t>;</a:t>
            </a:r>
          </a:p>
          <a:p>
            <a:pPr lvl="1">
              <a:buNone/>
            </a:pPr>
            <a:r>
              <a:rPr lang="en-US" dirty="0" smtClean="0"/>
              <a:t>   </a:t>
            </a:r>
            <a:r>
              <a:rPr lang="en-US" dirty="0" err="1" smtClean="0"/>
              <a:t>h</a:t>
            </a:r>
            <a:r>
              <a:rPr lang="en-US" dirty="0" err="1" smtClean="0"/>
              <a:t>[v</a:t>
            </a:r>
            <a:r>
              <a:rPr lang="en-US" dirty="0" smtClean="0"/>
              <a:t>]=h[v]+1;</a:t>
            </a:r>
            <a:r>
              <a:rPr lang="en-US" dirty="0" smtClean="0"/>
              <a:t> 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191000" cy="23622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P2:</a:t>
            </a:r>
            <a:endParaRPr lang="en-US" dirty="0" smtClean="0"/>
          </a:p>
          <a:p>
            <a:r>
              <a:rPr lang="en-US" dirty="0" smtClean="0"/>
              <a:t> for (</a:t>
            </a:r>
            <a:r>
              <a:rPr lang="en-US" dirty="0" err="1" smtClean="0"/>
              <a:t>i</a:t>
            </a:r>
            <a:r>
              <a:rPr lang="en-US" dirty="0" smtClean="0"/>
              <a:t>=N/2+1;</a:t>
            </a:r>
            <a:r>
              <a:rPr lang="en-US" dirty="0" smtClean="0"/>
              <a:t>i&lt;</a:t>
            </a:r>
            <a:r>
              <a:rPr lang="en-US" dirty="0" err="1" smtClean="0"/>
              <a:t>N;</a:t>
            </a:r>
            <a:r>
              <a:rPr lang="en-US" dirty="0" err="1" smtClean="0"/>
              <a:t>i</a:t>
            </a:r>
            <a:r>
              <a:rPr lang="en-US" dirty="0" smtClean="0"/>
              <a:t>++) </a:t>
            </a:r>
          </a:p>
          <a:p>
            <a:pPr lvl="1">
              <a:buNone/>
            </a:pPr>
            <a:r>
              <a:rPr lang="en-US" dirty="0" smtClean="0"/>
              <a:t>   </a:t>
            </a:r>
            <a:r>
              <a:rPr lang="en-US" dirty="0" err="1" smtClean="0"/>
              <a:t>v</a:t>
            </a:r>
            <a:r>
              <a:rPr lang="en-US" dirty="0" smtClean="0"/>
              <a:t>=</a:t>
            </a:r>
            <a:r>
              <a:rPr lang="en-US" dirty="0" err="1" smtClean="0"/>
              <a:t>f(i</a:t>
            </a:r>
            <a:r>
              <a:rPr lang="en-US" dirty="0" smtClean="0"/>
              <a:t>);</a:t>
            </a:r>
          </a:p>
          <a:p>
            <a:pPr lvl="1">
              <a:buNone/>
            </a:pPr>
            <a:r>
              <a:rPr lang="en-US" dirty="0" smtClean="0"/>
              <a:t>   </a:t>
            </a:r>
            <a:r>
              <a:rPr lang="en-US" dirty="0" err="1" smtClean="0"/>
              <a:t>h[v</a:t>
            </a:r>
            <a:r>
              <a:rPr lang="en-US" dirty="0" smtClean="0"/>
              <a:t>]=h[v]+1; </a:t>
            </a:r>
          </a:p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Spring 2017 -- DeHon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EB10AF-5E98-D541-A2B0-D1503240597F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124200" y="4953000"/>
            <a:ext cx="429646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6600"/>
                </a:solidFill>
                <a:latin typeface="+mn-lt"/>
              </a:rPr>
              <a:t>What can go wrong here?</a:t>
            </a:r>
            <a:endParaRPr lang="en-US" sz="2800" dirty="0">
              <a:solidFill>
                <a:srgbClr val="FF6600"/>
              </a:solidFill>
              <a:latin typeface="+mn-lt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4572000"/>
            <a:ext cx="1915972" cy="193719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Preclass</a:t>
            </a:r>
            <a:r>
              <a:rPr lang="en-US" dirty="0" smtClean="0"/>
              <a:t> 2b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20574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P1</a:t>
            </a:r>
            <a:r>
              <a:rPr lang="en-US" dirty="0" smtClean="0"/>
              <a:t>:</a:t>
            </a:r>
          </a:p>
          <a:p>
            <a:r>
              <a:rPr lang="en-US" dirty="0" smtClean="0"/>
              <a:t> </a:t>
            </a:r>
            <a:r>
              <a:rPr lang="en-US" dirty="0" smtClean="0"/>
              <a:t>for (</a:t>
            </a:r>
            <a:r>
              <a:rPr lang="en-US" dirty="0" err="1" smtClean="0"/>
              <a:t>i</a:t>
            </a:r>
            <a:r>
              <a:rPr lang="en-US" dirty="0" smtClean="0"/>
              <a:t>=0;i&lt;N/2;i++)</a:t>
            </a:r>
            <a:r>
              <a:rPr lang="en-US" dirty="0" smtClean="0"/>
              <a:t> </a:t>
            </a:r>
          </a:p>
          <a:p>
            <a:pPr lvl="1">
              <a:buNone/>
            </a:pPr>
            <a:r>
              <a:rPr lang="en-US" dirty="0" smtClean="0"/>
              <a:t>   </a:t>
            </a:r>
            <a:r>
              <a:rPr lang="en-US" dirty="0" err="1" smtClean="0"/>
              <a:t>v</a:t>
            </a:r>
            <a:r>
              <a:rPr lang="en-US" dirty="0" smtClean="0"/>
              <a:t>=</a:t>
            </a:r>
            <a:r>
              <a:rPr lang="en-US" dirty="0" err="1" smtClean="0"/>
              <a:t>f(i</a:t>
            </a:r>
            <a:r>
              <a:rPr lang="en-US" dirty="0" smtClean="0"/>
              <a:t>)</a:t>
            </a:r>
            <a:r>
              <a:rPr lang="en-US" dirty="0" smtClean="0"/>
              <a:t>;</a:t>
            </a:r>
          </a:p>
          <a:p>
            <a:pPr lvl="1">
              <a:buNone/>
            </a:pPr>
            <a:r>
              <a:rPr lang="en-US" dirty="0" smtClean="0"/>
              <a:t>   </a:t>
            </a:r>
            <a:r>
              <a:rPr lang="en-US" dirty="0" err="1" smtClean="0"/>
              <a:t>h</a:t>
            </a:r>
            <a:r>
              <a:rPr lang="en-US" dirty="0" err="1" smtClean="0"/>
              <a:t>[v</a:t>
            </a:r>
            <a:r>
              <a:rPr lang="en-US" dirty="0" smtClean="0"/>
              <a:t>]=h[v]+1;</a:t>
            </a:r>
            <a:r>
              <a:rPr lang="en-US" dirty="0" smtClean="0"/>
              <a:t> 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191000" cy="23622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P2:</a:t>
            </a:r>
            <a:endParaRPr lang="en-US" dirty="0" smtClean="0"/>
          </a:p>
          <a:p>
            <a:r>
              <a:rPr lang="en-US" dirty="0" smtClean="0"/>
              <a:t> for (</a:t>
            </a:r>
            <a:r>
              <a:rPr lang="en-US" dirty="0" err="1" smtClean="0"/>
              <a:t>i</a:t>
            </a:r>
            <a:r>
              <a:rPr lang="en-US" dirty="0" smtClean="0"/>
              <a:t>=N/2+1;</a:t>
            </a:r>
            <a:r>
              <a:rPr lang="en-US" dirty="0" smtClean="0"/>
              <a:t>i&lt;</a:t>
            </a:r>
            <a:r>
              <a:rPr lang="en-US" dirty="0" err="1" smtClean="0"/>
              <a:t>N;</a:t>
            </a:r>
            <a:r>
              <a:rPr lang="en-US" dirty="0" err="1" smtClean="0"/>
              <a:t>i</a:t>
            </a:r>
            <a:r>
              <a:rPr lang="en-US" dirty="0" smtClean="0"/>
              <a:t>++) </a:t>
            </a:r>
          </a:p>
          <a:p>
            <a:pPr lvl="1">
              <a:buNone/>
            </a:pPr>
            <a:r>
              <a:rPr lang="en-US" dirty="0" smtClean="0"/>
              <a:t>   </a:t>
            </a:r>
            <a:r>
              <a:rPr lang="en-US" dirty="0" err="1" smtClean="0"/>
              <a:t>v</a:t>
            </a:r>
            <a:r>
              <a:rPr lang="en-US" dirty="0" smtClean="0"/>
              <a:t>=</a:t>
            </a:r>
            <a:r>
              <a:rPr lang="en-US" dirty="0" err="1" smtClean="0"/>
              <a:t>f(i</a:t>
            </a:r>
            <a:r>
              <a:rPr lang="en-US" dirty="0" smtClean="0"/>
              <a:t>);</a:t>
            </a:r>
          </a:p>
          <a:p>
            <a:pPr lvl="1">
              <a:buNone/>
            </a:pPr>
            <a:r>
              <a:rPr lang="en-US" dirty="0" smtClean="0"/>
              <a:t>   </a:t>
            </a:r>
            <a:r>
              <a:rPr lang="en-US" dirty="0" err="1" smtClean="0"/>
              <a:t>h[v</a:t>
            </a:r>
            <a:r>
              <a:rPr lang="en-US" dirty="0" smtClean="0"/>
              <a:t>]=h[v]+1; </a:t>
            </a:r>
          </a:p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Spring 2017 -- DeHon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EB10AF-5E98-D541-A2B0-D1503240597F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124200" y="4953000"/>
            <a:ext cx="47951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6600"/>
                </a:solidFill>
                <a:latin typeface="+mn-lt"/>
              </a:rPr>
              <a:t>How might we avoid hazard?</a:t>
            </a:r>
            <a:endParaRPr lang="en-US" sz="2800" dirty="0">
              <a:solidFill>
                <a:srgbClr val="FF6600"/>
              </a:solidFill>
              <a:latin typeface="+mn-lt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4572000"/>
            <a:ext cx="1915972" cy="193719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 smtClean="0"/>
              <a:t>Disciplines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114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Don’t really share</a:t>
            </a:r>
          </a:p>
          <a:p>
            <a:pPr lvl="1"/>
            <a:r>
              <a:rPr lang="en-US" dirty="0" smtClean="0"/>
              <a:t>Exploit actual sharing in limited ways</a:t>
            </a:r>
          </a:p>
          <a:p>
            <a:r>
              <a:rPr lang="en-US" dirty="0" smtClean="0"/>
              <a:t>Privatize</a:t>
            </a:r>
          </a:p>
          <a:p>
            <a:pPr lvl="1"/>
            <a:r>
              <a:rPr lang="en-US" dirty="0" smtClean="0"/>
              <a:t>Local memory not really shared</a:t>
            </a:r>
          </a:p>
          <a:p>
            <a:pPr lvl="1"/>
            <a:r>
              <a:rPr lang="en-US" dirty="0" smtClean="0"/>
              <a:t>Server thread to </a:t>
            </a:r>
            <a:r>
              <a:rPr lang="en-US" dirty="0" err="1" smtClean="0"/>
              <a:t>sequentialize</a:t>
            </a:r>
            <a:r>
              <a:rPr lang="en-US" dirty="0" smtClean="0"/>
              <a:t> access to shared state (</a:t>
            </a:r>
            <a:r>
              <a:rPr lang="en-US" dirty="0" smtClean="0">
                <a:solidFill>
                  <a:srgbClr val="FF6600"/>
                </a:solidFill>
              </a:rPr>
              <a:t>how use histogram?</a:t>
            </a:r>
            <a:r>
              <a:rPr lang="en-US" dirty="0" smtClean="0"/>
              <a:t>)</a:t>
            </a:r>
          </a:p>
          <a:p>
            <a:r>
              <a:rPr lang="en-US" dirty="0" smtClean="0"/>
              <a:t>Use data presence</a:t>
            </a:r>
          </a:p>
          <a:p>
            <a:pPr lvl="1"/>
            <a:r>
              <a:rPr lang="en-US" dirty="0" smtClean="0"/>
              <a:t>Buffer</a:t>
            </a:r>
          </a:p>
          <a:p>
            <a:pPr lvl="1"/>
            <a:r>
              <a:rPr lang="en-US" dirty="0" smtClean="0"/>
              <a:t>Explicitly – presence variable and check</a:t>
            </a:r>
          </a:p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Spring 2017 -- DeHon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EB10AF-5E98-D541-A2B0-D1503240597F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 bldLvl="2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Disciplines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Read-Only sharing </a:t>
            </a:r>
            <a:r>
              <a:rPr lang="en-US" dirty="0" smtClean="0"/>
              <a:t>OK</a:t>
            </a:r>
          </a:p>
          <a:p>
            <a:r>
              <a:rPr lang="en-US" dirty="0" smtClean="0"/>
              <a:t>Barrier</a:t>
            </a:r>
          </a:p>
          <a:p>
            <a:pPr lvl="1"/>
            <a:r>
              <a:rPr lang="en-US" dirty="0" smtClean="0"/>
              <a:t>Force rendezvous at point before continue</a:t>
            </a:r>
          </a:p>
          <a:p>
            <a:pPr lvl="1"/>
            <a:r>
              <a:rPr lang="en-US" dirty="0" smtClean="0"/>
              <a:t>Like a clock edge in a circuit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Spring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Message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Abstract the problem agnostic from implementation</a:t>
            </a:r>
          </a:p>
          <a:p>
            <a:r>
              <a:rPr lang="en-US" dirty="0" smtClean="0"/>
              <a:t>Map based on </a:t>
            </a:r>
          </a:p>
          <a:p>
            <a:pPr lvl="1"/>
            <a:r>
              <a:rPr lang="en-US" dirty="0" smtClean="0"/>
              <a:t>Computational demand</a:t>
            </a:r>
          </a:p>
          <a:p>
            <a:pPr lvl="1"/>
            <a:r>
              <a:rPr lang="en-US" dirty="0" smtClean="0"/>
              <a:t>P</a:t>
            </a:r>
            <a:r>
              <a:rPr lang="en-US" dirty="0" smtClean="0"/>
              <a:t>latform</a:t>
            </a:r>
          </a:p>
          <a:p>
            <a:r>
              <a:rPr lang="en-US" dirty="0" smtClean="0"/>
              <a:t>Use restricted patterns to avoid shared-memory pitfalls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Spring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 smtClean="0"/>
              <a:t>Expression and Implementation not 1:1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Examples</a:t>
            </a:r>
          </a:p>
          <a:p>
            <a:r>
              <a:rPr lang="en-US" dirty="0" smtClean="0"/>
              <a:t>Pure DPN implemented on shared-memory processors</a:t>
            </a:r>
          </a:p>
          <a:p>
            <a:pPr lvl="1"/>
            <a:r>
              <a:rPr lang="en-US" dirty="0" smtClean="0"/>
              <a:t>Private memory, implement buffers in SM</a:t>
            </a:r>
          </a:p>
          <a:p>
            <a:r>
              <a:rPr lang="en-US" dirty="0" smtClean="0"/>
              <a:t>Single threaded DP with conditionals</a:t>
            </a:r>
          </a:p>
          <a:p>
            <a:pPr lvl="1"/>
            <a:r>
              <a:rPr lang="en-US" dirty="0" smtClean="0"/>
              <a:t>Implement in multiple threads</a:t>
            </a:r>
          </a:p>
          <a:p>
            <a:r>
              <a:rPr lang="en-US" dirty="0" smtClean="0"/>
              <a:t>SDF with many tasks</a:t>
            </a:r>
          </a:p>
          <a:p>
            <a:pPr lvl="1"/>
            <a:r>
              <a:rPr lang="en-US" dirty="0" smtClean="0"/>
              <a:t>Implement schedule of operations on single instruction stream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Spring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 smtClean="0"/>
              <a:t>SDF in single thread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4038600"/>
            <a:ext cx="7772400" cy="2057400"/>
          </a:xfrm>
        </p:spPr>
        <p:txBody>
          <a:bodyPr/>
          <a:lstStyle/>
          <a:p>
            <a:pPr>
              <a:buNone/>
            </a:pPr>
            <a:r>
              <a:rPr lang="en-US" dirty="0" err="1" smtClean="0"/>
              <a:t>While(input</a:t>
            </a:r>
            <a:r>
              <a:rPr lang="en-US" dirty="0" smtClean="0"/>
              <a:t>)</a:t>
            </a:r>
          </a:p>
          <a:p>
            <a:pPr lvl="1">
              <a:buNone/>
            </a:pPr>
            <a:r>
              <a:rPr lang="en-US" dirty="0" smtClean="0"/>
              <a:t>A=</a:t>
            </a:r>
            <a:r>
              <a:rPr lang="en-US" dirty="0" err="1" smtClean="0"/>
              <a:t>Astep(in</a:t>
            </a:r>
            <a:r>
              <a:rPr lang="en-US" dirty="0" smtClean="0"/>
              <a:t>());</a:t>
            </a:r>
          </a:p>
          <a:p>
            <a:pPr lvl="1">
              <a:buNone/>
            </a:pPr>
            <a:r>
              <a:rPr lang="en-US" dirty="0" smtClean="0"/>
              <a:t>B=</a:t>
            </a:r>
            <a:r>
              <a:rPr lang="en-US" dirty="0" err="1" smtClean="0"/>
              <a:t>Bstep(A</a:t>
            </a:r>
            <a:r>
              <a:rPr lang="en-US" dirty="0" smtClean="0"/>
              <a:t>);</a:t>
            </a:r>
          </a:p>
          <a:p>
            <a:pPr lvl="1">
              <a:buNone/>
            </a:pPr>
            <a:r>
              <a:rPr lang="en-US" dirty="0" smtClean="0"/>
              <a:t>C=</a:t>
            </a:r>
            <a:r>
              <a:rPr lang="en-US" dirty="0" err="1" smtClean="0"/>
              <a:t>Cstep(B</a:t>
            </a:r>
            <a:r>
              <a:rPr lang="en-US" dirty="0" smtClean="0"/>
              <a:t>);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Spring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0200" y="1676400"/>
            <a:ext cx="8813800" cy="215019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Multiple Ways to Decompose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Searching for 2 targets strings in a single document</a:t>
            </a:r>
          </a:p>
          <a:p>
            <a:r>
              <a:rPr lang="en-US" dirty="0" smtClean="0"/>
              <a:t>Run on 2 processor</a:t>
            </a:r>
          </a:p>
          <a:p>
            <a:r>
              <a:rPr lang="en-US" dirty="0" smtClean="0">
                <a:solidFill>
                  <a:srgbClr val="FF6600"/>
                </a:solidFill>
              </a:rPr>
              <a:t>How decompose and map?</a:t>
            </a:r>
          </a:p>
          <a:p>
            <a:r>
              <a:rPr lang="en-US" dirty="0" smtClean="0">
                <a:solidFill>
                  <a:srgbClr val="FF6600"/>
                </a:solidFill>
              </a:rPr>
              <a:t>Resource implications?</a:t>
            </a:r>
          </a:p>
          <a:p>
            <a:r>
              <a:rPr lang="en-US" dirty="0" smtClean="0">
                <a:solidFill>
                  <a:srgbClr val="FF6600"/>
                </a:solidFill>
              </a:rPr>
              <a:t>Data access implications?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Spring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Identify design space of mappings</a:t>
            </a:r>
          </a:p>
          <a:p>
            <a:pPr lvl="1"/>
            <a:r>
              <a:rPr lang="en-US" dirty="0" smtClean="0"/>
              <a:t>Decomposition, hardware mapping</a:t>
            </a:r>
          </a:p>
          <a:p>
            <a:r>
              <a:rPr lang="en-US" dirty="0" smtClean="0"/>
              <a:t>Analyze which meet our platform restrictions (are most efficient)</a:t>
            </a:r>
          </a:p>
          <a:p>
            <a:r>
              <a:rPr lang="en-US" dirty="0" smtClean="0"/>
              <a:t>Experiment as necessary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Spring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1143000"/>
          </a:xfrm>
        </p:spPr>
        <p:txBody>
          <a:bodyPr/>
          <a:lstStyle/>
          <a:p>
            <a:r>
              <a:rPr lang="en-US" dirty="0" smtClean="0"/>
              <a:t>Big Ideas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r>
              <a:rPr lang="en-US" dirty="0" smtClean="0"/>
              <a:t>Abstract the problem agnostic from implementation</a:t>
            </a:r>
          </a:p>
          <a:p>
            <a:r>
              <a:rPr lang="en-US" dirty="0" smtClean="0"/>
              <a:t>Map based on </a:t>
            </a:r>
          </a:p>
          <a:p>
            <a:pPr lvl="1"/>
            <a:r>
              <a:rPr lang="en-US" dirty="0" smtClean="0"/>
              <a:t>Computational demand</a:t>
            </a:r>
          </a:p>
          <a:p>
            <a:pPr lvl="1"/>
            <a:r>
              <a:rPr lang="en-US" dirty="0" smtClean="0"/>
              <a:t>Platform</a:t>
            </a:r>
          </a:p>
          <a:p>
            <a:pPr lvl="1"/>
            <a:r>
              <a:rPr lang="en-US" dirty="0" smtClean="0"/>
              <a:t>Seldom 1:1 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rich options to explore</a:t>
            </a:r>
            <a:endParaRPr lang="en-US" dirty="0" smtClean="0"/>
          </a:p>
          <a:p>
            <a:r>
              <a:rPr lang="en-US" dirty="0" smtClean="0"/>
              <a:t>Use restricted patterns to avoid shared-memory pitfalls</a:t>
            </a:r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Spring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B57DF-B8E1-6E4E-A23B-D02022E33D11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dirty="0" smtClean="0"/>
              <a:t>Admin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136585"/>
            <a:ext cx="8153400" cy="4114800"/>
          </a:xfrm>
        </p:spPr>
        <p:txBody>
          <a:bodyPr/>
          <a:lstStyle/>
          <a:p>
            <a:r>
              <a:rPr lang="en-US" dirty="0" smtClean="0"/>
              <a:t>Reading for Day</a:t>
            </a:r>
            <a:r>
              <a:rPr lang="en-US" dirty="0" smtClean="0"/>
              <a:t> 7 </a:t>
            </a:r>
            <a:r>
              <a:rPr lang="en-US" dirty="0" smtClean="0"/>
              <a:t>on web</a:t>
            </a:r>
            <a:endParaRPr lang="en-US" dirty="0" smtClean="0"/>
          </a:p>
          <a:p>
            <a:r>
              <a:rPr lang="en-US" dirty="0" smtClean="0"/>
              <a:t>HW3 </a:t>
            </a:r>
            <a:r>
              <a:rPr lang="en-US" dirty="0" smtClean="0"/>
              <a:t>due </a:t>
            </a:r>
            <a:r>
              <a:rPr lang="en-US" dirty="0" smtClean="0"/>
              <a:t>Friday</a:t>
            </a:r>
          </a:p>
          <a:p>
            <a:r>
              <a:rPr lang="en-US" smtClean="0"/>
              <a:t>HW4 coming…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Spring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C31B4-D5E2-B649-89D6-B1958B9C77C8}" type="slidenum">
              <a:rPr lang="en-US"/>
              <a:pPr/>
              <a:t>4</a:t>
            </a:fld>
            <a:endParaRPr lang="en-US"/>
          </a:p>
        </p:txBody>
      </p:sp>
      <p:sp>
        <p:nvSpPr>
          <p:cNvPr id="394244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Dataflow Variants</a:t>
            </a:r>
          </a:p>
        </p:txBody>
      </p:sp>
      <p:sp>
        <p:nvSpPr>
          <p:cNvPr id="394245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F8CF2-AF14-6B47-A43E-533DB3C483A6}" type="slidenum">
              <a:rPr lang="en-US"/>
              <a:pPr/>
              <a:t>5</a:t>
            </a:fld>
            <a:endParaRPr lang="en-US"/>
          </a:p>
        </p:txBody>
      </p:sp>
      <p:sp>
        <p:nvSpPr>
          <p:cNvPr id="343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Synchronous </a:t>
            </a:r>
            <a:r>
              <a:rPr lang="en-US" dirty="0" smtClean="0"/>
              <a:t>Dataflow (SDF)</a:t>
            </a:r>
            <a:endParaRPr lang="en-US" dirty="0"/>
          </a:p>
        </p:txBody>
      </p:sp>
      <p:sp>
        <p:nvSpPr>
          <p:cNvPr id="343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Particular, restricted form of dataflow</a:t>
            </a:r>
          </a:p>
          <a:p>
            <a:r>
              <a:rPr lang="en-US" dirty="0"/>
              <a:t>Each </a:t>
            </a:r>
            <a:r>
              <a:rPr lang="en-US" dirty="0" smtClean="0"/>
              <a:t>operation</a:t>
            </a:r>
          </a:p>
          <a:p>
            <a:pPr lvl="1"/>
            <a:r>
              <a:rPr lang="en-US" dirty="0"/>
              <a:t>Consumes a </a:t>
            </a:r>
            <a:r>
              <a:rPr lang="en-US" dirty="0">
                <a:solidFill>
                  <a:srgbClr val="3366FF"/>
                </a:solidFill>
              </a:rPr>
              <a:t>fixed</a:t>
            </a:r>
            <a:r>
              <a:rPr lang="en-US" dirty="0"/>
              <a:t> number of input tokens</a:t>
            </a:r>
          </a:p>
          <a:p>
            <a:pPr lvl="1"/>
            <a:r>
              <a:rPr lang="en-US" dirty="0"/>
              <a:t>Produces a </a:t>
            </a:r>
            <a:r>
              <a:rPr lang="en-US" dirty="0">
                <a:solidFill>
                  <a:srgbClr val="3366FF"/>
                </a:solidFill>
              </a:rPr>
              <a:t>fixed</a:t>
            </a:r>
            <a:r>
              <a:rPr lang="en-US" dirty="0"/>
              <a:t> number of output tokens</a:t>
            </a:r>
          </a:p>
          <a:p>
            <a:pPr lvl="1"/>
            <a:r>
              <a:rPr lang="en-US" dirty="0"/>
              <a:t>When full set of inputs are available</a:t>
            </a:r>
          </a:p>
          <a:p>
            <a:pPr lvl="2"/>
            <a:r>
              <a:rPr lang="en-US" dirty="0"/>
              <a:t>Can produce output</a:t>
            </a:r>
          </a:p>
          <a:p>
            <a:pPr lvl="1"/>
            <a:r>
              <a:rPr lang="en-US" dirty="0"/>
              <a:t>Can fire any (all) </a:t>
            </a:r>
            <a:r>
              <a:rPr lang="en-US" dirty="0" smtClean="0"/>
              <a:t>operations </a:t>
            </a:r>
            <a:r>
              <a:rPr lang="en-US" dirty="0"/>
              <a:t>with inputs available at any point in time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F8CF2-AF14-6B47-A43E-533DB3C483A6}" type="slidenum">
              <a:rPr lang="en-US"/>
              <a:pPr/>
              <a:t>6</a:t>
            </a:fld>
            <a:endParaRPr lang="en-US"/>
          </a:p>
        </p:txBody>
      </p:sp>
      <p:sp>
        <p:nvSpPr>
          <p:cNvPr id="3430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 smtClean="0"/>
              <a:t>Dynamic</a:t>
            </a:r>
            <a:r>
              <a:rPr lang="en-US" dirty="0" smtClean="0"/>
              <a:t> Dataflow</a:t>
            </a:r>
            <a:endParaRPr lang="en-US" dirty="0"/>
          </a:p>
        </p:txBody>
      </p:sp>
      <p:sp>
        <p:nvSpPr>
          <p:cNvPr id="343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905000"/>
            <a:ext cx="8839200" cy="4114800"/>
          </a:xfrm>
        </p:spPr>
        <p:txBody>
          <a:bodyPr/>
          <a:lstStyle/>
          <a:p>
            <a:r>
              <a:rPr lang="en-US" dirty="0" smtClean="0"/>
              <a:t>(Less) restricted </a:t>
            </a:r>
            <a:r>
              <a:rPr lang="en-US" dirty="0"/>
              <a:t>form of dataflow</a:t>
            </a:r>
          </a:p>
          <a:p>
            <a:r>
              <a:rPr lang="en-US" dirty="0"/>
              <a:t>Each </a:t>
            </a:r>
            <a:r>
              <a:rPr lang="en-US" dirty="0" smtClean="0"/>
              <a:t>operation</a:t>
            </a:r>
          </a:p>
          <a:p>
            <a:pPr lvl="1"/>
            <a:r>
              <a:rPr lang="en-US" dirty="0" smtClean="0">
                <a:solidFill>
                  <a:srgbClr val="3366FF"/>
                </a:solidFill>
              </a:rPr>
              <a:t>Conditionally </a:t>
            </a:r>
            <a:r>
              <a:rPr lang="en-US" dirty="0" smtClean="0"/>
              <a:t>consume input </a:t>
            </a:r>
            <a:r>
              <a:rPr lang="en-US" dirty="0" smtClean="0">
                <a:solidFill>
                  <a:srgbClr val="3366FF"/>
                </a:solidFill>
              </a:rPr>
              <a:t>based on data value</a:t>
            </a:r>
          </a:p>
          <a:p>
            <a:pPr lvl="1"/>
            <a:r>
              <a:rPr lang="en-US" dirty="0" smtClean="0">
                <a:solidFill>
                  <a:srgbClr val="3366FF"/>
                </a:solidFill>
              </a:rPr>
              <a:t>Conditionally</a:t>
            </a:r>
            <a:r>
              <a:rPr lang="en-US" dirty="0" smtClean="0"/>
              <a:t> produce output </a:t>
            </a:r>
            <a:r>
              <a:rPr lang="en-US" dirty="0" smtClean="0">
                <a:solidFill>
                  <a:srgbClr val="3366FF"/>
                </a:solidFill>
              </a:rPr>
              <a:t>based on data value</a:t>
            </a:r>
          </a:p>
          <a:p>
            <a:pPr lvl="1"/>
            <a:r>
              <a:rPr lang="en-US" dirty="0" smtClean="0"/>
              <a:t>When </a:t>
            </a:r>
            <a:r>
              <a:rPr lang="en-US" dirty="0"/>
              <a:t>full set of inputs are available</a:t>
            </a:r>
          </a:p>
          <a:p>
            <a:pPr lvl="2"/>
            <a:r>
              <a:rPr lang="en-US" dirty="0"/>
              <a:t>Can</a:t>
            </a:r>
            <a:r>
              <a:rPr lang="en-US" dirty="0" smtClean="0"/>
              <a:t> (optionally) produce </a:t>
            </a:r>
            <a:r>
              <a:rPr lang="en-US" dirty="0"/>
              <a:t>output</a:t>
            </a:r>
          </a:p>
          <a:p>
            <a:pPr lvl="1"/>
            <a:r>
              <a:rPr lang="en-US" dirty="0"/>
              <a:t>Can fire any (all) </a:t>
            </a:r>
            <a:r>
              <a:rPr lang="en-US" dirty="0" smtClean="0"/>
              <a:t>operations </a:t>
            </a:r>
            <a:r>
              <a:rPr lang="en-US" dirty="0"/>
              <a:t>with</a:t>
            </a:r>
            <a:r>
              <a:rPr lang="en-US" dirty="0" smtClean="0"/>
              <a:t> </a:t>
            </a:r>
            <a:r>
              <a:rPr lang="en-US" dirty="0" smtClean="0"/>
              <a:t>data-specified necessary </a:t>
            </a:r>
            <a:r>
              <a:rPr lang="en-US" dirty="0" smtClean="0"/>
              <a:t>inputs </a:t>
            </a:r>
            <a:r>
              <a:rPr lang="en-US" dirty="0"/>
              <a:t>available at any point in time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 Peaking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Key to determinism: behavior doesn’t depend on timing</a:t>
            </a:r>
          </a:p>
          <a:p>
            <a:pPr lvl="1"/>
            <a:r>
              <a:rPr lang="en-US" dirty="0" smtClean="0"/>
              <a:t>Cannot ask if a token is present</a:t>
            </a:r>
          </a:p>
          <a:p>
            <a:endParaRPr lang="en-US" dirty="0" smtClean="0"/>
          </a:p>
          <a:p>
            <a:r>
              <a:rPr lang="en-US" dirty="0" smtClean="0"/>
              <a:t>If (</a:t>
            </a:r>
            <a:r>
              <a:rPr lang="en-US" dirty="0" err="1" smtClean="0"/>
              <a:t>not_empty(in</a:t>
            </a:r>
            <a:r>
              <a:rPr lang="en-US" dirty="0" smtClean="0"/>
              <a:t>))</a:t>
            </a:r>
          </a:p>
          <a:p>
            <a:pPr lvl="1"/>
            <a:r>
              <a:rPr lang="en-US" dirty="0" smtClean="0"/>
              <a:t>Out.put(3);</a:t>
            </a:r>
          </a:p>
          <a:p>
            <a:r>
              <a:rPr lang="en-US" dirty="0" smtClean="0"/>
              <a:t>Else</a:t>
            </a:r>
          </a:p>
          <a:p>
            <a:pPr lvl="1"/>
            <a:r>
              <a:rPr lang="en-US" dirty="0" smtClean="0"/>
              <a:t>Out.put(2);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Spring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peaking necessary?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6600"/>
                </a:solidFill>
              </a:rPr>
              <a:t>What are cases where we need the ability to ask if a data item is present?</a:t>
            </a:r>
          </a:p>
          <a:p>
            <a:pPr lvl="1"/>
            <a:endParaRPr lang="en-US" dirty="0" smtClean="0">
              <a:solidFill>
                <a:srgbClr val="FF6600"/>
              </a:solidFill>
            </a:endParaRPr>
          </a:p>
          <a:p>
            <a:pPr lvl="1"/>
            <a:endParaRPr lang="en-US" dirty="0" smtClean="0">
              <a:solidFill>
                <a:srgbClr val="FF6600"/>
              </a:solidFill>
            </a:endParaRP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Spring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19462" y="4038600"/>
            <a:ext cx="5525259" cy="209650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Peak Optimization?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6600"/>
                </a:solidFill>
              </a:rPr>
              <a:t>What are cases where asking about data presence might allow performance optimization</a:t>
            </a:r>
            <a:r>
              <a:rPr lang="en-US" dirty="0" smtClean="0">
                <a:solidFill>
                  <a:srgbClr val="FF6600"/>
                </a:solidFill>
              </a:rPr>
              <a:t>?</a:t>
            </a:r>
          </a:p>
          <a:p>
            <a:pPr lvl="1"/>
            <a:endParaRPr lang="en-US" dirty="0" smtClean="0">
              <a:solidFill>
                <a:srgbClr val="FF6600"/>
              </a:solidFill>
            </a:endParaRPr>
          </a:p>
          <a:p>
            <a:pPr lvl="1"/>
            <a:endParaRPr lang="en-US" dirty="0" smtClean="0">
              <a:solidFill>
                <a:srgbClr val="FF6600"/>
              </a:solidFill>
            </a:endParaRP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Spring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35821</TotalTime>
  <Words>1372</Words>
  <Application>Microsoft Macintosh PowerPoint</Application>
  <PresentationFormat>On-screen Show (4:3)</PresentationFormat>
  <Paragraphs>299</Paragraphs>
  <Slides>35</Slides>
  <Notes>3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Blank Presentation</vt:lpstr>
      <vt:lpstr>ESE532: System-on-a-Chip Architecture</vt:lpstr>
      <vt:lpstr>Today</vt:lpstr>
      <vt:lpstr>Message</vt:lpstr>
      <vt:lpstr>Dataflow Variants</vt:lpstr>
      <vt:lpstr>Synchronous Dataflow (SDF)</vt:lpstr>
      <vt:lpstr>Dynamic Dataflow</vt:lpstr>
      <vt:lpstr>No Peaking</vt:lpstr>
      <vt:lpstr>When peaking necessary?</vt:lpstr>
      <vt:lpstr>When Peak Optimization?</vt:lpstr>
      <vt:lpstr>Peaking</vt:lpstr>
      <vt:lpstr>Process Network Roundup</vt:lpstr>
      <vt:lpstr>Aspirational Approach</vt:lpstr>
      <vt:lpstr>Approach (1)</vt:lpstr>
      <vt:lpstr>Approach (2)</vt:lpstr>
      <vt:lpstr>Approach</vt:lpstr>
      <vt:lpstr>Preclass 1a</vt:lpstr>
      <vt:lpstr>Preclass 1b</vt:lpstr>
      <vt:lpstr>Preclass 1c</vt:lpstr>
      <vt:lpstr>Approach</vt:lpstr>
      <vt:lpstr>Threads</vt:lpstr>
      <vt:lpstr>Thread</vt:lpstr>
      <vt:lpstr>Issues</vt:lpstr>
      <vt:lpstr>Issues</vt:lpstr>
      <vt:lpstr>Shared Memory</vt:lpstr>
      <vt:lpstr>What to watch for</vt:lpstr>
      <vt:lpstr>Preclass 2a</vt:lpstr>
      <vt:lpstr>Preclass 2b</vt:lpstr>
      <vt:lpstr>Disciplines</vt:lpstr>
      <vt:lpstr>Disciplines</vt:lpstr>
      <vt:lpstr>Expression and Implementation not 1:1</vt:lpstr>
      <vt:lpstr>SDF in single thread</vt:lpstr>
      <vt:lpstr>Multiple Ways to Decompose</vt:lpstr>
      <vt:lpstr>Approach</vt:lpstr>
      <vt:lpstr>Big Ideas</vt:lpstr>
      <vt:lpstr>Admin</vt:lpstr>
    </vt:vector>
  </TitlesOfParts>
  <Company>California Institute of Technology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Andre' DeHon</dc:creator>
  <cp:lastModifiedBy>Andre DeHon</cp:lastModifiedBy>
  <cp:revision>138</cp:revision>
  <cp:lastPrinted>2017-02-01T14:06:09Z</cp:lastPrinted>
  <dcterms:created xsi:type="dcterms:W3CDTF">2017-01-29T23:34:22Z</dcterms:created>
  <dcterms:modified xsi:type="dcterms:W3CDTF">2017-02-01T14:38:10Z</dcterms:modified>
</cp:coreProperties>
</file>