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3.xml" ContentType="application/vnd.openxmlformats-officedocument.presentationml.slide+xml"/>
  <Default Extension="gif" ContentType="image/gif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Default Extension="wmf" ContentType="image/x-wmf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258" r:id="rId3"/>
    <p:sldId id="339" r:id="rId4"/>
    <p:sldId id="341" r:id="rId5"/>
    <p:sldId id="342" r:id="rId6"/>
    <p:sldId id="372" r:id="rId7"/>
    <p:sldId id="344" r:id="rId8"/>
    <p:sldId id="345" r:id="rId9"/>
    <p:sldId id="346" r:id="rId10"/>
    <p:sldId id="347" r:id="rId11"/>
    <p:sldId id="349" r:id="rId12"/>
    <p:sldId id="350" r:id="rId13"/>
    <p:sldId id="348" r:id="rId14"/>
    <p:sldId id="343" r:id="rId15"/>
    <p:sldId id="351" r:id="rId16"/>
    <p:sldId id="352" r:id="rId17"/>
    <p:sldId id="353" r:id="rId18"/>
    <p:sldId id="354" r:id="rId19"/>
    <p:sldId id="355" r:id="rId20"/>
    <p:sldId id="359" r:id="rId21"/>
    <p:sldId id="356" r:id="rId22"/>
    <p:sldId id="357" r:id="rId23"/>
    <p:sldId id="358" r:id="rId24"/>
    <p:sldId id="360" r:id="rId25"/>
    <p:sldId id="361" r:id="rId26"/>
    <p:sldId id="362" r:id="rId27"/>
    <p:sldId id="371" r:id="rId28"/>
    <p:sldId id="363" r:id="rId29"/>
    <p:sldId id="364" r:id="rId30"/>
    <p:sldId id="365" r:id="rId31"/>
    <p:sldId id="366" r:id="rId32"/>
    <p:sldId id="367" r:id="rId33"/>
    <p:sldId id="368" r:id="rId34"/>
    <p:sldId id="369" r:id="rId35"/>
    <p:sldId id="370" r:id="rId36"/>
    <p:sldId id="373" r:id="rId37"/>
    <p:sldId id="374" r:id="rId38"/>
    <p:sldId id="375" r:id="rId39"/>
    <p:sldId id="376" r:id="rId40"/>
    <p:sldId id="377" r:id="rId41"/>
    <p:sldId id="378" r:id="rId42"/>
    <p:sldId id="379" r:id="rId43"/>
    <p:sldId id="380" r:id="rId44"/>
    <p:sldId id="340" r:id="rId45"/>
    <p:sldId id="330" r:id="rId4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27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icron.com/products/dram/ddr3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icron.com/products/dram/ddr3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7: 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February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6,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Memory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89CBF-C4BA-8444-88C8-536C32C12CB2}" type="slidenum">
              <a:rPr lang="en-US" smtClean="0">
                <a:latin typeface="Times New Roman" pitchFamily="1" charset="0"/>
              </a:rPr>
              <a:pPr/>
              <a:t>10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Memory Block Energy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Assume read full width,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Energy scales with N</a:t>
            </a:r>
          </a:p>
          <a:p>
            <a:pPr lvl="2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Activate </a:t>
            </a:r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sqrt(N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) wires</a:t>
            </a:r>
          </a:p>
          <a:p>
            <a:pPr lvl="2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Each wire </a:t>
            </a:r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sqrt(N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) 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long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Or, energy/bit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scales as </a:t>
            </a:r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sqrt(N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)</a:t>
            </a: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solidFill>
                  <a:srgbClr val="3366FF"/>
                </a:solidFill>
                <a:ea typeface="ＭＳ Ｐゴシック" pitchFamily="1" charset="-128"/>
                <a:cs typeface="ＭＳ Ｐゴシック" pitchFamily="1" charset="-128"/>
              </a:rPr>
              <a:t>Larger memories</a:t>
            </a:r>
            <a:br>
              <a:rPr lang="en-US" dirty="0" smtClean="0">
                <a:solidFill>
                  <a:srgbClr val="3366FF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solidFill>
                  <a:srgbClr val="3366FF"/>
                </a:solidFill>
                <a:ea typeface="ＭＳ Ｐゴシック" pitchFamily="1" charset="-128"/>
                <a:cs typeface="ＭＳ Ｐゴシック" pitchFamily="1" charset="-128"/>
              </a:rPr>
              <a:t>cost more energy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5407" y="2667000"/>
            <a:ext cx="4718593" cy="39367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89CBF-C4BA-8444-88C8-536C32C12CB2}" type="slidenum">
              <a:rPr lang="en-US" smtClean="0">
                <a:latin typeface="Times New Roman" pitchFamily="1" charset="0"/>
              </a:rPr>
              <a:pPr/>
              <a:t>11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Memory Block Density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Address, sense amplifies are large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Scale slower than bit area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Bits scale N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Address </a:t>
            </a:r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sqrt(N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)*</a:t>
            </a:r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log(N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)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Sense amps </a:t>
            </a:r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sqrt(N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)</a:t>
            </a:r>
          </a:p>
          <a:p>
            <a:r>
              <a:rPr lang="en-US" dirty="0" smtClean="0">
                <a:solidFill>
                  <a:srgbClr val="3366FF"/>
                </a:solidFill>
                <a:ea typeface="ＭＳ Ｐゴシック" pitchFamily="1" charset="-128"/>
                <a:cs typeface="ＭＳ Ｐゴシック" pitchFamily="1" charset="-128"/>
              </a:rPr>
              <a:t>Large memories</a:t>
            </a:r>
            <a:br>
              <a:rPr lang="en-US" dirty="0" smtClean="0">
                <a:solidFill>
                  <a:srgbClr val="3366FF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solidFill>
                  <a:srgbClr val="3366FF"/>
                </a:solidFill>
                <a:ea typeface="ＭＳ Ｐゴシック" pitchFamily="1" charset="-128"/>
                <a:cs typeface="ＭＳ Ｐゴシック" pitchFamily="1" charset="-128"/>
              </a:rPr>
              <a:t>pay less per bit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  <a:ea typeface="ＭＳ Ｐゴシック" pitchFamily="1" charset="-128"/>
                <a:cs typeface="ＭＳ Ｐゴシック" pitchFamily="1" charset="-128"/>
              </a:rPr>
              <a:t>denser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5407" y="2667000"/>
            <a:ext cx="4718593" cy="39367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613308-BFA8-5848-802E-6FB820ADA40A}" type="slidenum">
              <a:rPr lang="en-US" smtClean="0">
                <a:latin typeface="Times New Roman" pitchFamily="1" charset="0"/>
              </a:rPr>
              <a:pPr/>
              <a:t>12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Dynamic RAM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7391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Goes a step further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Share refresh/restoration logic as well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Minimal storage is a capacitor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“Feature” DRAM process is ability to make capacitors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efficiently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Denser, but slower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34822" name="Picture 4" descr="dynamic_memory_ce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5181600"/>
            <a:ext cx="136683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6" descr="dynamic_memory_cell_contex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228600"/>
            <a:ext cx="1185863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sram_cell_6t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800600"/>
            <a:ext cx="3733800" cy="17175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89CBF-C4BA-8444-88C8-536C32C12CB2}" type="slidenum">
              <a:rPr lang="en-US" smtClean="0">
                <a:latin typeface="Times New Roman" pitchFamily="1" charset="0"/>
              </a:rPr>
              <a:pPr/>
              <a:t>13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Memory Scaling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Small memories are fast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Large memories are slow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Small memories low energy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Large memories high energy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Large memories dense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Small memories cost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more area per bit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Combining: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Dense memories 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are slow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3297888"/>
            <a:ext cx="3962400" cy="33058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Wide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Relatively easy to have a wide memory</a:t>
            </a:r>
          </a:p>
          <a:p>
            <a:r>
              <a:rPr lang="en-US" dirty="0" smtClean="0"/>
              <a:t>As long as we share the address</a:t>
            </a:r>
          </a:p>
          <a:p>
            <a:r>
              <a:rPr lang="en-US" dirty="0" smtClean="0"/>
              <a:t>SIMD-like</a:t>
            </a:r>
          </a:p>
          <a:p>
            <a:pPr lvl="1"/>
            <a:r>
              <a:rPr lang="en-US" dirty="0" smtClean="0"/>
              <a:t>One address to select</a:t>
            </a:r>
            <a:br>
              <a:rPr lang="en-US" dirty="0" smtClean="0"/>
            </a:br>
            <a:r>
              <a:rPr lang="en-US" dirty="0" smtClean="0"/>
              <a:t>wide word or bits</a:t>
            </a:r>
          </a:p>
          <a:p>
            <a:r>
              <a:rPr lang="en-US" dirty="0" smtClean="0"/>
              <a:t>Efficient if all read </a:t>
            </a:r>
            <a:br>
              <a:rPr lang="en-US" dirty="0" smtClean="0"/>
            </a:br>
            <a:r>
              <a:rPr lang="en-US" dirty="0" smtClean="0"/>
              <a:t>together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3297888"/>
            <a:ext cx="3962400" cy="33058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256b wide memory read/write in cycle</a:t>
            </a:r>
          </a:p>
          <a:p>
            <a:r>
              <a:rPr lang="en-US" dirty="0" smtClean="0"/>
              <a:t>N processors</a:t>
            </a:r>
          </a:p>
          <a:p>
            <a:r>
              <a:rPr lang="en-US" dirty="0" smtClean="0"/>
              <a:t>Random 32b read; 10 cycle; 32b write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many processors can support?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648200"/>
            <a:ext cx="8229600" cy="13301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256b wide memory read/write in cycle</a:t>
            </a:r>
          </a:p>
          <a:p>
            <a:r>
              <a:rPr lang="en-US" dirty="0" smtClean="0"/>
              <a:t>N processors</a:t>
            </a:r>
          </a:p>
          <a:p>
            <a:r>
              <a:rPr lang="en-US" dirty="0" smtClean="0"/>
              <a:t>Local memory (&gt;=1024b)</a:t>
            </a:r>
          </a:p>
          <a:p>
            <a:r>
              <a:rPr lang="en-US" dirty="0" smtClean="0"/>
              <a:t>FIFO 32b read; 10 cycle; 32b write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exploit wide memory transfer?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many processors can support?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562600"/>
            <a:ext cx="8305800" cy="7151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Cheaper to access wide/contiguous blocks memory</a:t>
            </a:r>
          </a:p>
          <a:p>
            <a:pPr lvl="1"/>
            <a:r>
              <a:rPr lang="en-US" dirty="0" smtClean="0"/>
              <a:t>In hardware </a:t>
            </a:r>
          </a:p>
          <a:p>
            <a:pPr lvl="1"/>
            <a:r>
              <a:rPr lang="en-US" dirty="0" smtClean="0"/>
              <a:t>From the architectures built </a:t>
            </a:r>
          </a:p>
          <a:p>
            <a:r>
              <a:rPr lang="en-US" dirty="0" smtClean="0"/>
              <a:t>Can achieve higher bandwidth on large block data transfer</a:t>
            </a:r>
          </a:p>
          <a:p>
            <a:pPr lvl="1"/>
            <a:r>
              <a:rPr lang="en-US" dirty="0" smtClean="0"/>
              <a:t>Than random access of small data items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114E0B-2923-9B41-BD73-429FC6ADCCF4}" type="slidenum">
              <a:rPr lang="en-US" smtClean="0">
                <a:latin typeface="Times New Roman" pitchFamily="1" charset="0"/>
              </a:rPr>
              <a:pPr/>
              <a:t>18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DRAM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7772400" cy="41148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1GB DDR3 SDRAM from Micron</a:t>
            </a:r>
          </a:p>
          <a:p>
            <a:pPr lvl="1"/>
            <a:r>
              <a:rPr lang="en-US" sz="2400">
                <a:hlinkClick r:id="rId2"/>
              </a:rPr>
              <a:t>http://www.micron.com/products/dram/ddr3/</a:t>
            </a:r>
            <a:endParaRPr lang="en-US" sz="2400"/>
          </a:p>
          <a:p>
            <a:pPr lvl="1"/>
            <a:r>
              <a:rPr lang="en-US" sz="2400"/>
              <a:t>96 pin pakage</a:t>
            </a:r>
          </a:p>
          <a:p>
            <a:pPr lvl="1"/>
            <a:r>
              <a:rPr lang="en-US" sz="2400"/>
              <a:t>16b datapath IO</a:t>
            </a:r>
          </a:p>
          <a:p>
            <a:pPr lvl="1"/>
            <a:r>
              <a:rPr lang="en-US" sz="2400"/>
              <a:t>Operate at 500+MHz</a:t>
            </a:r>
          </a:p>
          <a:p>
            <a:pPr lvl="1"/>
            <a:r>
              <a:rPr lang="en-US" sz="2400"/>
              <a:t>37.5ns random access latency </a:t>
            </a:r>
          </a:p>
          <a:p>
            <a:pPr lvl="1"/>
            <a:endParaRPr lang="en-US" sz="2400"/>
          </a:p>
          <a:p>
            <a:pPr lvl="1"/>
            <a:endParaRPr lang="en-US" sz="2400"/>
          </a:p>
        </p:txBody>
      </p:sp>
      <p:pic>
        <p:nvPicPr>
          <p:cNvPr id="39942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5588" y="3124200"/>
            <a:ext cx="3808412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3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4495800"/>
            <a:ext cx="38862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19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752600"/>
            <a:ext cx="3200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RAS/CAS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access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Address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Row fetch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Column select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writeback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/refresh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Optimization for access within a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row</a:t>
            </a: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Memory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Memory Bottleneck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Memory Scaling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DRAM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Memory Organization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Data Reuse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20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3200400" cy="5257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RAS/CAS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access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Address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Row fetch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Column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select</a:t>
            </a:r>
          </a:p>
          <a:p>
            <a:pPr marL="1314450" lvl="2" indent="-457200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Can repeat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writeback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/refresh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Row 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1024b—8192b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Faster to access within row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9F1625-D5C7-3741-AD96-38C8A358CA22}" type="slidenum">
              <a:rPr lang="en-US" smtClean="0">
                <a:latin typeface="Times New Roman" pitchFamily="1" charset="0"/>
              </a:rPr>
              <a:pPr/>
              <a:t>21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DRAM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1GB DDR3 SDRAM from Micron</a:t>
            </a:r>
          </a:p>
          <a:p>
            <a:pPr lvl="1"/>
            <a:r>
              <a:rPr lang="en-US" sz="2400" dirty="0">
                <a:hlinkClick r:id="rId2"/>
              </a:rPr>
              <a:t>http://www.micron.com/products/dram/ddr3/</a:t>
            </a:r>
            <a:endParaRPr lang="en-US" sz="2400" dirty="0"/>
          </a:p>
          <a:p>
            <a:pPr lvl="1"/>
            <a:r>
              <a:rPr lang="en-US" sz="2400" dirty="0"/>
              <a:t>96 pin </a:t>
            </a:r>
            <a:r>
              <a:rPr lang="en-US" sz="2400" dirty="0" err="1"/>
              <a:t>pakage</a:t>
            </a:r>
            <a:endParaRPr lang="en-US" sz="2400" dirty="0"/>
          </a:p>
          <a:p>
            <a:pPr lvl="1"/>
            <a:r>
              <a:rPr lang="en-US" sz="2400" dirty="0"/>
              <a:t>16b </a:t>
            </a:r>
            <a:r>
              <a:rPr lang="en-US" sz="2400" dirty="0" err="1"/>
              <a:t>datapath</a:t>
            </a:r>
            <a:r>
              <a:rPr lang="en-US" sz="2400" dirty="0"/>
              <a:t> IO</a:t>
            </a:r>
          </a:p>
          <a:p>
            <a:pPr lvl="1"/>
            <a:r>
              <a:rPr lang="en-US" sz="2400" dirty="0"/>
              <a:t>Operate at 500+MHz</a:t>
            </a:r>
          </a:p>
          <a:p>
            <a:pPr lvl="1"/>
            <a:r>
              <a:rPr lang="en-US" sz="2400" b="1" dirty="0"/>
              <a:t>37.5ns</a:t>
            </a:r>
            <a:r>
              <a:rPr lang="en-US" sz="2400" dirty="0"/>
              <a:t> random access latency 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pic>
        <p:nvPicPr>
          <p:cNvPr id="4199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5588" y="3124200"/>
            <a:ext cx="3808412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4495800"/>
            <a:ext cx="38862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DRAM Streaming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7772400" cy="4572000"/>
          </a:xfrm>
        </p:spPr>
        <p:txBody>
          <a:bodyPr/>
          <a:lstStyle/>
          <a:p>
            <a:r>
              <a:rPr lang="en-US" dirty="0" smtClean="0"/>
              <a:t>Reading row </a:t>
            </a:r>
            <a:br>
              <a:rPr lang="en-US" dirty="0" smtClean="0"/>
            </a:br>
            <a:r>
              <a:rPr lang="en-US" dirty="0" smtClean="0"/>
              <a:t>is 15ns</a:t>
            </a:r>
          </a:p>
          <a:p>
            <a:r>
              <a:rPr lang="en-US" dirty="0" smtClean="0"/>
              <a:t>16b @ 500MHz</a:t>
            </a:r>
            <a:endParaRPr lang="en-US" dirty="0" smtClean="0"/>
          </a:p>
          <a:p>
            <a:r>
              <a:rPr lang="en-US" dirty="0" smtClean="0"/>
              <a:t>1024b row</a:t>
            </a:r>
          </a:p>
          <a:p>
            <a:r>
              <a:rPr lang="en-US" dirty="0" smtClean="0"/>
              <a:t>1024/16</a:t>
            </a:r>
          </a:p>
          <a:p>
            <a:pPr lvl="1"/>
            <a:r>
              <a:rPr lang="en-US" dirty="0" smtClean="0"/>
              <a:t>64 words </a:t>
            </a:r>
            <a:br>
              <a:rPr lang="en-US" dirty="0" smtClean="0"/>
            </a:br>
            <a:r>
              <a:rPr lang="en-US" dirty="0" smtClean="0"/>
              <a:t>per row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supply 16b/2ns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A2D54-AC4B-A145-BE18-B5CA54EAB84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A01AAC-73DB-D144-932F-1E7284AFEDD8}" type="slidenum">
              <a:rPr lang="en-US" smtClean="0">
                <a:latin typeface="Times New Roman" pitchFamily="1" charset="0"/>
              </a:rPr>
              <a:pPr/>
              <a:t>23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b="1">
                <a:ea typeface="ＭＳ Ｐゴシック" pitchFamily="1" charset="-128"/>
                <a:cs typeface="ＭＳ Ｐゴシック" pitchFamily="1" charset="-128"/>
              </a:rPr>
              <a:t>1 Gigabit DDR2 SDRAM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endParaRPr lang="en-US" b="1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3014" name="Picture 4" descr="2004-11-15_1Gb_DDR2_800Mbp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828800"/>
            <a:ext cx="5638800" cy="392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5" name="Text Box 5"/>
          <p:cNvSpPr txBox="1">
            <a:spLocks noChangeArrowheads="1"/>
          </p:cNvSpPr>
          <p:nvPr/>
        </p:nvSpPr>
        <p:spPr bwMode="auto">
          <a:xfrm>
            <a:off x="0" y="6019800"/>
            <a:ext cx="798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1" charset="0"/>
              </a:rPr>
              <a:t>[Source: http://www.elpida.com/en/news/2004/11-18.html]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Latency is large (10s of ns)</a:t>
            </a:r>
          </a:p>
          <a:p>
            <a:r>
              <a:rPr lang="en-US" dirty="0" smtClean="0"/>
              <a:t>Throughput can be high (GB/</a:t>
            </a:r>
            <a:r>
              <a:rPr lang="en-US" dirty="0" err="1" smtClean="0"/>
              <a:t>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If accessed sequentially</a:t>
            </a:r>
          </a:p>
          <a:p>
            <a:pPr lvl="1"/>
            <a:r>
              <a:rPr lang="en-US" dirty="0" smtClean="0"/>
              <a:t>If exploit wide word block transfers</a:t>
            </a:r>
          </a:p>
          <a:p>
            <a:r>
              <a:rPr lang="en-US" dirty="0" smtClean="0"/>
              <a:t>Throughput low on random accesses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 cycle latency to memory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 in each case?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276600"/>
            <a:ext cx="8216900" cy="2808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 memory latency can impact throughput</a:t>
            </a:r>
          </a:p>
          <a:p>
            <a:pPr lvl="1"/>
            <a:r>
              <a:rPr lang="en-US" dirty="0" smtClean="0"/>
              <a:t>When must wait on it</a:t>
            </a:r>
          </a:p>
          <a:p>
            <a:pPr lvl="1"/>
            <a:r>
              <a:rPr lang="en-US" dirty="0" smtClean="0"/>
              <a:t>When part of a cyclic dependency</a:t>
            </a:r>
          </a:p>
          <a:p>
            <a:r>
              <a:rPr lang="en-US" dirty="0" smtClean="0"/>
              <a:t>Pipeline memory access when possible</a:t>
            </a:r>
          </a:p>
          <a:p>
            <a:pPr lvl="1"/>
            <a:r>
              <a:rPr lang="en-US" dirty="0" smtClean="0"/>
              <a:t> exploit higher bandwidth of memory</a:t>
            </a:r>
          </a:p>
          <a:p>
            <a:pPr lvl="1"/>
            <a:r>
              <a:rPr lang="en-US" dirty="0" smtClean="0"/>
              <a:t>(compared to 1/latency)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Memory Organization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Local Memories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 smtClean="0"/>
              <a:t>Cheapest way to get low latency and high bandwidth</a:t>
            </a:r>
          </a:p>
          <a:p>
            <a:pPr lvl="1"/>
            <a:r>
              <a:rPr lang="en-US" dirty="0" smtClean="0"/>
              <a:t>Small memories local to compute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3124200"/>
            <a:ext cx="3693329" cy="35312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772400" cy="1143000"/>
          </a:xfrm>
        </p:spPr>
        <p:txBody>
          <a:bodyPr/>
          <a:lstStyle/>
          <a:p>
            <a:pPr algn="l"/>
            <a:r>
              <a:rPr lang="en-US" dirty="0" smtClean="0"/>
              <a:t>Like </a:t>
            </a:r>
            <a:r>
              <a:rPr lang="en-US" dirty="0" err="1" smtClean="0"/>
              <a:t>Preclass</a:t>
            </a:r>
            <a:r>
              <a:rPr lang="en-US" dirty="0" smtClean="0"/>
              <a:t> 2b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09800"/>
            <a:ext cx="7772400" cy="4114800"/>
          </a:xfrm>
        </p:spPr>
        <p:txBody>
          <a:bodyPr/>
          <a:lstStyle/>
          <a:p>
            <a:r>
              <a:rPr lang="en-US" dirty="0" smtClean="0"/>
              <a:t>N processors</a:t>
            </a:r>
          </a:p>
          <a:p>
            <a:r>
              <a:rPr lang="en-US" dirty="0" smtClean="0"/>
              <a:t>Local memory</a:t>
            </a:r>
          </a:p>
          <a:p>
            <a:r>
              <a:rPr lang="en-US" dirty="0" smtClean="0"/>
              <a:t>FIFO 32b read; 10 cycle; 32b write</a:t>
            </a:r>
          </a:p>
          <a:p>
            <a:r>
              <a:rPr lang="en-US" dirty="0" smtClean="0"/>
              <a:t>FIFO memories local to each processor pair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many processors can</a:t>
            </a:r>
            <a:r>
              <a:rPr lang="en-US" dirty="0" smtClean="0">
                <a:solidFill>
                  <a:srgbClr val="FF6600"/>
                </a:solidFill>
              </a:rPr>
              <a:t> these memories support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152400"/>
            <a:ext cx="3352800" cy="33369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bandwidth and latency can be bottlenecks</a:t>
            </a:r>
          </a:p>
          <a:p>
            <a:r>
              <a:rPr lang="en-US" dirty="0" smtClean="0"/>
              <a:t>Minimize data movement</a:t>
            </a:r>
          </a:p>
          <a:p>
            <a:r>
              <a:rPr lang="en-US" dirty="0" smtClean="0"/>
              <a:t>Exploit small, local memories</a:t>
            </a:r>
          </a:p>
          <a:p>
            <a:r>
              <a:rPr lang="en-US" dirty="0" smtClean="0"/>
              <a:t>Exploit data reuse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Memories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Given a choice, to the extent we can get away with it</a:t>
            </a:r>
          </a:p>
          <a:p>
            <a:pPr lvl="1"/>
            <a:r>
              <a:rPr lang="en-US" dirty="0" smtClean="0"/>
              <a:t>Want small memories local to compute</a:t>
            </a:r>
          </a:p>
          <a:p>
            <a:pPr lvl="2"/>
            <a:r>
              <a:rPr lang="en-US" dirty="0" smtClean="0"/>
              <a:t>Bandwidth scales with compute</a:t>
            </a:r>
          </a:p>
          <a:p>
            <a:pPr lvl="2"/>
            <a:r>
              <a:rPr lang="en-US" dirty="0" smtClean="0"/>
              <a:t>Latency remains small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4114801"/>
            <a:ext cx="2869075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 to Shared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bandwidth is easier to engineer than low latency</a:t>
            </a:r>
          </a:p>
          <a:p>
            <a:pPr lvl="1"/>
            <a:r>
              <a:rPr lang="en-US" dirty="0" smtClean="0"/>
              <a:t>Wide-word demonstrated </a:t>
            </a:r>
          </a:p>
          <a:p>
            <a:pPr lvl="1"/>
            <a:r>
              <a:rPr lang="en-US" dirty="0" smtClean="0"/>
              <a:t>Banking</a:t>
            </a:r>
          </a:p>
          <a:p>
            <a:pPr lvl="2"/>
            <a:r>
              <a:rPr lang="en-US" dirty="0" smtClean="0"/>
              <a:t>Decompose memory into independent banks</a:t>
            </a:r>
          </a:p>
          <a:p>
            <a:pPr lvl="2"/>
            <a:r>
              <a:rPr lang="en-US" dirty="0" smtClean="0"/>
              <a:t>Route requests to appropriate bank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E0FF36-4CF9-814E-8216-F5FFBB90D731}" type="slidenum">
              <a:rPr lang="en-US" smtClean="0">
                <a:latin typeface="Times New Roman" pitchFamily="1" charset="0"/>
              </a:rPr>
              <a:pPr/>
              <a:t>32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Independent Bank Access</a:t>
            </a:r>
          </a:p>
        </p:txBody>
      </p:sp>
      <p:pic>
        <p:nvPicPr>
          <p:cNvPr id="5018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447800"/>
            <a:ext cx="82296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5638800"/>
            <a:ext cx="7772400" cy="8382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Impact on: Bandwidth, Latency, Area?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E0FF36-4CF9-814E-8216-F5FFBB90D731}" type="slidenum">
              <a:rPr lang="en-US" smtClean="0">
                <a:latin typeface="Times New Roman" pitchFamily="1" charset="0"/>
              </a:rPr>
              <a:pPr/>
              <a:t>33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Independent Bank Access</a:t>
            </a:r>
          </a:p>
        </p:txBody>
      </p:sp>
      <p:pic>
        <p:nvPicPr>
          <p:cNvPr id="5018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6800"/>
            <a:ext cx="82296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33400" y="5410200"/>
            <a:ext cx="8610600" cy="8382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Compare same capacity, single memory with 4x wide (same </a:t>
            </a:r>
            <a:r>
              <a:rPr lang="en-US" dirty="0" err="1" smtClean="0">
                <a:solidFill>
                  <a:srgbClr val="FF6600"/>
                </a:solidFill>
              </a:rPr>
              <a:t>bw</a:t>
            </a:r>
            <a:r>
              <a:rPr lang="en-US" dirty="0" smtClean="0">
                <a:solidFill>
                  <a:srgbClr val="FF6600"/>
                </a:solidFill>
              </a:rPr>
              <a:t>) output: area, latency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Compare Local and Shared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Compare banked, shared and local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Latency, area 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0"/>
            <a:ext cx="8432800" cy="32673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Reuse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5ab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many reads to </a:t>
            </a:r>
            <a:r>
              <a:rPr lang="en-US" dirty="0" err="1" smtClean="0">
                <a:solidFill>
                  <a:srgbClr val="FF6600"/>
                </a:solidFill>
              </a:rPr>
              <a:t>x</a:t>
            </a:r>
            <a:r>
              <a:rPr lang="en-US" dirty="0" smtClean="0">
                <a:solidFill>
                  <a:srgbClr val="FF6600"/>
                </a:solidFill>
              </a:rPr>
              <a:t>[] and </a:t>
            </a:r>
            <a:r>
              <a:rPr lang="en-US" dirty="0" err="1" smtClean="0">
                <a:solidFill>
                  <a:srgbClr val="FF6600"/>
                </a:solidFill>
              </a:rPr>
              <a:t>w</a:t>
            </a:r>
            <a:r>
              <a:rPr lang="en-US" dirty="0" smtClean="0">
                <a:solidFill>
                  <a:srgbClr val="FF6600"/>
                </a:solidFill>
              </a:rPr>
              <a:t>[]?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many distinct </a:t>
            </a:r>
            <a:r>
              <a:rPr lang="en-US" dirty="0" err="1" smtClean="0">
                <a:solidFill>
                  <a:srgbClr val="FF6600"/>
                </a:solidFill>
              </a:rPr>
              <a:t>x</a:t>
            </a:r>
            <a:r>
              <a:rPr lang="en-US" dirty="0" smtClean="0">
                <a:solidFill>
                  <a:srgbClr val="FF6600"/>
                </a:solidFill>
              </a:rPr>
              <a:t>[], </a:t>
            </a:r>
            <a:r>
              <a:rPr lang="en-US" dirty="0" err="1" smtClean="0">
                <a:solidFill>
                  <a:srgbClr val="FF6600"/>
                </a:solidFill>
              </a:rPr>
              <a:t>w</a:t>
            </a:r>
            <a:r>
              <a:rPr lang="en-US" dirty="0" smtClean="0">
                <a:solidFill>
                  <a:srgbClr val="FF6600"/>
                </a:solidFill>
              </a:rPr>
              <a:t>[] read?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3048000"/>
            <a:ext cx="5295900" cy="321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5c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use local memory to reduce to 5b?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much local memory need?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200400"/>
            <a:ext cx="5295900" cy="321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73674"/>
            <a:ext cx="3962400" cy="240404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2133600"/>
            <a:ext cx="5257800" cy="42177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can often be reused </a:t>
            </a:r>
          </a:p>
          <a:p>
            <a:pPr lvl="1"/>
            <a:r>
              <a:rPr lang="en-US" dirty="0" smtClean="0"/>
              <a:t>Keep data needed for computation in </a:t>
            </a:r>
          </a:p>
          <a:p>
            <a:pPr lvl="2"/>
            <a:r>
              <a:rPr lang="en-US" dirty="0" smtClean="0"/>
              <a:t>Closer, smaller (faster, less energy) memories</a:t>
            </a:r>
          </a:p>
          <a:p>
            <a:pPr lvl="1"/>
            <a:r>
              <a:rPr lang="en-US" dirty="0" smtClean="0"/>
              <a:t>Reduces bandwidth required from large (shared) memories</a:t>
            </a:r>
          </a:p>
          <a:p>
            <a:endParaRPr lang="en-US" dirty="0" smtClean="0"/>
          </a:p>
          <a:p>
            <a:r>
              <a:rPr lang="en-US" dirty="0" smtClean="0"/>
              <a:t>Reuse hint: value used multiple times</a:t>
            </a:r>
          </a:p>
          <a:p>
            <a:pPr lvl="1"/>
            <a:r>
              <a:rPr lang="en-US" dirty="0" smtClean="0"/>
              <a:t>Or value produced/consumed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 processors</a:t>
            </a:r>
          </a:p>
          <a:p>
            <a:r>
              <a:rPr lang="en-US" dirty="0" smtClean="0"/>
              <a:t>Each: 1 read, 10 cycle, 1 write</a:t>
            </a:r>
          </a:p>
          <a:p>
            <a:r>
              <a:rPr lang="en-US" dirty="0" smtClean="0"/>
              <a:t>Memory: 1 read or write per cycle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How many processors can support?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648200"/>
            <a:ext cx="8229600" cy="13301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Enhancing Reuse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Computations can often be (re-)organized around data reuse</a:t>
            </a:r>
          </a:p>
          <a:p>
            <a:endParaRPr lang="en-US" dirty="0" smtClean="0"/>
          </a:p>
          <a:p>
            <a:r>
              <a:rPr lang="en-US" dirty="0" smtClean="0"/>
              <a:t>Parallel decomposition can often be driven by data locality</a:t>
            </a:r>
          </a:p>
          <a:p>
            <a:pPr lvl="1"/>
            <a:r>
              <a:rPr lang="en-US" dirty="0" smtClean="0"/>
              <a:t>Extreme case: processors own data</a:t>
            </a:r>
          </a:p>
          <a:p>
            <a:pPr lvl="2"/>
            <a:r>
              <a:rPr lang="en-US" dirty="0" smtClean="0"/>
              <a:t>Send data to processor for </a:t>
            </a:r>
            <a:r>
              <a:rPr lang="en-US" dirty="0" err="1" smtClean="0"/>
              <a:t>comptuation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Processor Data 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772400" cy="4648200"/>
          </a:xfrm>
        </p:spPr>
        <p:txBody>
          <a:bodyPr/>
          <a:lstStyle/>
          <a:p>
            <a:r>
              <a:rPr lang="en-US" dirty="0" smtClean="0"/>
              <a:t>Traditional Processor Data Caches are a heuristic instance of this</a:t>
            </a:r>
          </a:p>
          <a:p>
            <a:pPr lvl="1"/>
            <a:r>
              <a:rPr lang="en-US" dirty="0" smtClean="0"/>
              <a:t>Add a small memory local to the processor</a:t>
            </a:r>
          </a:p>
          <a:p>
            <a:pPr lvl="2"/>
            <a:r>
              <a:rPr lang="en-US" dirty="0" smtClean="0"/>
              <a:t>It is fast, low latency</a:t>
            </a:r>
          </a:p>
          <a:p>
            <a:pPr lvl="1"/>
            <a:r>
              <a:rPr lang="en-US" dirty="0" smtClean="0"/>
              <a:t>Store anything fetched from large/remote/shared memory in local memory</a:t>
            </a:r>
          </a:p>
          <a:p>
            <a:pPr lvl="2"/>
            <a:r>
              <a:rPr lang="en-US" dirty="0" smtClean="0"/>
              <a:t>Hoping for reuse in near future</a:t>
            </a:r>
          </a:p>
          <a:p>
            <a:pPr lvl="1"/>
            <a:r>
              <a:rPr lang="en-US" dirty="0" smtClean="0"/>
              <a:t>On every fetch, check local memory before go to large memory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5074090"/>
            <a:ext cx="4800600" cy="17839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Processor Data 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r>
              <a:rPr lang="en-US" dirty="0" smtClean="0"/>
              <a:t>Demands more than a small memory</a:t>
            </a:r>
          </a:p>
          <a:p>
            <a:pPr lvl="1"/>
            <a:r>
              <a:rPr lang="en-US" dirty="0" smtClean="0"/>
              <a:t>Need to sparsely store address/data mappings from large </a:t>
            </a:r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Makes more area/delay/energy expensive than just a simple memory of capacity</a:t>
            </a:r>
          </a:p>
          <a:p>
            <a:r>
              <a:rPr lang="en-US" dirty="0" smtClean="0"/>
              <a:t>Don’t need explicit data movement</a:t>
            </a:r>
          </a:p>
          <a:p>
            <a:r>
              <a:rPr lang="en-US" dirty="0" smtClean="0"/>
              <a:t>Cannot control when data moved/saved</a:t>
            </a:r>
          </a:p>
          <a:p>
            <a:pPr lvl="1"/>
            <a:r>
              <a:rPr lang="en-US" dirty="0" smtClean="0"/>
              <a:t>Bad for determinism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 smtClean="0"/>
              <a:t>Architecture contains</a:t>
            </a:r>
          </a:p>
          <a:p>
            <a:pPr lvl="1"/>
            <a:r>
              <a:rPr lang="en-US" dirty="0" smtClean="0"/>
              <a:t>Large memories</a:t>
            </a:r>
          </a:p>
          <a:p>
            <a:pPr lvl="2"/>
            <a:r>
              <a:rPr lang="en-US" dirty="0" smtClean="0"/>
              <a:t>For density, necessary sharing</a:t>
            </a:r>
          </a:p>
          <a:p>
            <a:pPr lvl="1"/>
            <a:r>
              <a:rPr lang="en-US" dirty="0" smtClean="0"/>
              <a:t>Small memories local to compute</a:t>
            </a:r>
          </a:p>
          <a:p>
            <a:pPr lvl="2"/>
            <a:r>
              <a:rPr lang="en-US" dirty="0" smtClean="0"/>
              <a:t>For high bandwidth, low latency, low energy</a:t>
            </a:r>
          </a:p>
          <a:p>
            <a:r>
              <a:rPr lang="en-US" dirty="0" smtClean="0"/>
              <a:t>Need to move data</a:t>
            </a:r>
          </a:p>
          <a:p>
            <a:pPr lvl="1"/>
            <a:r>
              <a:rPr lang="en-US" dirty="0" smtClean="0"/>
              <a:t>Among memories</a:t>
            </a:r>
          </a:p>
          <a:p>
            <a:pPr lvl="2"/>
            <a:r>
              <a:rPr lang="en-US" dirty="0" smtClean="0"/>
              <a:t>Large to small and back</a:t>
            </a:r>
          </a:p>
          <a:p>
            <a:pPr lvl="2"/>
            <a:r>
              <a:rPr lang="en-US" dirty="0" smtClean="0"/>
              <a:t>Among small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Big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Memory bandwidth and latency can be </a:t>
            </a:r>
            <a:r>
              <a:rPr lang="en-US" dirty="0" smtClean="0"/>
              <a:t>bottlenecks</a:t>
            </a:r>
          </a:p>
          <a:p>
            <a:r>
              <a:rPr lang="en-US" dirty="0" smtClean="0"/>
              <a:t>Exploit small, local </a:t>
            </a:r>
            <a:r>
              <a:rPr lang="en-US" dirty="0" smtClean="0"/>
              <a:t>memories</a:t>
            </a:r>
          </a:p>
          <a:p>
            <a:pPr lvl="1"/>
            <a:r>
              <a:rPr lang="en-US" dirty="0" smtClean="0"/>
              <a:t>Easy bandwidth, low latency, energy</a:t>
            </a:r>
          </a:p>
          <a:p>
            <a:r>
              <a:rPr lang="en-US" dirty="0" smtClean="0"/>
              <a:t>Exploit data </a:t>
            </a:r>
            <a:r>
              <a:rPr lang="en-US" dirty="0" smtClean="0"/>
              <a:t>reuse</a:t>
            </a:r>
          </a:p>
          <a:p>
            <a:pPr lvl="1"/>
            <a:r>
              <a:rPr lang="en-US" dirty="0" smtClean="0"/>
              <a:t>Keep in small memories</a:t>
            </a:r>
          </a:p>
          <a:p>
            <a:r>
              <a:rPr lang="en-US" dirty="0" smtClean="0"/>
              <a:t>Minimize </a:t>
            </a:r>
            <a:r>
              <a:rPr lang="en-US" dirty="0" smtClean="0"/>
              <a:t>data </a:t>
            </a:r>
            <a:r>
              <a:rPr lang="en-US" dirty="0" smtClean="0"/>
              <a:t>movement</a:t>
            </a:r>
          </a:p>
          <a:p>
            <a:pPr lvl="1"/>
            <a:r>
              <a:rPr lang="en-US" dirty="0" smtClean="0"/>
              <a:t>Small, local memories keep distance short</a:t>
            </a:r>
          </a:p>
          <a:p>
            <a:pPr lvl="1"/>
            <a:r>
              <a:rPr lang="en-US" dirty="0" smtClean="0"/>
              <a:t>Minimally move into small memories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57DF-B8E1-6E4E-A23B-D02022E33D11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5"/>
            <a:ext cx="8153400" cy="4114800"/>
          </a:xfrm>
        </p:spPr>
        <p:txBody>
          <a:bodyPr/>
          <a:lstStyle/>
          <a:p>
            <a:r>
              <a:rPr lang="en-US" dirty="0" smtClean="0"/>
              <a:t>Reading for Day</a:t>
            </a:r>
            <a:r>
              <a:rPr lang="en-US" dirty="0" smtClean="0"/>
              <a:t> 8 from </a:t>
            </a:r>
            <a:r>
              <a:rPr lang="en-US" dirty="0" err="1" smtClean="0"/>
              <a:t>Zynq</a:t>
            </a:r>
            <a:r>
              <a:rPr lang="en-US" dirty="0" smtClean="0"/>
              <a:t> book</a:t>
            </a:r>
          </a:p>
          <a:p>
            <a:r>
              <a:rPr lang="en-US" dirty="0" smtClean="0"/>
              <a:t>HW4 </a:t>
            </a:r>
            <a:r>
              <a:rPr lang="en-US" dirty="0" smtClean="0"/>
              <a:t>due </a:t>
            </a:r>
            <a:r>
              <a:rPr lang="en-US" dirty="0" smtClean="0"/>
              <a:t>Friday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Sequential access to a common memory can become the bottleneck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648200"/>
            <a:ext cx="8229600" cy="13301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Memory Scaling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On-Chip 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53400" cy="4876800"/>
          </a:xfrm>
        </p:spPr>
        <p:txBody>
          <a:bodyPr/>
          <a:lstStyle/>
          <a:p>
            <a:r>
              <a:rPr lang="en-US" dirty="0" smtClean="0"/>
              <a:t>Delay is proportional to distance travelled</a:t>
            </a:r>
          </a:p>
          <a:p>
            <a:r>
              <a:rPr lang="en-US" dirty="0" smtClean="0"/>
              <a:t>Make a wire twice the length</a:t>
            </a:r>
          </a:p>
          <a:p>
            <a:pPr lvl="1"/>
            <a:r>
              <a:rPr lang="en-US" dirty="0" smtClean="0"/>
              <a:t>Takes twice the latency to traverse</a:t>
            </a:r>
          </a:p>
          <a:p>
            <a:pPr lvl="1"/>
            <a:r>
              <a:rPr lang="en-US" dirty="0" smtClean="0"/>
              <a:t>(can pipeline)</a:t>
            </a:r>
          </a:p>
          <a:p>
            <a:r>
              <a:rPr lang="en-US" dirty="0" smtClean="0"/>
              <a:t>Modern chips</a:t>
            </a:r>
          </a:p>
          <a:p>
            <a:pPr lvl="1"/>
            <a:r>
              <a:rPr lang="en-US" dirty="0" smtClean="0"/>
              <a:t>Run at 100s of MHz to GHz</a:t>
            </a:r>
          </a:p>
          <a:p>
            <a:pPr lvl="1"/>
            <a:r>
              <a:rPr lang="en-US" dirty="0" smtClean="0"/>
              <a:t>Take 10s of ns to cross the chip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does this say about placement of computations and memories?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89CBF-C4BA-8444-88C8-536C32C12CB2}" type="slidenum">
              <a:rPr lang="en-US" smtClean="0">
                <a:latin typeface="Times New Roman" pitchFamily="1" charset="0"/>
              </a:rPr>
              <a:pPr/>
              <a:t>8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Memory Block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Linear wire delay with distance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Assume constant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area/memory bit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N-bit memory, arranged in square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Width?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Depth</a:t>
            </a:r>
            <a: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?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Delay </a:t>
            </a:r>
            <a:b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scale </a:t>
            </a:r>
            <a:b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N?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2921294"/>
            <a:ext cx="4718593" cy="3936706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3886200" y="2819400"/>
            <a:ext cx="4114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>
            <a:off x="7124700" y="4838700"/>
            <a:ext cx="2514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7391400" y="2286000"/>
            <a:ext cx="915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width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 rot="5400000">
            <a:off x="8211603" y="4361397"/>
            <a:ext cx="954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depth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89CBF-C4BA-8444-88C8-536C32C12CB2}" type="slidenum">
              <a:rPr lang="en-US" smtClean="0">
                <a:latin typeface="Times New Roman" pitchFamily="1" charset="0"/>
              </a:rPr>
              <a:pPr/>
              <a:t>9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Memory Block Bandwidth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N-bit memory, arranged in square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Bits/cycle</a:t>
            </a:r>
            <a:b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solidFill>
                  <a:srgbClr val="FF6600"/>
                </a:solidFill>
                <a:ea typeface="ＭＳ Ｐゴシック" pitchFamily="1" charset="-128"/>
                <a:cs typeface="ＭＳ Ｐゴシック" pitchFamily="1" charset="-128"/>
              </a:rPr>
              <a:t>scale with</a:t>
            </a:r>
            <a:r>
              <a:rPr lang="en-US" dirty="0" smtClean="0">
                <a:solidFill>
                  <a:srgbClr val="FF6600"/>
                </a:solidFill>
              </a:rPr>
              <a:t> N?</a:t>
            </a:r>
            <a:endParaRPr lang="en-US" dirty="0" smtClean="0">
              <a:solidFill>
                <a:srgbClr val="FF6600"/>
              </a:solidFill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2921294"/>
            <a:ext cx="4718593" cy="39367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37332</TotalTime>
  <Words>1562</Words>
  <Application>Microsoft Macintosh PowerPoint</Application>
  <PresentationFormat>On-screen Show (4:3)</PresentationFormat>
  <Paragraphs>332</Paragraphs>
  <Slides>45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Blank Presentation</vt:lpstr>
      <vt:lpstr>ESE532: System-on-a-Chip Architecture</vt:lpstr>
      <vt:lpstr>Today</vt:lpstr>
      <vt:lpstr>Message</vt:lpstr>
      <vt:lpstr>Preclass 1</vt:lpstr>
      <vt:lpstr>Bottleneck</vt:lpstr>
      <vt:lpstr>Memory Scaling</vt:lpstr>
      <vt:lpstr>On-Chip Delay</vt:lpstr>
      <vt:lpstr>Memory Block</vt:lpstr>
      <vt:lpstr>Memory Block Bandwidth</vt:lpstr>
      <vt:lpstr>Memory Block Energy</vt:lpstr>
      <vt:lpstr>Memory Block Density</vt:lpstr>
      <vt:lpstr>Dynamic RAM</vt:lpstr>
      <vt:lpstr>Memory Scaling</vt:lpstr>
      <vt:lpstr>Wide Memory</vt:lpstr>
      <vt:lpstr>Preclass 2a</vt:lpstr>
      <vt:lpstr>Preclass 2b</vt:lpstr>
      <vt:lpstr>Lesson</vt:lpstr>
      <vt:lpstr>DRAM</vt:lpstr>
      <vt:lpstr>Memory Access Timing</vt:lpstr>
      <vt:lpstr>Memory Access Timing</vt:lpstr>
      <vt:lpstr>DRAM</vt:lpstr>
      <vt:lpstr>DRAM Streaming</vt:lpstr>
      <vt:lpstr>1 Gigabit DDR2 SDRAM</vt:lpstr>
      <vt:lpstr>DRAM</vt:lpstr>
      <vt:lpstr>Preclass 4</vt:lpstr>
      <vt:lpstr>Lesson</vt:lpstr>
      <vt:lpstr>Memory Organization</vt:lpstr>
      <vt:lpstr>Local Memories</vt:lpstr>
      <vt:lpstr>Like Preclass 2b</vt:lpstr>
      <vt:lpstr>Local Memories</vt:lpstr>
      <vt:lpstr>Bandwidth to Shared</vt:lpstr>
      <vt:lpstr>Independent Bank Access</vt:lpstr>
      <vt:lpstr>Independent Bank Access</vt:lpstr>
      <vt:lpstr>Compare Local and Shared</vt:lpstr>
      <vt:lpstr>Data Reuse</vt:lpstr>
      <vt:lpstr>Preclass 5ab</vt:lpstr>
      <vt:lpstr>Preclass 5c</vt:lpstr>
      <vt:lpstr>Preclass 5</vt:lpstr>
      <vt:lpstr>Lesson</vt:lpstr>
      <vt:lpstr>Enhancing Reuse</vt:lpstr>
      <vt:lpstr>Processor Data Caches</vt:lpstr>
      <vt:lpstr>Processor Data Caches</vt:lpstr>
      <vt:lpstr>Memory Organization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148</cp:revision>
  <cp:lastPrinted>2017-02-06T14:54:48Z</cp:lastPrinted>
  <dcterms:created xsi:type="dcterms:W3CDTF">2017-02-05T21:09:49Z</dcterms:created>
  <dcterms:modified xsi:type="dcterms:W3CDTF">2017-02-06T14:54:54Z</dcterms:modified>
</cp:coreProperties>
</file>