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8" r:id="rId3"/>
    <p:sldId id="339" r:id="rId4"/>
    <p:sldId id="351" r:id="rId5"/>
    <p:sldId id="350" r:id="rId6"/>
    <p:sldId id="354" r:id="rId7"/>
    <p:sldId id="352" r:id="rId8"/>
    <p:sldId id="353" r:id="rId9"/>
    <p:sldId id="355" r:id="rId10"/>
    <p:sldId id="356" r:id="rId11"/>
    <p:sldId id="382" r:id="rId12"/>
    <p:sldId id="357" r:id="rId13"/>
    <p:sldId id="377" r:id="rId14"/>
    <p:sldId id="358" r:id="rId15"/>
    <p:sldId id="360" r:id="rId16"/>
    <p:sldId id="359" r:id="rId17"/>
    <p:sldId id="378" r:id="rId18"/>
    <p:sldId id="379" r:id="rId19"/>
    <p:sldId id="361" r:id="rId20"/>
    <p:sldId id="362" r:id="rId21"/>
    <p:sldId id="363" r:id="rId22"/>
    <p:sldId id="364" r:id="rId23"/>
    <p:sldId id="365" r:id="rId24"/>
    <p:sldId id="341" r:id="rId25"/>
    <p:sldId id="342" r:id="rId26"/>
    <p:sldId id="344" r:id="rId27"/>
    <p:sldId id="345" r:id="rId28"/>
    <p:sldId id="346" r:id="rId29"/>
    <p:sldId id="347" r:id="rId30"/>
    <p:sldId id="348" r:id="rId31"/>
    <p:sldId id="349" r:id="rId32"/>
    <p:sldId id="366" r:id="rId33"/>
    <p:sldId id="384" r:id="rId34"/>
    <p:sldId id="367" r:id="rId35"/>
    <p:sldId id="369" r:id="rId36"/>
    <p:sldId id="370" r:id="rId37"/>
    <p:sldId id="371" r:id="rId38"/>
    <p:sldId id="372" r:id="rId39"/>
    <p:sldId id="373" r:id="rId40"/>
    <p:sldId id="383" r:id="rId41"/>
    <p:sldId id="374" r:id="rId42"/>
    <p:sldId id="375" r:id="rId43"/>
    <p:sldId id="376" r:id="rId44"/>
    <p:sldId id="380" r:id="rId45"/>
    <p:sldId id="381" r:id="rId46"/>
    <p:sldId id="330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272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4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 smtClean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8: 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February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 8, </a:t>
            </a:r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2017</a:t>
            </a:r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 Movement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(Interconnect, DMA)</a:t>
            </a:r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Alternate: 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Provide programmable connection between all sources and destinations</a:t>
            </a:r>
          </a:p>
          <a:p>
            <a:r>
              <a:rPr lang="en-US" dirty="0" smtClean="0"/>
              <a:t>Any destination can be connected to any single source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581400"/>
            <a:ext cx="2639871" cy="2933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524000"/>
            <a:ext cx="4422641" cy="491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K-input, O-output, W-bit wide Crossbar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2-input </a:t>
            </a:r>
            <a:r>
              <a:rPr lang="en-US" dirty="0" err="1" smtClean="0">
                <a:solidFill>
                  <a:srgbClr val="FF6600"/>
                </a:solidFill>
              </a:rPr>
              <a:t>muxes</a:t>
            </a:r>
            <a:r>
              <a:rPr lang="en-US" dirty="0" smtClean="0">
                <a:solidFill>
                  <a:srgbClr val="FF6600"/>
                </a:solidFill>
              </a:rPr>
              <a:t>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0" y="3200400"/>
            <a:ext cx="3051041" cy="33906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Provides high bandwidth</a:t>
            </a:r>
          </a:p>
          <a:p>
            <a:pPr lvl="1"/>
            <a:r>
              <a:rPr lang="en-US" dirty="0" smtClean="0"/>
              <a:t>Minimal blocking</a:t>
            </a:r>
          </a:p>
          <a:p>
            <a:r>
              <a:rPr lang="en-US" dirty="0" smtClean="0"/>
              <a:t>Costs large amounts of area</a:t>
            </a:r>
          </a:p>
          <a:p>
            <a:pPr lvl="1"/>
            <a:r>
              <a:rPr lang="en-US" dirty="0" smtClean="0"/>
              <a:t>Grows fast with inputs, outputs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0800" y="3124200"/>
            <a:ext cx="2593841" cy="28825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Generally, want to be able to parameterize designs </a:t>
            </a:r>
          </a:p>
          <a:p>
            <a:r>
              <a:rPr lang="en-US" dirty="0" smtClean="0"/>
              <a:t>Here: tune area-bandwidth</a:t>
            </a:r>
          </a:p>
          <a:p>
            <a:pPr lvl="1"/>
            <a:r>
              <a:rPr lang="en-US" dirty="0" smtClean="0"/>
              <a:t>Control how much bandwidth provide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might get design points between bus and crossbar?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Multiple Busses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Think of crossbar as one bus per output</a:t>
            </a:r>
          </a:p>
          <a:p>
            <a:r>
              <a:rPr lang="en-US" dirty="0" smtClean="0"/>
              <a:t>Simple bus is one bus total</a:t>
            </a:r>
          </a:p>
          <a:p>
            <a:r>
              <a:rPr lang="en-US" dirty="0" smtClean="0"/>
              <a:t>In between, </a:t>
            </a:r>
          </a:p>
          <a:p>
            <a:pPr lvl="1"/>
            <a:r>
              <a:rPr lang="en-US" dirty="0" smtClean="0"/>
              <a:t>How many simultaneous</a:t>
            </a:r>
            <a:br>
              <a:rPr lang="en-US" dirty="0" smtClean="0"/>
            </a:br>
            <a:r>
              <a:rPr lang="en-US" dirty="0" smtClean="0"/>
              <a:t> busses support?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3" y="2438400"/>
            <a:ext cx="3888907" cy="429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/>
              <a:t>Share Crossbar Outputs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Group set of outputs together on a bus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781300"/>
            <a:ext cx="4508199" cy="4076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Share Crossbar Inputs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dirty="0" smtClean="0"/>
              <a:t>Group number of inputs together on an input port to </a:t>
            </a:r>
            <a:r>
              <a:rPr lang="en-US" dirty="0" smtClean="0"/>
              <a:t>crossbar</a:t>
            </a:r>
          </a:p>
          <a:p>
            <a:pPr marL="342900" lvl="1" indent="-342900">
              <a:buFontTx/>
              <a:buChar char="•"/>
            </a:pPr>
            <a:endParaRPr lang="en-US" dirty="0" smtClean="0"/>
          </a:p>
          <a:p>
            <a:pPr marL="342900" lvl="1" indent="-342900">
              <a:buFontTx/>
              <a:buChar char="•"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2400300"/>
            <a:ext cx="4255394" cy="4457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in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allow physically local items to be closer?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 smtClean="0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Interconnect Infrastructure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Data Movement Threads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Peripherals</a:t>
            </a:r>
          </a:p>
          <a:p>
            <a:r>
              <a:rPr lang="en-US" dirty="0" smtClean="0">
                <a:ea typeface="ＭＳ Ｐゴシック" pitchFamily="1" charset="-128"/>
                <a:cs typeface="ＭＳ Ｐゴシック" pitchFamily="1" charset="-128"/>
              </a:rPr>
              <a:t>DMA</a:t>
            </a:r>
          </a:p>
          <a:p>
            <a:endParaRPr lang="en-US" dirty="0" smtClean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Hierarchical Busses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1600200"/>
            <a:ext cx="4000799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524000"/>
            <a:ext cx="5404061" cy="491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772400" cy="4114800"/>
          </a:xfrm>
        </p:spPr>
        <p:txBody>
          <a:bodyPr/>
          <a:lstStyle/>
          <a:p>
            <a:r>
              <a:rPr lang="en-US" dirty="0" smtClean="0"/>
              <a:t>Will need an infrastructure for programmable connections</a:t>
            </a:r>
          </a:p>
          <a:p>
            <a:r>
              <a:rPr lang="en-US" dirty="0" smtClean="0"/>
              <a:t>Rich design space to tune </a:t>
            </a:r>
            <a:br>
              <a:rPr lang="en-US" dirty="0" smtClean="0"/>
            </a:br>
            <a:r>
              <a:rPr lang="en-US" dirty="0" smtClean="0"/>
              <a:t>area-bandwidth-locality</a:t>
            </a:r>
          </a:p>
          <a:p>
            <a:pPr lvl="1"/>
            <a:r>
              <a:rPr lang="en-US" dirty="0" smtClean="0"/>
              <a:t>Will explore more </a:t>
            </a:r>
            <a:br>
              <a:rPr lang="en-US" dirty="0" smtClean="0"/>
            </a:br>
            <a:r>
              <a:rPr lang="en-US" dirty="0" smtClean="0"/>
              <a:t>later in course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3352800"/>
            <a:ext cx="2801086" cy="322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Masters and Slaves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Regardless of form, potentially have two kinds of entities on interconnect</a:t>
            </a:r>
          </a:p>
          <a:p>
            <a:r>
              <a:rPr lang="en-US" dirty="0" smtClean="0"/>
              <a:t>Master – can initiate requests</a:t>
            </a:r>
          </a:p>
          <a:p>
            <a:pPr lvl="1"/>
            <a:r>
              <a:rPr lang="en-US" dirty="0" smtClean="0"/>
              <a:t>E.g. processor that can perform a read or write</a:t>
            </a:r>
          </a:p>
          <a:p>
            <a:r>
              <a:rPr lang="en-US" dirty="0" smtClean="0"/>
              <a:t>Slaves – can only respond to requests</a:t>
            </a:r>
          </a:p>
          <a:p>
            <a:pPr lvl="1"/>
            <a:r>
              <a:rPr lang="en-US" dirty="0" smtClean="0"/>
              <a:t>E.g. memory that can return the read data from a read </a:t>
            </a:r>
            <a:r>
              <a:rPr lang="en-US" dirty="0" err="1" smtClean="0"/>
              <a:t>requset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Long Latency Memory Operations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memories are slow</a:t>
            </a:r>
          </a:p>
          <a:p>
            <a:pPr lvl="1"/>
            <a:r>
              <a:rPr lang="en-US" dirty="0" smtClean="0"/>
              <a:t>Latency increases with memory size</a:t>
            </a:r>
          </a:p>
          <a:p>
            <a:r>
              <a:rPr lang="en-US" dirty="0" smtClean="0"/>
              <a:t>Distant memories are high latency</a:t>
            </a:r>
          </a:p>
          <a:p>
            <a:pPr lvl="1"/>
            <a:r>
              <a:rPr lang="en-US" dirty="0" smtClean="0"/>
              <a:t>Multiple clock-cycles to cross chip</a:t>
            </a:r>
          </a:p>
          <a:p>
            <a:pPr lvl="1"/>
            <a:r>
              <a:rPr lang="en-US" dirty="0" smtClean="0"/>
              <a:t>Off-chip memories even higher latency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Day 7, </a:t>
            </a:r>
            <a:r>
              <a:rPr lang="en-US" dirty="0" err="1" smtClean="0"/>
              <a:t>Preclass</a:t>
            </a:r>
            <a:r>
              <a:rPr lang="en-US" dirty="0" smtClean="0"/>
              <a:t>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10 cycle latency to </a:t>
            </a:r>
            <a:r>
              <a:rPr lang="en-US" dirty="0" smtClean="0"/>
              <a:t>memory</a:t>
            </a:r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If </a:t>
            </a:r>
            <a:r>
              <a:rPr lang="en-US" dirty="0" smtClean="0"/>
              <a:t>must wait for data return, latency can degrade throughput</a:t>
            </a:r>
          </a:p>
          <a:p>
            <a:r>
              <a:rPr lang="en-US" dirty="0" smtClean="0"/>
              <a:t>10 cycle latency + 10 op + (</a:t>
            </a:r>
            <a:r>
              <a:rPr lang="en-US" dirty="0" smtClean="0"/>
              <a:t>assorted)</a:t>
            </a:r>
          </a:p>
          <a:p>
            <a:pPr lvl="1"/>
            <a:r>
              <a:rPr lang="en-US" dirty="0" smtClean="0"/>
              <a:t>More than 20 cycles / result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4343400"/>
            <a:ext cx="6280150" cy="2231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Throughput using 3 threads?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76600"/>
            <a:ext cx="9474200" cy="17096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Fetch (Write)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Potentially useful to move data in separate thread</a:t>
            </a:r>
          </a:p>
          <a:p>
            <a:r>
              <a:rPr lang="en-US" dirty="0" smtClean="0"/>
              <a:t>Especially when</a:t>
            </a:r>
          </a:p>
          <a:p>
            <a:pPr lvl="1"/>
            <a:r>
              <a:rPr lang="en-US" dirty="0" smtClean="0"/>
              <a:t>Long (potentially variable) latency to data source (memory)</a:t>
            </a:r>
          </a:p>
          <a:p>
            <a:r>
              <a:rPr lang="en-US" dirty="0" smtClean="0"/>
              <a:t>Useful to split request/response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Peripherals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Message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Need to move data</a:t>
            </a:r>
          </a:p>
          <a:p>
            <a:r>
              <a:rPr lang="en-US" dirty="0" smtClean="0"/>
              <a:t>Shared interconnect to make physical connections</a:t>
            </a:r>
          </a:p>
          <a:p>
            <a:r>
              <a:rPr lang="en-US" dirty="0" smtClean="0"/>
              <a:t>Useful to move data as separate thread of control</a:t>
            </a:r>
            <a:endParaRPr lang="en-US" dirty="0" smtClean="0"/>
          </a:p>
          <a:p>
            <a:pPr lvl="1"/>
            <a:r>
              <a:rPr lang="en-US" dirty="0" smtClean="0"/>
              <a:t>Dedicating a processor is inefficient</a:t>
            </a:r>
          </a:p>
          <a:p>
            <a:pPr lvl="1"/>
            <a:r>
              <a:rPr lang="en-US" dirty="0" smtClean="0"/>
              <a:t>Useful to have dedicated data-movement </a:t>
            </a:r>
            <a:r>
              <a:rPr lang="en-US" dirty="0" smtClean="0"/>
              <a:t>hardware: DMA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and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Typical </a:t>
            </a:r>
            <a:r>
              <a:rPr lang="en-US" dirty="0" err="1" smtClean="0"/>
              <a:t>SoC</a:t>
            </a:r>
            <a:r>
              <a:rPr lang="en-US" dirty="0" smtClean="0"/>
              <a:t> has I/O with external world</a:t>
            </a:r>
          </a:p>
          <a:p>
            <a:pPr lvl="1"/>
            <a:r>
              <a:rPr lang="en-US" dirty="0" smtClean="0"/>
              <a:t>Sensors</a:t>
            </a:r>
          </a:p>
          <a:p>
            <a:pPr lvl="1"/>
            <a:r>
              <a:rPr lang="en-US" dirty="0" smtClean="0"/>
              <a:t>Actuators</a:t>
            </a:r>
          </a:p>
          <a:p>
            <a:pPr lvl="1"/>
            <a:r>
              <a:rPr lang="en-US" dirty="0" smtClean="0"/>
              <a:t>Keyboard/mouse, display</a:t>
            </a:r>
          </a:p>
          <a:p>
            <a:pPr lvl="1"/>
            <a:r>
              <a:rPr lang="en-US" dirty="0" smtClean="0"/>
              <a:t>Communications</a:t>
            </a:r>
          </a:p>
          <a:p>
            <a:r>
              <a:rPr lang="en-US" dirty="0" smtClean="0"/>
              <a:t>Also accessible from interconnect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199" y="1828800"/>
            <a:ext cx="2950753" cy="4610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Simple Peripheral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3810000" cy="4114800"/>
          </a:xfrm>
        </p:spPr>
        <p:txBody>
          <a:bodyPr/>
          <a:lstStyle/>
          <a:p>
            <a:r>
              <a:rPr lang="en-US" dirty="0" smtClean="0"/>
              <a:t>Peripherals are slave devices</a:t>
            </a:r>
          </a:p>
          <a:p>
            <a:pPr lvl="1"/>
            <a:r>
              <a:rPr lang="en-US" dirty="0" smtClean="0"/>
              <a:t>Masters can read input data</a:t>
            </a:r>
          </a:p>
          <a:p>
            <a:pPr lvl="1"/>
            <a:r>
              <a:rPr lang="en-US" dirty="0" smtClean="0"/>
              <a:t>Masters can write output data</a:t>
            </a:r>
          </a:p>
          <a:p>
            <a:pPr lvl="1"/>
            <a:r>
              <a:rPr lang="en-US" dirty="0" smtClean="0"/>
              <a:t>To move data, master (e.g. processor) initiates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8953" y="1333500"/>
            <a:ext cx="4755047" cy="5524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Model 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What implication to processor grabbing/moving each input (output) value?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276600"/>
            <a:ext cx="3082582" cy="358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 smtClean="0"/>
              <a:t>Timing Demands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Must read each input before overwritten</a:t>
            </a:r>
          </a:p>
          <a:p>
            <a:r>
              <a:rPr lang="en-US" dirty="0" smtClean="0"/>
              <a:t>Must write each output within real-time window</a:t>
            </a:r>
          </a:p>
          <a:p>
            <a:r>
              <a:rPr lang="en-US" dirty="0" smtClean="0"/>
              <a:t>Must guarantee processor scheduled to service each I/O at appropriate frequency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cycles between inputs for 1Gb/s network and 32b, 1GHz processor?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Refine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3810000" cy="4114800"/>
          </a:xfrm>
        </p:spPr>
        <p:txBody>
          <a:bodyPr/>
          <a:lstStyle/>
          <a:p>
            <a:r>
              <a:rPr lang="en-US" dirty="0" smtClean="0"/>
              <a:t>Give each peripheral local FIFO</a:t>
            </a:r>
          </a:p>
          <a:p>
            <a:r>
              <a:rPr lang="en-US" dirty="0" smtClean="0"/>
              <a:t>Processor must still move data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does this change requirements and impact?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0204" y="2057400"/>
            <a:ext cx="4443796" cy="438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DMA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 smtClean="0"/>
              <a:t>How much hardware to support fetch thread: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Counter bits?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Registers?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Comparators?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Other gates?</a:t>
            </a:r>
          </a:p>
          <a:p>
            <a:pPr lvl="1"/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/>
              <a:t>Compare to </a:t>
            </a:r>
            <a:r>
              <a:rPr lang="en-US" dirty="0" err="1" smtClean="0"/>
              <a:t>MicroBlaze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(minimum </a:t>
            </a:r>
            <a:r>
              <a:rPr lang="en-US" dirty="0" err="1" smtClean="0"/>
              <a:t>config</a:t>
            </a:r>
            <a:r>
              <a:rPr lang="en-US" dirty="0" smtClean="0"/>
              <a:t> 630 6-LUTs)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Modest hardware can serve as data movement thread</a:t>
            </a:r>
          </a:p>
          <a:p>
            <a:pPr lvl="1"/>
            <a:r>
              <a:rPr lang="en-US" dirty="0" smtClean="0"/>
              <a:t>Much less hardware than a processor</a:t>
            </a:r>
          </a:p>
          <a:p>
            <a:pPr lvl="1"/>
            <a:r>
              <a:rPr lang="en-US" dirty="0" smtClean="0"/>
              <a:t>Offload work from processors</a:t>
            </a:r>
          </a:p>
          <a:p>
            <a:endParaRPr lang="en-US" dirty="0" smtClean="0"/>
          </a:p>
          <a:p>
            <a:r>
              <a:rPr lang="en-US" dirty="0" smtClean="0"/>
              <a:t>Small hardware allow peripherals to be </a:t>
            </a:r>
            <a:r>
              <a:rPr lang="en-US" b="1" dirty="0" smtClean="0"/>
              <a:t>master</a:t>
            </a:r>
            <a:r>
              <a:rPr lang="en-US" dirty="0" smtClean="0"/>
              <a:t> devices on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DMA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Direct Memory Access (DMA)</a:t>
            </a:r>
          </a:p>
          <a:p>
            <a:r>
              <a:rPr lang="en-US" dirty="0" smtClean="0"/>
              <a:t>Peripheral as Master</a:t>
            </a:r>
          </a:p>
          <a:p>
            <a:pPr lvl="1"/>
            <a:r>
              <a:rPr lang="en-US" dirty="0" smtClean="0"/>
              <a:t>Can write directly into (read from) memory</a:t>
            </a:r>
          </a:p>
          <a:p>
            <a:pPr lvl="1"/>
            <a:r>
              <a:rPr lang="en-US" dirty="0" smtClean="0"/>
              <a:t>Saves processor from copying</a:t>
            </a:r>
          </a:p>
          <a:p>
            <a:pPr lvl="1"/>
            <a:r>
              <a:rPr lang="en-US" dirty="0" smtClean="0"/>
              <a:t>Reduces demand to schedule processor</a:t>
            </a:r>
            <a:br>
              <a:rPr lang="en-US" dirty="0" smtClean="0"/>
            </a:br>
            <a:r>
              <a:rPr lang="en-US" dirty="0" smtClean="0"/>
              <a:t>to service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1295400"/>
            <a:ext cx="4295939" cy="4991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Movement Thread</a:t>
            </a:r>
          </a:p>
          <a:p>
            <a:pPr lvl="1"/>
            <a:r>
              <a:rPr lang="en-US" dirty="0" smtClean="0"/>
              <a:t>Specialized Processor that moves data</a:t>
            </a:r>
          </a:p>
          <a:p>
            <a:r>
              <a:rPr lang="en-US" dirty="0" smtClean="0"/>
              <a:t>Act independently</a:t>
            </a:r>
          </a:p>
          <a:p>
            <a:r>
              <a:rPr lang="en-US" dirty="0" smtClean="0"/>
              <a:t>Implement data movement</a:t>
            </a:r>
          </a:p>
          <a:p>
            <a:r>
              <a:rPr lang="en-US" dirty="0" smtClean="0"/>
              <a:t>Can build to move data between memories (Slave devices)</a:t>
            </a:r>
          </a:p>
          <a:p>
            <a:r>
              <a:rPr lang="en-US" dirty="0" smtClean="0"/>
              <a:t>E.g., Implement P1, P3 in </a:t>
            </a:r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r>
              <a:rPr lang="en-US" dirty="0" smtClean="0"/>
              <a:t>Memory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3366FF"/>
                </a:solidFill>
              </a:rPr>
              <a:t>and I/O</a:t>
            </a:r>
            <a:r>
              <a:rPr lang="en-US" dirty="0" smtClean="0"/>
              <a:t> 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7772400" cy="4572000"/>
          </a:xfrm>
        </p:spPr>
        <p:txBody>
          <a:bodyPr/>
          <a:lstStyle/>
          <a:p>
            <a:r>
              <a:rPr lang="en-US" dirty="0" smtClean="0"/>
              <a:t>Architecture contains</a:t>
            </a:r>
          </a:p>
          <a:p>
            <a:pPr lvl="1"/>
            <a:r>
              <a:rPr lang="en-US" dirty="0" smtClean="0"/>
              <a:t>Large memories</a:t>
            </a:r>
          </a:p>
          <a:p>
            <a:pPr lvl="2"/>
            <a:r>
              <a:rPr lang="en-US" dirty="0" smtClean="0"/>
              <a:t>For density, necessary sharing</a:t>
            </a:r>
          </a:p>
          <a:p>
            <a:pPr lvl="1"/>
            <a:r>
              <a:rPr lang="en-US" dirty="0" smtClean="0"/>
              <a:t>Small memories local to compute</a:t>
            </a:r>
          </a:p>
          <a:p>
            <a:pPr lvl="2"/>
            <a:r>
              <a:rPr lang="en-US" dirty="0" smtClean="0"/>
              <a:t>For high bandwidth, low latency, low </a:t>
            </a:r>
            <a:r>
              <a:rPr lang="en-US" dirty="0" smtClean="0"/>
              <a:t>energy</a:t>
            </a:r>
          </a:p>
          <a:p>
            <a:pPr lvl="1"/>
            <a:r>
              <a:rPr lang="en-US" dirty="0" smtClean="0">
                <a:solidFill>
                  <a:srgbClr val="3366FF"/>
                </a:solidFill>
              </a:rPr>
              <a:t>Peripherals for I/O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/>
              <a:t>Need to move data</a:t>
            </a:r>
          </a:p>
          <a:p>
            <a:pPr lvl="1"/>
            <a:r>
              <a:rPr lang="en-US" dirty="0" smtClean="0"/>
              <a:t>Among </a:t>
            </a:r>
            <a:r>
              <a:rPr lang="en-US" dirty="0" smtClean="0"/>
              <a:t>memories </a:t>
            </a:r>
            <a:r>
              <a:rPr lang="en-US" dirty="0" smtClean="0">
                <a:solidFill>
                  <a:srgbClr val="3366FF"/>
                </a:solidFill>
              </a:rPr>
              <a:t>and I/O</a:t>
            </a:r>
          </a:p>
          <a:p>
            <a:pPr lvl="2"/>
            <a:r>
              <a:rPr lang="en-US" dirty="0" smtClean="0"/>
              <a:t>Large to small and back</a:t>
            </a:r>
          </a:p>
          <a:p>
            <a:pPr lvl="2"/>
            <a:r>
              <a:rPr lang="en-US" dirty="0" smtClean="0"/>
              <a:t>Among </a:t>
            </a:r>
            <a:r>
              <a:rPr lang="en-US" dirty="0" smtClean="0"/>
              <a:t>small</a:t>
            </a:r>
          </a:p>
          <a:p>
            <a:pPr lvl="2"/>
            <a:r>
              <a:rPr lang="en-US" dirty="0" smtClean="0">
                <a:solidFill>
                  <a:srgbClr val="3366FF"/>
                </a:solidFill>
              </a:rPr>
              <a:t>From Inputs, </a:t>
            </a:r>
            <a:r>
              <a:rPr lang="en-US" dirty="0" smtClean="0">
                <a:solidFill>
                  <a:srgbClr val="3366FF"/>
                </a:solidFill>
              </a:rPr>
              <a:t>To Outputs</a:t>
            </a:r>
            <a:endParaRPr lang="en-US" dirty="0" smtClean="0">
              <a:solidFill>
                <a:srgbClr val="3366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 dirty="0" smtClean="0"/>
              <a:t>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524000"/>
            <a:ext cx="4393751" cy="505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Programmable 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copy from?</a:t>
            </a:r>
          </a:p>
          <a:p>
            <a:r>
              <a:rPr lang="en-US" dirty="0" smtClean="0"/>
              <a:t>Where copy to?</a:t>
            </a:r>
          </a:p>
          <a:p>
            <a:r>
              <a:rPr lang="en-US" dirty="0" smtClean="0"/>
              <a:t>Stride?</a:t>
            </a:r>
          </a:p>
          <a:p>
            <a:r>
              <a:rPr lang="en-US" dirty="0" smtClean="0"/>
              <a:t>How much?</a:t>
            </a:r>
          </a:p>
          <a:p>
            <a:r>
              <a:rPr lang="en-US" dirty="0" smtClean="0"/>
              <a:t>What size data?</a:t>
            </a:r>
          </a:p>
          <a:p>
            <a:r>
              <a:rPr lang="en-US" dirty="0" smtClean="0"/>
              <a:t>Loop?</a:t>
            </a:r>
          </a:p>
          <a:p>
            <a:r>
              <a:rPr lang="en-US" dirty="0" smtClean="0"/>
              <a:t>Transfer Rate?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Multithreaded DMA Engine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copy task not necessarily saturate bandwidth of DMA Engine</a:t>
            </a:r>
          </a:p>
          <a:p>
            <a:r>
              <a:rPr lang="en-US" dirty="0" smtClean="0"/>
              <a:t>Share engine performing many transfers (channels)</a:t>
            </a:r>
          </a:p>
          <a:p>
            <a:r>
              <a:rPr lang="en-US" dirty="0" smtClean="0"/>
              <a:t>Separate transfer state for each </a:t>
            </a:r>
          </a:p>
          <a:p>
            <a:pPr lvl="1"/>
            <a:r>
              <a:rPr lang="en-US" dirty="0" smtClean="0"/>
              <a:t>Hence thread</a:t>
            </a:r>
          </a:p>
          <a:p>
            <a:r>
              <a:rPr lang="en-US" dirty="0" smtClean="0"/>
              <a:t>Swap among threads</a:t>
            </a:r>
          </a:p>
          <a:p>
            <a:pPr lvl="1"/>
            <a:r>
              <a:rPr lang="en-US" dirty="0" smtClean="0"/>
              <a:t>E.g., round-robin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57200"/>
            <a:ext cx="7961232" cy="6400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Hardwired and Programmable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Zynq</a:t>
            </a:r>
            <a:r>
              <a:rPr lang="en-US" dirty="0" smtClean="0"/>
              <a:t> has hardwired DMA engine</a:t>
            </a:r>
          </a:p>
          <a:p>
            <a:r>
              <a:rPr lang="en-US" dirty="0" smtClean="0"/>
              <a:t>Can also add data movement engines (Data Movers) in FPGA fabric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3704218"/>
            <a:ext cx="3922632" cy="315378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Big Ideas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7924800" cy="4114800"/>
          </a:xfrm>
        </p:spPr>
        <p:txBody>
          <a:bodyPr/>
          <a:lstStyle/>
          <a:p>
            <a:r>
              <a:rPr lang="en-US" dirty="0" smtClean="0"/>
              <a:t>Need to move data</a:t>
            </a:r>
          </a:p>
          <a:p>
            <a:r>
              <a:rPr lang="en-US" dirty="0" smtClean="0"/>
              <a:t>Shared Interconnect to make physical </a:t>
            </a:r>
            <a:r>
              <a:rPr lang="en-US" dirty="0" smtClean="0"/>
              <a:t>connections – can tune area/</a:t>
            </a:r>
            <a:r>
              <a:rPr lang="en-US" dirty="0" err="1" smtClean="0"/>
              <a:t>bw</a:t>
            </a:r>
            <a:r>
              <a:rPr lang="en-US" dirty="0" smtClean="0"/>
              <a:t>/locality</a:t>
            </a:r>
          </a:p>
          <a:p>
            <a:r>
              <a:rPr lang="en-US" dirty="0" smtClean="0"/>
              <a:t>Useful to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move </a:t>
            </a:r>
            <a:r>
              <a:rPr lang="en-US" dirty="0" smtClean="0"/>
              <a:t>data as separate thread of </a:t>
            </a:r>
            <a:r>
              <a:rPr lang="en-US" dirty="0" smtClean="0"/>
              <a:t>control</a:t>
            </a:r>
          </a:p>
          <a:p>
            <a:pPr lvl="1"/>
            <a:r>
              <a:rPr lang="en-US" dirty="0" smtClean="0"/>
              <a:t>Have dedicated </a:t>
            </a:r>
            <a:r>
              <a:rPr lang="en-US" dirty="0" smtClean="0"/>
              <a:t>data-movement hardware: DMA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153400" cy="4114800"/>
          </a:xfrm>
        </p:spPr>
        <p:txBody>
          <a:bodyPr/>
          <a:lstStyle/>
          <a:p>
            <a:r>
              <a:rPr lang="en-US" dirty="0" smtClean="0"/>
              <a:t>Reading for Day</a:t>
            </a:r>
            <a:r>
              <a:rPr lang="en-US" dirty="0" smtClean="0"/>
              <a:t> 9 on web</a:t>
            </a:r>
          </a:p>
          <a:p>
            <a:r>
              <a:rPr lang="en-US" dirty="0" smtClean="0"/>
              <a:t>HW4 </a:t>
            </a:r>
            <a:r>
              <a:rPr lang="en-US" dirty="0" smtClean="0"/>
              <a:t>due </a:t>
            </a:r>
            <a:r>
              <a:rPr lang="en-US" dirty="0" smtClean="0"/>
              <a:t>Friday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move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Abstractly, using stream links.</a:t>
            </a:r>
          </a:p>
          <a:p>
            <a:r>
              <a:rPr lang="en-US" dirty="0" smtClean="0"/>
              <a:t>Connect stream between producer and consumer.</a:t>
            </a:r>
          </a:p>
          <a:p>
            <a:endParaRPr lang="en-US" dirty="0" smtClean="0"/>
          </a:p>
          <a:p>
            <a:r>
              <a:rPr lang="en-US" dirty="0" smtClean="0"/>
              <a:t>Ideally: dedicated wires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Wires?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Why might we not be able to have dedicated wires?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Making Connections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 smtClean="0"/>
              <a:t>Cannot always be dedicated wires</a:t>
            </a:r>
          </a:p>
          <a:p>
            <a:pPr lvl="1"/>
            <a:r>
              <a:rPr lang="en-US" dirty="0" smtClean="0"/>
              <a:t>Programmable</a:t>
            </a:r>
          </a:p>
          <a:p>
            <a:pPr lvl="1"/>
            <a:r>
              <a:rPr lang="en-US" dirty="0" smtClean="0"/>
              <a:t>Wires take up area</a:t>
            </a:r>
          </a:p>
          <a:p>
            <a:pPr lvl="1"/>
            <a:r>
              <a:rPr lang="en-US" dirty="0" smtClean="0"/>
              <a:t>Don’t always have enough traffic to consume the bandwidth of point-to-point wire</a:t>
            </a:r>
          </a:p>
          <a:p>
            <a:pPr lvl="1"/>
            <a:r>
              <a:rPr lang="en-US" dirty="0" smtClean="0"/>
              <a:t>May need to serialize use of resource</a:t>
            </a:r>
          </a:p>
          <a:p>
            <a:pPr lvl="2"/>
            <a:r>
              <a:rPr lang="en-US" dirty="0" smtClean="0"/>
              <a:t>E.g. one memory read per cycle</a:t>
            </a:r>
          </a:p>
          <a:p>
            <a:pPr lvl="1"/>
            <a:r>
              <a:rPr lang="en-US" dirty="0" smtClean="0"/>
              <a:t>Source or destination may be </a:t>
            </a:r>
            <a:r>
              <a:rPr lang="en-US" dirty="0" err="1" smtClean="0"/>
              <a:t>sequentialized</a:t>
            </a:r>
            <a:r>
              <a:rPr lang="en-US" dirty="0" smtClean="0"/>
              <a:t> on hardware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772400" cy="4114800"/>
          </a:xfrm>
        </p:spPr>
        <p:txBody>
          <a:bodyPr/>
          <a:lstStyle/>
          <a:p>
            <a:r>
              <a:rPr lang="en-US" dirty="0" smtClean="0"/>
              <a:t>Programmable, possibly shared interconnect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2590800"/>
            <a:ext cx="3462760" cy="3987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Simple Realization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Shared Bus</a:t>
            </a:r>
          </a:p>
          <a:p>
            <a:r>
              <a:rPr lang="en-US" dirty="0" smtClean="0"/>
              <a:t>Write to bus with </a:t>
            </a:r>
            <a:br>
              <a:rPr lang="en-US" dirty="0" smtClean="0"/>
            </a:br>
            <a:r>
              <a:rPr lang="en-US" dirty="0" smtClean="0"/>
              <a:t>address of destination</a:t>
            </a:r>
          </a:p>
          <a:p>
            <a:r>
              <a:rPr lang="en-US" dirty="0" smtClean="0"/>
              <a:t>When address match, </a:t>
            </a:r>
            <a:br>
              <a:rPr lang="en-US" dirty="0" smtClean="0"/>
            </a:br>
            <a:r>
              <a:rPr lang="en-US" dirty="0" smtClean="0"/>
              <a:t>take value off bus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Pros?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Cons?       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ESE532 Spring 2017 --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409700"/>
            <a:ext cx="3086517" cy="5448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40479</TotalTime>
  <Words>1351</Words>
  <Application>Microsoft Macintosh PowerPoint</Application>
  <PresentationFormat>On-screen Show (4:3)</PresentationFormat>
  <Paragraphs>284</Paragraphs>
  <Slides>46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Blank Presentation</vt:lpstr>
      <vt:lpstr>ESE532: System-on-a-Chip Architecture</vt:lpstr>
      <vt:lpstr>Today</vt:lpstr>
      <vt:lpstr>Message</vt:lpstr>
      <vt:lpstr>Memory and I/O Organization</vt:lpstr>
      <vt:lpstr>How move data?</vt:lpstr>
      <vt:lpstr>Dedicated Wires?</vt:lpstr>
      <vt:lpstr>Making Connections</vt:lpstr>
      <vt:lpstr>Model</vt:lpstr>
      <vt:lpstr>Simple Realization</vt:lpstr>
      <vt:lpstr>Alternate: Crossbar</vt:lpstr>
      <vt:lpstr>Crossbar</vt:lpstr>
      <vt:lpstr>Preclass 1</vt:lpstr>
      <vt:lpstr>Crossbar</vt:lpstr>
      <vt:lpstr>General Interconnect</vt:lpstr>
      <vt:lpstr>Interconnect</vt:lpstr>
      <vt:lpstr>Multiple Busses</vt:lpstr>
      <vt:lpstr>Share Crossbar Outputs</vt:lpstr>
      <vt:lpstr>Share Crossbar Inputs</vt:lpstr>
      <vt:lpstr>Locality in Interconnect</vt:lpstr>
      <vt:lpstr>Hierarchical Busses</vt:lpstr>
      <vt:lpstr>Mesh</vt:lpstr>
      <vt:lpstr>Interconnect</vt:lpstr>
      <vt:lpstr>Masters and Slaves</vt:lpstr>
      <vt:lpstr>Long Latency Memory Operations</vt:lpstr>
      <vt:lpstr>Last Time</vt:lpstr>
      <vt:lpstr>Day 7, Preclass 4</vt:lpstr>
      <vt:lpstr>Preclass 2</vt:lpstr>
      <vt:lpstr>Fetch (Write) Threads</vt:lpstr>
      <vt:lpstr>Peripherals</vt:lpstr>
      <vt:lpstr>Input and Output</vt:lpstr>
      <vt:lpstr>Simple Peripheral Model</vt:lpstr>
      <vt:lpstr>Simple Model Implications</vt:lpstr>
      <vt:lpstr>Timing Demands</vt:lpstr>
      <vt:lpstr>Refine Model</vt:lpstr>
      <vt:lpstr>DMA</vt:lpstr>
      <vt:lpstr>Preclass 3</vt:lpstr>
      <vt:lpstr>Observe</vt:lpstr>
      <vt:lpstr>DMA</vt:lpstr>
      <vt:lpstr>DMA Engine</vt:lpstr>
      <vt:lpstr>DMA Engine</vt:lpstr>
      <vt:lpstr>Programmable DMA Engine</vt:lpstr>
      <vt:lpstr>Multithreaded DMA Engine</vt:lpstr>
      <vt:lpstr>Slide 43</vt:lpstr>
      <vt:lpstr>Hardwired and Programmable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163</cp:revision>
  <cp:lastPrinted>2017-02-08T14:40:24Z</cp:lastPrinted>
  <dcterms:created xsi:type="dcterms:W3CDTF">2017-02-05T21:09:49Z</dcterms:created>
  <dcterms:modified xsi:type="dcterms:W3CDTF">2017-02-08T19:22:09Z</dcterms:modified>
</cp:coreProperties>
</file>