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8" r:id="rId3"/>
    <p:sldId id="339" r:id="rId4"/>
    <p:sldId id="382" r:id="rId5"/>
    <p:sldId id="383" r:id="rId6"/>
    <p:sldId id="43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3" r:id="rId26"/>
    <p:sldId id="404" r:id="rId27"/>
    <p:sldId id="402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26" r:id="rId39"/>
    <p:sldId id="427" r:id="rId40"/>
    <p:sldId id="415" r:id="rId41"/>
    <p:sldId id="416" r:id="rId42"/>
    <p:sldId id="417" r:id="rId43"/>
    <p:sldId id="431" r:id="rId44"/>
    <p:sldId id="418" r:id="rId45"/>
    <p:sldId id="419" r:id="rId46"/>
    <p:sldId id="420" r:id="rId47"/>
    <p:sldId id="421" r:id="rId48"/>
    <p:sldId id="422" r:id="rId49"/>
    <p:sldId id="423" r:id="rId50"/>
    <p:sldId id="432" r:id="rId51"/>
    <p:sldId id="424" r:id="rId52"/>
    <p:sldId id="425" r:id="rId53"/>
    <p:sldId id="430" r:id="rId54"/>
    <p:sldId id="428" r:id="rId55"/>
    <p:sldId id="429" r:id="rId56"/>
    <p:sldId id="381" r:id="rId57"/>
    <p:sldId id="330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9: 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February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13,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Spatial Computations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dirty="0" smtClean="0"/>
              <a:t>Integration System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Augmentation</a:t>
            </a:r>
          </a:p>
          <a:p>
            <a:r>
              <a:rPr lang="en-US" dirty="0" smtClean="0"/>
              <a:t>Streaming Dataflow Operators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Instruction </a:t>
            </a:r>
            <a:r>
              <a:rPr lang="en-US" dirty="0" smtClean="0"/>
              <a:t>Augmentation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4667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</a:t>
            </a:r>
            <a:r>
              <a:rPr lang="en-US" dirty="0" smtClean="0"/>
              <a:t>Augmentation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Looks like additional instructions</a:t>
            </a:r>
          </a:p>
          <a:p>
            <a:r>
              <a:rPr lang="en-US" dirty="0" smtClean="0"/>
              <a:t>Issue from processor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Floating-point</a:t>
            </a:r>
          </a:p>
          <a:p>
            <a:pPr lvl="1"/>
            <a:r>
              <a:rPr lang="en-US" dirty="0" smtClean="0"/>
              <a:t>SIMD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276600"/>
            <a:ext cx="5274052" cy="2991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Dataflow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operator with custom accelerator</a:t>
            </a:r>
          </a:p>
          <a:p>
            <a:r>
              <a:rPr lang="en-US" dirty="0" smtClean="0"/>
              <a:t>Stream data to/from it</a:t>
            </a:r>
          </a:p>
          <a:p>
            <a:pPr lvl="1"/>
            <a:r>
              <a:rPr lang="en-US" dirty="0" smtClean="0"/>
              <a:t>Maybe dedicated path</a:t>
            </a:r>
          </a:p>
          <a:p>
            <a:pPr lvl="1"/>
            <a:r>
              <a:rPr lang="en-US" dirty="0" smtClean="0"/>
              <a:t>Operates from memory</a:t>
            </a:r>
          </a:p>
          <a:p>
            <a:pPr lvl="1"/>
            <a:r>
              <a:rPr lang="en-US" dirty="0" smtClean="0"/>
              <a:t>Maybe DMA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Dataflow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8585200" cy="246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Application-Specific </a:t>
            </a:r>
            <a:r>
              <a:rPr lang="en-US" dirty="0" err="1" smtClean="0"/>
              <a:t>SoCs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dedicated applications</a:t>
            </a:r>
            <a:br>
              <a:rPr lang="en-US" dirty="0" smtClean="0"/>
            </a:br>
            <a:r>
              <a:rPr lang="en-US" dirty="0" smtClean="0"/>
              <a:t>may build custom hardware for accelerators</a:t>
            </a:r>
          </a:p>
          <a:p>
            <a:pPr lvl="1"/>
            <a:r>
              <a:rPr lang="en-US" dirty="0" smtClean="0"/>
              <a:t>Layout VLSI, </a:t>
            </a:r>
            <a:r>
              <a:rPr lang="en-US" dirty="0" err="1" smtClean="0"/>
              <a:t>fab</a:t>
            </a:r>
            <a:r>
              <a:rPr lang="en-US" dirty="0" smtClean="0"/>
              <a:t> unique chips</a:t>
            </a:r>
          </a:p>
          <a:p>
            <a:pPr lvl="1"/>
            <a:r>
              <a:rPr lang="en-US" dirty="0" smtClean="0"/>
              <a:t>ESE370, 570</a:t>
            </a:r>
          </a:p>
          <a:p>
            <a:r>
              <a:rPr lang="en-US" dirty="0" err="1" smtClean="0"/>
              <a:t>Tensillica</a:t>
            </a:r>
            <a:r>
              <a:rPr lang="en-US" dirty="0" smtClean="0"/>
              <a:t> – custom instructions</a:t>
            </a:r>
          </a:p>
          <a:p>
            <a:r>
              <a:rPr lang="en-US" dirty="0" smtClean="0"/>
              <a:t>Video-encoder – include custom DCT, motion-estimation engines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Customizable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post-fabrication configurability</a:t>
            </a:r>
            <a:br>
              <a:rPr lang="en-US" dirty="0" smtClean="0"/>
            </a:br>
            <a:r>
              <a:rPr lang="en-US" dirty="0" smtClean="0"/>
              <a:t>can exploit without unique fabrication</a:t>
            </a:r>
          </a:p>
          <a:p>
            <a:endParaRPr lang="en-US" dirty="0" smtClean="0"/>
          </a:p>
          <a:p>
            <a:r>
              <a:rPr lang="en-US" dirty="0" smtClean="0"/>
              <a:t>Need programmable substrate that allows us to wire-up computations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Field-Programmable </a:t>
            </a:r>
            <a:br>
              <a:rPr lang="en-US" dirty="0" smtClean="0"/>
            </a:br>
            <a:r>
              <a:rPr lang="en-US" dirty="0" smtClean="0"/>
              <a:t>Gate Arrays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FPGAs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Can wire up programmable gates in the “field”</a:t>
            </a:r>
          </a:p>
          <a:p>
            <a:pPr lvl="1"/>
            <a:r>
              <a:rPr lang="en-US" dirty="0" smtClean="0"/>
              <a:t>After fabrication</a:t>
            </a:r>
          </a:p>
          <a:p>
            <a:pPr lvl="1"/>
            <a:r>
              <a:rPr lang="en-US" dirty="0" smtClean="0"/>
              <a:t>At your desk</a:t>
            </a:r>
          </a:p>
          <a:p>
            <a:pPr lvl="1"/>
            <a:r>
              <a:rPr lang="en-US" dirty="0" smtClean="0"/>
              <a:t>When part “boots”</a:t>
            </a:r>
          </a:p>
          <a:p>
            <a:r>
              <a:rPr lang="en-US" dirty="0" smtClean="0"/>
              <a:t>Like a “Gate Array”</a:t>
            </a:r>
          </a:p>
          <a:p>
            <a:pPr lvl="1"/>
            <a:r>
              <a:rPr lang="en-US" dirty="0" smtClean="0"/>
              <a:t>But not hardwired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Provide a collection of uncommitted gates</a:t>
            </a:r>
          </a:p>
          <a:p>
            <a:r>
              <a:rPr lang="en-US" dirty="0" smtClean="0"/>
              <a:t>Create your “custom” logic by wiring together the gates</a:t>
            </a:r>
          </a:p>
          <a:p>
            <a:r>
              <a:rPr lang="en-US" dirty="0" smtClean="0"/>
              <a:t>Less layout and masks than full custom</a:t>
            </a:r>
          </a:p>
          <a:p>
            <a:pPr lvl="1"/>
            <a:r>
              <a:rPr lang="en-US" dirty="0" smtClean="0"/>
              <a:t>Since only wiring together pre-</a:t>
            </a:r>
            <a:r>
              <a:rPr lang="en-US" dirty="0" err="1" smtClean="0"/>
              <a:t>fab</a:t>
            </a:r>
            <a:r>
              <a:rPr lang="en-US" dirty="0" smtClean="0"/>
              <a:t> gates</a:t>
            </a: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lower cost (fewer masks)</a:t>
            </a: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lower manufacturing delay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Accelerator Pipelines</a:t>
            </a:r>
          </a:p>
          <a:p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FPGAs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Zynq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Computational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Capacity</a:t>
            </a: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Gate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76259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the need to even fabricate the wiring mask</a:t>
            </a:r>
          </a:p>
          <a:p>
            <a:r>
              <a:rPr lang="en-US" dirty="0" smtClean="0"/>
              <a:t>Make “customization” soft</a:t>
            </a:r>
          </a:p>
          <a:p>
            <a:r>
              <a:rPr lang="en-US" dirty="0" smtClean="0"/>
              <a:t>Key trick:</a:t>
            </a:r>
          </a:p>
          <a:p>
            <a:pPr lvl="1"/>
            <a:r>
              <a:rPr lang="en-US" dirty="0" smtClean="0"/>
              <a:t>Use reprogrammable configuration bits</a:t>
            </a:r>
          </a:p>
          <a:p>
            <a:pPr lvl="1"/>
            <a:r>
              <a:rPr lang="en-US" dirty="0" smtClean="0"/>
              <a:t>Typically: static-RAM bits</a:t>
            </a:r>
          </a:p>
          <a:p>
            <a:pPr lvl="2"/>
            <a:r>
              <a:rPr lang="en-US" dirty="0" smtClean="0"/>
              <a:t>Like SRAM cells or latches</a:t>
            </a:r>
          </a:p>
          <a:p>
            <a:pPr lvl="2"/>
            <a:r>
              <a:rPr lang="en-US" dirty="0" smtClean="0"/>
              <a:t>Hold a configuration value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dirty="0" err="1" smtClean="0"/>
              <a:t>Mux</a:t>
            </a:r>
            <a:r>
              <a:rPr lang="en-US" dirty="0" smtClean="0"/>
              <a:t> with configuration bits </a:t>
            </a:r>
            <a:br>
              <a:rPr lang="en-US" dirty="0" smtClean="0"/>
            </a:br>
            <a:r>
              <a:rPr lang="en-US" dirty="0" smtClean="0"/>
              <a:t>= programmable </a:t>
            </a:r>
            <a:r>
              <a:rPr lang="en-US" dirty="0" smtClean="0"/>
              <a:t>gate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bool mux4(bool a, b, c, d, </a:t>
            </a:r>
            <a:r>
              <a:rPr lang="en-US">
                <a:solidFill>
                  <a:schemeClr val="accent2"/>
                </a:solidFill>
              </a:rPr>
              <a:t>s0,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s1</a:t>
            </a:r>
            <a:r>
              <a:rPr lang="en-US"/>
              <a:t>) {</a:t>
            </a:r>
          </a:p>
          <a:p>
            <a:pPr lvl="1">
              <a:buFontTx/>
              <a:buNone/>
            </a:pPr>
            <a:r>
              <a:rPr lang="en-US" sz="3200">
                <a:ea typeface="ＭＳ Ｐゴシック" pitchFamily="1" charset="-128"/>
              </a:rPr>
              <a:t>return(mux2( mux2(a,b,</a:t>
            </a:r>
            <a:r>
              <a:rPr lang="en-US" sz="3200">
                <a:solidFill>
                  <a:schemeClr val="accent2"/>
                </a:solidFill>
                <a:ea typeface="ＭＳ Ｐゴシック" pitchFamily="1" charset="-128"/>
              </a:rPr>
              <a:t>s0</a:t>
            </a:r>
            <a:r>
              <a:rPr lang="en-US" sz="3200">
                <a:ea typeface="ＭＳ Ｐゴシック" pitchFamily="1" charset="-128"/>
              </a:rPr>
              <a:t>), </a:t>
            </a:r>
          </a:p>
          <a:p>
            <a:pPr lvl="1"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  mux2(c,d,</a:t>
            </a:r>
            <a:r>
              <a:rPr lang="en-US" sz="3200">
                <a:solidFill>
                  <a:schemeClr val="accent2"/>
                </a:solidFill>
                <a:ea typeface="ＭＳ Ｐゴシック" pitchFamily="1" charset="-128"/>
              </a:rPr>
              <a:t>s0</a:t>
            </a:r>
            <a:r>
              <a:rPr lang="en-US" sz="3200">
                <a:ea typeface="ＭＳ Ｐゴシック" pitchFamily="1" charset="-128"/>
              </a:rPr>
              <a:t>),</a:t>
            </a:r>
          </a:p>
          <a:p>
            <a:pPr lvl="1"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   </a:t>
            </a:r>
            <a:r>
              <a:rPr lang="en-US" sz="3200">
                <a:solidFill>
                  <a:srgbClr val="FF0000"/>
                </a:solidFill>
                <a:ea typeface="ＭＳ Ｐゴシック" pitchFamily="1" charset="-128"/>
              </a:rPr>
              <a:t>s1</a:t>
            </a:r>
            <a:r>
              <a:rPr lang="en-US" sz="3200">
                <a:ea typeface="ＭＳ Ｐゴシック" pitchFamily="1" charset="-128"/>
              </a:rPr>
              <a:t>));</a:t>
            </a:r>
          </a:p>
          <a:p>
            <a:pPr lvl="1">
              <a:buFontTx/>
              <a:buNone/>
            </a:pPr>
            <a:r>
              <a:rPr lang="en-US" sz="3200">
                <a:ea typeface="ＭＳ Ｐゴシック" pitchFamily="1" charset="-128"/>
              </a:rPr>
              <a:t>  }</a:t>
            </a:r>
          </a:p>
          <a:p>
            <a:pPr lvl="1">
              <a:buFontTx/>
              <a:buNone/>
            </a:pPr>
            <a:endParaRPr lang="en-US" sz="3200">
              <a:ea typeface="ＭＳ Ｐゴシック" pitchFamily="1" charset="-128"/>
            </a:endParaRPr>
          </a:p>
        </p:txBody>
      </p:sp>
      <p:pic>
        <p:nvPicPr>
          <p:cNvPr id="49157" name="Picture 4" descr="day16mu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322763"/>
            <a:ext cx="69342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222A5-A914-1641-AC3A-7F2A8CBD014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we program to behave as and2?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396C1-6BF1-8746-A750-D4706F8BE7B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600"/>
            <a:ext cx="6756400" cy="346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Mux as Logic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534400" cy="4114800"/>
          </a:xfrm>
        </p:spPr>
        <p:txBody>
          <a:bodyPr/>
          <a:lstStyle/>
          <a:p>
            <a:r>
              <a:rPr lang="en-US" dirty="0" err="1"/>
              <a:t>bool</a:t>
            </a:r>
            <a:r>
              <a:rPr lang="en-US" dirty="0"/>
              <a:t> and2(bool </a:t>
            </a:r>
            <a:r>
              <a:rPr lang="en-US" dirty="0" err="1"/>
              <a:t>x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/>
              <a:t>) </a:t>
            </a:r>
          </a:p>
          <a:p>
            <a:pPr>
              <a:buFontTx/>
              <a:buNone/>
            </a:pPr>
            <a:r>
              <a:rPr lang="en-US" dirty="0"/>
              <a:t>      {return (mux4(</a:t>
            </a:r>
            <a:r>
              <a:rPr lang="en-US" dirty="0">
                <a:solidFill>
                  <a:srgbClr val="FF0000"/>
                </a:solidFill>
              </a:rPr>
              <a:t>false,false,false,true,</a:t>
            </a:r>
            <a:r>
              <a:rPr lang="en-US" dirty="0"/>
              <a:t>x,y));}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0181" name="Picture 4" descr="day16mu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879975"/>
            <a:ext cx="54102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222A5-A914-1641-AC3A-7F2A8CBD014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we program to behave as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xor</a:t>
            </a:r>
            <a:r>
              <a:rPr lang="en-US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396C1-6BF1-8746-A750-D4706F8BE7B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600"/>
            <a:ext cx="6756400" cy="346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Mux as Logic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534400" cy="4114800"/>
          </a:xfrm>
        </p:spPr>
        <p:txBody>
          <a:bodyPr/>
          <a:lstStyle/>
          <a:p>
            <a:r>
              <a:rPr lang="en-US" dirty="0" err="1"/>
              <a:t>bool</a:t>
            </a:r>
            <a:r>
              <a:rPr lang="en-US" dirty="0"/>
              <a:t> and2(bool </a:t>
            </a:r>
            <a:r>
              <a:rPr lang="en-US" dirty="0" err="1"/>
              <a:t>x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/>
              <a:t>) </a:t>
            </a:r>
          </a:p>
          <a:p>
            <a:pPr>
              <a:buFontTx/>
              <a:buNone/>
            </a:pPr>
            <a:r>
              <a:rPr lang="en-US" dirty="0"/>
              <a:t>      {return (mux4(</a:t>
            </a:r>
            <a:r>
              <a:rPr lang="en-US" dirty="0">
                <a:solidFill>
                  <a:srgbClr val="FF0000"/>
                </a:solidFill>
              </a:rPr>
              <a:t>false,false,false,true,</a:t>
            </a:r>
            <a:r>
              <a:rPr lang="en-US" dirty="0"/>
              <a:t>x,y));}</a:t>
            </a:r>
          </a:p>
          <a:p>
            <a:r>
              <a:rPr lang="en-US" dirty="0" err="1"/>
              <a:t>bool</a:t>
            </a:r>
            <a:r>
              <a:rPr lang="en-US" dirty="0" smtClean="0"/>
              <a:t> xor2</a:t>
            </a:r>
            <a:r>
              <a:rPr lang="en-US" dirty="0"/>
              <a:t>(bool </a:t>
            </a:r>
            <a:r>
              <a:rPr lang="en-US" dirty="0" err="1"/>
              <a:t>x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/>
              <a:t>) </a:t>
            </a:r>
          </a:p>
          <a:p>
            <a:pPr>
              <a:buFontTx/>
              <a:buNone/>
            </a:pPr>
            <a:r>
              <a:rPr lang="en-US" dirty="0"/>
              <a:t>      {return (mux4(</a:t>
            </a:r>
            <a:r>
              <a:rPr lang="en-US" dirty="0">
                <a:solidFill>
                  <a:srgbClr val="FF0000"/>
                </a:solidFill>
              </a:rPr>
              <a:t>false,true,true</a:t>
            </a:r>
            <a:r>
              <a:rPr lang="en-US" dirty="0" smtClean="0">
                <a:solidFill>
                  <a:srgbClr val="FF0000"/>
                </a:solidFill>
              </a:rPr>
              <a:t>,false,</a:t>
            </a:r>
            <a:r>
              <a:rPr lang="en-US" dirty="0"/>
              <a:t>x,y));}</a:t>
            </a:r>
          </a:p>
          <a:p>
            <a:r>
              <a:rPr lang="en-US" dirty="0"/>
              <a:t>Just by</a:t>
            </a:r>
            <a:r>
              <a:rPr lang="en-US" dirty="0" smtClean="0"/>
              <a:t> “configuring” data into </a:t>
            </a:r>
            <a:r>
              <a:rPr lang="en-US" dirty="0"/>
              <a:t>this mux4,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Can select </a:t>
            </a:r>
            <a:r>
              <a:rPr lang="en-US" b="1" dirty="0">
                <a:ea typeface="ＭＳ Ｐゴシック" pitchFamily="1" charset="-128"/>
              </a:rPr>
              <a:t>any</a:t>
            </a:r>
            <a:r>
              <a:rPr lang="en-US" dirty="0">
                <a:ea typeface="ＭＳ Ｐゴシック" pitchFamily="1" charset="-128"/>
              </a:rPr>
              <a:t> two input function</a:t>
            </a:r>
          </a:p>
          <a:p>
            <a:endParaRPr lang="en-US" dirty="0"/>
          </a:p>
        </p:txBody>
      </p:sp>
      <p:pic>
        <p:nvPicPr>
          <p:cNvPr id="50181" name="Picture 4" descr="day16mu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879975"/>
            <a:ext cx="54102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222A5-A914-1641-AC3A-7F2A8CBD014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LUT – </a:t>
            </a:r>
            <a:r>
              <a:rPr lang="en-US" dirty="0" err="1" smtClean="0"/>
              <a:t>LookUp</a:t>
            </a:r>
            <a:r>
              <a:rPr lang="en-US" dirty="0" smtClean="0"/>
              <a:t> Table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534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When use a </a:t>
            </a:r>
            <a:r>
              <a:rPr lang="en-US" dirty="0" err="1" smtClean="0">
                <a:ea typeface="ＭＳ Ｐゴシック" pitchFamily="1" charset="-128"/>
              </a:rPr>
              <a:t>mux</a:t>
            </a:r>
            <a:r>
              <a:rPr lang="en-US" dirty="0" smtClean="0">
                <a:ea typeface="ＭＳ Ｐゴシック" pitchFamily="1" charset="-128"/>
              </a:rPr>
              <a:t> as programmable gate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Call it a </a:t>
            </a:r>
            <a:r>
              <a:rPr lang="en-US" dirty="0" err="1" smtClean="0">
                <a:solidFill>
                  <a:srgbClr val="3366FF"/>
                </a:solidFill>
                <a:ea typeface="ＭＳ Ｐゴシック" pitchFamily="1" charset="-128"/>
              </a:rPr>
              <a:t>LookUp</a:t>
            </a:r>
            <a:r>
              <a:rPr lang="en-US" dirty="0" smtClean="0">
                <a:solidFill>
                  <a:srgbClr val="3366FF"/>
                </a:solidFill>
                <a:ea typeface="ＭＳ Ｐゴシック" pitchFamily="1" charset="-128"/>
              </a:rPr>
              <a:t> Table (LUT)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Implementing the Truth Table for small # of inputs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# of inputs =</a:t>
            </a:r>
            <a:r>
              <a:rPr lang="en-US" dirty="0" err="1" smtClean="0">
                <a:ea typeface="ＭＳ Ｐゴシック" pitchFamily="1" charset="-128"/>
              </a:rPr>
              <a:t>k</a:t>
            </a:r>
            <a:r>
              <a:rPr lang="en-US" dirty="0" smtClean="0">
                <a:ea typeface="ＭＳ Ｐゴシック" pitchFamily="1" charset="-128"/>
              </a:rPr>
              <a:t>  (need mux-2</a:t>
            </a:r>
            <a:r>
              <a:rPr lang="en-US" baseline="30000" dirty="0" smtClean="0">
                <a:ea typeface="ＭＳ Ｐゴシック" pitchFamily="1" charset="-128"/>
              </a:rPr>
              <a:t>k</a:t>
            </a:r>
            <a:r>
              <a:rPr lang="en-US" dirty="0" smtClean="0">
                <a:ea typeface="ＭＳ Ｐゴシック" pitchFamily="1" charset="-128"/>
              </a:rPr>
              <a:t>)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Just lookup the output result in the table</a:t>
            </a:r>
          </a:p>
          <a:p>
            <a:endParaRPr lang="en-US" dirty="0"/>
          </a:p>
        </p:txBody>
      </p:sp>
      <p:pic>
        <p:nvPicPr>
          <p:cNvPr id="50181" name="Picture 4" descr="day16mu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1953" y="4495800"/>
            <a:ext cx="50020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222A5-A914-1641-AC3A-7F2A8CBD014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43400"/>
            <a:ext cx="3808518" cy="1955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we program full adder?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9537700" cy="3163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gates + wiring</a:t>
            </a:r>
          </a:p>
          <a:p>
            <a:pPr lvl="1"/>
            <a:r>
              <a:rPr lang="en-US" dirty="0" smtClean="0"/>
              <a:t>(both built from </a:t>
            </a:r>
            <a:r>
              <a:rPr lang="en-US" dirty="0" err="1" smtClean="0"/>
              <a:t>muxes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smtClean="0"/>
              <a:t>/ </a:t>
            </a:r>
            <a:r>
              <a:rPr lang="en-US" dirty="0" err="1" smtClean="0"/>
              <a:t>config</a:t>
            </a:r>
            <a:r>
              <a:rPr lang="en-US" dirty="0" smtClean="0"/>
              <a:t>. bits)</a:t>
            </a:r>
          </a:p>
          <a:p>
            <a:r>
              <a:rPr lang="en-US" dirty="0" smtClean="0"/>
              <a:t>Can wire up any collection of gates</a:t>
            </a:r>
          </a:p>
          <a:p>
            <a:pPr lvl="1"/>
            <a:r>
              <a:rPr lang="en-US" dirty="0" smtClean="0"/>
              <a:t>Like a gate array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 dirty="0" smtClean="0"/>
              <a:t>Custom accelerators efficient for large computations</a:t>
            </a:r>
          </a:p>
          <a:p>
            <a:pPr lvl="1"/>
            <a:r>
              <a:rPr lang="en-US" dirty="0" smtClean="0"/>
              <a:t>Exploit Instruction-level parallelism</a:t>
            </a:r>
          </a:p>
          <a:p>
            <a:pPr lvl="1"/>
            <a:r>
              <a:rPr lang="en-US" dirty="0" smtClean="0"/>
              <a:t>Run many low-level operations in parallel</a:t>
            </a:r>
          </a:p>
          <a:p>
            <a:r>
              <a:rPr lang="en-US" dirty="0" smtClean="0"/>
              <a:t>Field Programmable Gate Arrays (</a:t>
            </a:r>
            <a:r>
              <a:rPr lang="en-US" dirty="0" err="1" smtClean="0"/>
              <a:t>FPGAs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 post-fabrication configuration of custom accelerator pipelines</a:t>
            </a:r>
          </a:p>
          <a:p>
            <a:pPr lvl="1"/>
            <a:r>
              <a:rPr lang="en-US" dirty="0" smtClean="0"/>
              <a:t>Can offer high computational capacity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Crossbar 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did we say the crossbar interconnect scaled?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00400"/>
            <a:ext cx="3051041" cy="339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Crossbar 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Crossbar interconnect is too expensive</a:t>
            </a:r>
          </a:p>
          <a:p>
            <a:pPr lvl="1"/>
            <a:r>
              <a:rPr lang="en-US" dirty="0" smtClean="0"/>
              <a:t>And not necessary</a:t>
            </a:r>
          </a:p>
          <a:p>
            <a:r>
              <a:rPr lang="en-US" dirty="0" smtClean="0"/>
              <a:t>Want</a:t>
            </a:r>
          </a:p>
          <a:p>
            <a:pPr lvl="1"/>
            <a:r>
              <a:rPr lang="en-US" dirty="0" smtClean="0"/>
              <a:t>To be able to wire up gates</a:t>
            </a:r>
          </a:p>
          <a:p>
            <a:pPr lvl="1"/>
            <a:r>
              <a:rPr lang="en-US" dirty="0" smtClean="0"/>
              <a:t>Economical with wires and </a:t>
            </a:r>
            <a:r>
              <a:rPr lang="en-US" dirty="0" err="1" smtClean="0"/>
              <a:t>muxes</a:t>
            </a:r>
            <a:endParaRPr lang="en-US" dirty="0" smtClean="0"/>
          </a:p>
          <a:p>
            <a:pPr lvl="2"/>
            <a:r>
              <a:rPr lang="en-US" dirty="0" smtClean="0"/>
              <a:t>…and configuration bits</a:t>
            </a:r>
          </a:p>
          <a:p>
            <a:pPr lvl="1"/>
            <a:r>
              <a:rPr lang="en-US" dirty="0" smtClean="0"/>
              <a:t>Exploit locality (keep wires short)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Simple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0"/>
            <a:ext cx="5796437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475414" cy="435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Flip-Flops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Want to be able to pipeline logic</a:t>
            </a:r>
          </a:p>
          <a:p>
            <a:r>
              <a:rPr lang="en-US" dirty="0" smtClean="0"/>
              <a:t>…and generally hold state</a:t>
            </a:r>
          </a:p>
          <a:p>
            <a:pPr lvl="1"/>
            <a:r>
              <a:rPr lang="en-US" dirty="0" smtClean="0"/>
              <a:t>E.g. implement window shift register in </a:t>
            </a:r>
            <a:r>
              <a:rPr lang="en-US" dirty="0" err="1" smtClean="0"/>
              <a:t>preclass</a:t>
            </a:r>
            <a:r>
              <a:rPr lang="en-US" dirty="0" smtClean="0"/>
              <a:t> 1</a:t>
            </a:r>
          </a:p>
          <a:p>
            <a:r>
              <a:rPr lang="en-US" dirty="0" smtClean="0"/>
              <a:t>Add optional flip-flop on each gate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488" y="4114800"/>
            <a:ext cx="3358939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FPGA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2" y="2438400"/>
            <a:ext cx="8949558" cy="3528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FPGA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19600"/>
          </a:xfrm>
        </p:spPr>
        <p:txBody>
          <a:bodyPr/>
          <a:lstStyle/>
          <a:p>
            <a:r>
              <a:rPr lang="en-US" dirty="0" smtClean="0"/>
              <a:t>Raises many architectural design questions</a:t>
            </a:r>
          </a:p>
          <a:p>
            <a:pPr lvl="1"/>
            <a:r>
              <a:rPr lang="en-US" dirty="0" smtClean="0"/>
              <a:t>How big (many inputs) should the gates have?</a:t>
            </a:r>
          </a:p>
          <a:p>
            <a:pPr lvl="2"/>
            <a:r>
              <a:rPr lang="en-US" dirty="0" smtClean="0"/>
              <a:t>Are </a:t>
            </a:r>
            <a:r>
              <a:rPr lang="en-US" dirty="0" err="1" smtClean="0"/>
              <a:t>LUTs</a:t>
            </a:r>
            <a:r>
              <a:rPr lang="en-US" dirty="0" smtClean="0"/>
              <a:t> really the right thing…</a:t>
            </a:r>
          </a:p>
          <a:p>
            <a:pPr lvl="1"/>
            <a:r>
              <a:rPr lang="en-US" dirty="0" smtClean="0"/>
              <a:t>How rich is the interconnect?</a:t>
            </a:r>
          </a:p>
          <a:p>
            <a:pPr lvl="2"/>
            <a:r>
              <a:rPr lang="en-US" dirty="0" smtClean="0"/>
              <a:t>Wires/channel</a:t>
            </a:r>
          </a:p>
          <a:p>
            <a:pPr lvl="2"/>
            <a:r>
              <a:rPr lang="en-US" dirty="0" smtClean="0"/>
              <a:t>Wire length</a:t>
            </a:r>
          </a:p>
          <a:p>
            <a:pPr lvl="2"/>
            <a:r>
              <a:rPr lang="en-US" dirty="0" smtClean="0"/>
              <a:t>Switching options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</a:t>
            </a:r>
            <a:r>
              <a:rPr lang="en-US" dirty="0" err="1" smtClean="0"/>
              <a:t>FPGAs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Blocks</a:t>
            </a:r>
          </a:p>
          <a:p>
            <a:pPr lvl="1"/>
            <a:r>
              <a:rPr lang="en-US" dirty="0" smtClean="0"/>
              <a:t>hardwired fast-carry logic</a:t>
            </a:r>
          </a:p>
          <a:p>
            <a:pPr lvl="2"/>
            <a:r>
              <a:rPr lang="en-US" dirty="0" smtClean="0"/>
              <a:t>Can implement adder bit in single “LUT”</a:t>
            </a:r>
          </a:p>
          <a:p>
            <a:pPr lvl="1"/>
            <a:r>
              <a:rPr lang="en-US" dirty="0" smtClean="0"/>
              <a:t>Speed optimized: 6-LUTs</a:t>
            </a:r>
          </a:p>
          <a:p>
            <a:pPr lvl="1"/>
            <a:r>
              <a:rPr lang="en-US" dirty="0" smtClean="0"/>
              <a:t>Energy, Cost optimization: 4-LUTs </a:t>
            </a:r>
          </a:p>
          <a:p>
            <a:pPr lvl="1"/>
            <a:r>
              <a:rPr lang="en-US" dirty="0" smtClean="0"/>
              <a:t>Clusters many </a:t>
            </a:r>
            <a:r>
              <a:rPr lang="en-US" dirty="0" err="1" smtClean="0"/>
              <a:t>LUTs</a:t>
            </a:r>
            <a:r>
              <a:rPr lang="en-US" dirty="0" smtClean="0"/>
              <a:t> into a tile</a:t>
            </a:r>
          </a:p>
          <a:p>
            <a:r>
              <a:rPr lang="en-US" dirty="0" smtClean="0"/>
              <a:t>Interconnect</a:t>
            </a:r>
          </a:p>
          <a:p>
            <a:pPr lvl="1"/>
            <a:r>
              <a:rPr lang="en-US" dirty="0" smtClean="0"/>
              <a:t>Mesh, segments of length 4 and longer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FPGA: collection of bit-processing units</a:t>
            </a:r>
          </a:p>
          <a:p>
            <a:pPr lvl="1"/>
            <a:r>
              <a:rPr lang="en-US" dirty="0" smtClean="0"/>
              <a:t>Must do the same thing on every cycle</a:t>
            </a:r>
          </a:p>
          <a:p>
            <a:pPr lvl="1"/>
            <a:r>
              <a:rPr lang="en-US" dirty="0" smtClean="0"/>
              <a:t>Each BPU unit can do its own thing </a:t>
            </a:r>
          </a:p>
          <a:p>
            <a:pPr lvl="2"/>
            <a:r>
              <a:rPr lang="en-US" dirty="0" smtClean="0"/>
              <a:t>Has own (configured) instruction</a:t>
            </a:r>
          </a:p>
          <a:p>
            <a:r>
              <a:rPr lang="en-US" dirty="0" smtClean="0"/>
              <a:t>SIMD: collection of bit-processing units</a:t>
            </a:r>
          </a:p>
          <a:p>
            <a:pPr lvl="1"/>
            <a:r>
              <a:rPr lang="en-US" dirty="0" smtClean="0"/>
              <a:t>Can do a different thing on every cycle</a:t>
            </a:r>
          </a:p>
          <a:p>
            <a:pPr lvl="1"/>
            <a:r>
              <a:rPr lang="en-US" dirty="0" smtClean="0"/>
              <a:t>All BPU must do the same thing on a cycle</a:t>
            </a:r>
          </a:p>
          <a:p>
            <a:pPr lvl="2"/>
            <a:r>
              <a:rPr lang="en-US" dirty="0" smtClean="0"/>
              <a:t>Single broadcast instruction to all </a:t>
            </a:r>
            <a:r>
              <a:rPr lang="en-US" dirty="0" err="1" smtClean="0"/>
              <a:t>BPUs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vs. SIMD</a:t>
            </a:r>
            <a:br>
              <a:rPr lang="en-US" dirty="0" smtClean="0"/>
            </a:br>
            <a:r>
              <a:rPr lang="en-US" dirty="0" smtClean="0"/>
              <a:t>Instruction Architecture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19200" y="2743200"/>
          <a:ext cx="6553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Each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Each BPU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FPGA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4724400"/>
            <a:ext cx="8190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FPGAs</a:t>
            </a:r>
            <a:r>
              <a:rPr lang="en-US" dirty="0" smtClean="0">
                <a:latin typeface="+mn-lt"/>
              </a:rPr>
              <a:t>: instructions do not change on cycle-by-cycle basis</a:t>
            </a:r>
          </a:p>
          <a:p>
            <a:r>
              <a:rPr lang="en-US" dirty="0" smtClean="0">
                <a:latin typeface="+mn-lt"/>
              </a:rPr>
              <a:t>SIMD: instructions shared across all units on a cycle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Spatial pipeline?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667000"/>
            <a:ext cx="5791200" cy="353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</a:t>
            </a:r>
            <a:r>
              <a:rPr lang="en-US" dirty="0" err="1" smtClean="0"/>
              <a:t>LUTs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there be more than </a:t>
            </a:r>
            <a:r>
              <a:rPr lang="en-US" dirty="0" err="1" smtClean="0"/>
              <a:t>LUTs</a:t>
            </a:r>
            <a:r>
              <a:rPr lang="en-US" dirty="0" smtClean="0"/>
              <a:t> in the “array” fabric?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else might we want?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Embedded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One flip-flop per LUT doesn’t store state densely</a:t>
            </a:r>
          </a:p>
          <a:p>
            <a:r>
              <a:rPr lang="en-US" dirty="0" smtClean="0"/>
              <a:t>Want memory close to logic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81400"/>
            <a:ext cx="3215150" cy="307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 Memory in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logic clusters</a:t>
            </a:r>
          </a:p>
          <a:p>
            <a:r>
              <a:rPr lang="en-US" dirty="0" smtClean="0"/>
              <a:t>Convenient to replace columns</a:t>
            </a:r>
          </a:p>
          <a:p>
            <a:pPr lvl="1"/>
            <a:r>
              <a:rPr lang="en-US" dirty="0" smtClean="0"/>
              <a:t>Since area of memory may not match area of logic cluster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/>
              <a:t>Embedde</a:t>
            </a:r>
            <a:r>
              <a:rPr lang="en-US" dirty="0" smtClean="0"/>
              <a:t>d Memory in</a:t>
            </a:r>
            <a:r>
              <a:rPr lang="en-US" dirty="0" smtClean="0"/>
              <a:t> </a:t>
            </a:r>
            <a:r>
              <a:rPr lang="en-US" dirty="0" smtClean="0"/>
              <a:t>FPGA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77240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1159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Logic</a:t>
            </a:r>
          </a:p>
          <a:p>
            <a:r>
              <a:rPr lang="en-US" dirty="0" smtClean="0">
                <a:latin typeface="+mn-lt"/>
              </a:rPr>
              <a:t>Cluster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762000"/>
            <a:ext cx="129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Memory</a:t>
            </a:r>
          </a:p>
          <a:p>
            <a:r>
              <a:rPr lang="en-US" dirty="0" smtClean="0">
                <a:latin typeface="+mn-lt"/>
              </a:rPr>
              <a:t>Bank</a:t>
            </a:r>
            <a:endParaRPr lang="en-US" dirty="0">
              <a:latin typeface="+mn-lt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 bwMode="auto">
          <a:xfrm rot="5400000">
            <a:off x="2263536" y="1844061"/>
            <a:ext cx="845403" cy="343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2"/>
          </p:cNvCxnSpPr>
          <p:nvPr/>
        </p:nvCxnSpPr>
        <p:spPr bwMode="auto">
          <a:xfrm rot="16200000" flipH="1">
            <a:off x="667284" y="1734083"/>
            <a:ext cx="388203" cy="1060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800600" y="1752600"/>
            <a:ext cx="1600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800600" y="838200"/>
            <a:ext cx="1638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Memory</a:t>
            </a:r>
          </a:p>
          <a:p>
            <a:r>
              <a:rPr lang="en-US" dirty="0" smtClean="0">
                <a:latin typeface="+mn-lt"/>
              </a:rPr>
              <a:t>Frequency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Hardwired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build multipliers out of </a:t>
            </a:r>
            <a:r>
              <a:rPr lang="en-US" dirty="0" err="1" smtClean="0"/>
              <a:t>LUTs</a:t>
            </a:r>
            <a:endParaRPr lang="en-US" dirty="0" smtClean="0"/>
          </a:p>
          <a:p>
            <a:pPr lvl="1"/>
            <a:r>
              <a:rPr lang="en-US" dirty="0" smtClean="0"/>
              <a:t>Just as can implement multiplies on processor out of adds</a:t>
            </a:r>
          </a:p>
          <a:p>
            <a:r>
              <a:rPr lang="en-US" dirty="0" smtClean="0"/>
              <a:t>But, custom multiplier is smaller than LUT-configured multiplier</a:t>
            </a:r>
          </a:p>
          <a:p>
            <a:pPr lvl="1"/>
            <a:r>
              <a:rPr lang="en-US" dirty="0" smtClean="0"/>
              <a:t>…and multipliers common in signal processing, scientific/engineering compute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Multiplier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Integrate like memories</a:t>
            </a:r>
          </a:p>
          <a:p>
            <a:pPr lvl="1"/>
            <a:r>
              <a:rPr lang="en-US" dirty="0" smtClean="0"/>
              <a:t>Replace columns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533400" y="2819400"/>
          <a:ext cx="777240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FPGA Architecture Design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dirty="0" smtClean="0"/>
              <a:t>Size of Memories? Multipliers?</a:t>
            </a:r>
          </a:p>
          <a:p>
            <a:r>
              <a:rPr lang="en-US" dirty="0" smtClean="0"/>
              <a:t>Mix of </a:t>
            </a:r>
            <a:r>
              <a:rPr lang="en-US" dirty="0" err="1" smtClean="0"/>
              <a:t>LUTs</a:t>
            </a:r>
            <a:r>
              <a:rPr lang="en-US" dirty="0" smtClean="0"/>
              <a:t>, Memories, Multipliers?</a:t>
            </a:r>
          </a:p>
          <a:p>
            <a:r>
              <a:rPr lang="en-US" dirty="0" smtClean="0"/>
              <a:t>Add processors? Floating-point?</a:t>
            </a:r>
          </a:p>
          <a:p>
            <a:r>
              <a:rPr lang="en-US" dirty="0" smtClean="0"/>
              <a:t>Other hardwired blocks?</a:t>
            </a:r>
          </a:p>
          <a:p>
            <a:r>
              <a:rPr lang="en-US" dirty="0" smtClean="0"/>
              <a:t>How manage configuration?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Zynq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7961232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XC7Z020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6-LUTs:   53,200</a:t>
            </a:r>
          </a:p>
          <a:p>
            <a:r>
              <a:rPr lang="en-US" dirty="0" smtClean="0"/>
              <a:t>DSP Blocks: 220</a:t>
            </a:r>
          </a:p>
          <a:p>
            <a:pPr lvl="1"/>
            <a:r>
              <a:rPr lang="en-US" dirty="0" smtClean="0"/>
              <a:t>18x25 multiply, 48b accumulate</a:t>
            </a:r>
          </a:p>
          <a:p>
            <a:r>
              <a:rPr lang="en-US" dirty="0" smtClean="0"/>
              <a:t>Block </a:t>
            </a:r>
            <a:r>
              <a:rPr lang="en-US" dirty="0" err="1" smtClean="0"/>
              <a:t>RAMs</a:t>
            </a:r>
            <a:r>
              <a:rPr lang="en-US" dirty="0" smtClean="0"/>
              <a:t>: 140</a:t>
            </a:r>
          </a:p>
          <a:p>
            <a:pPr lvl="1"/>
            <a:r>
              <a:rPr lang="en-US" dirty="0" smtClean="0"/>
              <a:t>36Kb</a:t>
            </a:r>
          </a:p>
          <a:p>
            <a:pPr lvl="1"/>
            <a:r>
              <a:rPr lang="en-US" dirty="0" smtClean="0"/>
              <a:t>Dual port</a:t>
            </a:r>
          </a:p>
          <a:p>
            <a:pPr lvl="1"/>
            <a:r>
              <a:rPr lang="en-US" dirty="0" smtClean="0"/>
              <a:t>Up to 72b wide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Adders/cycle?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Multipliers/cycle?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Pipeline Depth?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064500" cy="3970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172200"/>
            <a:ext cx="4949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UG479 DSP48E1 User’s Guide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8991600" cy="3081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compare between ARM/NEON and FPGA array?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Adder-bits/second?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Multiply-accumulators/second?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Capacity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dirty="0" smtClean="0"/>
              <a:t>Says </a:t>
            </a:r>
            <a:r>
              <a:rPr lang="en-US" dirty="0" err="1" smtClean="0"/>
              <a:t>Zynq</a:t>
            </a:r>
            <a:r>
              <a:rPr lang="en-US" dirty="0" smtClean="0"/>
              <a:t> has high computational capacity in FPGA</a:t>
            </a:r>
          </a:p>
          <a:p>
            <a:r>
              <a:rPr lang="en-US" dirty="0" smtClean="0"/>
              <a:t>More broadly</a:t>
            </a:r>
          </a:p>
          <a:p>
            <a:pPr lvl="1"/>
            <a:r>
              <a:rPr lang="en-US" dirty="0" smtClean="0"/>
              <a:t>FPGA can have more compute/area than processor</a:t>
            </a:r>
          </a:p>
          <a:p>
            <a:pPr lvl="2"/>
            <a:r>
              <a:rPr lang="en-US" dirty="0" smtClean="0"/>
              <a:t>E.g., more adder bits in some fixed area</a:t>
            </a:r>
          </a:p>
          <a:p>
            <a:pPr lvl="1"/>
            <a:r>
              <a:rPr lang="en-US" dirty="0" smtClean="0"/>
              <a:t>SIMD can have more compute/area than processor</a:t>
            </a:r>
          </a:p>
          <a:p>
            <a:pPr lvl="2"/>
            <a:r>
              <a:rPr lang="en-US" dirty="0" smtClean="0"/>
              <a:t>How wide SIMD can you exploit?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FPGA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114800"/>
          </a:xfrm>
        </p:spPr>
        <p:txBody>
          <a:bodyPr/>
          <a:lstStyle/>
          <a:p>
            <a:r>
              <a:rPr lang="en-US" dirty="0" smtClean="0"/>
              <a:t>FPGA Array has high raw capacity</a:t>
            </a:r>
          </a:p>
          <a:p>
            <a:r>
              <a:rPr lang="en-US" dirty="0" smtClean="0"/>
              <a:t>Exploitable when computation has high regularity</a:t>
            </a:r>
          </a:p>
          <a:p>
            <a:pPr lvl="1"/>
            <a:r>
              <a:rPr lang="en-US" dirty="0" smtClean="0"/>
              <a:t>Uses the same computation over-and-over</a:t>
            </a:r>
          </a:p>
          <a:p>
            <a:pPr lvl="1"/>
            <a:r>
              <a:rPr lang="en-US" dirty="0" smtClean="0"/>
              <a:t>High throughput on a computation</a:t>
            </a:r>
          </a:p>
          <a:p>
            <a:pPr lvl="1"/>
            <a:r>
              <a:rPr lang="en-US" dirty="0" smtClean="0"/>
              <a:t>Build customized accelerator pipeline to match the computation</a:t>
            </a:r>
          </a:p>
          <a:p>
            <a:r>
              <a:rPr lang="en-US" dirty="0" smtClean="0"/>
              <a:t>Low-hanging fruit</a:t>
            </a:r>
          </a:p>
          <a:p>
            <a:pPr lvl="1"/>
            <a:r>
              <a:rPr lang="en-US" dirty="0" smtClean="0"/>
              <a:t>Operator/function takes most of the compute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90/10 Rule (of Thumb)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572000"/>
          </a:xfrm>
        </p:spPr>
        <p:txBody>
          <a:bodyPr/>
          <a:lstStyle/>
          <a:p>
            <a:r>
              <a:rPr lang="en-US" dirty="0" smtClean="0"/>
              <a:t>Observation that code is not used uniformly</a:t>
            </a:r>
          </a:p>
          <a:p>
            <a:r>
              <a:rPr lang="en-US" dirty="0" smtClean="0"/>
              <a:t>90% of the time is spent in 10% of the code</a:t>
            </a:r>
          </a:p>
          <a:p>
            <a:r>
              <a:rPr lang="en-US" dirty="0" smtClean="0"/>
              <a:t>Knuth: 50% of the time in 2% of the code</a:t>
            </a:r>
            <a:endParaRPr lang="en-US" dirty="0" smtClean="0"/>
          </a:p>
          <a:p>
            <a:r>
              <a:rPr lang="en-US" dirty="0" smtClean="0"/>
              <a:t>Opportunity</a:t>
            </a:r>
          </a:p>
          <a:p>
            <a:pPr lvl="1"/>
            <a:r>
              <a:rPr lang="en-US" dirty="0" smtClean="0"/>
              <a:t>Build custom </a:t>
            </a:r>
            <a:r>
              <a:rPr lang="en-US" dirty="0" err="1" smtClean="0"/>
              <a:t>datapath</a:t>
            </a:r>
            <a:r>
              <a:rPr lang="en-US" dirty="0" smtClean="0"/>
              <a:t> in </a:t>
            </a:r>
            <a:r>
              <a:rPr lang="en-US" dirty="0" smtClean="0"/>
              <a:t>FPGA (hardware) for that 10% (or 2%) of the code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r>
              <a:rPr lang="en-US" dirty="0" smtClean="0"/>
              <a:t>Custom accelerators efficient for large computations</a:t>
            </a:r>
          </a:p>
          <a:p>
            <a:pPr lvl="1"/>
            <a:r>
              <a:rPr lang="en-US" dirty="0" smtClean="0"/>
              <a:t>Exploit Instruction-level parallelism</a:t>
            </a:r>
          </a:p>
          <a:p>
            <a:pPr lvl="1"/>
            <a:r>
              <a:rPr lang="en-US" dirty="0" smtClean="0"/>
              <a:t>Run many low-level operations in parallel</a:t>
            </a:r>
          </a:p>
          <a:p>
            <a:r>
              <a:rPr lang="en-US" dirty="0" smtClean="0"/>
              <a:t>Field Programmable Gate Arrays (</a:t>
            </a:r>
            <a:r>
              <a:rPr lang="en-US" dirty="0" err="1" smtClean="0"/>
              <a:t>FPGAs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 post-fabrication configuration of custom accelerator pipelines</a:t>
            </a:r>
          </a:p>
          <a:p>
            <a:pPr lvl="1"/>
            <a:r>
              <a:rPr lang="en-US" dirty="0" smtClean="0"/>
              <a:t>Can offer high computational capacity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114800"/>
          </a:xfrm>
        </p:spPr>
        <p:txBody>
          <a:bodyPr/>
          <a:lstStyle/>
          <a:p>
            <a:r>
              <a:rPr lang="en-US" dirty="0" smtClean="0"/>
              <a:t>Reading for Day</a:t>
            </a:r>
            <a:r>
              <a:rPr lang="en-US" dirty="0" smtClean="0"/>
              <a:t> 10 on canvas</a:t>
            </a:r>
          </a:p>
          <a:p>
            <a:r>
              <a:rPr lang="en-US" dirty="0" smtClean="0"/>
              <a:t>HW5 </a:t>
            </a:r>
            <a:r>
              <a:rPr lang="en-US" dirty="0" smtClean="0"/>
              <a:t>due </a:t>
            </a:r>
            <a:r>
              <a:rPr lang="en-US" dirty="0" smtClean="0"/>
              <a:t>Friday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019300"/>
            <a:ext cx="3831584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compute equivalent of tens of “instructions” in a cycle</a:t>
            </a:r>
          </a:p>
          <a:p>
            <a:r>
              <a:rPr lang="en-US" dirty="0" smtClean="0"/>
              <a:t>Wire up primitive operators</a:t>
            </a:r>
          </a:p>
          <a:p>
            <a:pPr lvl="1"/>
            <a:r>
              <a:rPr lang="en-US" dirty="0" smtClean="0"/>
              <a:t>No indirection through RF, memory</a:t>
            </a:r>
          </a:p>
          <a:p>
            <a:r>
              <a:rPr lang="en-US" dirty="0" smtClean="0"/>
              <a:t>Pipeline for operator latencies</a:t>
            </a:r>
          </a:p>
          <a:p>
            <a:r>
              <a:rPr lang="en-US" dirty="0" smtClean="0"/>
              <a:t>Any dataflow graph of computational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Can assemble any custom operators</a:t>
            </a:r>
          </a:p>
          <a:p>
            <a:pPr lvl="1"/>
            <a:r>
              <a:rPr lang="en-US" dirty="0" smtClean="0"/>
              <a:t>Ones may not have in generic processor</a:t>
            </a:r>
          </a:p>
          <a:p>
            <a:r>
              <a:rPr lang="en-US" dirty="0" smtClean="0"/>
              <a:t>Processor</a:t>
            </a:r>
          </a:p>
          <a:p>
            <a:pPr lvl="1"/>
            <a:r>
              <a:rPr lang="en-US" dirty="0" smtClean="0"/>
              <a:t>Add, bitwise-</a:t>
            </a:r>
            <a:r>
              <a:rPr lang="en-US" dirty="0" err="1" smtClean="0"/>
              <a:t>xor</a:t>
            </a:r>
            <a:r>
              <a:rPr lang="en-US" dirty="0" smtClean="0"/>
              <a:t>/and/or, multiply</a:t>
            </a:r>
          </a:p>
          <a:p>
            <a:pPr lvl="1"/>
            <a:r>
              <a:rPr lang="en-US" dirty="0" smtClean="0"/>
              <a:t>Maybe: floating-point add, multiply</a:t>
            </a:r>
          </a:p>
          <a:p>
            <a:r>
              <a:rPr lang="en-US" dirty="0" smtClean="0"/>
              <a:t>Less likely</a:t>
            </a:r>
          </a:p>
          <a:p>
            <a:pPr lvl="1"/>
            <a:r>
              <a:rPr lang="en-US" dirty="0" smtClean="0"/>
              <a:t>Square-root, exponent, cosine, encryption (AES) step, polynomial evaluate, </a:t>
            </a:r>
            <a:br>
              <a:rPr lang="en-US" dirty="0" smtClean="0"/>
            </a:br>
            <a:r>
              <a:rPr lang="en-US" dirty="0" smtClean="0"/>
              <a:t>log-number-system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Compression/decompression</a:t>
            </a:r>
          </a:p>
          <a:p>
            <a:r>
              <a:rPr lang="en-US" dirty="0" smtClean="0"/>
              <a:t>Encryption/decryption</a:t>
            </a:r>
          </a:p>
          <a:p>
            <a:r>
              <a:rPr lang="en-US" dirty="0" smtClean="0"/>
              <a:t>Encoding (ECC, Checksum)</a:t>
            </a:r>
          </a:p>
          <a:p>
            <a:r>
              <a:rPr lang="en-US" dirty="0" smtClean="0"/>
              <a:t>Discrete Cosine Transform (DCT)</a:t>
            </a:r>
          </a:p>
          <a:p>
            <a:r>
              <a:rPr lang="en-US" dirty="0" smtClean="0"/>
              <a:t>Sorter</a:t>
            </a:r>
          </a:p>
          <a:p>
            <a:r>
              <a:rPr lang="en-US" dirty="0" smtClean="0"/>
              <a:t>Taylor Series Approximation of function</a:t>
            </a:r>
          </a:p>
          <a:p>
            <a:r>
              <a:rPr lang="en-US" dirty="0" smtClean="0"/>
              <a:t>Transistor evaluator</a:t>
            </a:r>
          </a:p>
          <a:p>
            <a:r>
              <a:rPr lang="en-US" dirty="0" smtClean="0"/>
              <a:t>Tensor or Neural Network evaluator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47716</TotalTime>
  <Words>1871</Words>
  <Application>Microsoft Macintosh PowerPoint</Application>
  <PresentationFormat>On-screen Show (4:3)</PresentationFormat>
  <Paragraphs>377</Paragraphs>
  <Slides>57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Blank Presentation</vt:lpstr>
      <vt:lpstr>ESE532: System-on-a-Chip Architecture</vt:lpstr>
      <vt:lpstr>Today</vt:lpstr>
      <vt:lpstr>Message</vt:lpstr>
      <vt:lpstr>Preclass 1</vt:lpstr>
      <vt:lpstr>Preclass 1</vt:lpstr>
      <vt:lpstr>Spatial Pipeline</vt:lpstr>
      <vt:lpstr>Spatial Pipeline</vt:lpstr>
      <vt:lpstr>Operators</vt:lpstr>
      <vt:lpstr>Accelerators</vt:lpstr>
      <vt:lpstr>Integration System Architectures</vt:lpstr>
      <vt:lpstr>Instruction Augmentation</vt:lpstr>
      <vt:lpstr>Instruction Augmentation</vt:lpstr>
      <vt:lpstr>Streaming Dataflow</vt:lpstr>
      <vt:lpstr>Streaming Dataflow Example</vt:lpstr>
      <vt:lpstr>Application-Specific SoCs</vt:lpstr>
      <vt:lpstr>Customizable Accelerators</vt:lpstr>
      <vt:lpstr>Field-Programmable  Gate Arrays</vt:lpstr>
      <vt:lpstr>FPGA</vt:lpstr>
      <vt:lpstr>Gate Array</vt:lpstr>
      <vt:lpstr>Gate Array</vt:lpstr>
      <vt:lpstr>GAFPGA</vt:lpstr>
      <vt:lpstr>Mux with configuration bits  = programmable gate</vt:lpstr>
      <vt:lpstr>Preclass 2a</vt:lpstr>
      <vt:lpstr>Mux as Logic</vt:lpstr>
      <vt:lpstr>Preclass 2b</vt:lpstr>
      <vt:lpstr>Mux as Logic</vt:lpstr>
      <vt:lpstr>LUT – LookUp Table</vt:lpstr>
      <vt:lpstr>Preclass 3</vt:lpstr>
      <vt:lpstr>FPGA</vt:lpstr>
      <vt:lpstr>Crossbar Interconnect</vt:lpstr>
      <vt:lpstr>Crossbar Interconnect</vt:lpstr>
      <vt:lpstr>Simple FPGA</vt:lpstr>
      <vt:lpstr>Simple FPGA</vt:lpstr>
      <vt:lpstr>Flip-Flops</vt:lpstr>
      <vt:lpstr>Simple FPGA</vt:lpstr>
      <vt:lpstr>FPGA Design</vt:lpstr>
      <vt:lpstr>Modern FPGAs</vt:lpstr>
      <vt:lpstr>Instruction View</vt:lpstr>
      <vt:lpstr>FPGA vs. SIMD Instruction Architecture</vt:lpstr>
      <vt:lpstr>More than LUTs</vt:lpstr>
      <vt:lpstr>Embedded Memory</vt:lpstr>
      <vt:lpstr>Embed Memory in Array</vt:lpstr>
      <vt:lpstr>Embedded Memory in FPGA</vt:lpstr>
      <vt:lpstr>Hardwired Multipliers</vt:lpstr>
      <vt:lpstr>Multiplier Integration</vt:lpstr>
      <vt:lpstr>More FPGA Architecture Design Questions</vt:lpstr>
      <vt:lpstr>Zynq</vt:lpstr>
      <vt:lpstr>Slide 48</vt:lpstr>
      <vt:lpstr>XC7Z020</vt:lpstr>
      <vt:lpstr>DSP48</vt:lpstr>
      <vt:lpstr>Preclass 4</vt:lpstr>
      <vt:lpstr>Compute Capacity</vt:lpstr>
      <vt:lpstr>Capacity  Density</vt:lpstr>
      <vt:lpstr>FPGA Potential</vt:lpstr>
      <vt:lpstr>90/10 Rule (of Thumb)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177</cp:revision>
  <cp:lastPrinted>2017-02-13T15:14:07Z</cp:lastPrinted>
  <dcterms:created xsi:type="dcterms:W3CDTF">2017-02-05T21:09:49Z</dcterms:created>
  <dcterms:modified xsi:type="dcterms:W3CDTF">2017-02-13T19:58:50Z</dcterms:modified>
</cp:coreProperties>
</file>