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7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08.xml" ContentType="application/vnd.openxmlformats-officedocument.presentationml.slide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75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Default Extension="emf" ContentType="image/x-emf"/>
  <Override PartName="/ppt/slides/slide8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70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76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0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Default Extension="gif" ContentType="image/gif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100.xml" ContentType="application/vnd.openxmlformats-officedocument.presentationml.slide+xml"/>
  <Override PartName="/ppt/slides/slide69.xml" ContentType="application/vnd.openxmlformats-officedocument.presentationml.slide+xml"/>
  <Override PartName="/ppt/notesSlides/notesSlide77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5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9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4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7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102.xml" ContentType="application/vnd.openxmlformats-officedocument.presentationml.slide+xml"/>
  <Override PartName="/ppt/notesSlides/notesSlide7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slides/slide99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107.xml" ContentType="application/vnd.openxmlformats-officedocument.presentationml.slide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256" r:id="rId2"/>
    <p:sldId id="259" r:id="rId3"/>
    <p:sldId id="260" r:id="rId4"/>
    <p:sldId id="311" r:id="rId5"/>
    <p:sldId id="312" r:id="rId6"/>
    <p:sldId id="344" r:id="rId7"/>
    <p:sldId id="346" r:id="rId8"/>
    <p:sldId id="419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47" r:id="rId17"/>
    <p:sldId id="348" r:id="rId18"/>
    <p:sldId id="313" r:id="rId19"/>
    <p:sldId id="320" r:id="rId20"/>
    <p:sldId id="327" r:id="rId21"/>
    <p:sldId id="321" r:id="rId22"/>
    <p:sldId id="322" r:id="rId23"/>
    <p:sldId id="328" r:id="rId24"/>
    <p:sldId id="323" r:id="rId25"/>
    <p:sldId id="326" r:id="rId26"/>
    <p:sldId id="329" r:id="rId27"/>
    <p:sldId id="314" r:id="rId28"/>
    <p:sldId id="332" r:id="rId29"/>
    <p:sldId id="331" r:id="rId30"/>
    <p:sldId id="333" r:id="rId31"/>
    <p:sldId id="335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1" r:id="rId58"/>
    <p:sldId id="393" r:id="rId59"/>
    <p:sldId id="396" r:id="rId60"/>
    <p:sldId id="397" r:id="rId61"/>
    <p:sldId id="398" r:id="rId62"/>
    <p:sldId id="399" r:id="rId63"/>
    <p:sldId id="400" r:id="rId64"/>
    <p:sldId id="401" r:id="rId65"/>
    <p:sldId id="402" r:id="rId66"/>
    <p:sldId id="403" r:id="rId67"/>
    <p:sldId id="404" r:id="rId68"/>
    <p:sldId id="405" r:id="rId69"/>
    <p:sldId id="408" r:id="rId70"/>
    <p:sldId id="410" r:id="rId71"/>
    <p:sldId id="411" r:id="rId72"/>
    <p:sldId id="412" r:id="rId73"/>
    <p:sldId id="413" r:id="rId74"/>
    <p:sldId id="414" r:id="rId75"/>
    <p:sldId id="415" r:id="rId76"/>
    <p:sldId id="416" r:id="rId77"/>
    <p:sldId id="417" r:id="rId78"/>
    <p:sldId id="418" r:id="rId79"/>
    <p:sldId id="315" r:id="rId80"/>
    <p:sldId id="337" r:id="rId81"/>
    <p:sldId id="336" r:id="rId82"/>
    <p:sldId id="338" r:id="rId83"/>
    <p:sldId id="339" r:id="rId84"/>
    <p:sldId id="340" r:id="rId85"/>
    <p:sldId id="341" r:id="rId86"/>
    <p:sldId id="343" r:id="rId87"/>
    <p:sldId id="420" r:id="rId88"/>
    <p:sldId id="421" r:id="rId89"/>
    <p:sldId id="422" r:id="rId90"/>
    <p:sldId id="423" r:id="rId91"/>
    <p:sldId id="424" r:id="rId92"/>
    <p:sldId id="425" r:id="rId93"/>
    <p:sldId id="426" r:id="rId94"/>
    <p:sldId id="427" r:id="rId95"/>
    <p:sldId id="428" r:id="rId96"/>
    <p:sldId id="429" r:id="rId97"/>
    <p:sldId id="430" r:id="rId98"/>
    <p:sldId id="431" r:id="rId99"/>
    <p:sldId id="432" r:id="rId100"/>
    <p:sldId id="433" r:id="rId101"/>
    <p:sldId id="434" r:id="rId102"/>
    <p:sldId id="435" r:id="rId103"/>
    <p:sldId id="436" r:id="rId104"/>
    <p:sldId id="437" r:id="rId105"/>
    <p:sldId id="438" r:id="rId106"/>
    <p:sldId id="310" r:id="rId107"/>
    <p:sldId id="300" r:id="rId108"/>
    <p:sldId id="301" r:id="rId10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FFFF"/>
    <a:srgbClr val="800080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86000" autoAdjust="0"/>
  </p:normalViewPr>
  <p:slideViewPr>
    <p:cSldViewPr>
      <p:cViewPr varScale="1">
        <p:scale>
          <a:sx n="88" d="100"/>
          <a:sy n="88" d="100"/>
        </p:scale>
        <p:origin x="-9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notesMaster" Target="notesMasters/notesMaster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handoutMaster" Target="handoutMasters/handoutMaster1.xml"/><Relationship Id="rId112" Type="http://schemas.openxmlformats.org/officeDocument/2006/relationships/printerSettings" Target="printerSettings/printerSettings1.bin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Penn ESE534 Spring2010 -- Gojman, Rubin and DeHon</a:t>
            </a: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6520FC40-8523-43A7-9398-B13330D2C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Penn ESE534 Spring2010 -- Gojman, Rubin and DeHon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EF6BE9BB-87C7-4476-9FB7-A069185FB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CE064-CFD1-4814-BFAB-E9173D7885F7}" type="slidenum">
              <a:rPr lang="en-US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9395" name="Notes Placeholder 2"/>
          <p:cNvSpPr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4233862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54D8C-2C23-44DF-84E2-AF9D0980F3B7}" type="slidenum">
              <a:rPr lang="en-US">
                <a:latin typeface="Times New Roman" pitchFamily="18" charset="0"/>
                <a:ea typeface="ＭＳ Ｐゴシック" pitchFamily="34" charset="-128"/>
              </a:rPr>
              <a:pPr/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7C9E0-C7DF-4A57-8482-33D74C5D1D8C}" type="slidenum">
              <a:rPr lang="en-US">
                <a:latin typeface="Times New Roman" pitchFamily="18" charset="0"/>
                <a:ea typeface="ＭＳ Ｐゴシック" pitchFamily="34" charset="-128"/>
              </a:rPr>
              <a:pPr/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E2E03-84FE-40A8-8A1D-940627751459}" type="slidenum">
              <a:rPr lang="en-US">
                <a:latin typeface="Times New Roman" pitchFamily="18" charset="0"/>
                <a:ea typeface="ＭＳ Ｐゴシック" pitchFamily="34" charset="-128"/>
              </a:rPr>
              <a:pPr/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205E6-BE07-400C-AA5A-0C93F073821F}" type="slidenum">
              <a:rPr lang="en-US">
                <a:latin typeface="Times New Roman" pitchFamily="18" charset="0"/>
                <a:ea typeface="ＭＳ Ｐゴシック" pitchFamily="34" charset="-128"/>
              </a:rPr>
              <a:pPr/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1-(1-0.85)</a:t>
            </a:r>
            <a:r>
              <a:rPr lang="en-US" baseline="30000" dirty="0" smtClean="0">
                <a:latin typeface="Times New Roman" pitchFamily="18" charset="0"/>
                <a:ea typeface="ＭＳ Ｐゴシック" pitchFamily="34" charset="-128"/>
              </a:rPr>
              <a:t>5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&gt;99.99%</a:t>
            </a:r>
          </a:p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92ECB-ECD9-4104-A9B2-67AF96CF9350}" type="slidenum">
              <a:rPr lang="en-US">
                <a:latin typeface="Times New Roman" pitchFamily="18" charset="0"/>
                <a:ea typeface="ＭＳ Ｐゴシック" pitchFamily="34" charset="-128"/>
              </a:rPr>
              <a:pPr/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A9AC3-FA31-4B50-A373-628BFD507DF3}" type="slidenum">
              <a:rPr lang="en-US">
                <a:latin typeface="Times New Roman" pitchFamily="18" charset="0"/>
                <a:ea typeface="ＭＳ Ｐゴシック" pitchFamily="34" charset="-128"/>
              </a:rPr>
              <a:pPr/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+-3</a:t>
            </a:r>
            <a:r>
              <a:rPr lang="en-US" dirty="0" smtClean="0">
                <a:solidFill>
                  <a:srgbClr val="3333CC"/>
                </a:solidFill>
                <a:latin typeface="Symbol" pitchFamily="18" charset="2"/>
                <a:ea typeface="ＭＳ Ｐゴシック" pitchFamily="34" charset="-128"/>
              </a:rPr>
              <a:t>s</a:t>
            </a:r>
          </a:p>
          <a:p>
            <a:r>
              <a:rPr lang="en-US" dirty="0" smtClean="0">
                <a:solidFill>
                  <a:srgbClr val="3333CC"/>
                </a:solidFill>
                <a:latin typeface="Symbol" pitchFamily="18" charset="2"/>
                <a:ea typeface="ＭＳ Ｐゴシック" pitchFamily="34" charset="-128"/>
              </a:rPr>
              <a:t>.21nA</a:t>
            </a:r>
          </a:p>
          <a:p>
            <a:r>
              <a:rPr lang="en-US" dirty="0" smtClean="0">
                <a:solidFill>
                  <a:srgbClr val="3333CC"/>
                </a:solidFill>
                <a:latin typeface="Symbol" pitchFamily="18" charset="2"/>
                <a:ea typeface="ＭＳ Ｐゴシック" pitchFamily="34" charset="-128"/>
              </a:rPr>
              <a:t>1nA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BE9BB-87C7-4476-9FB7-A069185FB4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1203" name="Notes Placeholder 2"/>
          <p:cNvSpPr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4233862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2227" name="Notes Placeholder 2"/>
          <p:cNvSpPr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4233862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3251" name="Notes Placeholder 2"/>
          <p:cNvSpPr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4233862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4275" name="Notes Placeholder 2"/>
          <p:cNvSpPr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4233862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1DDE4FC-74FE-44B1-B2E4-AD45E3A80136}" type="slidenum">
              <a:rPr lang="en-US" smtClean="0"/>
              <a:pPr lvl="0"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1DDE4FC-74FE-44B1-B2E4-AD45E3A80136}" type="slidenum">
              <a:rPr lang="en-US" smtClean="0"/>
              <a:pPr lvl="0"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5299" name="Notes Placeholder 2"/>
          <p:cNvSpPr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4233862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398"/>
            <a:ext cx="5851821" cy="42342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198BF7-585E-4A52-9F6D-1CA31166DC80}" type="slidenum">
              <a:rPr lang="en-US"/>
              <a:pPr/>
              <a:t>87</a:t>
            </a:fld>
            <a:endParaRPr 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0988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93389D-5786-4C04-8099-0017B28FDE10}" type="slidenum">
              <a:rPr lang="en-US"/>
              <a:pPr/>
              <a:t>88</a:t>
            </a:fld>
            <a:endParaRPr 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0988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070ADE-197F-4172-8C0B-B04FBD7EB2B3}" type="slidenum">
              <a:rPr lang="en-US"/>
              <a:pPr/>
              <a:t>89</a:t>
            </a:fld>
            <a:endParaRPr lang="en-US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1290638" y="728663"/>
            <a:ext cx="4733925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59300"/>
            <a:ext cx="5853112" cy="42672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7640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latin typeface="Arial" charset="0"/>
                <a:ea typeface="Bitstream Vera Sans" charset="0"/>
                <a:cs typeface="Bitstream Vera Sans" charset="0"/>
              </a:rPr>
              <a:t>Make each bs a little different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Bitstream Vera Sans" charset="0"/>
              <a:cs typeface="Bitstream Vera Sans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latin typeface="Arial" charset="0"/>
                <a:ea typeface="Bitstream Vera Sans" charset="0"/>
                <a:cs typeface="Bitstream Vera Sans" charset="0"/>
              </a:rPr>
              <a:t>The way we do it now, we spend a lot of time prepparing the bitstream so that we don't have to spend much time on each chip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Bitstream Vera Sans" charset="0"/>
              <a:cs typeface="Bitstream Vera Sans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latin typeface="Arial" charset="0"/>
                <a:ea typeface="Bitstream Vera Sans" charset="0"/>
                <a:cs typeface="Bitstream Vera Sans" charset="0"/>
              </a:rPr>
              <a:t>Bad is that it doesn't let us avoid deffects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Bitstream Vera Sans" charset="0"/>
              <a:cs typeface="Bitstream Vera Sans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Bitstream Vera Sans" charset="0"/>
              <a:cs typeface="Bitstream Vera Sans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latin typeface="Arial" charset="0"/>
                <a:ea typeface="Bitstream Vera Sans" charset="0"/>
                <a:cs typeface="Bitstream Vera Sans" charset="0"/>
              </a:rPr>
              <a:t>Label things for the single bitstream case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Bitstream Vera Sans" charset="0"/>
              <a:cs typeface="Bitstream Vera Sans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latin typeface="Arial" charset="0"/>
                <a:ea typeface="Bitstream Vera Sans" charset="0"/>
                <a:cs typeface="Bitstream Vera Sans" charset="0"/>
              </a:rPr>
              <a:t>Make the chips spotty, see if we can make them look sick with different deffects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Bitstream Vera Sans" charset="0"/>
              <a:cs typeface="Bitstream Vera Sans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latin typeface="Arial" charset="0"/>
                <a:ea typeface="Bitstream Vera Sans" charset="0"/>
                <a:cs typeface="Bitstream Vera Sans" charset="0"/>
              </a:rPr>
              <a:t>“maybe mention the feedback from the chip”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10BB45-3DED-499A-9E6C-2DE485AD9029}" type="slidenum">
              <a:rPr lang="en-US"/>
              <a:pPr/>
              <a:t>90</a:t>
            </a:fld>
            <a:endParaRPr lang="en-US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290638" y="728663"/>
            <a:ext cx="4733925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6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59300"/>
            <a:ext cx="5853112" cy="42672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7640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latin typeface="Arial" charset="0"/>
                <a:ea typeface="Bitstream Vera Sans" charset="0"/>
                <a:cs typeface="Bitstream Vera Sans" charset="0"/>
              </a:rPr>
              <a:t>Make each bs a little different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Bitstream Vera Sans" charset="0"/>
              <a:cs typeface="Bitstream Vera Sans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latin typeface="Arial" charset="0"/>
                <a:ea typeface="Bitstream Vera Sans" charset="0"/>
                <a:cs typeface="Bitstream Vera Sans" charset="0"/>
              </a:rPr>
              <a:t>The way we do it now, we spend a lot of time prepparing the bitstream so that we don't have to spend much time on each chip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Bitstream Vera Sans" charset="0"/>
              <a:cs typeface="Bitstream Vera Sans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latin typeface="Arial" charset="0"/>
                <a:ea typeface="Bitstream Vera Sans" charset="0"/>
                <a:cs typeface="Bitstream Vera Sans" charset="0"/>
              </a:rPr>
              <a:t>Bad is that it doesn't let us avoid deffects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Bitstream Vera Sans" charset="0"/>
              <a:cs typeface="Bitstream Vera Sans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Bitstream Vera Sans" charset="0"/>
              <a:cs typeface="Bitstream Vera Sans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latin typeface="Arial" charset="0"/>
                <a:ea typeface="Bitstream Vera Sans" charset="0"/>
                <a:cs typeface="Bitstream Vera Sans" charset="0"/>
              </a:rPr>
              <a:t>Label things for the single bitstream case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Bitstream Vera Sans" charset="0"/>
              <a:cs typeface="Bitstream Vera Sans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latin typeface="Arial" charset="0"/>
                <a:ea typeface="Bitstream Vera Sans" charset="0"/>
                <a:cs typeface="Bitstream Vera Sans" charset="0"/>
              </a:rPr>
              <a:t>Make the chips spotty, see if we can make them look sick with different deffects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Bitstream Vera Sans" charset="0"/>
              <a:cs typeface="Bitstream Vera Sans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latin typeface="Arial" charset="0"/>
                <a:ea typeface="Bitstream Vera Sans" charset="0"/>
                <a:cs typeface="Bitstream Vera Sans" charset="0"/>
              </a:rPr>
              <a:t>“maybe mention the feedback from the chip”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70B15D-2441-4130-B64E-322019913C49}" type="slidenum">
              <a:rPr lang="en-US"/>
              <a:pPr/>
              <a:t>91</a:t>
            </a:fld>
            <a:endParaRPr 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0988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57AF4F-F4FB-4EBB-A8FF-A5B3595454EE}" type="slidenum">
              <a:rPr lang="en-US"/>
              <a:pPr/>
              <a:t>92</a:t>
            </a:fld>
            <a:endParaRPr lang="en-US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0988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CD9F4C-A9C0-4E48-AEF8-DD6887F76D46}" type="slidenum">
              <a:rPr lang="en-US"/>
              <a:pPr/>
              <a:t>93</a:t>
            </a:fld>
            <a:endParaRPr lang="en-US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0988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30152C-F74E-4D82-B177-EC9BB31418A8}" type="slidenum">
              <a:rPr lang="en-US"/>
              <a:pPr/>
              <a:t>94</a:t>
            </a:fld>
            <a:endParaRPr lang="en-US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0988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5F35D4-E9B6-4A8B-B79A-027F21E658AA}" type="slidenum">
              <a:rPr lang="en-US"/>
              <a:pPr/>
              <a:t>95</a:t>
            </a:fld>
            <a:endParaRPr lang="en-US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0988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6323" name="Notes Placeholder 2"/>
          <p:cNvSpPr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4233862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C0F03B-2184-4AFB-9859-EAD2AB65883E}" type="slidenum">
              <a:rPr lang="en-US"/>
              <a:pPr/>
              <a:t>96</a:t>
            </a:fld>
            <a:endParaRPr lang="en-US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0988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EFF26A-28FA-4C43-81BD-837CDA0147F5}" type="slidenum">
              <a:rPr lang="en-US"/>
              <a:pPr/>
              <a:t>97</a:t>
            </a:fld>
            <a:endParaRPr lang="en-US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0988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301A17-62FD-4799-A152-B9C80B33F452}" type="slidenum">
              <a:rPr lang="en-US"/>
              <a:pPr/>
              <a:t>98</a:t>
            </a:fld>
            <a:endParaRPr lang="en-US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0988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65C578-5D43-4648-A0B1-BD3C0B430523}" type="slidenum">
              <a:rPr lang="en-US"/>
              <a:pPr/>
              <a:t>99</a:t>
            </a:fld>
            <a:endParaRPr lang="en-US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0988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212D80-5203-4A07-A4BA-2801633D7D0C}" type="slidenum">
              <a:rPr lang="en-US"/>
              <a:pPr/>
              <a:t>100</a:t>
            </a:fld>
            <a:endParaRPr lang="en-US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0988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69B499-9B37-491D-B7F1-B1DE9947AED3}" type="slidenum">
              <a:rPr lang="en-US"/>
              <a:pPr/>
              <a:t>101</a:t>
            </a:fld>
            <a:endParaRPr lang="en-US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0988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CDB658-0E40-4FB7-A919-6775C7F7DD99}" type="slidenum">
              <a:rPr lang="en-US"/>
              <a:pPr/>
              <a:t>102</a:t>
            </a:fld>
            <a:endParaRPr lang="en-US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0988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34ADAD-FAEA-4998-B91B-9A6C4C6E27F2}" type="slidenum">
              <a:rPr lang="en-US"/>
              <a:pPr/>
              <a:t>103</a:t>
            </a:fld>
            <a:endParaRPr lang="en-US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8663"/>
            <a:ext cx="4795837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0988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55877A-4011-4F31-A333-795DEA56F08C}" type="slidenum">
              <a:rPr lang="en-US"/>
              <a:pPr/>
              <a:t>104</a:t>
            </a:fld>
            <a:endParaRPr lang="en-US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8663"/>
            <a:ext cx="4795837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0988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042354-9E53-4C01-AF5E-86F0B9CB754D}" type="slidenum">
              <a:rPr lang="en-US"/>
              <a:pPr/>
              <a:t>105</a:t>
            </a:fld>
            <a:endParaRPr lang="en-US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7425" cy="3597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0988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7347" name="Notes Placeholder 2"/>
          <p:cNvSpPr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4233862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8371" name="Notes Placeholder 2"/>
          <p:cNvSpPr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4233862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ESE534 Spring2010 --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6737B-32AC-42A9-BA63-6437A0CA9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ESE534 Spring2010 --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E6BAB-E61A-4DDB-B75D-23BD2FDE6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ESE534 Spring2010 --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53EC-770E-449A-A7D6-061B7BD76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ESE534 Spring2010 --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51656-A9AB-421F-B833-D67FAE32C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ESE534 Spring2010 --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F07EE-8B2D-43D5-8769-6536EC2AD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ESE534 Spring2010 --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4F4E3-355F-4980-B85F-D9725CC8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ESE534 Spring2010 -- DeHon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E613-45EC-45CE-AE99-DC840F83B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ESE534 Spring2010 -- DeHon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F18B-2608-41B9-9A81-24076AF09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ESE534 Spring2010 -- DeHon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8E488-B735-4D85-8ECB-B0BB255D1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ESE534 Spring2010 --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6E9B0-20FE-47A3-B470-9F5D0843A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ESE534 Spring2010 --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0DD2-E027-43AF-93E2-5BBCA5589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525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66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Penn ESE534 Spring2010 -- DeHon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FB6E990-618F-47C6-9AF3-42056491A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Relationship Id="rId11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2.png"/><Relationship Id="rId5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1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15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8.emf"/><Relationship Id="rId5" Type="http://schemas.openxmlformats.org/officeDocument/2006/relationships/image" Target="file:///C:\Users\bgojman\Documents\fpt09\Images\nonOrigianl\nanoPLA.emf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42.png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3.emf"/><Relationship Id="rId5" Type="http://schemas.openxmlformats.org/officeDocument/2006/relationships/image" Target="../media/image27.emf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0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1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3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4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5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6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6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6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3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4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gi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6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8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88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88.png"/><Relationship Id="rId5" Type="http://schemas.openxmlformats.org/officeDocument/2006/relationships/image" Target="../media/image91.png"/><Relationship Id="rId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88.png"/><Relationship Id="rId5" Type="http://schemas.openxmlformats.org/officeDocument/2006/relationships/image" Target="../media/image91.png"/><Relationship Id="rId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DC07A9-9EFB-4166-8D6D-91B9D370DDE1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1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ESE534: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Computer Organization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Day 16:  March 24, 2010</a:t>
            </a:r>
          </a:p>
          <a:p>
            <a:r>
              <a:rPr lang="en-US" smtClean="0">
                <a:ea typeface="ＭＳ Ｐゴシック" pitchFamily="34" charset="-128"/>
              </a:rPr>
              <a:t>Component-Specific Mapping</a:t>
            </a:r>
          </a:p>
        </p:txBody>
      </p:sp>
      <p:pic>
        <p:nvPicPr>
          <p:cNvPr id="2054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882650"/>
            <a:ext cx="31940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2"/>
          <p:cNvSpPr>
            <a:spLocks noGrp="1"/>
          </p:cNvSpPr>
          <p:nvPr>
            <p:ph type="title" idx="4294967295"/>
          </p:nvPr>
        </p:nvSpPr>
        <p:spPr>
          <a:xfrm>
            <a:off x="144463" y="314325"/>
            <a:ext cx="8229600" cy="1063625"/>
          </a:xfrm>
        </p:spPr>
        <p:txBody>
          <a:bodyPr/>
          <a:lstStyle/>
          <a:p>
            <a:pPr algn="l">
              <a:buSzPct val="45000"/>
              <a:buFont typeface="StarSymbol"/>
              <a:buNone/>
            </a:pPr>
            <a:r>
              <a:rPr lang="en-US" smtClean="0">
                <a:ea typeface="ＭＳ Ｐゴシック" pitchFamily="34" charset="-128"/>
              </a:rPr>
              <a:t>NanoPLA Block Circuit Diagram</a:t>
            </a:r>
          </a:p>
        </p:txBody>
      </p:sp>
      <p:pic>
        <p:nvPicPr>
          <p:cNvPr id="10244" name="Picture 6" descr="0.e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5" y="1978025"/>
            <a:ext cx="5592763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405688" y="939800"/>
            <a:ext cx="1312862" cy="968375"/>
          </a:xfrm>
          <a:prstGeom prst="round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36" tIns="41469" rIns="82936" bIns="4146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Penn ESE534 Spring2010 -- DeHon</a:t>
            </a:r>
          </a:p>
        </p:txBody>
      </p:sp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1477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Primary Routing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4525962"/>
          </a:xfrm>
          <a:ln/>
        </p:spPr>
        <p:txBody>
          <a:bodyPr/>
          <a:lstStyle/>
          <a:p>
            <a:pPr marL="336550" indent="-336550"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Mask extra resources for later</a:t>
            </a:r>
          </a:p>
          <a:p>
            <a:pPr marL="336550" indent="-336550"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Normal routing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3109913"/>
            <a:ext cx="5270500" cy="344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8" y="3109913"/>
            <a:ext cx="5270500" cy="344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988" y="3109913"/>
            <a:ext cx="5270500" cy="344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988" y="3109913"/>
            <a:ext cx="5270500" cy="344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4988" y="3109913"/>
            <a:ext cx="5270500" cy="344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97625" y="3160713"/>
            <a:ext cx="2286000" cy="327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97625" y="3160713"/>
            <a:ext cx="2286000" cy="327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97625" y="3160713"/>
            <a:ext cx="2286000" cy="327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97625" y="3160713"/>
            <a:ext cx="2286000" cy="327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Penn ESE534 Spring2010 -- DeHon</a:t>
            </a:r>
          </a:p>
        </p:txBody>
      </p:sp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1477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Prepare for Alternatives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4525962"/>
          </a:xfrm>
          <a:ln/>
        </p:spPr>
        <p:txBody>
          <a:bodyPr/>
          <a:lstStyle/>
          <a:p>
            <a:pPr marL="336550" indent="-336550"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Mask used resources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3111500"/>
            <a:ext cx="5270500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7625" y="3160713"/>
            <a:ext cx="2286000" cy="327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988" y="3111500"/>
            <a:ext cx="5270500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Penn ESE534 Spring2010 -- DeHon</a:t>
            </a:r>
          </a:p>
        </p:txBody>
      </p:sp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1477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Generate Bitstream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4525962"/>
          </a:xfrm>
          <a:ln/>
        </p:spPr>
        <p:txBody>
          <a:bodyPr/>
          <a:lstStyle/>
          <a:p>
            <a:pPr marL="336550" indent="-336550"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Favorite shortest path search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25" y="3160713"/>
            <a:ext cx="2286000" cy="327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8" y="3111500"/>
            <a:ext cx="5270500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988" y="3111500"/>
            <a:ext cx="5270500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988" y="3111500"/>
            <a:ext cx="5270500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4988" y="3111500"/>
            <a:ext cx="5270500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97625" y="3160713"/>
            <a:ext cx="2286000" cy="327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97625" y="3160713"/>
            <a:ext cx="2286000" cy="327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97625" y="3160713"/>
            <a:ext cx="2286000" cy="327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Penn ESE534 Spring2010 -- DeHon</a:t>
            </a: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63" y="187325"/>
            <a:ext cx="8667750" cy="650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Penn ESE534 Spring2010 -- DeHon</a:t>
            </a: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63" y="187325"/>
            <a:ext cx="8667750" cy="650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3" y="41275"/>
            <a:ext cx="9144000" cy="685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Penn ESE534 Spring2010 -- DeHon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41275"/>
            <a:ext cx="9144000" cy="685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344425-A47A-4820-AF53-81EF89062A00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106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Admin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Homework 7 due Monday</a:t>
            </a:r>
          </a:p>
          <a:p>
            <a:r>
              <a:rPr lang="en-US" smtClean="0">
                <a:ea typeface="ＭＳ Ｐゴシック" pitchFamily="34" charset="-128"/>
              </a:rPr>
              <a:t>No office hours today (André away)</a:t>
            </a:r>
          </a:p>
          <a:p>
            <a:r>
              <a:rPr lang="en-US" smtClean="0">
                <a:ea typeface="ＭＳ Ｐゴシック" pitchFamily="34" charset="-128"/>
              </a:rPr>
              <a:t>Reading for Monday on web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Classic paper on Rent’s Rule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95269-6A6A-46EC-A241-55B66DD0FCE8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107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Big Ideas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[MSB Ideas]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87575"/>
            <a:ext cx="7772400" cy="3840163"/>
          </a:xfrm>
        </p:spPr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Nanoscale</a:t>
            </a:r>
            <a:r>
              <a:rPr lang="en-US" dirty="0" smtClean="0">
                <a:ea typeface="ＭＳ Ｐゴシック" pitchFamily="34" charset="-128"/>
              </a:rPr>
              <a:t> Integrated Circuits are like snowflakes – each unique</a:t>
            </a:r>
          </a:p>
          <a:p>
            <a:r>
              <a:rPr lang="en-US" dirty="0" smtClean="0">
                <a:ea typeface="ＭＳ Ｐゴシック" pitchFamily="34" charset="-128"/>
              </a:rPr>
              <a:t>Cannot expect perfect ICs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…or even perfect building blocks</a:t>
            </a:r>
          </a:p>
          <a:p>
            <a:r>
              <a:rPr lang="en-US" dirty="0" smtClean="0">
                <a:ea typeface="ＭＳ Ｐゴシック" pitchFamily="34" charset="-128"/>
              </a:rPr>
              <a:t>But even defective components are often “good enough” </a:t>
            </a:r>
          </a:p>
          <a:p>
            <a:r>
              <a:rPr lang="en-US" dirty="0" smtClean="0">
                <a:ea typeface="ＭＳ Ｐゴシック" pitchFamily="34" charset="-128"/>
              </a:rPr>
              <a:t>Post-fabrication matching allows us to assign functions based on capabilities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C0C62F-0C76-4B67-8A4D-80CD80ED65C2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108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Big Ideas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[MSB-1 Ideas]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87575"/>
            <a:ext cx="7772400" cy="38401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Matching in </a:t>
            </a:r>
            <a:r>
              <a:rPr lang="en-US" dirty="0" err="1" smtClean="0">
                <a:ea typeface="ＭＳ Ｐゴシック" pitchFamily="34" charset="-128"/>
              </a:rPr>
              <a:t>nanoPLA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5% </a:t>
            </a:r>
            <a:r>
              <a:rPr lang="en-US" dirty="0" err="1" smtClean="0">
                <a:ea typeface="ＭＳ Ｐゴシック" pitchFamily="34" charset="-128"/>
              </a:rPr>
              <a:t>crosspoint</a:t>
            </a:r>
            <a:r>
              <a:rPr lang="en-US" dirty="0" smtClean="0">
                <a:ea typeface="ＭＳ Ｐゴシック" pitchFamily="34" charset="-128"/>
              </a:rPr>
              <a:t> non-programmable defects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en-US" dirty="0" smtClean="0">
                <a:ea typeface="ＭＳ Ｐゴシック" pitchFamily="34" charset="-128"/>
              </a:rPr>
              <a:t>=38% variation in </a:t>
            </a:r>
            <a:r>
              <a:rPr lang="en-US" dirty="0" err="1" smtClean="0">
                <a:ea typeface="ＭＳ Ｐゴシック" pitchFamily="34" charset="-128"/>
              </a:rPr>
              <a:t>V</a:t>
            </a:r>
            <a:r>
              <a:rPr lang="en-US" baseline="-25000" dirty="0" err="1" smtClean="0">
                <a:ea typeface="ＭＳ Ｐゴシック" pitchFamily="34" charset="-128"/>
              </a:rPr>
              <a:t>th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Defect-aware routing in FPGAs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10% switch and segment defects with full knowledge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1% with pre-computed alternatives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882650"/>
            <a:ext cx="31940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2"/>
          <p:cNvSpPr>
            <a:spLocks noGrp="1"/>
          </p:cNvSpPr>
          <p:nvPr>
            <p:ph type="title" idx="4294967295"/>
          </p:nvPr>
        </p:nvSpPr>
        <p:spPr>
          <a:xfrm>
            <a:off x="144463" y="314325"/>
            <a:ext cx="8229600" cy="1063625"/>
          </a:xfrm>
        </p:spPr>
        <p:txBody>
          <a:bodyPr/>
          <a:lstStyle/>
          <a:p>
            <a:pPr algn="l">
              <a:buSzPct val="45000"/>
              <a:buFont typeface="StarSymbol"/>
              <a:buNone/>
            </a:pPr>
            <a:r>
              <a:rPr lang="en-US" smtClean="0">
                <a:ea typeface="ＭＳ Ｐゴシック" pitchFamily="34" charset="-128"/>
              </a:rPr>
              <a:t>NanoPLA Block Circuit Diagram</a:t>
            </a:r>
          </a:p>
        </p:txBody>
      </p:sp>
      <p:pic>
        <p:nvPicPr>
          <p:cNvPr id="11268" name="Picture 6" descr="0.e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5" y="1978025"/>
            <a:ext cx="5592763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543800" y="2254250"/>
            <a:ext cx="1036638" cy="966788"/>
          </a:xfrm>
          <a:prstGeom prst="round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36" tIns="41469" rIns="82936" bIns="4146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882650"/>
            <a:ext cx="31940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2"/>
          <p:cNvSpPr>
            <a:spLocks noGrp="1"/>
          </p:cNvSpPr>
          <p:nvPr>
            <p:ph type="title" idx="4294967295"/>
          </p:nvPr>
        </p:nvSpPr>
        <p:spPr>
          <a:xfrm>
            <a:off x="144463" y="314325"/>
            <a:ext cx="8229600" cy="1063625"/>
          </a:xfrm>
        </p:spPr>
        <p:txBody>
          <a:bodyPr/>
          <a:lstStyle/>
          <a:p>
            <a:pPr algn="l">
              <a:buSzPct val="45000"/>
              <a:buFont typeface="StarSymbol"/>
              <a:buNone/>
            </a:pPr>
            <a:r>
              <a:rPr lang="en-US" smtClean="0">
                <a:ea typeface="ＭＳ Ｐゴシック" pitchFamily="34" charset="-128"/>
              </a:rPr>
              <a:t>NanoPLA Block Circuit Diagram</a:t>
            </a:r>
          </a:p>
        </p:txBody>
      </p:sp>
      <p:pic>
        <p:nvPicPr>
          <p:cNvPr id="12292" name="Picture 6" descr="0.e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5" y="1978025"/>
            <a:ext cx="5592763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405688" y="5295900"/>
            <a:ext cx="1312862" cy="966788"/>
          </a:xfrm>
          <a:prstGeom prst="round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36" tIns="41469" rIns="82936" bIns="4146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5450" y="5295900"/>
            <a:ext cx="2262188" cy="1006475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>
              <a:defRPr/>
            </a:pPr>
            <a:r>
              <a:rPr lang="en-US" sz="6000" b="1" dirty="0">
                <a:latin typeface="+mj-lt"/>
                <a:ea typeface="ＭＳ Ｐゴシック" charset="-128"/>
              </a:rPr>
              <a:t>Invert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882650"/>
            <a:ext cx="31940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2"/>
          <p:cNvSpPr>
            <a:spLocks noGrp="1"/>
          </p:cNvSpPr>
          <p:nvPr>
            <p:ph type="title" idx="4294967295"/>
          </p:nvPr>
        </p:nvSpPr>
        <p:spPr>
          <a:xfrm>
            <a:off x="144463" y="314325"/>
            <a:ext cx="8229600" cy="1063625"/>
          </a:xfrm>
        </p:spPr>
        <p:txBody>
          <a:bodyPr/>
          <a:lstStyle/>
          <a:p>
            <a:pPr algn="l">
              <a:buSzPct val="45000"/>
              <a:buFont typeface="StarSymbol"/>
              <a:buNone/>
            </a:pPr>
            <a:r>
              <a:rPr lang="en-US" smtClean="0">
                <a:ea typeface="ＭＳ Ｐゴシック" pitchFamily="34" charset="-128"/>
              </a:rPr>
              <a:t>NanoPLA Block Circuit Diagram</a:t>
            </a:r>
          </a:p>
        </p:txBody>
      </p:sp>
      <p:pic>
        <p:nvPicPr>
          <p:cNvPr id="13316" name="Picture 6" descr="0.e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5" y="1978025"/>
            <a:ext cx="5592763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543800" y="3913188"/>
            <a:ext cx="1036638" cy="1382712"/>
          </a:xfrm>
          <a:prstGeom prst="round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36" tIns="41469" rIns="82936" bIns="4146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5450" y="5295900"/>
            <a:ext cx="2262188" cy="1006475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>
              <a:defRPr/>
            </a:pPr>
            <a:r>
              <a:rPr lang="en-US" sz="6000" b="1" dirty="0">
                <a:latin typeface="+mj-lt"/>
                <a:ea typeface="ＭＳ Ｐゴシック" charset="-128"/>
              </a:rPr>
              <a:t>Invert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882650"/>
            <a:ext cx="31940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2"/>
          <p:cNvSpPr>
            <a:spLocks noGrp="1"/>
          </p:cNvSpPr>
          <p:nvPr>
            <p:ph type="title" idx="4294967295"/>
          </p:nvPr>
        </p:nvSpPr>
        <p:spPr>
          <a:xfrm>
            <a:off x="144463" y="314325"/>
            <a:ext cx="8229600" cy="1063625"/>
          </a:xfrm>
        </p:spPr>
        <p:txBody>
          <a:bodyPr/>
          <a:lstStyle/>
          <a:p>
            <a:pPr algn="l">
              <a:buSzPct val="45000"/>
              <a:buFont typeface="StarSymbol"/>
              <a:buNone/>
            </a:pPr>
            <a:r>
              <a:rPr lang="en-US" smtClean="0">
                <a:ea typeface="ＭＳ Ｐゴシック" pitchFamily="34" charset="-128"/>
              </a:rPr>
              <a:t>NanoPLA Block Circuit Diagram</a:t>
            </a:r>
          </a:p>
        </p:txBody>
      </p:sp>
      <p:pic>
        <p:nvPicPr>
          <p:cNvPr id="14340" name="Picture 6" descr="0.e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5" y="1978025"/>
            <a:ext cx="5592763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022975" y="4879975"/>
            <a:ext cx="2489200" cy="346075"/>
          </a:xfrm>
          <a:prstGeom prst="round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36" tIns="41469" rIns="82936" bIns="4146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5450" y="5295900"/>
            <a:ext cx="2262188" cy="1006475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>
              <a:defRPr/>
            </a:pPr>
            <a:r>
              <a:rPr lang="en-US" sz="6000" b="1" dirty="0">
                <a:latin typeface="+mj-lt"/>
                <a:ea typeface="ＭＳ Ｐゴシック" charset="-128"/>
              </a:rPr>
              <a:t>Invert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2913" y="5364163"/>
            <a:ext cx="1320800" cy="1008062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>
              <a:defRPr/>
            </a:pPr>
            <a:r>
              <a:rPr lang="en-US" sz="6000" b="1" dirty="0">
                <a:latin typeface="+mj-lt"/>
                <a:ea typeface="ＭＳ Ｐゴシック" charset="-128"/>
              </a:rPr>
              <a:t>OR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882650"/>
            <a:ext cx="31940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2"/>
          <p:cNvSpPr>
            <a:spLocks noGrp="1"/>
          </p:cNvSpPr>
          <p:nvPr>
            <p:ph type="title" idx="4294967295"/>
          </p:nvPr>
        </p:nvSpPr>
        <p:spPr>
          <a:xfrm>
            <a:off x="147638" y="314325"/>
            <a:ext cx="8229600" cy="1063625"/>
          </a:xfrm>
        </p:spPr>
        <p:txBody>
          <a:bodyPr/>
          <a:lstStyle/>
          <a:p>
            <a:pPr algn="l">
              <a:buSzPct val="45000"/>
              <a:buFont typeface="StarSymbol"/>
              <a:buNone/>
            </a:pPr>
            <a:r>
              <a:rPr lang="en-US" smtClean="0">
                <a:ea typeface="ＭＳ Ｐゴシック" pitchFamily="34" charset="-128"/>
              </a:rPr>
              <a:t>NanoPLA Block Circuit Diagram</a:t>
            </a:r>
          </a:p>
        </p:txBody>
      </p:sp>
      <p:pic>
        <p:nvPicPr>
          <p:cNvPr id="15364" name="Picture 6" descr="0.e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5" y="1978025"/>
            <a:ext cx="5592763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5450" y="5295900"/>
            <a:ext cx="4473575" cy="1006475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>
              <a:defRPr/>
            </a:pPr>
            <a:r>
              <a:rPr lang="en-US" sz="6000" b="1" dirty="0">
                <a:latin typeface="+mj-lt"/>
                <a:ea typeface="ＭＳ Ｐゴシック" charset="-128"/>
              </a:rPr>
              <a:t>NAND-Term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0"/>
          <p:cNvGrpSpPr>
            <a:grpSpLocks/>
          </p:cNvGrpSpPr>
          <p:nvPr/>
        </p:nvGrpSpPr>
        <p:grpSpPr bwMode="auto">
          <a:xfrm>
            <a:off x="5608638" y="801688"/>
            <a:ext cx="3194050" cy="5886450"/>
            <a:chOff x="1154112" y="884237"/>
            <a:chExt cx="3521653" cy="6488418"/>
          </a:xfrm>
        </p:grpSpPr>
        <p:sp>
          <p:nvSpPr>
            <p:cNvPr id="8" name="Freeform 7"/>
            <p:cNvSpPr/>
            <p:nvPr/>
          </p:nvSpPr>
          <p:spPr>
            <a:xfrm>
              <a:off x="1231126" y="884237"/>
              <a:ext cx="3351871" cy="5788481"/>
            </a:xfrm>
            <a:custGeom>
              <a:avLst>
                <a:gd name="f0" fmla="val 137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chemeClr val="bg1"/>
            </a:solidFill>
            <a:ln w="381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08000" tIns="63000" rIns="108000" bIns="63000" anchor="ctr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buFont typeface="StarSymbol"/>
                <a:buNone/>
                <a:defRPr/>
              </a:pPr>
              <a:endParaRPr lang="en-US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pic>
          <p:nvPicPr>
            <p:cNvPr id="16393" name="Picture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4112" y="973800"/>
              <a:ext cx="3521653" cy="6398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7" name="Title 2"/>
          <p:cNvSpPr>
            <a:spLocks noGrp="1"/>
          </p:cNvSpPr>
          <p:nvPr>
            <p:ph type="title" idx="4294967295"/>
          </p:nvPr>
        </p:nvSpPr>
        <p:spPr>
          <a:xfrm>
            <a:off x="144463" y="314325"/>
            <a:ext cx="8229600" cy="1063625"/>
          </a:xfrm>
        </p:spPr>
        <p:txBody>
          <a:bodyPr/>
          <a:lstStyle/>
          <a:p>
            <a:pPr>
              <a:buSzPct val="45000"/>
              <a:buFont typeface="StarSymbol"/>
              <a:buNone/>
            </a:pPr>
            <a:r>
              <a:rPr lang="en-US" smtClean="0">
                <a:ea typeface="ＭＳ Ｐゴシック" pitchFamily="34" charset="-128"/>
              </a:rPr>
              <a:t>NanoPLA</a:t>
            </a:r>
          </a:p>
        </p:txBody>
      </p:sp>
      <p:pic>
        <p:nvPicPr>
          <p:cNvPr id="4" name="Picture 3" descr="C:\Users\bgojman\Documents\fpt09\Images\nonOrigianl\nanoPLA.emf"/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12713" y="1873250"/>
            <a:ext cx="5551487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2360613" y="3082925"/>
            <a:ext cx="690562" cy="76041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lIns="97957" tIns="57141" rIns="97957" bIns="57141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Font typeface="StarSymbol"/>
              <a:buNone/>
              <a:defRPr/>
            </a:pPr>
            <a:endParaRPr lang="en-US" dirty="0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2428875" y="3843338"/>
            <a:ext cx="3317875" cy="2143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2360613" y="801688"/>
            <a:ext cx="3455987" cy="23510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144463" y="314325"/>
            <a:ext cx="8229600" cy="1063625"/>
          </a:xfrm>
        </p:spPr>
        <p:txBody>
          <a:bodyPr/>
          <a:lstStyle/>
          <a:p>
            <a:pPr>
              <a:buSzPct val="45000"/>
              <a:buFont typeface="StarSymbol"/>
              <a:buNone/>
            </a:pPr>
            <a:r>
              <a:rPr lang="en-US" smtClean="0">
                <a:ea typeface="ＭＳ Ｐゴシック" pitchFamily="34" charset="-128"/>
              </a:rPr>
              <a:t>NanoPLA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2788" y="2039938"/>
            <a:ext cx="3336925" cy="3975100"/>
          </a:xfrm>
          <a:prstGeom prst="rect">
            <a:avLst/>
          </a:prstGeom>
          <a:noFill/>
          <a:ln>
            <a:noFill/>
          </a:ln>
        </p:spPr>
        <p:txBody>
          <a:bodyPr lIns="81631" tIns="40816" rIns="81631" bIns="40816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/>
            </a:pPr>
            <a:r>
              <a:rPr lang="en-US" dirty="0">
                <a:latin typeface="+mj-lt"/>
                <a:ea typeface="DejaVu Sans" pitchFamily="2"/>
                <a:cs typeface="DejaVu Sans" pitchFamily="2"/>
              </a:rPr>
              <a:t> Tiled programmable logic blocks</a:t>
            </a:r>
          </a:p>
          <a:p>
            <a:pPr>
              <a:defRPr/>
            </a:pPr>
            <a:endParaRPr lang="en-US" dirty="0">
              <a:latin typeface="+mj-lt"/>
              <a:ea typeface="DejaVu Sans" pitchFamily="2"/>
              <a:cs typeface="DejaVu Sans" pitchFamily="2"/>
            </a:endParaRPr>
          </a:p>
          <a:p>
            <a:pPr>
              <a:defRPr/>
            </a:pPr>
            <a:r>
              <a:rPr lang="en-US" dirty="0">
                <a:latin typeface="+mj-lt"/>
                <a:ea typeface="DejaVu Sans" pitchFamily="2"/>
                <a:cs typeface="DejaVu Sans" pitchFamily="2"/>
              </a:rPr>
              <a:t> Manhattan routing</a:t>
            </a:r>
          </a:p>
          <a:p>
            <a:pPr lvl="1">
              <a:defRPr/>
            </a:pPr>
            <a:r>
              <a:rPr lang="en-US" dirty="0">
                <a:latin typeface="+mj-lt"/>
                <a:ea typeface="DejaVu Sans" pitchFamily="2"/>
                <a:cs typeface="DejaVu Sans" pitchFamily="2"/>
              </a:rPr>
              <a:t>Through blocks</a:t>
            </a:r>
          </a:p>
          <a:p>
            <a:pPr lvl="1">
              <a:defRPr/>
            </a:pPr>
            <a:r>
              <a:rPr lang="en-US" dirty="0">
                <a:latin typeface="+mj-lt"/>
                <a:ea typeface="DejaVu Sans" pitchFamily="2"/>
                <a:cs typeface="DejaVu Sans" pitchFamily="2"/>
              </a:rPr>
              <a:t>No separate switching network</a:t>
            </a:r>
          </a:p>
          <a:p>
            <a:pPr>
              <a:defRPr/>
            </a:pPr>
            <a:endParaRPr lang="en-US" dirty="0">
              <a:latin typeface="+mj-lt"/>
              <a:ea typeface="DejaVu Sans" pitchFamily="2"/>
              <a:cs typeface="DejaVu Sans" pitchFamily="2"/>
            </a:endParaRPr>
          </a:p>
          <a:p>
            <a:pPr>
              <a:defRPr/>
            </a:pPr>
            <a:r>
              <a:rPr lang="en-US" dirty="0"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DejaVu Sans" pitchFamily="2"/>
              </a:rPr>
              <a:t>Nanoscale</a:t>
            </a:r>
            <a:r>
              <a:rPr lang="en-US" dirty="0">
                <a:latin typeface="+mj-lt"/>
                <a:ea typeface="DejaVu Sans" pitchFamily="2"/>
                <a:cs typeface="DejaVu Sans" pitchFamily="2"/>
              </a:rPr>
              <a:t>-density </a:t>
            </a:r>
          </a:p>
          <a:p>
            <a:pPr lvl="1">
              <a:defRPr/>
            </a:pPr>
            <a:r>
              <a:rPr lang="en-US" dirty="0">
                <a:latin typeface="+mj-lt"/>
                <a:ea typeface="DejaVu Sans" pitchFamily="2"/>
                <a:cs typeface="DejaVu Sans" pitchFamily="2"/>
              </a:rPr>
              <a:t>Compute</a:t>
            </a:r>
          </a:p>
          <a:p>
            <a:pPr lvl="1">
              <a:defRPr/>
            </a:pPr>
            <a:r>
              <a:rPr lang="en-US" dirty="0">
                <a:latin typeface="+mj-lt"/>
                <a:ea typeface="DejaVu Sans" pitchFamily="2"/>
                <a:cs typeface="DejaVu Sans" pitchFamily="2"/>
              </a:rPr>
              <a:t>Interconnect</a:t>
            </a:r>
          </a:p>
        </p:txBody>
      </p:sp>
      <p:pic>
        <p:nvPicPr>
          <p:cNvPr id="1741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3" y="1873250"/>
            <a:ext cx="5551487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nanoPLA</a:t>
            </a:r>
          </a:p>
        </p:txBody>
      </p:sp>
      <p:sp>
        <p:nvSpPr>
          <p:cNvPr id="18435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Tolerating non-Programmable Crosspoint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531B68-D722-43FD-A872-9C759FAC6028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18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smtClean="0">
                <a:ea typeface="ＭＳ Ｐゴシック" pitchFamily="34" charset="-128"/>
              </a:rPr>
              <a:t>Crosspoint Defects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5638800" cy="5181600"/>
          </a:xfrm>
        </p:spPr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Crosspoint</a:t>
            </a:r>
            <a:r>
              <a:rPr lang="en-US" dirty="0" smtClean="0">
                <a:ea typeface="ＭＳ Ｐゴシック" pitchFamily="34" charset="-128"/>
              </a:rPr>
              <a:t> junctions may be nonprogrammable</a:t>
            </a:r>
          </a:p>
          <a:p>
            <a:pPr lvl="1"/>
            <a:r>
              <a:rPr lang="en-US" i="1" dirty="0" smtClean="0">
                <a:ea typeface="ＭＳ Ｐゴシック" pitchFamily="34" charset="-128"/>
              </a:rPr>
              <a:t>E.g.</a:t>
            </a:r>
            <a:r>
              <a:rPr lang="en-US" dirty="0" smtClean="0">
                <a:ea typeface="ＭＳ Ｐゴシック" pitchFamily="34" charset="-128"/>
              </a:rPr>
              <a:t> the first 8x8 from Hewlett-Packard had 85% programmable </a:t>
            </a:r>
            <a:r>
              <a:rPr lang="en-US" dirty="0" err="1" smtClean="0">
                <a:ea typeface="ＭＳ Ｐゴシック" pitchFamily="34" charset="-128"/>
              </a:rPr>
              <a:t>crosspoints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err="1" smtClean="0">
                <a:ea typeface="ＭＳ Ｐゴシック" pitchFamily="34" charset="-128"/>
              </a:rPr>
              <a:t>Preclass</a:t>
            </a:r>
            <a:r>
              <a:rPr lang="en-US" dirty="0" smtClean="0">
                <a:ea typeface="ＭＳ Ｐゴシック" pitchFamily="34" charset="-128"/>
              </a:rPr>
              <a:t>: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100 junctions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5% stuck-open rate</a:t>
            </a:r>
          </a:p>
          <a:p>
            <a:pPr lvl="1"/>
            <a:r>
              <a:rPr lang="en-US" dirty="0" err="1" smtClean="0">
                <a:ea typeface="ＭＳ Ｐゴシック" pitchFamily="34" charset="-128"/>
              </a:rPr>
              <a:t>P</a:t>
            </a:r>
            <a:r>
              <a:rPr lang="en-US" baseline="-25000" dirty="0" err="1" smtClean="0">
                <a:ea typeface="ＭＳ Ｐゴシック" pitchFamily="34" charset="-128"/>
              </a:rPr>
              <a:t>xpoint</a:t>
            </a:r>
            <a:r>
              <a:rPr lang="en-US" dirty="0" smtClean="0">
                <a:ea typeface="ＭＳ Ｐゴシック" pitchFamily="34" charset="-128"/>
              </a:rPr>
              <a:t>=0.95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  <a:ea typeface="ＭＳ Ｐゴシック" pitchFamily="34" charset="-128"/>
              </a:rPr>
              <a:t>P</a:t>
            </a:r>
            <a:r>
              <a:rPr lang="en-US" baseline="-25000" dirty="0" smtClean="0">
                <a:solidFill>
                  <a:schemeClr val="accent2"/>
                </a:solidFill>
                <a:ea typeface="ＭＳ Ｐゴシック" pitchFamily="34" charset="-128"/>
              </a:rPr>
              <a:t>row</a:t>
            </a:r>
            <a:r>
              <a:rPr lang="en-US" dirty="0" smtClean="0">
                <a:solidFill>
                  <a:schemeClr val="accent2"/>
                </a:solidFill>
                <a:ea typeface="ＭＳ Ｐゴシック" pitchFamily="34" charset="-128"/>
              </a:rPr>
              <a:t> ?</a:t>
            </a: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0"/>
            <a:ext cx="2571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514600"/>
            <a:ext cx="2590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&quot;No&quot; Symbol 6"/>
          <p:cNvSpPr/>
          <p:nvPr/>
        </p:nvSpPr>
        <p:spPr bwMode="auto">
          <a:xfrm>
            <a:off x="7162800" y="34290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&quot;No&quot; Symbol 7"/>
          <p:cNvSpPr/>
          <p:nvPr/>
        </p:nvSpPr>
        <p:spPr bwMode="auto">
          <a:xfrm>
            <a:off x="7467600" y="38862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&quot;No&quot; Symbol 8"/>
          <p:cNvSpPr/>
          <p:nvPr/>
        </p:nvSpPr>
        <p:spPr bwMode="auto">
          <a:xfrm>
            <a:off x="7086600" y="40386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&quot;No&quot; Symbol 9"/>
          <p:cNvSpPr/>
          <p:nvPr/>
        </p:nvSpPr>
        <p:spPr bwMode="auto">
          <a:xfrm>
            <a:off x="7772400" y="39624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&quot;No&quot; Symbol 10"/>
          <p:cNvSpPr/>
          <p:nvPr/>
        </p:nvSpPr>
        <p:spPr bwMode="auto">
          <a:xfrm>
            <a:off x="8458200" y="54864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&quot;No&quot; Symbol 11"/>
          <p:cNvSpPr/>
          <p:nvPr/>
        </p:nvSpPr>
        <p:spPr bwMode="auto">
          <a:xfrm>
            <a:off x="8534400" y="52578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&quot;No&quot; Symbol 12"/>
          <p:cNvSpPr/>
          <p:nvPr/>
        </p:nvSpPr>
        <p:spPr bwMode="auto">
          <a:xfrm>
            <a:off x="8382000" y="58674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&quot;No&quot; Symbol 13"/>
          <p:cNvSpPr/>
          <p:nvPr/>
        </p:nvSpPr>
        <p:spPr bwMode="auto">
          <a:xfrm>
            <a:off x="7467600" y="35052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&quot;No&quot; Symbol 14"/>
          <p:cNvSpPr/>
          <p:nvPr/>
        </p:nvSpPr>
        <p:spPr bwMode="auto">
          <a:xfrm>
            <a:off x="8305800" y="51816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&quot;No&quot; Symbol 15"/>
          <p:cNvSpPr/>
          <p:nvPr/>
        </p:nvSpPr>
        <p:spPr bwMode="auto">
          <a:xfrm>
            <a:off x="8610600" y="57150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948AC2-5D6A-45B1-B88A-57BC53B26D35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2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Previously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Increasing variation with scaling (Day 8)</a:t>
            </a:r>
          </a:p>
          <a:p>
            <a:r>
              <a:rPr lang="en-US" smtClean="0">
                <a:ea typeface="ＭＳ Ｐゴシック" pitchFamily="34" charset="-128"/>
              </a:rPr>
              <a:t>Row sparing in memories (Day 12, HW6)</a:t>
            </a:r>
          </a:p>
          <a:p>
            <a:r>
              <a:rPr lang="en-US" smtClean="0">
                <a:ea typeface="ＭＳ Ｐゴシック" pitchFamily="34" charset="-128"/>
              </a:rPr>
              <a:t>Disk-drive model for mapping out defects in software (Day 12)</a:t>
            </a:r>
          </a:p>
          <a:p>
            <a:r>
              <a:rPr lang="en-US" smtClean="0">
                <a:ea typeface="ＭＳ Ｐゴシック" pitchFamily="34" charset="-128"/>
              </a:rPr>
              <a:t>PLAs for logic (last time)</a:t>
            </a:r>
          </a:p>
          <a:p>
            <a:r>
              <a:rPr lang="en-US" smtClean="0">
                <a:ea typeface="ＭＳ Ｐゴシック" pitchFamily="34" charset="-128"/>
              </a:rPr>
              <a:t>LUTs + Interconnect (Day 14)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smtClean="0">
                <a:ea typeface="ＭＳ Ｐゴシック" pitchFamily="34" charset="-128"/>
              </a:rPr>
              <a:t>Crosspoint Defects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5638800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Using P</a:t>
            </a:r>
            <a:r>
              <a:rPr lang="en-US" baseline="-25000" smtClean="0">
                <a:ea typeface="ＭＳ Ｐゴシック" pitchFamily="34" charset="-128"/>
              </a:rPr>
              <a:t>row</a:t>
            </a:r>
            <a:r>
              <a:rPr lang="en-US" smtClean="0">
                <a:ea typeface="ＭＳ Ｐゴシック" pitchFamily="34" charset="-128"/>
              </a:rPr>
              <a:t> just calculated. </a:t>
            </a:r>
          </a:p>
          <a:p>
            <a:r>
              <a:rPr lang="en-US" smtClean="0">
                <a:solidFill>
                  <a:srgbClr val="3333CC"/>
                </a:solidFill>
                <a:ea typeface="ＭＳ Ｐゴシック" pitchFamily="34" charset="-128"/>
              </a:rPr>
              <a:t>How many perfect wires can we expect (on average) in an array of 100 wires?</a:t>
            </a:r>
          </a:p>
          <a:p>
            <a:r>
              <a:rPr lang="en-US" smtClean="0">
                <a:solidFill>
                  <a:schemeClr val="accent2"/>
                </a:solidFill>
                <a:ea typeface="ＭＳ Ｐゴシック" pitchFamily="34" charset="-128"/>
              </a:rPr>
              <a:t>How will row sparing work here?</a:t>
            </a:r>
          </a:p>
          <a:p>
            <a:r>
              <a:rPr lang="en-US" smtClean="0">
                <a:solidFill>
                  <a:schemeClr val="accent2"/>
                </a:solidFill>
                <a:ea typeface="ＭＳ Ｐゴシック" pitchFamily="34" charset="-128"/>
              </a:rPr>
              <a:t>What kind of overhead would row sparing require?</a:t>
            </a: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0"/>
            <a:ext cx="2571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514600"/>
            <a:ext cx="2590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&quot;No&quot; Symbol 6"/>
          <p:cNvSpPr/>
          <p:nvPr/>
        </p:nvSpPr>
        <p:spPr bwMode="auto">
          <a:xfrm>
            <a:off x="7162800" y="34290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&quot;No&quot; Symbol 7"/>
          <p:cNvSpPr/>
          <p:nvPr/>
        </p:nvSpPr>
        <p:spPr bwMode="auto">
          <a:xfrm>
            <a:off x="7467600" y="38862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&quot;No&quot; Symbol 8"/>
          <p:cNvSpPr/>
          <p:nvPr/>
        </p:nvSpPr>
        <p:spPr bwMode="auto">
          <a:xfrm>
            <a:off x="7086600" y="40386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&quot;No&quot; Symbol 9"/>
          <p:cNvSpPr/>
          <p:nvPr/>
        </p:nvSpPr>
        <p:spPr bwMode="auto">
          <a:xfrm>
            <a:off x="7772400" y="39624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&quot;No&quot; Symbol 10"/>
          <p:cNvSpPr/>
          <p:nvPr/>
        </p:nvSpPr>
        <p:spPr bwMode="auto">
          <a:xfrm>
            <a:off x="8458200" y="54864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&quot;No&quot; Symbol 11"/>
          <p:cNvSpPr/>
          <p:nvPr/>
        </p:nvSpPr>
        <p:spPr bwMode="auto">
          <a:xfrm>
            <a:off x="8534400" y="52578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&quot;No&quot; Symbol 12"/>
          <p:cNvSpPr/>
          <p:nvPr/>
        </p:nvSpPr>
        <p:spPr bwMode="auto">
          <a:xfrm>
            <a:off x="8382000" y="58674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&quot;No&quot; Symbol 13"/>
          <p:cNvSpPr/>
          <p:nvPr/>
        </p:nvSpPr>
        <p:spPr bwMode="auto">
          <a:xfrm>
            <a:off x="7467600" y="35052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&quot;No&quot; Symbol 14"/>
          <p:cNvSpPr/>
          <p:nvPr/>
        </p:nvSpPr>
        <p:spPr bwMode="auto">
          <a:xfrm>
            <a:off x="8305800" y="51816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&quot;No&quot; Symbol 15"/>
          <p:cNvSpPr/>
          <p:nvPr/>
        </p:nvSpPr>
        <p:spPr bwMode="auto">
          <a:xfrm>
            <a:off x="8610600" y="5715000"/>
            <a:ext cx="152400" cy="152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Idea 1: Don’t need all junctions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4495800" cy="4114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F=a+b+e</a:t>
            </a:r>
          </a:p>
          <a:p>
            <a:r>
              <a:rPr lang="en-US" smtClean="0">
                <a:ea typeface="ＭＳ Ｐゴシック" pitchFamily="34" charset="-128"/>
              </a:rPr>
              <a:t>Can use wire w</a:t>
            </a:r>
            <a:r>
              <a:rPr lang="en-US" baseline="-25000" smtClean="0">
                <a:ea typeface="ＭＳ Ｐゴシック" pitchFamily="34" charset="-128"/>
              </a:rPr>
              <a:t>4 </a:t>
            </a:r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Even though has missing crosspoints</a:t>
            </a:r>
          </a:p>
          <a:p>
            <a:r>
              <a:rPr lang="en-US" smtClean="0">
                <a:ea typeface="ＭＳ Ｐゴシック" pitchFamily="34" charset="-128"/>
              </a:rPr>
              <a:t>Preclass 2: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F require 3 good crosspoints</a:t>
            </a:r>
          </a:p>
          <a:p>
            <a:pPr lvl="1"/>
            <a:r>
              <a:rPr lang="en-US" smtClean="0">
                <a:solidFill>
                  <a:srgbClr val="3333CC"/>
                </a:solidFill>
                <a:ea typeface="ＭＳ Ｐゴシック" pitchFamily="34" charset="-128"/>
              </a:rPr>
              <a:t>P</a:t>
            </a:r>
            <a:r>
              <a:rPr lang="en-US" baseline="-25000" smtClean="0">
                <a:solidFill>
                  <a:srgbClr val="3333CC"/>
                </a:solidFill>
                <a:ea typeface="ＭＳ Ｐゴシック" pitchFamily="34" charset="-128"/>
              </a:rPr>
              <a:t>good</a:t>
            </a:r>
            <a:r>
              <a:rPr lang="en-US" smtClean="0">
                <a:solidFill>
                  <a:srgbClr val="3333CC"/>
                </a:solidFill>
                <a:ea typeface="ＭＳ Ｐゴシック" pitchFamily="34" charset="-128"/>
              </a:rPr>
              <a:t>?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927350"/>
            <a:ext cx="371475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1816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F=</a:t>
            </a:r>
            <a:r>
              <a:rPr lang="en-US" dirty="0" err="1" smtClean="0">
                <a:ea typeface="ＭＳ Ｐゴシック" pitchFamily="34" charset="-128"/>
              </a:rPr>
              <a:t>a+b+e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Cannot use w</a:t>
            </a:r>
            <a:r>
              <a:rPr lang="en-US" baseline="-25000" dirty="0" smtClean="0">
                <a:ea typeface="ＭＳ Ｐゴシック" pitchFamily="34" charset="-128"/>
              </a:rPr>
              <a:t>2</a:t>
            </a:r>
          </a:p>
          <a:p>
            <a:r>
              <a:rPr lang="en-US" dirty="0" smtClean="0">
                <a:ea typeface="ＭＳ Ｐゴシック" pitchFamily="34" charset="-128"/>
              </a:rPr>
              <a:t>Can use any of the rest</a:t>
            </a:r>
          </a:p>
          <a:p>
            <a:r>
              <a:rPr lang="en-US" dirty="0" smtClean="0">
                <a:ea typeface="ＭＳ Ｐゴシック" pitchFamily="34" charset="-128"/>
              </a:rPr>
              <a:t>Probability of at least one match is very high</a:t>
            </a:r>
          </a:p>
          <a:p>
            <a:r>
              <a:rPr lang="en-US" dirty="0" err="1" smtClean="0">
                <a:ea typeface="ＭＳ Ｐゴシック" pitchFamily="34" charset="-128"/>
              </a:rPr>
              <a:t>Preclass</a:t>
            </a:r>
            <a:r>
              <a:rPr lang="en-US" dirty="0" smtClean="0">
                <a:ea typeface="ＭＳ Ｐゴシック" pitchFamily="34" charset="-128"/>
              </a:rPr>
              <a:t> 3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Use </a:t>
            </a:r>
            <a:r>
              <a:rPr lang="en-US" dirty="0" err="1" smtClean="0">
                <a:ea typeface="ＭＳ Ｐゴシック" pitchFamily="34" charset="-128"/>
              </a:rPr>
              <a:t>P</a:t>
            </a:r>
            <a:r>
              <a:rPr lang="en-US" baseline="-25000" dirty="0" err="1" smtClean="0">
                <a:ea typeface="ＭＳ Ｐゴシック" pitchFamily="34" charset="-128"/>
              </a:rPr>
              <a:t>good</a:t>
            </a:r>
            <a:r>
              <a:rPr lang="en-US" dirty="0" smtClean="0">
                <a:ea typeface="ＭＳ Ｐゴシック" pitchFamily="34" charset="-128"/>
              </a:rPr>
              <a:t> from </a:t>
            </a:r>
            <a:r>
              <a:rPr lang="en-US" dirty="0" err="1" smtClean="0">
                <a:ea typeface="ＭＳ Ｐゴシック" pitchFamily="34" charset="-128"/>
              </a:rPr>
              <a:t>Preclass</a:t>
            </a:r>
            <a:r>
              <a:rPr lang="en-US" dirty="0" smtClean="0">
                <a:ea typeface="ＭＳ Ｐゴシック" pitchFamily="34" charset="-128"/>
              </a:rPr>
              <a:t> 2</a:t>
            </a:r>
          </a:p>
          <a:p>
            <a:pPr lvl="1"/>
            <a:r>
              <a:rPr lang="en-US" dirty="0" smtClean="0">
                <a:solidFill>
                  <a:srgbClr val="3333CC"/>
                </a:solidFill>
                <a:ea typeface="ＭＳ Ｐゴシック" pitchFamily="34" charset="-128"/>
              </a:rPr>
              <a:t>P(1 of 5)=?</a:t>
            </a:r>
          </a:p>
          <a:p>
            <a:r>
              <a:rPr lang="en-US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Idea 2: Have many wires to choose from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927350"/>
            <a:ext cx="371475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Mapping Entire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Need to map all 100 functions</a:t>
            </a:r>
          </a:p>
          <a:p>
            <a:r>
              <a:rPr lang="en-US" smtClean="0">
                <a:solidFill>
                  <a:schemeClr val="accent2"/>
                </a:solidFill>
                <a:ea typeface="ＭＳ Ｐゴシック" pitchFamily="34" charset="-128"/>
              </a:rPr>
              <a:t>Assuming P</a:t>
            </a:r>
            <a:r>
              <a:rPr lang="en-US" baseline="-25000" smtClean="0">
                <a:solidFill>
                  <a:schemeClr val="accent2"/>
                </a:solidFill>
                <a:ea typeface="ＭＳ Ｐゴシック" pitchFamily="34" charset="-128"/>
              </a:rPr>
              <a:t>1-of-5 </a:t>
            </a:r>
            <a:r>
              <a:rPr lang="en-US" smtClean="0">
                <a:solidFill>
                  <a:schemeClr val="accent2"/>
                </a:solidFill>
                <a:ea typeface="ＭＳ Ｐゴシック" pitchFamily="34" charset="-128"/>
              </a:rPr>
              <a:t>from previous, what’s the probability can find a match for all 100?</a:t>
            </a:r>
          </a:p>
          <a:p>
            <a:r>
              <a:rPr lang="en-US" smtClean="0">
                <a:ea typeface="ＭＳ Ｐゴシック" pitchFamily="34" charset="-128"/>
              </a:rPr>
              <a:t>In practice have 100 to choose from not 5</a:t>
            </a:r>
          </a:p>
          <a:p>
            <a:r>
              <a:rPr lang="en-US" smtClean="0">
                <a:solidFill>
                  <a:schemeClr val="accent2"/>
                </a:solidFill>
                <a:ea typeface="ＭＳ Ｐゴシック" pitchFamily="34" charset="-128"/>
              </a:rPr>
              <a:t>What can we do if cannot find a match?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59952D-95EF-481A-9820-FDABABAB1393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23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Crosspoint Defects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5638800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Tolerate by </a:t>
            </a:r>
            <a:r>
              <a:rPr lang="en-US" b="1" smtClean="0">
                <a:ea typeface="ＭＳ Ｐゴシック" pitchFamily="34" charset="-128"/>
              </a:rPr>
              <a:t>matching</a:t>
            </a:r>
            <a:r>
              <a:rPr lang="en-US" smtClean="0">
                <a:ea typeface="ＭＳ Ｐゴシック" pitchFamily="34" charset="-128"/>
              </a:rPr>
              <a:t> nanowire junction programmability with pterm needs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1905000" y="6172200"/>
            <a:ext cx="684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Arial" pitchFamily="34" charset="0"/>
              </a:rPr>
              <a:t>Design and Test of Computers</a:t>
            </a:r>
            <a:r>
              <a:rPr lang="en-US" dirty="0">
                <a:solidFill>
                  <a:schemeClr val="accent2"/>
                </a:solidFill>
                <a:latin typeface="Arial" pitchFamily="34" charset="0"/>
              </a:rPr>
              <a:t>, July-August 2005</a:t>
            </a:r>
          </a:p>
        </p:txBody>
      </p:sp>
      <p:pic>
        <p:nvPicPr>
          <p:cNvPr id="3461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733800"/>
            <a:ext cx="28956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962400"/>
            <a:ext cx="2819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838200"/>
            <a:ext cx="2571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2667000" y="5791200"/>
            <a:ext cx="359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34" charset="0"/>
              </a:rPr>
              <a:t>Naeimi/DeHon, FPT2004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3429000" cy="1600200"/>
          </a:xfrm>
        </p:spPr>
        <p:txBody>
          <a:bodyPr/>
          <a:lstStyle/>
          <a:p>
            <a:pPr algn="l"/>
            <a:r>
              <a:rPr lang="en-US" sz="4000" smtClean="0">
                <a:ea typeface="ＭＳ Ｐゴシック" pitchFamily="34" charset="-128"/>
              </a:rPr>
              <a:t>Crosspoint </a:t>
            </a:r>
            <a:br>
              <a:rPr lang="en-US" sz="4000" smtClean="0">
                <a:ea typeface="ＭＳ Ｐゴシック" pitchFamily="34" charset="-128"/>
              </a:rPr>
            </a:br>
            <a:r>
              <a:rPr lang="en-US" sz="4000" smtClean="0">
                <a:ea typeface="ＭＳ Ｐゴシック" pitchFamily="34" charset="-128"/>
              </a:rPr>
              <a:t>Defect Rate Impact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3200400" cy="3048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Toronto20 benchmark circuits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Typical 10k “gate” logic designs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"/>
            <a:ext cx="4719638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3286" name="Oval 6"/>
          <p:cNvSpPr>
            <a:spLocks noChangeArrowheads="1"/>
          </p:cNvSpPr>
          <p:nvPr/>
        </p:nvSpPr>
        <p:spPr bwMode="auto">
          <a:xfrm>
            <a:off x="6248400" y="3733800"/>
            <a:ext cx="762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Matching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Can use almost all wires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@ 5% defects, need </a:t>
            </a:r>
            <a:r>
              <a:rPr lang="en-US" b="1" smtClean="0">
                <a:ea typeface="ＭＳ Ｐゴシック" pitchFamily="34" charset="-128"/>
              </a:rPr>
              <a:t>no</a:t>
            </a:r>
            <a:r>
              <a:rPr lang="en-US" smtClean="0">
                <a:ea typeface="ＭＳ Ｐゴシック" pitchFamily="34" charset="-128"/>
              </a:rPr>
              <a:t> extra wires</a:t>
            </a:r>
          </a:p>
          <a:p>
            <a:r>
              <a:rPr lang="en-US" smtClean="0">
                <a:ea typeface="ＭＳ Ｐゴシック" pitchFamily="34" charset="-128"/>
              </a:rPr>
              <a:t>…despite the fact that almost all wires are imperfect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</a:t>
            </a:r>
            <a:r>
              <a:rPr lang="en-US" baseline="-25000" smtClean="0">
                <a:ea typeface="ＭＳ Ｐゴシック" pitchFamily="34" charset="-128"/>
              </a:rPr>
              <a:t>row</a:t>
            </a:r>
            <a:r>
              <a:rPr lang="en-US" smtClean="0">
                <a:ea typeface="ＭＳ Ｐゴシック" pitchFamily="34" charset="-128"/>
              </a:rPr>
              <a:t> from preclass 1</a:t>
            </a:r>
          </a:p>
          <a:p>
            <a:r>
              <a:rPr lang="en-US" smtClean="0">
                <a:ea typeface="ＭＳ Ｐゴシック" pitchFamily="34" charset="-128"/>
              </a:rPr>
              <a:t>Trick is to figure out where an imperfect wire is “good enough” 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5A6B90-0709-4DD6-839A-D413E1F65F10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26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nanoPLA</a:t>
            </a:r>
          </a:p>
        </p:txBody>
      </p:sp>
      <p:sp>
        <p:nvSpPr>
          <p:cNvPr id="276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Tolerating Extreme V</a:t>
            </a:r>
            <a:r>
              <a:rPr lang="en-US" baseline="-25000" smtClean="0">
                <a:ea typeface="ＭＳ Ｐゴシック" pitchFamily="34" charset="-128"/>
              </a:rPr>
              <a:t>th</a:t>
            </a:r>
            <a:r>
              <a:rPr lang="en-US" smtClean="0">
                <a:ea typeface="ＭＳ Ｐゴシック" pitchFamily="34" charset="-128"/>
              </a:rPr>
              <a:t> Variation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B57EB4-FD88-47CB-AC20-EA72019E7DFE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27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Challenge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05800" cy="4114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High variation of V</a:t>
            </a:r>
            <a:r>
              <a:rPr lang="en-US" baseline="-25000" smtClean="0">
                <a:ea typeface="ＭＳ Ｐゴシック" pitchFamily="34" charset="-128"/>
              </a:rPr>
              <a:t>th</a:t>
            </a:r>
            <a:r>
              <a:rPr lang="en-US" smtClean="0">
                <a:ea typeface="ＭＳ Ｐゴシック" pitchFamily="34" charset="-128"/>
              </a:rPr>
              <a:t> means some devices leak faster than others evaluate!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3F861-2F6B-4049-AF19-9D29828E3BFB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28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505200"/>
            <a:ext cx="67056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a typeface="ＭＳ Ｐゴシック" pitchFamily="34" charset="-128"/>
              </a:rPr>
              <a:t>Preclass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114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Sampling nanowires from a distribution</a:t>
            </a:r>
          </a:p>
          <a:p>
            <a:r>
              <a:rPr lang="en-US" sz="2800" smtClean="0">
                <a:ea typeface="ＭＳ Ｐゴシック" pitchFamily="34" charset="-128"/>
              </a:rPr>
              <a:t>What range of nanowire V</a:t>
            </a:r>
            <a:r>
              <a:rPr lang="en-US" sz="2800" baseline="-25000" smtClean="0">
                <a:ea typeface="ＭＳ Ｐゴシック" pitchFamily="34" charset="-128"/>
              </a:rPr>
              <a:t>th</a:t>
            </a:r>
            <a:r>
              <a:rPr lang="en-US" sz="2800" smtClean="0">
                <a:ea typeface="ＭＳ Ｐゴシック" pitchFamily="34" charset="-128"/>
              </a:rPr>
              <a:t>’s must we tolerate?</a:t>
            </a:r>
          </a:p>
          <a:p>
            <a:r>
              <a:rPr lang="en-US" smtClean="0">
                <a:ea typeface="ＭＳ Ｐゴシック" pitchFamily="34" charset="-128"/>
              </a:rPr>
              <a:t>4c</a:t>
            </a:r>
            <a:r>
              <a:rPr lang="en-US" smtClean="0">
                <a:solidFill>
                  <a:schemeClr val="accent2"/>
                </a:solidFill>
                <a:ea typeface="ＭＳ Ｐゴシック" pitchFamily="34" charset="-128"/>
              </a:rPr>
              <a:t>: In array of 100 nanowires,  what is the probability that there is one nanowire n</a:t>
            </a:r>
            <a:r>
              <a:rPr lang="en-US" smtClean="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en-US" smtClean="0">
                <a:solidFill>
                  <a:schemeClr val="accent2"/>
                </a:solidFill>
                <a:ea typeface="ＭＳ Ｐゴシック" pitchFamily="34" charset="-128"/>
              </a:rPr>
              <a:t> above mean and one n</a:t>
            </a:r>
            <a:r>
              <a:rPr lang="en-US" smtClean="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en-US" smtClean="0">
                <a:solidFill>
                  <a:schemeClr val="accent2"/>
                </a:solidFill>
                <a:ea typeface="ＭＳ Ｐゴシック" pitchFamily="34" charset="-128"/>
              </a:rPr>
              <a:t> below?</a:t>
            </a:r>
          </a:p>
          <a:p>
            <a:pPr lvl="1"/>
            <a:r>
              <a:rPr lang="en-US" smtClean="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en-US" smtClean="0">
                <a:solidFill>
                  <a:schemeClr val="accent2"/>
                </a:solidFill>
                <a:ea typeface="ＭＳ Ｐゴシック" pitchFamily="34" charset="-128"/>
              </a:rPr>
              <a:t> = 1?</a:t>
            </a:r>
          </a:p>
          <a:p>
            <a:pPr lvl="1"/>
            <a:r>
              <a:rPr lang="en-US" smtClean="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en-US" smtClean="0">
                <a:solidFill>
                  <a:schemeClr val="accent2"/>
                </a:solidFill>
                <a:ea typeface="ＭＳ Ｐゴシック" pitchFamily="34" charset="-128"/>
              </a:rPr>
              <a:t> = 2?</a:t>
            </a:r>
          </a:p>
          <a:p>
            <a:pPr lvl="1"/>
            <a:r>
              <a:rPr lang="en-US" smtClean="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en-US" smtClean="0">
                <a:solidFill>
                  <a:schemeClr val="accent2"/>
                </a:solidFill>
                <a:ea typeface="ＭＳ Ｐゴシック" pitchFamily="34" charset="-128"/>
              </a:rPr>
              <a:t> = 3?</a:t>
            </a:r>
          </a:p>
          <a:p>
            <a:pPr lvl="1"/>
            <a:endParaRPr lang="en-US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lvl="1"/>
            <a:endParaRPr lang="en-US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lvl="1"/>
            <a:endParaRPr lang="en-US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9A0B60-DE3F-44BD-B997-60FF4B4E761F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29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970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0" y="228600"/>
            <a:ext cx="3556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41938" y="1905000"/>
            <a:ext cx="3802062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latin typeface="+mn-lt"/>
                <a:ea typeface="+mn-ea"/>
              </a:rPr>
              <a:t>From: http://</a:t>
            </a:r>
            <a:r>
              <a:rPr lang="en-US" sz="900" dirty="0" err="1">
                <a:latin typeface="+mn-lt"/>
                <a:ea typeface="+mn-ea"/>
              </a:rPr>
              <a:t>en.wikipedia.org/wiki/File:Standard_deviation_diagram.svg</a:t>
            </a:r>
            <a:endParaRPr lang="en-US" sz="900" dirty="0">
              <a:latin typeface="+mn-lt"/>
              <a:ea typeface="+mn-ea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3F1B24-04E0-4A4A-95B3-6DEF47951633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Today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Defect and Variation Tolerance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    for Compute and Interconnect</a:t>
            </a:r>
          </a:p>
          <a:p>
            <a:r>
              <a:rPr lang="en-US" smtClean="0">
                <a:ea typeface="ＭＳ Ｐゴシック" pitchFamily="34" charset="-128"/>
              </a:rPr>
              <a:t>High defect rates and extreme variation</a:t>
            </a:r>
          </a:p>
          <a:p>
            <a:r>
              <a:rPr lang="en-US" smtClean="0">
                <a:ea typeface="ＭＳ Ｐゴシック" pitchFamily="34" charset="-128"/>
              </a:rPr>
              <a:t>Nanoscale chips are like snowflakes</a:t>
            </a:r>
          </a:p>
          <a:p>
            <a:pPr lvl="1">
              <a:buFontTx/>
              <a:buNone/>
            </a:pPr>
            <a:r>
              <a:rPr lang="en-US" sz="3200" smtClean="0">
                <a:ea typeface="ＭＳ Ｐゴシック" pitchFamily="34" charset="-128"/>
                <a:sym typeface="Wingdings" pitchFamily="2" charset="2"/>
              </a:rPr>
              <a:t> Each one is unique.</a:t>
            </a:r>
            <a:endParaRPr lang="en-US" sz="3200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Application mapping tailored to the component </a:t>
            </a:r>
          </a:p>
        </p:txBody>
      </p:sp>
      <p:pic>
        <p:nvPicPr>
          <p:cNvPr id="6" name="Picture 6" descr="MCj035585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316788" y="3429000"/>
            <a:ext cx="1827212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Preclass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Problem 4d</a:t>
            </a:r>
            <a:r>
              <a:rPr lang="en-US" dirty="0" smtClean="0">
                <a:solidFill>
                  <a:srgbClr val="3333CC"/>
                </a:solidFill>
                <a:ea typeface="ＭＳ Ｐゴシック" pitchFamily="34" charset="-128"/>
              </a:rPr>
              <a:t>: How many </a:t>
            </a:r>
            <a:r>
              <a:rPr lang="en-US" dirty="0" smtClean="0">
                <a:solidFill>
                  <a:srgbClr val="3333CC"/>
                </a:solidFill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en-US" dirty="0" smtClean="0">
                <a:solidFill>
                  <a:srgbClr val="3333CC"/>
                </a:solidFill>
                <a:ea typeface="ＭＳ Ｐゴシック" pitchFamily="34" charset="-128"/>
              </a:rPr>
              <a:t> out should we expect in a collection of 100 arrays?</a:t>
            </a:r>
          </a:p>
          <a:p>
            <a:r>
              <a:rPr lang="en-US" dirty="0" smtClean="0">
                <a:ea typeface="ＭＳ Ｐゴシック" pitchFamily="34" charset="-128"/>
              </a:rPr>
              <a:t>Problem 5:</a:t>
            </a:r>
          </a:p>
          <a:p>
            <a:pPr lvl="1"/>
            <a:r>
              <a:rPr lang="en-US" dirty="0" smtClean="0">
                <a:solidFill>
                  <a:srgbClr val="3333CC"/>
                </a:solidFill>
                <a:ea typeface="ＭＳ Ｐゴシック" pitchFamily="34" charset="-128"/>
              </a:rPr>
              <a:t>I(</a:t>
            </a:r>
            <a:r>
              <a:rPr lang="en-US" dirty="0" err="1" smtClean="0">
                <a:solidFill>
                  <a:srgbClr val="3333CC"/>
                </a:solidFill>
                <a:ea typeface="ＭＳ Ｐゴシック" pitchFamily="34" charset="-128"/>
              </a:rPr>
              <a:t>Von,V</a:t>
            </a:r>
            <a:r>
              <a:rPr lang="en-US" baseline="-25000" dirty="0" err="1" smtClean="0">
                <a:solidFill>
                  <a:srgbClr val="3333CC"/>
                </a:solidFill>
                <a:ea typeface="ＭＳ Ｐゴシック" pitchFamily="34" charset="-128"/>
              </a:rPr>
              <a:t>th</a:t>
            </a:r>
            <a:r>
              <a:rPr lang="en-US" dirty="0" smtClean="0">
                <a:solidFill>
                  <a:srgbClr val="3333CC"/>
                </a:solidFill>
                <a:ea typeface="ＭＳ Ｐゴシック" pitchFamily="34" charset="-128"/>
              </a:rPr>
              <a:t>=</a:t>
            </a:r>
            <a:r>
              <a:rPr lang="en-US" dirty="0" err="1" smtClean="0">
                <a:solidFill>
                  <a:srgbClr val="3333CC"/>
                </a:solidFill>
                <a:ea typeface="ＭＳ Ｐゴシック" pitchFamily="34" charset="-128"/>
              </a:rPr>
              <a:t>V</a:t>
            </a:r>
            <a:r>
              <a:rPr lang="en-US" baseline="-25000" dirty="0" err="1" smtClean="0">
                <a:solidFill>
                  <a:srgbClr val="3333CC"/>
                </a:solidFill>
                <a:ea typeface="ＭＳ Ｐゴシック" pitchFamily="34" charset="-128"/>
              </a:rPr>
              <a:t>th</a:t>
            </a:r>
            <a:r>
              <a:rPr lang="en-US" dirty="0" err="1" smtClean="0">
                <a:solidFill>
                  <a:srgbClr val="3333CC"/>
                </a:solidFill>
                <a:ea typeface="ＭＳ Ｐゴシック" pitchFamily="34" charset="-128"/>
              </a:rPr>
              <a:t>+n</a:t>
            </a:r>
            <a:r>
              <a:rPr lang="en-US" dirty="0" err="1" smtClean="0">
                <a:solidFill>
                  <a:srgbClr val="3333CC"/>
                </a:solidFill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en-US" dirty="0" smtClean="0">
                <a:solidFill>
                  <a:srgbClr val="3333CC"/>
                </a:solidFill>
                <a:latin typeface="Symbol" pitchFamily="18" charset="2"/>
                <a:ea typeface="ＭＳ Ｐゴシック" pitchFamily="34" charset="-128"/>
              </a:rPr>
              <a:t>) = ?</a:t>
            </a:r>
          </a:p>
          <a:p>
            <a:pPr lvl="1"/>
            <a:r>
              <a:rPr lang="en-US" dirty="0" smtClean="0">
                <a:solidFill>
                  <a:srgbClr val="3333CC"/>
                </a:solidFill>
                <a:ea typeface="ＭＳ Ｐゴシック" pitchFamily="34" charset="-128"/>
              </a:rPr>
              <a:t>I(</a:t>
            </a:r>
            <a:r>
              <a:rPr lang="en-US" dirty="0" err="1" smtClean="0">
                <a:solidFill>
                  <a:srgbClr val="3333CC"/>
                </a:solidFill>
                <a:ea typeface="ＭＳ Ｐゴシック" pitchFamily="34" charset="-128"/>
              </a:rPr>
              <a:t>Voff,V</a:t>
            </a:r>
            <a:r>
              <a:rPr lang="en-US" baseline="-25000" dirty="0" err="1" smtClean="0">
                <a:solidFill>
                  <a:srgbClr val="3333CC"/>
                </a:solidFill>
                <a:ea typeface="ＭＳ Ｐゴシック" pitchFamily="34" charset="-128"/>
              </a:rPr>
              <a:t>th</a:t>
            </a:r>
            <a:r>
              <a:rPr lang="en-US" dirty="0" smtClean="0">
                <a:solidFill>
                  <a:srgbClr val="3333CC"/>
                </a:solidFill>
                <a:ea typeface="ＭＳ Ｐゴシック" pitchFamily="34" charset="-128"/>
              </a:rPr>
              <a:t>=</a:t>
            </a:r>
            <a:r>
              <a:rPr lang="en-US" dirty="0" err="1" smtClean="0">
                <a:solidFill>
                  <a:srgbClr val="3333CC"/>
                </a:solidFill>
                <a:ea typeface="ＭＳ Ｐゴシック" pitchFamily="34" charset="-128"/>
              </a:rPr>
              <a:t>V</a:t>
            </a:r>
            <a:r>
              <a:rPr lang="en-US" baseline="-25000" dirty="0" err="1" smtClean="0">
                <a:solidFill>
                  <a:srgbClr val="3333CC"/>
                </a:solidFill>
                <a:ea typeface="ＭＳ Ｐゴシック" pitchFamily="34" charset="-128"/>
              </a:rPr>
              <a:t>th</a:t>
            </a:r>
            <a:r>
              <a:rPr lang="en-US" dirty="0" smtClean="0">
                <a:solidFill>
                  <a:srgbClr val="3333CC"/>
                </a:solidFill>
                <a:ea typeface="ＭＳ Ｐゴシック" pitchFamily="34" charset="-128"/>
              </a:rPr>
              <a:t>-n</a:t>
            </a:r>
            <a:r>
              <a:rPr lang="en-US" dirty="0" smtClean="0">
                <a:solidFill>
                  <a:srgbClr val="3333CC"/>
                </a:solidFill>
                <a:latin typeface="Symbol" pitchFamily="18" charset="2"/>
                <a:ea typeface="ＭＳ Ｐゴシック" pitchFamily="34" charset="-128"/>
              </a:rPr>
              <a:t>s) = ?</a:t>
            </a:r>
          </a:p>
          <a:p>
            <a:r>
              <a:rPr lang="en-US" dirty="0" smtClean="0">
                <a:solidFill>
                  <a:srgbClr val="3333CC"/>
                </a:solidFill>
                <a:ea typeface="ＭＳ Ｐゴシック" pitchFamily="34" charset="-128"/>
              </a:rPr>
              <a:t>What is </a:t>
            </a:r>
            <a:r>
              <a:rPr lang="en-US" dirty="0" smtClean="0">
                <a:solidFill>
                  <a:srgbClr val="3333CC"/>
                </a:solidFill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en-US" dirty="0" smtClean="0">
                <a:solidFill>
                  <a:srgbClr val="3333CC"/>
                </a:solidFill>
                <a:ea typeface="ＭＳ Ｐゴシック" pitchFamily="34" charset="-128"/>
              </a:rPr>
              <a:t>/</a:t>
            </a:r>
            <a:r>
              <a:rPr lang="en-US" dirty="0" err="1" smtClean="0">
                <a:solidFill>
                  <a:srgbClr val="3333CC"/>
                </a:solidFill>
                <a:ea typeface="ＭＳ Ｐゴシック" pitchFamily="34" charset="-128"/>
              </a:rPr>
              <a:t>V</a:t>
            </a:r>
            <a:r>
              <a:rPr lang="en-US" baseline="-25000" dirty="0" err="1" smtClean="0">
                <a:solidFill>
                  <a:srgbClr val="3333CC"/>
                </a:solidFill>
                <a:ea typeface="ＭＳ Ｐゴシック" pitchFamily="34" charset="-128"/>
              </a:rPr>
              <a:t>th</a:t>
            </a:r>
            <a:r>
              <a:rPr lang="en-US" dirty="0" smtClean="0">
                <a:solidFill>
                  <a:srgbClr val="3333CC"/>
                </a:solidFill>
                <a:ea typeface="ＭＳ Ｐゴシック" pitchFamily="34" charset="-128"/>
              </a:rPr>
              <a:t> given in example?</a:t>
            </a:r>
          </a:p>
          <a:p>
            <a:pPr lvl="1"/>
            <a:endParaRPr lang="en-US" dirty="0" smtClean="0">
              <a:solidFill>
                <a:srgbClr val="3333CC"/>
              </a:solidFill>
              <a:ea typeface="ＭＳ Ｐゴシック" pitchFamily="34" charset="-128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32F759-2CBC-4571-B894-7CB31367B624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30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Challenge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05800" cy="4114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High variation of V</a:t>
            </a:r>
            <a:r>
              <a:rPr lang="en-US" baseline="-25000" smtClean="0">
                <a:ea typeface="ＭＳ Ｐゴシック" pitchFamily="34" charset="-128"/>
              </a:rPr>
              <a:t>th</a:t>
            </a:r>
            <a:r>
              <a:rPr lang="en-US" smtClean="0">
                <a:ea typeface="ＭＳ Ｐゴシック" pitchFamily="34" charset="-128"/>
              </a:rPr>
              <a:t> means some devices leak faster than others evaluate!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19626A-0D1B-4420-B5B1-A4094F7ECF3D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31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505200"/>
            <a:ext cx="67056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4463" y="314325"/>
            <a:ext cx="8229600" cy="1063625"/>
          </a:xfrm>
          <a:prstGeom prst="rect">
            <a:avLst/>
          </a:prstGeom>
        </p:spPr>
        <p:txBody>
          <a:bodyPr lIns="91410" tIns="45706" rIns="91410" bIns="45706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914116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NanoPLA Physical Variation</a:t>
            </a:r>
          </a:p>
        </p:txBody>
      </p:sp>
      <p:pic>
        <p:nvPicPr>
          <p:cNvPr id="32771" name="Picture 3" descr="nanoPLAPlane2.e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493838"/>
            <a:ext cx="506888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908550" y="1246188"/>
            <a:ext cx="4235450" cy="5510212"/>
          </a:xfrm>
          <a:prstGeom prst="rect">
            <a:avLst/>
          </a:prstGeom>
        </p:spPr>
        <p:txBody>
          <a:bodyPr lIns="91410" tIns="45706" rIns="91410" bIns="45706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marL="391867" indent="-293900" defTabSz="914116" eaLnBrk="1" fontAlgn="auto" hangingPunct="1">
              <a:spcAft>
                <a:spcPts val="962"/>
              </a:spcAft>
              <a:defRPr/>
            </a:pPr>
            <a:r>
              <a:rPr sz="2500" dirty="0" smtClean="0">
                <a:latin typeface="+mj-lt"/>
              </a:rPr>
              <a:t>Predominantly Random Variation</a:t>
            </a:r>
          </a:p>
          <a:p>
            <a:pPr marL="391867" indent="-293900" defTabSz="914116" eaLnBrk="1" fontAlgn="auto" hangingPunct="1">
              <a:spcAft>
                <a:spcPts val="962"/>
              </a:spcAft>
              <a:defRPr/>
            </a:pPr>
            <a:r>
              <a:rPr sz="2500" dirty="0" smtClean="0">
                <a:latin typeface="+mj-lt"/>
              </a:rPr>
              <a:t>Due to Bottom-up manufacturing process</a:t>
            </a:r>
          </a:p>
          <a:p>
            <a:pPr marL="391867" indent="-293900" defTabSz="914116" eaLnBrk="1" fontAlgn="auto" hangingPunct="1">
              <a:spcAft>
                <a:spcPts val="962"/>
              </a:spcAft>
              <a:defRPr/>
            </a:pPr>
            <a:r>
              <a:rPr sz="2500" dirty="0" smtClean="0">
                <a:latin typeface="+mj-lt"/>
              </a:rPr>
              <a:t>Variation in:</a:t>
            </a:r>
          </a:p>
          <a:p>
            <a:pPr marL="783734" lvl="1" indent="-293900" defTabSz="914116" eaLnBrk="1" fontAlgn="auto">
              <a:spcAft>
                <a:spcPts val="1029"/>
              </a:spcAft>
              <a:defRPr/>
            </a:pPr>
            <a:r>
              <a:rPr sz="1800" dirty="0" err="1" smtClean="0">
                <a:latin typeface="+mj-lt"/>
              </a:rPr>
              <a:t>Dopant</a:t>
            </a:r>
            <a:r>
              <a:rPr sz="1800" dirty="0" smtClean="0">
                <a:latin typeface="+mj-lt"/>
              </a:rPr>
              <a:t> fluctuations</a:t>
            </a:r>
          </a:p>
          <a:p>
            <a:pPr marL="783734" lvl="1" indent="-293900" defTabSz="914116" eaLnBrk="1" fontAlgn="auto">
              <a:spcAft>
                <a:spcPts val="1029"/>
              </a:spcAft>
              <a:defRPr/>
            </a:pPr>
            <a:r>
              <a:rPr sz="1800" dirty="0" err="1" smtClean="0">
                <a:latin typeface="+mj-lt"/>
              </a:rPr>
              <a:t>NanoWire</a:t>
            </a:r>
            <a:r>
              <a:rPr sz="1800" dirty="0" smtClean="0">
                <a:latin typeface="+mj-lt"/>
              </a:rPr>
              <a:t> alignment</a:t>
            </a:r>
          </a:p>
          <a:p>
            <a:pPr marL="783734" lvl="1" indent="-293900" defTabSz="914116" eaLnBrk="1" fontAlgn="auto">
              <a:spcAft>
                <a:spcPts val="1029"/>
              </a:spcAft>
              <a:defRPr/>
            </a:pPr>
            <a:r>
              <a:rPr sz="1800" dirty="0" err="1" smtClean="0">
                <a:latin typeface="+mj-lt"/>
              </a:rPr>
              <a:t>NanoWire</a:t>
            </a:r>
            <a:r>
              <a:rPr sz="1800" dirty="0" smtClean="0">
                <a:latin typeface="+mj-lt"/>
              </a:rPr>
              <a:t> dimensions</a:t>
            </a:r>
          </a:p>
          <a:p>
            <a:pPr marL="783734" lvl="1" indent="-293900" defTabSz="914116" eaLnBrk="1" fontAlgn="auto">
              <a:spcAft>
                <a:spcPts val="1029"/>
              </a:spcAft>
              <a:defRPr/>
            </a:pPr>
            <a:r>
              <a:rPr sz="1800" dirty="0" smtClean="0">
                <a:latin typeface="+mj-lt"/>
              </a:rPr>
              <a:t>Number of state-holding elements / junction</a:t>
            </a:r>
          </a:p>
          <a:p>
            <a:pPr marL="391867" indent="-293900" defTabSz="914116" eaLnBrk="1" fontAlgn="auto" hangingPunct="1">
              <a:spcAft>
                <a:spcPts val="962"/>
              </a:spcAft>
              <a:defRPr/>
            </a:pPr>
            <a:r>
              <a:rPr sz="2500" dirty="0" smtClean="0">
                <a:latin typeface="+mj-lt"/>
              </a:rPr>
              <a:t>Variation in </a:t>
            </a:r>
            <a:r>
              <a:rPr sz="2500" dirty="0" err="1" smtClean="0">
                <a:latin typeface="+mj-lt"/>
              </a:rPr>
              <a:t>V</a:t>
            </a:r>
            <a:r>
              <a:rPr sz="1600" dirty="0" err="1" smtClean="0">
                <a:latin typeface="+mj-lt"/>
              </a:rPr>
              <a:t>th</a:t>
            </a:r>
            <a:r>
              <a:rPr sz="2500" dirty="0" smtClean="0">
                <a:latin typeface="+mj-lt"/>
              </a:rPr>
              <a:t>, R and C</a:t>
            </a:r>
          </a:p>
          <a:p>
            <a:pPr marL="783734" lvl="1" indent="-293900" defTabSz="914116" eaLnBrk="1" fontAlgn="auto">
              <a:spcAft>
                <a:spcPts val="1029"/>
              </a:spcAft>
              <a:defRPr/>
            </a:pPr>
            <a:r>
              <a:rPr sz="1800" dirty="0" smtClean="0">
                <a:latin typeface="+mj-lt"/>
              </a:rPr>
              <a:t>Independent Gaussian distributions</a:t>
            </a:r>
            <a:endParaRPr sz="1800" dirty="0">
              <a:latin typeface="+mj-lt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" y="265563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>
                <a:solidFill>
                  <a:srgbClr val="800000"/>
                </a:solidFill>
                <a:latin typeface="+mj-lt"/>
              </a:rPr>
              <a:t>NanoPLA Defect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470561" y="5018927"/>
            <a:ext cx="2997086" cy="93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682400" y="4863997"/>
            <a:ext cx="1313280" cy="19940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2320" y="180019"/>
            <a:ext cx="3525120" cy="3342180"/>
          </a:xfrm>
          <a:prstGeom prst="rect">
            <a:avLst/>
          </a:prstGeom>
        </p:spPr>
      </p:pic>
      <p:pic>
        <p:nvPicPr>
          <p:cNvPr id="12" name="Picture 11" descr="0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6720" y="3567255"/>
            <a:ext cx="3870720" cy="312318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917599" y="3567254"/>
            <a:ext cx="4078081" cy="3221619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94079" y="180018"/>
            <a:ext cx="3732481" cy="324898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440" y="2253837"/>
            <a:ext cx="4452120" cy="269400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148320" y="1493436"/>
            <a:ext cx="4572000" cy="5115417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91862" y="538890"/>
            <a:ext cx="8228763" cy="6142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+mj-lt"/>
              </a:rPr>
              <a:t>Defect Model</a:t>
            </a:r>
            <a:endParaRPr lang="en-US" sz="40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2320" y="180018"/>
            <a:ext cx="3525120" cy="3342180"/>
          </a:xfrm>
          <a:prstGeom prst="rect">
            <a:avLst/>
          </a:prstGeom>
        </p:spPr>
      </p:pic>
      <p:pic>
        <p:nvPicPr>
          <p:cNvPr id="12" name="Picture 11" descr="0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6720" y="3567255"/>
            <a:ext cx="3870719" cy="312318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917599" y="3567254"/>
            <a:ext cx="4078081" cy="3221619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94079" y="180018"/>
            <a:ext cx="3732481" cy="324898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440" y="2253837"/>
            <a:ext cx="4452120" cy="2694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148320" y="1493436"/>
            <a:ext cx="4572000" cy="5115417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91862" y="538890"/>
            <a:ext cx="8228763" cy="6142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+mj-lt"/>
              </a:rPr>
              <a:t>Defect Model</a:t>
            </a:r>
            <a:endParaRPr lang="en-US" sz="4000" dirty="0">
              <a:solidFill>
                <a:sysClr val="windowText" lastClr="000000"/>
              </a:solidFill>
              <a:latin typeface="+mj-lt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632160" y="4396782"/>
            <a:ext cx="1576589" cy="1033509"/>
            <a:chOff x="5224065" y="5561669"/>
            <a:chExt cx="1738080" cy="1139252"/>
          </a:xfrm>
        </p:grpSpPr>
        <p:sp>
          <p:nvSpPr>
            <p:cNvPr id="17" name="TextBox 16"/>
            <p:cNvSpPr txBox="1"/>
            <p:nvPr/>
          </p:nvSpPr>
          <p:spPr>
            <a:xfrm>
              <a:off x="5644905" y="5561669"/>
              <a:ext cx="1317240" cy="11392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US" sz="6000" b="1" dirty="0" err="1" smtClean="0">
                  <a:latin typeface="Symbol" pitchFamily="18" charset="2"/>
                  <a:ea typeface="DejaVu Sans" pitchFamily="2"/>
                  <a:cs typeface="DejaVu Sans" pitchFamily="2"/>
                </a:rPr>
                <a:t>t</a:t>
              </a:r>
              <a:r>
                <a:rPr lang="en-US" sz="1600" b="1" dirty="0" err="1" smtClean="0">
                  <a:latin typeface="Liberation Sans" pitchFamily="18"/>
                  <a:ea typeface="DejaVu Sans" pitchFamily="2"/>
                  <a:cs typeface="DejaVu Sans" pitchFamily="2"/>
                </a:rPr>
                <a:t>Switch</a:t>
              </a:r>
              <a:endParaRPr lang="en-US" b="1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224065" y="6142037"/>
              <a:ext cx="321120" cy="32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5472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96123" y="4113522"/>
            <a:ext cx="936951" cy="69930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</a:rPr>
              <a:t>ON</a:t>
            </a:r>
            <a:endParaRPr lang="en-US" sz="15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2320" y="180018"/>
            <a:ext cx="3525120" cy="3342180"/>
          </a:xfrm>
          <a:prstGeom prst="rect">
            <a:avLst/>
          </a:prstGeom>
        </p:spPr>
      </p:pic>
      <p:pic>
        <p:nvPicPr>
          <p:cNvPr id="12" name="Picture 11" descr="0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6720" y="3567255"/>
            <a:ext cx="3870719" cy="312318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917599" y="3567254"/>
            <a:ext cx="4078081" cy="3221619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94079" y="180018"/>
            <a:ext cx="3732481" cy="324898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440" y="2253837"/>
            <a:ext cx="4452120" cy="2694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148320" y="1493436"/>
            <a:ext cx="4572000" cy="5115417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91862" y="538890"/>
            <a:ext cx="8228763" cy="6142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+mj-lt"/>
              </a:rPr>
              <a:t>Defect Model</a:t>
            </a:r>
            <a:endParaRPr lang="en-US" sz="4000" dirty="0">
              <a:solidFill>
                <a:sysClr val="windowText" lastClr="000000"/>
              </a:solidFill>
              <a:latin typeface="+mj-lt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632160" y="4396782"/>
            <a:ext cx="1576589" cy="1033509"/>
            <a:chOff x="5224065" y="5561669"/>
            <a:chExt cx="1738080" cy="1139252"/>
          </a:xfrm>
        </p:grpSpPr>
        <p:sp>
          <p:nvSpPr>
            <p:cNvPr id="17" name="TextBox 16"/>
            <p:cNvSpPr txBox="1"/>
            <p:nvPr/>
          </p:nvSpPr>
          <p:spPr>
            <a:xfrm>
              <a:off x="5644905" y="5561669"/>
              <a:ext cx="1317240" cy="11392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US" sz="6000" b="1" dirty="0" err="1" smtClean="0">
                  <a:latin typeface="Symbol" pitchFamily="18" charset="2"/>
                  <a:ea typeface="DejaVu Sans" pitchFamily="2"/>
                  <a:cs typeface="DejaVu Sans" pitchFamily="2"/>
                </a:rPr>
                <a:t>t</a:t>
              </a:r>
              <a:r>
                <a:rPr lang="en-US" sz="1600" b="1" dirty="0" err="1" smtClean="0">
                  <a:latin typeface="Liberation Sans" pitchFamily="18"/>
                  <a:ea typeface="DejaVu Sans" pitchFamily="2"/>
                  <a:cs typeface="DejaVu Sans" pitchFamily="2"/>
                </a:rPr>
                <a:t>Switch</a:t>
              </a:r>
              <a:endParaRPr lang="en-US" b="1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224065" y="6142037"/>
              <a:ext cx="321120" cy="32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5472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2917691" y="4397435"/>
            <a:ext cx="1364657" cy="1033509"/>
            <a:chOff x="8272065" y="5562389"/>
            <a:chExt cx="1504440" cy="1139252"/>
          </a:xfrm>
        </p:grpSpPr>
        <p:sp>
          <p:nvSpPr>
            <p:cNvPr id="20" name="TextBox 19"/>
            <p:cNvSpPr txBox="1"/>
            <p:nvPr/>
          </p:nvSpPr>
          <p:spPr>
            <a:xfrm>
              <a:off x="8683185" y="5562389"/>
              <a:ext cx="1093320" cy="11392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lvl="0" hangingPunct="0">
                <a:buNone/>
              </a:pPr>
              <a:r>
                <a:rPr lang="en-US" sz="6000" b="1" dirty="0" smtClean="0">
                  <a:latin typeface="Symbol" pitchFamily="18" charset="2"/>
                  <a:ea typeface="DejaVu Sans" pitchFamily="2"/>
                  <a:cs typeface="DejaVu Sans" pitchFamily="2"/>
                </a:rPr>
                <a:t>t</a:t>
              </a:r>
              <a:r>
                <a:rPr lang="en-US" sz="1600" b="1" dirty="0" smtClean="0">
                  <a:latin typeface="Liberation Sans" pitchFamily="18"/>
                  <a:ea typeface="DejaVu Sans" pitchFamily="2"/>
                  <a:cs typeface="DejaVu Sans" pitchFamily="2"/>
                </a:rPr>
                <a:t>Leak</a:t>
              </a:r>
              <a:endParaRPr lang="en-US" sz="1600" b="1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272065" y="6142396"/>
              <a:ext cx="321120" cy="32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FF"/>
            </a:solidFill>
            <a:ln w="5472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96122" y="4113522"/>
            <a:ext cx="1191829" cy="69930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latin typeface="+mj-lt"/>
              </a:rPr>
              <a:t>OFF</a:t>
            </a:r>
            <a:endParaRPr lang="en-US" sz="1500" b="1" dirty="0">
              <a:ln w="28575">
                <a:solidFill>
                  <a:schemeClr val="tx1"/>
                </a:solidFill>
              </a:ln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2320" y="180018"/>
            <a:ext cx="3525120" cy="3342180"/>
          </a:xfrm>
          <a:prstGeom prst="rect">
            <a:avLst/>
          </a:prstGeom>
        </p:spPr>
      </p:pic>
      <p:pic>
        <p:nvPicPr>
          <p:cNvPr id="12" name="Picture 11" descr="0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6720" y="3567255"/>
            <a:ext cx="3870719" cy="312318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917599" y="3567254"/>
            <a:ext cx="4078081" cy="3221619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94079" y="180018"/>
            <a:ext cx="3732481" cy="324898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440" y="2253837"/>
            <a:ext cx="4452120" cy="2694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148320" y="1493436"/>
            <a:ext cx="4572000" cy="5115417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91862" y="538890"/>
            <a:ext cx="8228763" cy="6142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+mj-lt"/>
              </a:rPr>
              <a:t>Defect Model</a:t>
            </a:r>
            <a:endParaRPr lang="en-US" sz="40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9680" y="4113522"/>
            <a:ext cx="936951" cy="69930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</a:rPr>
              <a:t>ON</a:t>
            </a:r>
            <a:endParaRPr lang="en-US" sz="15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32160" y="4396782"/>
            <a:ext cx="1576589" cy="1033509"/>
            <a:chOff x="5224065" y="5561669"/>
            <a:chExt cx="1738080" cy="1139252"/>
          </a:xfrm>
        </p:grpSpPr>
        <p:sp>
          <p:nvSpPr>
            <p:cNvPr id="19" name="TextBox 18"/>
            <p:cNvSpPr txBox="1"/>
            <p:nvPr/>
          </p:nvSpPr>
          <p:spPr>
            <a:xfrm>
              <a:off x="5644905" y="5561669"/>
              <a:ext cx="1317240" cy="11392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US" sz="6000" b="1" dirty="0" err="1" smtClean="0">
                  <a:latin typeface="Symbol" pitchFamily="18" charset="2"/>
                  <a:ea typeface="DejaVu Sans" pitchFamily="2"/>
                  <a:cs typeface="DejaVu Sans" pitchFamily="2"/>
                </a:rPr>
                <a:t>t</a:t>
              </a:r>
              <a:r>
                <a:rPr lang="en-US" sz="1600" b="1" dirty="0" err="1" smtClean="0">
                  <a:latin typeface="Liberation Sans" pitchFamily="18"/>
                  <a:ea typeface="DejaVu Sans" pitchFamily="2"/>
                  <a:cs typeface="DejaVu Sans" pitchFamily="2"/>
                </a:rPr>
                <a:t>Switch</a:t>
              </a:r>
              <a:endParaRPr lang="en-US" b="1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5224065" y="6142037"/>
              <a:ext cx="321120" cy="32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5472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25" name="Group 17"/>
          <p:cNvGrpSpPr/>
          <p:nvPr/>
        </p:nvGrpSpPr>
        <p:grpSpPr>
          <a:xfrm>
            <a:off x="2917691" y="4397435"/>
            <a:ext cx="1364657" cy="1033509"/>
            <a:chOff x="8272065" y="5562389"/>
            <a:chExt cx="1504440" cy="1139252"/>
          </a:xfrm>
        </p:grpSpPr>
        <p:sp>
          <p:nvSpPr>
            <p:cNvPr id="26" name="TextBox 25"/>
            <p:cNvSpPr txBox="1"/>
            <p:nvPr/>
          </p:nvSpPr>
          <p:spPr>
            <a:xfrm>
              <a:off x="8683185" y="5562389"/>
              <a:ext cx="1093320" cy="11392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lvl="0" hangingPunct="0">
                <a:buNone/>
              </a:pPr>
              <a:r>
                <a:rPr lang="en-US" sz="6000" b="1" dirty="0" smtClean="0">
                  <a:latin typeface="Symbol" pitchFamily="18" charset="2"/>
                  <a:ea typeface="DejaVu Sans" pitchFamily="2"/>
                  <a:cs typeface="DejaVu Sans" pitchFamily="2"/>
                </a:rPr>
                <a:t>t</a:t>
              </a:r>
              <a:r>
                <a:rPr lang="en-US" sz="1600" b="1" dirty="0" smtClean="0">
                  <a:latin typeface="Liberation Sans" pitchFamily="18"/>
                  <a:ea typeface="DejaVu Sans" pitchFamily="2"/>
                  <a:cs typeface="DejaVu Sans" pitchFamily="2"/>
                </a:rPr>
                <a:t>Leak</a:t>
              </a:r>
              <a:endParaRPr lang="en-US" sz="1600" b="1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8272065" y="6142396"/>
              <a:ext cx="321120" cy="32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FF"/>
            </a:solidFill>
            <a:ln w="5472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2320" y="180018"/>
            <a:ext cx="3525120" cy="3342180"/>
          </a:xfrm>
          <a:prstGeom prst="rect">
            <a:avLst/>
          </a:prstGeom>
        </p:spPr>
      </p:pic>
      <p:pic>
        <p:nvPicPr>
          <p:cNvPr id="12" name="Picture 11" descr="0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6720" y="3567255"/>
            <a:ext cx="3870719" cy="312318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917599" y="3567254"/>
            <a:ext cx="4078081" cy="3221619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94079" y="180018"/>
            <a:ext cx="3732481" cy="324898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440" y="2253837"/>
            <a:ext cx="4452120" cy="2694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148320" y="1493436"/>
            <a:ext cx="4572000" cy="5115417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91862" y="538890"/>
            <a:ext cx="8228763" cy="6142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+mj-lt"/>
              </a:rPr>
              <a:t>Defect Model</a:t>
            </a:r>
            <a:endParaRPr lang="en-US" sz="40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9679" y="4113522"/>
            <a:ext cx="1191829" cy="69930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latin typeface="+mj-lt"/>
              </a:rPr>
              <a:t>OFF</a:t>
            </a:r>
            <a:endParaRPr lang="en-US" sz="1500" b="1" dirty="0">
              <a:ln w="28575">
                <a:solidFill>
                  <a:schemeClr val="tx1"/>
                </a:solidFill>
              </a:ln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32160" y="4396782"/>
            <a:ext cx="1576589" cy="1033509"/>
            <a:chOff x="5224065" y="5561669"/>
            <a:chExt cx="1738080" cy="1139252"/>
          </a:xfrm>
        </p:grpSpPr>
        <p:sp>
          <p:nvSpPr>
            <p:cNvPr id="19" name="TextBox 18"/>
            <p:cNvSpPr txBox="1"/>
            <p:nvPr/>
          </p:nvSpPr>
          <p:spPr>
            <a:xfrm>
              <a:off x="5644905" y="5561669"/>
              <a:ext cx="1317240" cy="11392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US" sz="6000" b="1" dirty="0" err="1" smtClean="0">
                  <a:latin typeface="Symbol" pitchFamily="18" charset="2"/>
                  <a:ea typeface="DejaVu Sans" pitchFamily="2"/>
                  <a:cs typeface="DejaVu Sans" pitchFamily="2"/>
                </a:rPr>
                <a:t>t</a:t>
              </a:r>
              <a:r>
                <a:rPr lang="en-US" sz="1600" b="1" dirty="0" err="1" smtClean="0">
                  <a:latin typeface="Liberation Sans" pitchFamily="18"/>
                  <a:ea typeface="DejaVu Sans" pitchFamily="2"/>
                  <a:cs typeface="DejaVu Sans" pitchFamily="2"/>
                </a:rPr>
                <a:t>Switch</a:t>
              </a:r>
              <a:endParaRPr lang="en-US" b="1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5224065" y="6142037"/>
              <a:ext cx="321120" cy="32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5472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25" name="Group 17"/>
          <p:cNvGrpSpPr/>
          <p:nvPr/>
        </p:nvGrpSpPr>
        <p:grpSpPr>
          <a:xfrm>
            <a:off x="2917691" y="4397435"/>
            <a:ext cx="1364657" cy="1033509"/>
            <a:chOff x="8272065" y="5562389"/>
            <a:chExt cx="1504440" cy="1139252"/>
          </a:xfrm>
        </p:grpSpPr>
        <p:sp>
          <p:nvSpPr>
            <p:cNvPr id="26" name="TextBox 25"/>
            <p:cNvSpPr txBox="1"/>
            <p:nvPr/>
          </p:nvSpPr>
          <p:spPr>
            <a:xfrm>
              <a:off x="8683185" y="5562389"/>
              <a:ext cx="1093320" cy="11392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lvl="0" hangingPunct="0">
                <a:buNone/>
              </a:pPr>
              <a:r>
                <a:rPr lang="en-US" sz="6000" b="1" dirty="0" smtClean="0">
                  <a:latin typeface="Symbol" pitchFamily="18" charset="2"/>
                  <a:ea typeface="DejaVu Sans" pitchFamily="2"/>
                  <a:cs typeface="DejaVu Sans" pitchFamily="2"/>
                </a:rPr>
                <a:t>t</a:t>
              </a:r>
              <a:r>
                <a:rPr lang="en-US" sz="1600" b="1" dirty="0" smtClean="0">
                  <a:latin typeface="Liberation Sans" pitchFamily="18"/>
                  <a:ea typeface="DejaVu Sans" pitchFamily="2"/>
                  <a:cs typeface="DejaVu Sans" pitchFamily="2"/>
                </a:rPr>
                <a:t>Leak</a:t>
              </a:r>
              <a:endParaRPr lang="en-US" sz="1600" b="1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8272065" y="6142396"/>
              <a:ext cx="321120" cy="32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FF"/>
            </a:solidFill>
            <a:ln w="5472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2320" y="180018"/>
            <a:ext cx="3525120" cy="3342180"/>
          </a:xfrm>
          <a:prstGeom prst="rect">
            <a:avLst/>
          </a:prstGeom>
        </p:spPr>
      </p:pic>
      <p:pic>
        <p:nvPicPr>
          <p:cNvPr id="12" name="Picture 11" descr="0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6720" y="3567255"/>
            <a:ext cx="3870719" cy="312318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917599" y="3567254"/>
            <a:ext cx="4078081" cy="3221619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94079" y="180018"/>
            <a:ext cx="3732481" cy="324898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441" y="2253837"/>
            <a:ext cx="4452118" cy="2694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148320" y="1493436"/>
            <a:ext cx="4572000" cy="5115417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91862" y="538890"/>
            <a:ext cx="8228763" cy="6142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+mj-lt"/>
              </a:rPr>
              <a:t>Defect Model</a:t>
            </a:r>
            <a:endParaRPr lang="en-US" sz="4000" dirty="0">
              <a:solidFill>
                <a:sysClr val="windowText" lastClr="000000"/>
              </a:solidFill>
              <a:latin typeface="+mj-lt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32160" y="4396782"/>
            <a:ext cx="1576589" cy="1033509"/>
            <a:chOff x="5224065" y="5561669"/>
            <a:chExt cx="1738080" cy="1139252"/>
          </a:xfrm>
        </p:grpSpPr>
        <p:sp>
          <p:nvSpPr>
            <p:cNvPr id="19" name="TextBox 18"/>
            <p:cNvSpPr txBox="1"/>
            <p:nvPr/>
          </p:nvSpPr>
          <p:spPr>
            <a:xfrm>
              <a:off x="5644905" y="5561669"/>
              <a:ext cx="1317240" cy="11392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US" sz="6000" b="1" dirty="0" err="1" smtClean="0">
                  <a:latin typeface="Symbol" pitchFamily="18" charset="2"/>
                  <a:ea typeface="DejaVu Sans" pitchFamily="2"/>
                  <a:cs typeface="DejaVu Sans" pitchFamily="2"/>
                </a:rPr>
                <a:t>t</a:t>
              </a:r>
              <a:r>
                <a:rPr lang="en-US" sz="1600" b="1" dirty="0" err="1" smtClean="0">
                  <a:latin typeface="Liberation Sans" pitchFamily="18"/>
                  <a:ea typeface="DejaVu Sans" pitchFamily="2"/>
                  <a:cs typeface="DejaVu Sans" pitchFamily="2"/>
                </a:rPr>
                <a:t>Switch</a:t>
              </a:r>
              <a:endParaRPr lang="en-US" b="1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5224065" y="6142037"/>
              <a:ext cx="321120" cy="32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5472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24" name="Group 17"/>
          <p:cNvGrpSpPr/>
          <p:nvPr/>
        </p:nvGrpSpPr>
        <p:grpSpPr>
          <a:xfrm>
            <a:off x="2917691" y="4397435"/>
            <a:ext cx="1364657" cy="1033509"/>
            <a:chOff x="8272065" y="5562389"/>
            <a:chExt cx="1504440" cy="1139252"/>
          </a:xfrm>
        </p:grpSpPr>
        <p:sp>
          <p:nvSpPr>
            <p:cNvPr id="25" name="TextBox 24"/>
            <p:cNvSpPr txBox="1"/>
            <p:nvPr/>
          </p:nvSpPr>
          <p:spPr>
            <a:xfrm>
              <a:off x="8683185" y="5562389"/>
              <a:ext cx="1093320" cy="11392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lvl="0" hangingPunct="0">
                <a:buNone/>
              </a:pPr>
              <a:r>
                <a:rPr lang="en-US" sz="6000" b="1" dirty="0" smtClean="0">
                  <a:latin typeface="Symbol" pitchFamily="18" charset="2"/>
                  <a:ea typeface="DejaVu Sans" pitchFamily="2"/>
                  <a:cs typeface="DejaVu Sans" pitchFamily="2"/>
                </a:rPr>
                <a:t>t</a:t>
              </a:r>
              <a:r>
                <a:rPr lang="en-US" sz="1600" b="1" dirty="0" smtClean="0">
                  <a:latin typeface="Liberation Sans" pitchFamily="18"/>
                  <a:ea typeface="DejaVu Sans" pitchFamily="2"/>
                  <a:cs typeface="DejaVu Sans" pitchFamily="2"/>
                </a:rPr>
                <a:t>Leak</a:t>
              </a:r>
              <a:endParaRPr lang="en-US" sz="1600" b="1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8272065" y="6142396"/>
              <a:ext cx="321120" cy="32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FF"/>
            </a:solidFill>
            <a:ln w="5472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Agenda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nanoPLA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Introduction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Tolerating crosspoint defects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Tolerating extreme V</a:t>
            </a:r>
            <a:r>
              <a:rPr lang="en-US" baseline="-25000" smtClean="0">
                <a:ea typeface="ＭＳ Ｐゴシック" pitchFamily="34" charset="-128"/>
              </a:rPr>
              <a:t>th</a:t>
            </a:r>
            <a:r>
              <a:rPr lang="en-US" smtClean="0">
                <a:ea typeface="ＭＳ Ｐゴシック" pitchFamily="34" charset="-128"/>
              </a:rPr>
              <a:t> variation</a:t>
            </a:r>
          </a:p>
          <a:p>
            <a:r>
              <a:rPr lang="en-US" smtClean="0">
                <a:ea typeface="ＭＳ Ｐゴシック" pitchFamily="34" charset="-128"/>
              </a:rPr>
              <a:t>FPGA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Tolerating defects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Lightweight, load-time defect avoidance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55D674-66DB-498B-B819-633664EE7704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4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2320" y="180019"/>
            <a:ext cx="3525120" cy="3342180"/>
          </a:xfrm>
          <a:prstGeom prst="rect">
            <a:avLst/>
          </a:prstGeom>
        </p:spPr>
      </p:pic>
      <p:pic>
        <p:nvPicPr>
          <p:cNvPr id="12" name="Picture 11" descr="0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6720" y="3567255"/>
            <a:ext cx="3870720" cy="3123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441" y="2253837"/>
            <a:ext cx="4452118" cy="269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148320" y="1493436"/>
            <a:ext cx="4572000" cy="5115417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91862" y="538890"/>
            <a:ext cx="8228763" cy="6142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+mj-lt"/>
              </a:rPr>
              <a:t>Defect Model</a:t>
            </a:r>
            <a:endParaRPr lang="en-US" sz="40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07200" y="1977327"/>
            <a:ext cx="1313280" cy="2626836"/>
          </a:xfrm>
          <a:prstGeom prst="rect">
            <a:avLst/>
          </a:prstGeom>
          <a:solidFill>
            <a:srgbClr val="FF0D0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30719" y="5710200"/>
            <a:ext cx="2794825" cy="53049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900" dirty="0" smtClean="0"/>
              <a:t>Operating Region</a:t>
            </a:r>
            <a:endParaRPr lang="en-US" sz="2900" dirty="0"/>
          </a:p>
        </p:txBody>
      </p:sp>
      <p:sp>
        <p:nvSpPr>
          <p:cNvPr id="31" name="Rectangle 30"/>
          <p:cNvSpPr/>
          <p:nvPr/>
        </p:nvSpPr>
        <p:spPr>
          <a:xfrm>
            <a:off x="770400" y="5641072"/>
            <a:ext cx="691200" cy="622145"/>
          </a:xfrm>
          <a:prstGeom prst="rect">
            <a:avLst/>
          </a:prstGeom>
          <a:solidFill>
            <a:srgbClr val="FF0D0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pic>
        <p:nvPicPr>
          <p:cNvPr id="34" name="Picture 33" descr="0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2320" y="180018"/>
            <a:ext cx="3525120" cy="3342180"/>
          </a:xfrm>
          <a:prstGeom prst="rect">
            <a:avLst/>
          </a:prstGeom>
        </p:spPr>
      </p:pic>
      <p:pic>
        <p:nvPicPr>
          <p:cNvPr id="35" name="Picture 34" descr="0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86720" y="3567255"/>
            <a:ext cx="3870719" cy="31231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194079" y="180018"/>
            <a:ext cx="3732481" cy="324898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917599" y="3567254"/>
            <a:ext cx="4078081" cy="3221619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/>
          </a:p>
        </p:txBody>
      </p:sp>
      <p:grpSp>
        <p:nvGrpSpPr>
          <p:cNvPr id="23" name="Group 16"/>
          <p:cNvGrpSpPr/>
          <p:nvPr/>
        </p:nvGrpSpPr>
        <p:grpSpPr>
          <a:xfrm>
            <a:off x="632160" y="4396782"/>
            <a:ext cx="1576589" cy="1033509"/>
            <a:chOff x="5224065" y="5561669"/>
            <a:chExt cx="1738080" cy="1139252"/>
          </a:xfrm>
        </p:grpSpPr>
        <p:sp>
          <p:nvSpPr>
            <p:cNvPr id="24" name="TextBox 23"/>
            <p:cNvSpPr txBox="1"/>
            <p:nvPr/>
          </p:nvSpPr>
          <p:spPr>
            <a:xfrm>
              <a:off x="5644905" y="5561669"/>
              <a:ext cx="1317240" cy="11392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US" sz="6000" b="1" dirty="0" err="1" smtClean="0">
                  <a:latin typeface="Symbol" pitchFamily="18" charset="2"/>
                  <a:ea typeface="DejaVu Sans" pitchFamily="2"/>
                  <a:cs typeface="DejaVu Sans" pitchFamily="2"/>
                </a:rPr>
                <a:t>t</a:t>
              </a:r>
              <a:r>
                <a:rPr lang="en-US" sz="1600" b="1" dirty="0" err="1" smtClean="0">
                  <a:latin typeface="Liberation Sans" pitchFamily="18"/>
                  <a:ea typeface="DejaVu Sans" pitchFamily="2"/>
                  <a:cs typeface="DejaVu Sans" pitchFamily="2"/>
                </a:rPr>
                <a:t>Switch</a:t>
              </a:r>
              <a:endParaRPr lang="en-US" b="1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224065" y="6142037"/>
              <a:ext cx="321120" cy="32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5472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26" name="Group 17"/>
          <p:cNvGrpSpPr/>
          <p:nvPr/>
        </p:nvGrpSpPr>
        <p:grpSpPr>
          <a:xfrm>
            <a:off x="2917691" y="4397435"/>
            <a:ext cx="1364657" cy="1033509"/>
            <a:chOff x="8272065" y="5562389"/>
            <a:chExt cx="1504440" cy="1139252"/>
          </a:xfrm>
        </p:grpSpPr>
        <p:sp>
          <p:nvSpPr>
            <p:cNvPr id="27" name="TextBox 26"/>
            <p:cNvSpPr txBox="1"/>
            <p:nvPr/>
          </p:nvSpPr>
          <p:spPr>
            <a:xfrm>
              <a:off x="8683185" y="5562389"/>
              <a:ext cx="1093320" cy="11392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lvl="0" hangingPunct="0">
                <a:buNone/>
              </a:pPr>
              <a:r>
                <a:rPr lang="en-US" sz="6000" b="1" dirty="0" smtClean="0">
                  <a:latin typeface="Symbol" pitchFamily="18" charset="2"/>
                  <a:ea typeface="DejaVu Sans" pitchFamily="2"/>
                  <a:cs typeface="DejaVu Sans" pitchFamily="2"/>
                </a:rPr>
                <a:t>t</a:t>
              </a:r>
              <a:r>
                <a:rPr lang="en-US" sz="1600" b="1" dirty="0" smtClean="0">
                  <a:latin typeface="Liberation Sans" pitchFamily="18"/>
                  <a:ea typeface="DejaVu Sans" pitchFamily="2"/>
                  <a:cs typeface="DejaVu Sans" pitchFamily="2"/>
                </a:rPr>
                <a:t>Leak</a:t>
              </a:r>
              <a:endParaRPr lang="en-US" sz="1600" b="1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8272065" y="6142396"/>
              <a:ext cx="321120" cy="32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FF"/>
            </a:solidFill>
            <a:ln w="5472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802165"/>
            <a:ext cx="9144000" cy="117516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 algn="ctr">
              <a:buNone/>
            </a:pPr>
            <a:r>
              <a:rPr lang="en-US" sz="5400" dirty="0" err="1" smtClean="0">
                <a:latin typeface="Symbol" pitchFamily="18" charset="2"/>
              </a:rPr>
              <a:t>t</a:t>
            </a:r>
            <a:r>
              <a:rPr lang="en-US" sz="1500" b="1" dirty="0" err="1" smtClean="0">
                <a:latin typeface="+mj-lt"/>
              </a:rPr>
              <a:t>Switch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>
                <a:latin typeface="+mj-lt"/>
              </a:rPr>
              <a:t>of one NAND-term </a:t>
            </a:r>
            <a:r>
              <a:rPr lang="en-US" sz="2500" b="1" dirty="0">
                <a:latin typeface="+mj-lt"/>
              </a:rPr>
              <a:t>&gt; </a:t>
            </a:r>
            <a:r>
              <a:rPr lang="en-US" sz="5400" dirty="0" smtClean="0">
                <a:latin typeface="Symbol" pitchFamily="18" charset="2"/>
              </a:rPr>
              <a:t>t</a:t>
            </a:r>
            <a:r>
              <a:rPr lang="en-US" sz="1500" b="1" dirty="0" smtClean="0">
                <a:latin typeface="+mj-lt"/>
              </a:rPr>
              <a:t>Leak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>
                <a:latin typeface="+mj-lt"/>
              </a:rPr>
              <a:t>of another </a:t>
            </a:r>
            <a:r>
              <a:rPr lang="en-US" sz="2500" dirty="0" smtClean="0">
                <a:latin typeface="+mj-lt"/>
              </a:rPr>
              <a:t>NAND-term</a:t>
            </a:r>
            <a:endParaRPr lang="en-US" sz="25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30720" y="1804057"/>
            <a:ext cx="5627928" cy="17631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9672" y="5257800"/>
            <a:ext cx="8214722" cy="1025060"/>
          </a:xfrm>
          <a:prstGeom prst="rect">
            <a:avLst/>
          </a:prstGeom>
          <a:noFill/>
          <a:ln>
            <a:noFill/>
          </a:ln>
        </p:spPr>
        <p:txBody>
          <a:bodyPr vert="horz" lIns="81631" tIns="40816" rIns="81631" bIns="40816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en-US" sz="3400" dirty="0" smtClean="0">
                <a:latin typeface="+mj-lt"/>
                <a:ea typeface="DejaVu Sans" pitchFamily="2"/>
                <a:cs typeface="DejaVu Sans" pitchFamily="2"/>
              </a:rPr>
              <a:t>100</a:t>
            </a:r>
            <a:r>
              <a:rPr lang="en-US" sz="3400" dirty="0" smtClean="0">
                <a:latin typeface="+mj-lt"/>
                <a:ea typeface="Bitstream Charter" pitchFamily="2"/>
                <a:cs typeface="Bitstream Charter" pitchFamily="2"/>
              </a:rPr>
              <a:t>·</a:t>
            </a:r>
            <a:r>
              <a:rPr lang="en-US" sz="3400" dirty="0" smtClean="0">
                <a:latin typeface="+mj-lt"/>
                <a:ea typeface="Liberation Sans" pitchFamily="34"/>
                <a:cs typeface="Liberation Sans" pitchFamily="34"/>
              </a:rPr>
              <a:t>Max(</a:t>
            </a:r>
            <a:r>
              <a:rPr lang="en-US" sz="6000" dirty="0" err="1" smtClean="0">
                <a:latin typeface="Symbol" pitchFamily="18" charset="2"/>
              </a:rPr>
              <a:t>t</a:t>
            </a:r>
            <a:r>
              <a:rPr lang="en-US" sz="2500" dirty="0" err="1" smtClean="0">
                <a:latin typeface="+mj-lt"/>
                <a:ea typeface="DejaVu Sans" pitchFamily="2"/>
                <a:cs typeface="DejaVu Sans" pitchFamily="2"/>
              </a:rPr>
              <a:t>Switch</a:t>
            </a:r>
            <a:r>
              <a:rPr lang="en-US" sz="3400" dirty="0">
                <a:latin typeface="+mj-lt"/>
                <a:ea typeface="DejaVu Sans" pitchFamily="2"/>
                <a:cs typeface="DejaVu Sans" pitchFamily="2"/>
              </a:rPr>
              <a:t>) </a:t>
            </a:r>
            <a:r>
              <a:rPr lang="en-US" sz="3400" dirty="0">
                <a:latin typeface="+mj-lt"/>
                <a:ea typeface="Arial" pitchFamily="34"/>
                <a:cs typeface="Arial" pitchFamily="34"/>
              </a:rPr>
              <a:t>≤ </a:t>
            </a:r>
            <a:r>
              <a:rPr lang="en-US" sz="3400" dirty="0" smtClean="0">
                <a:latin typeface="+mj-lt"/>
                <a:ea typeface="DejaVu Sans" pitchFamily="2"/>
                <a:cs typeface="DejaVu Sans" pitchFamily="2"/>
              </a:rPr>
              <a:t>Min(</a:t>
            </a:r>
            <a:r>
              <a:rPr lang="en-US" sz="6000" dirty="0" err="1" smtClean="0">
                <a:latin typeface="Symbol" pitchFamily="18" charset="2"/>
              </a:rPr>
              <a:t>t</a:t>
            </a:r>
            <a:r>
              <a:rPr lang="en-US" sz="2500" dirty="0" err="1" smtClean="0">
                <a:latin typeface="+mj-lt"/>
                <a:ea typeface="DejaVu Sans" pitchFamily="2"/>
                <a:cs typeface="DejaVu Sans" pitchFamily="2"/>
              </a:rPr>
              <a:t>Leak</a:t>
            </a:r>
            <a:r>
              <a:rPr lang="en-US" sz="3400" dirty="0">
                <a:latin typeface="+mj-lt"/>
                <a:ea typeface="DejaVu Sans" pitchFamily="2"/>
                <a:cs typeface="DejaVu Sans" pitchFamily="2"/>
              </a:rPr>
              <a:t>)</a:t>
            </a:r>
          </a:p>
        </p:txBody>
      </p:sp>
      <p:sp>
        <p:nvSpPr>
          <p:cNvPr id="6" name="Freeform 5"/>
          <p:cNvSpPr/>
          <p:nvPr/>
        </p:nvSpPr>
        <p:spPr>
          <a:xfrm>
            <a:off x="708943" y="5562601"/>
            <a:ext cx="8038057" cy="7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1440">
            <a:solidFill>
              <a:srgbClr val="000000"/>
            </a:solidFill>
            <a:prstDash val="solid"/>
          </a:ln>
        </p:spPr>
        <p:txBody>
          <a:bodyPr vert="horz" lIns="122447" tIns="81631" rIns="122447" bIns="81631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dirty="0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561" y="1097269"/>
            <a:ext cx="1688772" cy="258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3361" y="1562564"/>
            <a:ext cx="1520639" cy="233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608801" y="3675384"/>
            <a:ext cx="3173097" cy="181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5"/>
          <p:cNvGrpSpPr/>
          <p:nvPr/>
        </p:nvGrpSpPr>
        <p:grpSpPr>
          <a:xfrm>
            <a:off x="2567522" y="1839074"/>
            <a:ext cx="1161087" cy="1752366"/>
            <a:chOff x="2830512" y="2027237"/>
            <a:chExt cx="1280017" cy="1931660"/>
          </a:xfrm>
          <a:effectLst/>
        </p:grpSpPr>
        <p:sp>
          <p:nvSpPr>
            <p:cNvPr id="14" name="Rectangle 13"/>
            <p:cNvSpPr/>
            <p:nvPr/>
          </p:nvSpPr>
          <p:spPr>
            <a:xfrm>
              <a:off x="3287712" y="2027237"/>
              <a:ext cx="76200" cy="1295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30512" y="3246437"/>
              <a:ext cx="1280017" cy="712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Symbol" pitchFamily="18" charset="2"/>
                </a:rPr>
                <a:t>t</a:t>
              </a:r>
              <a:r>
                <a:rPr lang="en-US" dirty="0" err="1" smtClean="0"/>
                <a:t>Target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6560" y="3843763"/>
            <a:ext cx="5460480" cy="1423967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lvl="0"/>
            <a:r>
              <a:rPr lang="en-US" sz="2900" dirty="0" smtClean="0">
                <a:latin typeface="+mj-lt"/>
              </a:rPr>
              <a:t>To keep leakage power low, demand two orders of magnitude separation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91862" y="538890"/>
            <a:ext cx="8228763" cy="6142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+mj-lt"/>
              </a:rPr>
              <a:t>Defect Model</a:t>
            </a:r>
            <a:endParaRPr lang="en-US" sz="40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655639"/>
            <a:ext cx="9143999" cy="77048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>
                <a:solidFill>
                  <a:srgbClr val="800000"/>
                </a:solidFill>
                <a:latin typeface="+mj-lt"/>
              </a:rPr>
              <a:t>Variation-Oblivious </a:t>
            </a:r>
            <a:r>
              <a:rPr lang="en-US" b="1" dirty="0" smtClean="0">
                <a:solidFill>
                  <a:srgbClr val="800000"/>
                </a:solidFill>
                <a:latin typeface="+mj-lt"/>
              </a:rPr>
              <a:t>Mapping</a:t>
            </a:r>
            <a:endParaRPr lang="en-US" b="1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3656">
            <a:off x="6807469" y="4830831"/>
            <a:ext cx="1647999" cy="173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950" y="2184709"/>
            <a:ext cx="8152995" cy="35067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3120" y="46084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Variation-Oblivious Mapping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648" y="1168731"/>
            <a:ext cx="9091511" cy="819811"/>
          </a:xfrm>
          <a:prstGeom prst="rect">
            <a:avLst/>
          </a:prstGeom>
          <a:noFill/>
          <a:ln>
            <a:noFill/>
          </a:ln>
        </p:spPr>
        <p:txBody>
          <a:bodyPr vert="horz" lIns="81631" tIns="40816" rIns="81631" bIns="40816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2500" b="1" dirty="0">
                <a:latin typeface="+mj-lt"/>
                <a:ea typeface="DejaVu Sans" pitchFamily="2"/>
                <a:cs typeface="DejaVu Sans" pitchFamily="2"/>
              </a:rPr>
              <a:t>Perform Detailed Mapping Oblivious to the Characteristics of the underlying Resources.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9360" y="5226308"/>
            <a:ext cx="257278" cy="4684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500" dirty="0" smtClean="0"/>
              <a:t>l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5816160" y="5226308"/>
            <a:ext cx="257278" cy="4684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500" dirty="0" smtClean="0"/>
              <a:t>l</a:t>
            </a:r>
            <a:endParaRPr lang="en-US" sz="25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949" y="2184709"/>
            <a:ext cx="8152997" cy="35067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3120" y="46084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>
                <a:latin typeface="+mj-lt"/>
              </a:rPr>
              <a:t>Variation-Oblivious Mapping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9680" y="2285772"/>
            <a:ext cx="2457232" cy="31839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1" tIns="40816" rIns="81631" bIns="40816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 sz="1600" b="1" dirty="0">
                <a:latin typeface="+mj-lt"/>
                <a:ea typeface="DejaVu Sans" pitchFamily="2"/>
                <a:cs typeface="DejaVu Sans" pitchFamily="2"/>
              </a:rPr>
              <a:t>SPLA at 38</a:t>
            </a:r>
            <a:r>
              <a:rPr lang="en-US" sz="1600" b="1" dirty="0" smtClean="0">
                <a:latin typeface="+mj-lt"/>
                <a:ea typeface="DejaVu Sans" pitchFamily="2"/>
                <a:cs typeface="DejaVu Sans" pitchFamily="2"/>
              </a:rPr>
              <a:t>% Variation</a:t>
            </a:r>
            <a:endParaRPr lang="en-US" sz="1600" b="1" dirty="0">
              <a:latin typeface="+mj-lt"/>
              <a:ea typeface="DejaVu Sans" pitchFamily="2"/>
              <a:cs typeface="DejaVu 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648" y="1168731"/>
            <a:ext cx="9091511" cy="819811"/>
          </a:xfrm>
          <a:prstGeom prst="rect">
            <a:avLst/>
          </a:prstGeom>
          <a:noFill/>
          <a:ln>
            <a:noFill/>
          </a:ln>
        </p:spPr>
        <p:txBody>
          <a:bodyPr vert="horz" lIns="81631" tIns="40816" rIns="81631" bIns="40816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2500" b="1" dirty="0">
                <a:latin typeface="+mj-lt"/>
                <a:ea typeface="DejaVu Sans" pitchFamily="2"/>
                <a:cs typeface="DejaVu Sans" pitchFamily="2"/>
              </a:rPr>
              <a:t>Perform Detailed Mapping Oblivious to the Characteristics of the underlying Resources.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9360" y="5226308"/>
            <a:ext cx="257278" cy="4684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500" dirty="0" smtClean="0"/>
              <a:t>l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5816160" y="5226308"/>
            <a:ext cx="257278" cy="4684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500" dirty="0" smtClean="0"/>
              <a:t>l</a:t>
            </a:r>
            <a:endParaRPr lang="en-US" sz="25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3120" y="46084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Variation-Oblivious Mapping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320" y="5502819"/>
            <a:ext cx="8803428" cy="77370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1" tIns="40816" rIns="81631" bIns="40816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2000" b="1" dirty="0" smtClean="0">
                <a:latin typeface="+mj-lt"/>
                <a:ea typeface="DejaVu Sans" pitchFamily="2"/>
                <a:cs typeface="DejaVu Sans" pitchFamily="2"/>
              </a:rPr>
              <a:t>Defective Mapping: 100</a:t>
            </a:r>
            <a:r>
              <a:rPr lang="en-US" sz="2000" b="1" dirty="0" smtClean="0">
                <a:latin typeface="+mj-lt"/>
                <a:ea typeface="Bitstream Charter" pitchFamily="2"/>
                <a:cs typeface="Bitstream Charter" pitchFamily="2"/>
              </a:rPr>
              <a:t>·</a:t>
            </a:r>
            <a:r>
              <a:rPr lang="en-US" sz="2000" b="1" dirty="0" smtClean="0">
                <a:latin typeface="+mj-lt"/>
                <a:ea typeface="Liberation Sans" pitchFamily="34"/>
                <a:cs typeface="Liberation Sans" pitchFamily="34"/>
              </a:rPr>
              <a:t>Max(</a:t>
            </a:r>
            <a:r>
              <a:rPr lang="en-US" sz="4400" dirty="0" err="1" smtClean="0">
                <a:latin typeface="Symbol" pitchFamily="18" charset="2"/>
                <a:ea typeface="DejaVu Sans" pitchFamily="2"/>
                <a:cs typeface="DejaVu Sans" pitchFamily="2"/>
              </a:rPr>
              <a:t>t</a:t>
            </a:r>
            <a:r>
              <a:rPr lang="en-US" sz="2000" b="1" dirty="0" err="1" smtClean="0">
                <a:latin typeface="+mj-lt"/>
                <a:ea typeface="DejaVu Sans" pitchFamily="2"/>
                <a:cs typeface="DejaVu Sans" pitchFamily="2"/>
              </a:rPr>
              <a:t>Switch</a:t>
            </a:r>
            <a:r>
              <a:rPr lang="en-US" sz="2000" b="1" dirty="0">
                <a:latin typeface="+mj-lt"/>
                <a:ea typeface="DejaVu Sans" pitchFamily="2"/>
                <a:cs typeface="DejaVu Sans" pitchFamily="2"/>
              </a:rPr>
              <a:t>) </a:t>
            </a:r>
            <a:r>
              <a:rPr lang="en-US" sz="2000" b="1" dirty="0">
                <a:latin typeface="+mj-lt"/>
                <a:ea typeface="Arial" pitchFamily="34"/>
                <a:cs typeface="Arial" pitchFamily="34"/>
              </a:rPr>
              <a:t>≤ </a:t>
            </a:r>
            <a:r>
              <a:rPr lang="en-US" sz="2000" b="1" dirty="0" smtClean="0">
                <a:latin typeface="+mj-lt"/>
                <a:ea typeface="DejaVu Sans" pitchFamily="2"/>
                <a:cs typeface="DejaVu Sans" pitchFamily="2"/>
              </a:rPr>
              <a:t>Min(</a:t>
            </a:r>
            <a:r>
              <a:rPr lang="en-US" sz="4400" dirty="0" err="1" smtClean="0">
                <a:latin typeface="Symbol" pitchFamily="18" charset="2"/>
                <a:ea typeface="DejaVu Sans" pitchFamily="2"/>
                <a:cs typeface="DejaVu Sans" pitchFamily="2"/>
              </a:rPr>
              <a:t>t</a:t>
            </a:r>
            <a:r>
              <a:rPr lang="en-US" sz="2000" b="1" dirty="0" err="1" smtClean="0">
                <a:latin typeface="+mj-lt"/>
                <a:ea typeface="DejaVu Sans" pitchFamily="2"/>
                <a:cs typeface="DejaVu Sans" pitchFamily="2"/>
              </a:rPr>
              <a:t>Leak</a:t>
            </a:r>
            <a:r>
              <a:rPr lang="en-US" sz="2000" b="1" dirty="0" smtClean="0">
                <a:latin typeface="+mj-lt"/>
                <a:ea typeface="DejaVu Sans" pitchFamily="2"/>
                <a:cs typeface="DejaVu Sans" pitchFamily="2"/>
              </a:rPr>
              <a:t>)  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DejaVu Sans" pitchFamily="2"/>
                <a:cs typeface="DejaVu Sans" pitchFamily="2"/>
              </a:rPr>
              <a:t>not met</a:t>
            </a:r>
            <a:endParaRPr lang="en-US" sz="2000" b="1" dirty="0">
              <a:solidFill>
                <a:srgbClr val="FF0000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949" y="2184710"/>
            <a:ext cx="8152997" cy="3506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539680" y="2285772"/>
            <a:ext cx="2457232" cy="31839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1" tIns="40816" rIns="81631" bIns="40816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b="1" dirty="0">
                <a:latin typeface="+mj-lt"/>
                <a:ea typeface="DejaVu Sans" pitchFamily="2"/>
                <a:cs typeface="DejaVu Sans" pitchFamily="2"/>
              </a:rPr>
              <a:t>SPLA at 38% Variation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648" y="1168731"/>
            <a:ext cx="9091511" cy="819811"/>
          </a:xfrm>
          <a:prstGeom prst="rect">
            <a:avLst/>
          </a:prstGeom>
          <a:noFill/>
          <a:ln>
            <a:noFill/>
          </a:ln>
        </p:spPr>
        <p:txBody>
          <a:bodyPr vert="horz" lIns="81631" tIns="40816" rIns="81631" bIns="40816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2500" b="1" dirty="0">
                <a:latin typeface="+mj-lt"/>
                <a:ea typeface="DejaVu Sans" pitchFamily="2"/>
                <a:cs typeface="DejaVu Sans" pitchFamily="2"/>
              </a:rPr>
              <a:t>Perform Detailed Mapping Oblivious to the Characteristics of the underlying Resources.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9360" y="5226308"/>
            <a:ext cx="257278" cy="4684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500" dirty="0" smtClean="0"/>
              <a:t>l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5816160" y="5226308"/>
            <a:ext cx="257278" cy="4684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500" dirty="0" smtClean="0"/>
              <a:t>l</a:t>
            </a:r>
            <a:endParaRPr lang="en-US" sz="250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3120" y="46084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Timing Model</a:t>
            </a:r>
          </a:p>
        </p:txBody>
      </p:sp>
      <p:pic>
        <p:nvPicPr>
          <p:cNvPr id="6" name="Picture 5" descr="NANDTerm2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760" y="1424308"/>
            <a:ext cx="3317760" cy="5086648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880800" y="2046455"/>
            <a:ext cx="3949920" cy="1968686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r>
              <a:rPr lang="en-US" sz="4400" dirty="0" err="1" smtClean="0">
                <a:latin typeface="Symbol" pitchFamily="18" charset="2"/>
              </a:rPr>
              <a:t>t</a:t>
            </a:r>
            <a:r>
              <a:rPr lang="en-US" sz="1800" b="1" dirty="0" err="1" smtClean="0">
                <a:latin typeface="+mj-lt"/>
              </a:rPr>
              <a:t>Switch</a:t>
            </a:r>
            <a:r>
              <a:rPr lang="en-US" sz="2500" b="1" dirty="0" smtClean="0">
                <a:latin typeface="+mj-lt"/>
              </a:rPr>
              <a:t> ≈ </a:t>
            </a: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r>
              <a:rPr lang="en-US" sz="4400" dirty="0" err="1" smtClean="0">
                <a:latin typeface="Symbol" pitchFamily="18" charset="2"/>
              </a:rPr>
              <a:t>t</a:t>
            </a:r>
            <a:r>
              <a:rPr lang="en-US" sz="1800" b="1" dirty="0" err="1" smtClean="0">
                <a:latin typeface="+mj-lt"/>
              </a:rPr>
              <a:t>Leak</a:t>
            </a:r>
            <a:r>
              <a:rPr lang="en-US" sz="2500" b="1" dirty="0" smtClean="0"/>
              <a:t> </a:t>
            </a:r>
            <a:r>
              <a:rPr lang="en-US" sz="2500" b="1" dirty="0" smtClean="0">
                <a:latin typeface="+mj-lt"/>
              </a:rPr>
              <a:t>≈</a:t>
            </a:r>
            <a:endParaRPr lang="en-US" sz="2900" b="1" dirty="0" smtClean="0">
              <a:solidFill>
                <a:srgbClr val="23FF23"/>
              </a:solidFill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 smtClean="0"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 smtClean="0"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>
              <a:latin typeface="+mj-lt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3120" y="46084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Timing Model</a:t>
            </a:r>
          </a:p>
        </p:txBody>
      </p:sp>
      <p:pic>
        <p:nvPicPr>
          <p:cNvPr id="6" name="Picture 5" descr="NANDTerm2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760" y="1424308"/>
            <a:ext cx="3317760" cy="5086648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880800" y="2046455"/>
            <a:ext cx="3949920" cy="1968686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r>
              <a:rPr lang="en-US" sz="4400" dirty="0" err="1" smtClean="0">
                <a:latin typeface="Symbol" pitchFamily="18" charset="2"/>
              </a:rPr>
              <a:t>t</a:t>
            </a:r>
            <a:r>
              <a:rPr lang="en-US" sz="1800" b="1" dirty="0" err="1" smtClean="0">
                <a:latin typeface="+mj-lt"/>
              </a:rPr>
              <a:t>Switch</a:t>
            </a:r>
            <a:r>
              <a:rPr lang="en-US" sz="2500" b="1" dirty="0" smtClean="0">
                <a:latin typeface="+mj-lt"/>
              </a:rPr>
              <a:t> ≈ 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on</a:t>
            </a:r>
            <a:r>
              <a:rPr lang="en-US" sz="2500" b="1" dirty="0" smtClean="0">
                <a:latin typeface="+mj-lt"/>
              </a:rPr>
              <a:t> </a:t>
            </a: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r>
              <a:rPr lang="en-US" sz="4400" dirty="0" err="1" smtClean="0">
                <a:latin typeface="Symbol" pitchFamily="18" charset="2"/>
              </a:rPr>
              <a:t>t</a:t>
            </a:r>
            <a:r>
              <a:rPr lang="en-US" sz="1800" b="1" dirty="0" err="1" smtClean="0">
                <a:latin typeface="+mj-lt"/>
              </a:rPr>
              <a:t>Leak</a:t>
            </a:r>
            <a:r>
              <a:rPr lang="en-US" sz="2500" b="1" dirty="0" smtClean="0"/>
              <a:t> </a:t>
            </a:r>
            <a:r>
              <a:rPr lang="en-US" sz="2500" b="1" dirty="0" smtClean="0">
                <a:latin typeface="+mj-lt"/>
              </a:rPr>
              <a:t>≈ </a:t>
            </a:r>
            <a:r>
              <a:rPr lang="en-US" sz="2500" b="1" dirty="0" err="1" smtClean="0">
                <a:solidFill>
                  <a:srgbClr val="0000FF"/>
                </a:solidFill>
                <a:latin typeface="+mj-lt"/>
              </a:rPr>
              <a:t>R</a:t>
            </a:r>
            <a:r>
              <a:rPr lang="en-US" sz="1600" b="1" dirty="0" err="1" smtClean="0">
                <a:solidFill>
                  <a:srgbClr val="0000FF"/>
                </a:solidFill>
                <a:latin typeface="+mj-lt"/>
              </a:rPr>
              <a:t>off</a:t>
            </a:r>
            <a:r>
              <a:rPr lang="en-US" sz="2500" b="1" dirty="0" smtClean="0">
                <a:latin typeface="+mj-lt"/>
              </a:rPr>
              <a:t> </a:t>
            </a:r>
            <a:endParaRPr lang="en-US" sz="2500" b="1" dirty="0" smtClean="0">
              <a:solidFill>
                <a:srgbClr val="23FF23"/>
              </a:solidFill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 smtClean="0">
              <a:solidFill>
                <a:srgbClr val="23FF23"/>
              </a:solidFill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 smtClean="0"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 smtClean="0"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9520" y="1769945"/>
            <a:ext cx="1175040" cy="1036909"/>
          </a:xfrm>
          <a:prstGeom prst="round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3120" y="46084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Timing Model</a:t>
            </a:r>
          </a:p>
        </p:txBody>
      </p:sp>
      <p:pic>
        <p:nvPicPr>
          <p:cNvPr id="6" name="Picture 5" descr="NANDTerm2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760" y="1424308"/>
            <a:ext cx="3317760" cy="5086648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880800" y="2046455"/>
            <a:ext cx="3949920" cy="1968686"/>
          </a:xfrm>
          <a:prstGeom prst="rect">
            <a:avLst/>
          </a:prstGeom>
        </p:spPr>
        <p:txBody>
          <a:bodyPr vert="horz" lIns="91410" tIns="45706" rIns="91410" bIns="45706" rtlCol="0">
            <a:normAutofit fontScale="92500"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r>
              <a:rPr lang="en-US" sz="4400" dirty="0" err="1" smtClean="0">
                <a:latin typeface="Symbol" pitchFamily="18" charset="2"/>
              </a:rPr>
              <a:t>t</a:t>
            </a:r>
            <a:r>
              <a:rPr lang="en-US" sz="1800" b="1" dirty="0" err="1" smtClean="0">
                <a:latin typeface="+mj-lt"/>
              </a:rPr>
              <a:t>Switch</a:t>
            </a:r>
            <a:r>
              <a:rPr lang="en-US" sz="2500" b="1" dirty="0" smtClean="0">
                <a:latin typeface="+mj-lt"/>
              </a:rPr>
              <a:t> ≈ 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on</a:t>
            </a:r>
            <a:r>
              <a:rPr lang="en-US" sz="2500" b="1" dirty="0" smtClean="0">
                <a:latin typeface="+mj-lt"/>
              </a:rPr>
              <a:t> ∙ </a:t>
            </a:r>
            <a:r>
              <a:rPr lang="en-US" sz="2500" b="1" dirty="0" err="1" smtClean="0">
                <a:latin typeface="+mj-lt"/>
              </a:rPr>
              <a:t>Σ</a:t>
            </a:r>
            <a:r>
              <a:rPr lang="en-US" sz="1600" b="1" dirty="0" err="1" smtClean="0">
                <a:latin typeface="+mj-lt"/>
              </a:rPr>
              <a:t>Fanout</a:t>
            </a:r>
            <a:r>
              <a:rPr lang="en-US" sz="2500" b="1" dirty="0" smtClean="0">
                <a:latin typeface="+mj-lt"/>
              </a:rPr>
              <a:t>(</a:t>
            </a:r>
            <a:r>
              <a:rPr lang="en-US" sz="2500" b="1" dirty="0" err="1" smtClean="0">
                <a:latin typeface="+mj-lt"/>
              </a:rPr>
              <a:t>Cout</a:t>
            </a:r>
            <a:r>
              <a:rPr lang="en-US" sz="2500" b="1" dirty="0" smtClean="0">
                <a:latin typeface="+mj-lt"/>
              </a:rPr>
              <a:t>) </a:t>
            </a: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r>
              <a:rPr lang="en-US" sz="4400" dirty="0" err="1" smtClean="0">
                <a:latin typeface="Symbol" pitchFamily="18" charset="2"/>
              </a:rPr>
              <a:t>t</a:t>
            </a:r>
            <a:r>
              <a:rPr lang="en-US" sz="1800" b="1" dirty="0" err="1" smtClean="0">
                <a:latin typeface="+mj-lt"/>
              </a:rPr>
              <a:t>Leak</a:t>
            </a:r>
            <a:r>
              <a:rPr lang="en-US" sz="2500" b="1" dirty="0" smtClean="0"/>
              <a:t> </a:t>
            </a:r>
            <a:r>
              <a:rPr lang="en-US" sz="2500" b="1" dirty="0" smtClean="0">
                <a:latin typeface="+mj-lt"/>
              </a:rPr>
              <a:t>≈ </a:t>
            </a:r>
            <a:r>
              <a:rPr lang="en-US" sz="2500" b="1" dirty="0" err="1" smtClean="0">
                <a:solidFill>
                  <a:srgbClr val="0000FF"/>
                </a:solidFill>
                <a:latin typeface="+mj-lt"/>
              </a:rPr>
              <a:t>R</a:t>
            </a:r>
            <a:r>
              <a:rPr lang="en-US" sz="1600" b="1" dirty="0" err="1" smtClean="0">
                <a:solidFill>
                  <a:srgbClr val="0000FF"/>
                </a:solidFill>
                <a:latin typeface="+mj-lt"/>
              </a:rPr>
              <a:t>off</a:t>
            </a:r>
            <a:r>
              <a:rPr lang="en-US" sz="2500" b="1" dirty="0" smtClean="0">
                <a:latin typeface="+mj-lt"/>
              </a:rPr>
              <a:t> ∙ </a:t>
            </a:r>
            <a:r>
              <a:rPr lang="en-US" sz="2500" b="1" dirty="0" err="1" smtClean="0">
                <a:latin typeface="+mj-lt"/>
              </a:rPr>
              <a:t>Σ</a:t>
            </a:r>
            <a:r>
              <a:rPr lang="en-US" sz="1600" b="1" dirty="0" err="1" smtClean="0">
                <a:latin typeface="+mj-lt"/>
              </a:rPr>
              <a:t>Fanout</a:t>
            </a:r>
            <a:r>
              <a:rPr lang="en-US" sz="2500" b="1" dirty="0" smtClean="0">
                <a:latin typeface="+mj-lt"/>
              </a:rPr>
              <a:t>(</a:t>
            </a:r>
            <a:r>
              <a:rPr lang="en-US" sz="2500" b="1" dirty="0" err="1" smtClean="0">
                <a:latin typeface="+mj-lt"/>
              </a:rPr>
              <a:t>Cout</a:t>
            </a:r>
            <a:r>
              <a:rPr lang="en-US" sz="2500" b="1" dirty="0" smtClean="0">
                <a:latin typeface="+mj-lt"/>
              </a:rPr>
              <a:t>)</a:t>
            </a:r>
            <a:endParaRPr lang="en-US" sz="2500" b="1" dirty="0" smtClean="0">
              <a:solidFill>
                <a:srgbClr val="23FF23"/>
              </a:solidFill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 smtClean="0">
              <a:solidFill>
                <a:srgbClr val="23FF23"/>
              </a:solidFill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 smtClean="0"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 smtClean="0"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9520" y="1769945"/>
            <a:ext cx="1175040" cy="1036909"/>
          </a:xfrm>
          <a:prstGeom prst="round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77760" y="4742417"/>
            <a:ext cx="3317760" cy="276509"/>
          </a:xfrm>
          <a:prstGeom prst="round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77760" y="5710199"/>
            <a:ext cx="3317760" cy="276509"/>
          </a:xfrm>
          <a:prstGeom prst="round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0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440" y="1147800"/>
            <a:ext cx="7672320" cy="5570579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3120" y="46084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Timing Model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880800" y="2046455"/>
            <a:ext cx="3949920" cy="1968686"/>
          </a:xfrm>
        </p:spPr>
        <p:txBody>
          <a:bodyPr>
            <a:normAutofit fontScale="92500"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en-US" sz="4400" dirty="0" err="1" smtClean="0">
                <a:latin typeface="Symbol" pitchFamily="18" charset="2"/>
              </a:rPr>
              <a:t>t</a:t>
            </a:r>
            <a:r>
              <a:rPr lang="en-US" sz="1800" b="1" dirty="0" err="1" smtClean="0">
                <a:latin typeface="+mj-lt"/>
              </a:rPr>
              <a:t>Switch</a:t>
            </a:r>
            <a:r>
              <a:rPr lang="en-US" sz="2500" b="1" dirty="0" smtClean="0">
                <a:latin typeface="+mj-lt"/>
              </a:rPr>
              <a:t> ≈ 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on</a:t>
            </a:r>
            <a:r>
              <a:rPr lang="en-US" sz="2500" b="1" dirty="0" smtClean="0">
                <a:latin typeface="+mj-lt"/>
              </a:rPr>
              <a:t> ∙ </a:t>
            </a:r>
            <a:r>
              <a:rPr lang="en-US" sz="2500" b="1" dirty="0" err="1" smtClean="0">
                <a:latin typeface="+mj-lt"/>
              </a:rPr>
              <a:t>Σ</a:t>
            </a:r>
            <a:r>
              <a:rPr lang="en-US" sz="1600" b="1" dirty="0" err="1" smtClean="0">
                <a:latin typeface="+mj-lt"/>
              </a:rPr>
              <a:t>Fanout</a:t>
            </a:r>
            <a:r>
              <a:rPr lang="en-US" sz="2500" b="1" dirty="0" smtClean="0">
                <a:latin typeface="+mj-lt"/>
              </a:rPr>
              <a:t>(</a:t>
            </a:r>
            <a:r>
              <a:rPr lang="en-US" sz="2500" b="1" dirty="0" err="1" smtClean="0">
                <a:latin typeface="+mj-lt"/>
              </a:rPr>
              <a:t>Cout</a:t>
            </a:r>
            <a:r>
              <a:rPr lang="en-US" sz="2500" b="1" dirty="0" smtClean="0">
                <a:latin typeface="+mj-lt"/>
              </a:rPr>
              <a:t>) </a:t>
            </a:r>
          </a:p>
          <a:p>
            <a:pPr lvl="0">
              <a:buNone/>
            </a:pPr>
            <a:r>
              <a:rPr lang="en-US" sz="4400" dirty="0" smtClean="0">
                <a:latin typeface="Symbol" pitchFamily="18" charset="2"/>
              </a:rPr>
              <a:t>t</a:t>
            </a:r>
            <a:r>
              <a:rPr lang="en-US" sz="1800" b="1" dirty="0" smtClean="0">
                <a:latin typeface="+mj-lt"/>
              </a:rPr>
              <a:t>Leak</a:t>
            </a:r>
            <a:r>
              <a:rPr lang="en-US" sz="2500" b="1" dirty="0" smtClean="0"/>
              <a:t> </a:t>
            </a:r>
            <a:r>
              <a:rPr lang="en-US" sz="2500" b="1" dirty="0" smtClean="0">
                <a:latin typeface="+mj-lt"/>
              </a:rPr>
              <a:t>≈ </a:t>
            </a:r>
            <a:r>
              <a:rPr lang="en-US" sz="2500" b="1" dirty="0" err="1" smtClean="0">
                <a:solidFill>
                  <a:srgbClr val="0000FF"/>
                </a:solidFill>
                <a:latin typeface="+mj-lt"/>
              </a:rPr>
              <a:t>R</a:t>
            </a:r>
            <a:r>
              <a:rPr lang="en-US" sz="1600" b="1" dirty="0" err="1" smtClean="0">
                <a:solidFill>
                  <a:srgbClr val="0000FF"/>
                </a:solidFill>
                <a:latin typeface="+mj-lt"/>
              </a:rPr>
              <a:t>off</a:t>
            </a:r>
            <a:r>
              <a:rPr lang="en-US" sz="2500" b="1" dirty="0" smtClean="0">
                <a:latin typeface="+mj-lt"/>
              </a:rPr>
              <a:t> ∙ </a:t>
            </a:r>
            <a:r>
              <a:rPr lang="en-US" sz="2500" b="1" dirty="0" err="1" smtClean="0">
                <a:latin typeface="+mj-lt"/>
              </a:rPr>
              <a:t>Σ</a:t>
            </a:r>
            <a:r>
              <a:rPr lang="en-US" sz="1600" b="1" dirty="0" err="1" smtClean="0">
                <a:latin typeface="+mj-lt"/>
              </a:rPr>
              <a:t>Fanout</a:t>
            </a:r>
            <a:r>
              <a:rPr lang="en-US" sz="2500" b="1" dirty="0" smtClean="0">
                <a:latin typeface="+mj-lt"/>
              </a:rPr>
              <a:t>(</a:t>
            </a:r>
            <a:r>
              <a:rPr lang="en-US" sz="2500" b="1" dirty="0" err="1" smtClean="0">
                <a:latin typeface="+mj-lt"/>
              </a:rPr>
              <a:t>Cout</a:t>
            </a:r>
            <a:r>
              <a:rPr lang="en-US" sz="2500" b="1" dirty="0" smtClean="0">
                <a:latin typeface="+mj-lt"/>
              </a:rPr>
              <a:t>)</a:t>
            </a:r>
            <a:endParaRPr lang="en-US" sz="2500" b="1" dirty="0" smtClean="0">
              <a:solidFill>
                <a:srgbClr val="23FF23"/>
              </a:solidFill>
              <a:latin typeface="+mj-lt"/>
            </a:endParaRPr>
          </a:p>
          <a:p>
            <a:pPr lvl="0" algn="l">
              <a:buNone/>
            </a:pPr>
            <a:endParaRPr lang="en-US" sz="2900" b="1" dirty="0">
              <a:solidFill>
                <a:srgbClr val="23FF23"/>
              </a:solidFill>
              <a:latin typeface="+mj-lt"/>
            </a:endParaRPr>
          </a:p>
          <a:p>
            <a:pPr lvl="0" algn="l">
              <a:buNone/>
            </a:pPr>
            <a:endParaRPr lang="en-US" sz="2900" b="1" dirty="0">
              <a:latin typeface="+mj-lt"/>
            </a:endParaRPr>
          </a:p>
          <a:p>
            <a:pPr lvl="0">
              <a:buNone/>
            </a:pPr>
            <a:endParaRPr lang="en-US" sz="2900" b="1" dirty="0">
              <a:latin typeface="+mj-lt"/>
            </a:endParaRPr>
          </a:p>
          <a:p>
            <a:pPr lvl="0">
              <a:buNone/>
            </a:pPr>
            <a:endParaRPr lang="en-US" sz="2900" b="1" dirty="0">
              <a:latin typeface="+mj-lt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nanoPLA</a:t>
            </a: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Architecture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7FF4D4-EA86-4BC9-8CE6-2351D4E481E5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5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0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441" y="1147800"/>
            <a:ext cx="7672318" cy="5570579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3120" y="46084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Timing Model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880800" y="2046455"/>
            <a:ext cx="3949920" cy="1968686"/>
          </a:xfrm>
          <a:prstGeom prst="rect">
            <a:avLst/>
          </a:prstGeom>
        </p:spPr>
        <p:txBody>
          <a:bodyPr vert="horz" lIns="91410" tIns="45706" rIns="91410" bIns="45706" rtlCol="0">
            <a:normAutofit fontScale="92500"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r>
              <a:rPr lang="en-US" sz="4400" dirty="0" err="1" smtClean="0">
                <a:latin typeface="Symbol" pitchFamily="18" charset="2"/>
              </a:rPr>
              <a:t>t</a:t>
            </a:r>
            <a:r>
              <a:rPr lang="en-US" sz="1800" b="1" dirty="0" err="1" smtClean="0">
                <a:latin typeface="+mj-lt"/>
              </a:rPr>
              <a:t>Switch</a:t>
            </a:r>
            <a:r>
              <a:rPr lang="en-US" sz="2500" b="1" dirty="0" smtClean="0">
                <a:latin typeface="+mj-lt"/>
              </a:rPr>
              <a:t> ≈ 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on</a:t>
            </a:r>
            <a:r>
              <a:rPr lang="en-US" sz="2500" b="1" dirty="0" smtClean="0">
                <a:latin typeface="+mj-lt"/>
              </a:rPr>
              <a:t> ∙ </a:t>
            </a:r>
            <a:r>
              <a:rPr lang="en-US" sz="2500" b="1" dirty="0" err="1" smtClean="0">
                <a:latin typeface="+mj-lt"/>
              </a:rPr>
              <a:t>Σ</a:t>
            </a:r>
            <a:r>
              <a:rPr lang="en-US" sz="1600" b="1" dirty="0" err="1" smtClean="0">
                <a:latin typeface="+mj-lt"/>
              </a:rPr>
              <a:t>Fanout</a:t>
            </a:r>
            <a:r>
              <a:rPr lang="en-US" sz="2500" b="1" dirty="0" smtClean="0">
                <a:latin typeface="+mj-lt"/>
              </a:rPr>
              <a:t>(</a:t>
            </a:r>
            <a:r>
              <a:rPr lang="en-US" sz="2500" b="1" dirty="0" err="1" smtClean="0">
                <a:latin typeface="+mj-lt"/>
              </a:rPr>
              <a:t>Cout</a:t>
            </a:r>
            <a:r>
              <a:rPr lang="en-US" sz="2500" b="1" dirty="0" smtClean="0">
                <a:latin typeface="+mj-lt"/>
              </a:rPr>
              <a:t>) </a:t>
            </a: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r>
              <a:rPr lang="en-US" sz="4400" dirty="0" err="1" smtClean="0">
                <a:latin typeface="Symbol" pitchFamily="18" charset="2"/>
              </a:rPr>
              <a:t>t</a:t>
            </a:r>
            <a:r>
              <a:rPr lang="en-US" sz="1800" b="1" dirty="0" err="1" smtClean="0">
                <a:latin typeface="+mj-lt"/>
              </a:rPr>
              <a:t>Leak</a:t>
            </a:r>
            <a:r>
              <a:rPr lang="en-US" sz="2500" b="1" dirty="0" smtClean="0"/>
              <a:t> </a:t>
            </a:r>
            <a:r>
              <a:rPr lang="en-US" sz="2500" b="1" dirty="0" smtClean="0">
                <a:latin typeface="+mj-lt"/>
              </a:rPr>
              <a:t>≈ </a:t>
            </a:r>
            <a:r>
              <a:rPr lang="en-US" sz="2500" b="1" dirty="0" err="1" smtClean="0">
                <a:solidFill>
                  <a:srgbClr val="0000FF"/>
                </a:solidFill>
                <a:latin typeface="+mj-lt"/>
              </a:rPr>
              <a:t>R</a:t>
            </a:r>
            <a:r>
              <a:rPr lang="en-US" sz="1600" b="1" dirty="0" err="1" smtClean="0">
                <a:solidFill>
                  <a:srgbClr val="0000FF"/>
                </a:solidFill>
                <a:latin typeface="+mj-lt"/>
              </a:rPr>
              <a:t>off</a:t>
            </a:r>
            <a:r>
              <a:rPr lang="en-US" sz="2500" b="1" dirty="0" smtClean="0">
                <a:latin typeface="+mj-lt"/>
              </a:rPr>
              <a:t> ∙ </a:t>
            </a:r>
            <a:r>
              <a:rPr lang="en-US" sz="2500" b="1" dirty="0" err="1" smtClean="0">
                <a:latin typeface="+mj-lt"/>
              </a:rPr>
              <a:t>Σ</a:t>
            </a:r>
            <a:r>
              <a:rPr lang="en-US" sz="1600" b="1" dirty="0" err="1" smtClean="0">
                <a:latin typeface="+mj-lt"/>
              </a:rPr>
              <a:t>Fanout</a:t>
            </a:r>
            <a:r>
              <a:rPr lang="en-US" sz="2500" b="1" dirty="0" smtClean="0">
                <a:latin typeface="+mj-lt"/>
              </a:rPr>
              <a:t>(</a:t>
            </a:r>
            <a:r>
              <a:rPr lang="en-US" sz="2500" b="1" dirty="0" err="1" smtClean="0">
                <a:latin typeface="+mj-lt"/>
              </a:rPr>
              <a:t>Cout</a:t>
            </a:r>
            <a:r>
              <a:rPr lang="en-US" sz="2500" b="1" dirty="0" smtClean="0">
                <a:latin typeface="+mj-lt"/>
              </a:rPr>
              <a:t>)</a:t>
            </a:r>
            <a:endParaRPr lang="en-US" sz="2500" b="1" dirty="0" smtClean="0">
              <a:solidFill>
                <a:srgbClr val="23FF23"/>
              </a:solidFill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 smtClean="0">
              <a:solidFill>
                <a:srgbClr val="23FF23"/>
              </a:solidFill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 smtClean="0"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 smtClean="0"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3759" y="5018927"/>
            <a:ext cx="653220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 err="1" smtClean="0"/>
              <a:t>Vdd</a:t>
            </a:r>
            <a:endParaRPr lang="en-US" sz="22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0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441" y="1147800"/>
            <a:ext cx="7672318" cy="5570579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3120" y="46084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Timing Model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880800" y="2046455"/>
            <a:ext cx="3949920" cy="1968686"/>
          </a:xfrm>
          <a:prstGeom prst="rect">
            <a:avLst/>
          </a:prstGeom>
        </p:spPr>
        <p:txBody>
          <a:bodyPr vert="horz" lIns="91410" tIns="45706" rIns="91410" bIns="45706" rtlCol="0">
            <a:normAutofit fontScale="92500"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r>
              <a:rPr lang="en-US" sz="4400" dirty="0" err="1" smtClean="0">
                <a:latin typeface="Symbol" pitchFamily="18" charset="2"/>
              </a:rPr>
              <a:t>t</a:t>
            </a:r>
            <a:r>
              <a:rPr lang="en-US" sz="1800" b="1" dirty="0" err="1" smtClean="0">
                <a:latin typeface="+mj-lt"/>
              </a:rPr>
              <a:t>Switch</a:t>
            </a:r>
            <a:r>
              <a:rPr lang="en-US" sz="2500" b="1" dirty="0" smtClean="0">
                <a:latin typeface="+mj-lt"/>
              </a:rPr>
              <a:t> ≈ 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on</a:t>
            </a:r>
            <a:r>
              <a:rPr lang="en-US" sz="2500" b="1" dirty="0" smtClean="0">
                <a:latin typeface="+mj-lt"/>
              </a:rPr>
              <a:t> ∙ </a:t>
            </a:r>
            <a:r>
              <a:rPr lang="en-US" sz="2500" b="1" dirty="0" err="1" smtClean="0">
                <a:latin typeface="+mj-lt"/>
              </a:rPr>
              <a:t>Σ</a:t>
            </a:r>
            <a:r>
              <a:rPr lang="en-US" sz="1600" b="1" dirty="0" err="1" smtClean="0">
                <a:latin typeface="+mj-lt"/>
              </a:rPr>
              <a:t>Fanout</a:t>
            </a:r>
            <a:r>
              <a:rPr lang="en-US" sz="2500" b="1" dirty="0" smtClean="0">
                <a:latin typeface="+mj-lt"/>
              </a:rPr>
              <a:t>(</a:t>
            </a:r>
            <a:r>
              <a:rPr lang="en-US" sz="2500" b="1" dirty="0" err="1" smtClean="0">
                <a:latin typeface="+mj-lt"/>
              </a:rPr>
              <a:t>Cout</a:t>
            </a:r>
            <a:r>
              <a:rPr lang="en-US" sz="2500" b="1" dirty="0" smtClean="0">
                <a:latin typeface="+mj-lt"/>
              </a:rPr>
              <a:t>) </a:t>
            </a: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r>
              <a:rPr lang="en-US" sz="4400" dirty="0" err="1" smtClean="0">
                <a:latin typeface="Symbol" pitchFamily="18" charset="2"/>
              </a:rPr>
              <a:t>t</a:t>
            </a:r>
            <a:r>
              <a:rPr lang="en-US" sz="1800" b="1" dirty="0" err="1" smtClean="0">
                <a:latin typeface="+mj-lt"/>
              </a:rPr>
              <a:t>Leak</a:t>
            </a:r>
            <a:r>
              <a:rPr lang="en-US" sz="2500" b="1" dirty="0" smtClean="0"/>
              <a:t> </a:t>
            </a:r>
            <a:r>
              <a:rPr lang="en-US" sz="2500" b="1" dirty="0" smtClean="0">
                <a:latin typeface="+mj-lt"/>
              </a:rPr>
              <a:t>≈ </a:t>
            </a:r>
            <a:r>
              <a:rPr lang="en-US" sz="2500" b="1" dirty="0" err="1" smtClean="0">
                <a:solidFill>
                  <a:srgbClr val="0000FF"/>
                </a:solidFill>
                <a:latin typeface="+mj-lt"/>
              </a:rPr>
              <a:t>R</a:t>
            </a:r>
            <a:r>
              <a:rPr lang="en-US" sz="1600" b="1" dirty="0" err="1" smtClean="0">
                <a:solidFill>
                  <a:srgbClr val="0000FF"/>
                </a:solidFill>
                <a:latin typeface="+mj-lt"/>
              </a:rPr>
              <a:t>off</a:t>
            </a:r>
            <a:r>
              <a:rPr lang="en-US" sz="2500" b="1" dirty="0" smtClean="0">
                <a:latin typeface="+mj-lt"/>
              </a:rPr>
              <a:t> ∙ </a:t>
            </a:r>
            <a:r>
              <a:rPr lang="en-US" sz="2500" b="1" dirty="0" err="1" smtClean="0">
                <a:latin typeface="+mj-lt"/>
              </a:rPr>
              <a:t>Σ</a:t>
            </a:r>
            <a:r>
              <a:rPr lang="en-US" sz="1600" b="1" dirty="0" err="1" smtClean="0">
                <a:latin typeface="+mj-lt"/>
              </a:rPr>
              <a:t>Fanout</a:t>
            </a:r>
            <a:r>
              <a:rPr lang="en-US" sz="2500" b="1" dirty="0" smtClean="0">
                <a:latin typeface="+mj-lt"/>
              </a:rPr>
              <a:t>(</a:t>
            </a:r>
            <a:r>
              <a:rPr lang="en-US" sz="2500" b="1" dirty="0" err="1" smtClean="0">
                <a:latin typeface="+mj-lt"/>
              </a:rPr>
              <a:t>Cout</a:t>
            </a:r>
            <a:r>
              <a:rPr lang="en-US" sz="2500" b="1" dirty="0" smtClean="0">
                <a:latin typeface="+mj-lt"/>
              </a:rPr>
              <a:t>)</a:t>
            </a:r>
            <a:endParaRPr lang="en-US" sz="2500" b="1" dirty="0" smtClean="0">
              <a:solidFill>
                <a:srgbClr val="23FF23"/>
              </a:solidFill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 smtClean="0">
              <a:solidFill>
                <a:srgbClr val="23FF23"/>
              </a:solidFill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 smtClean="0"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 smtClean="0"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1039" y="1493437"/>
            <a:ext cx="308553" cy="41881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433759" y="5018927"/>
            <a:ext cx="653220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 err="1" smtClean="0"/>
              <a:t>Vdd</a:t>
            </a:r>
            <a:endParaRPr lang="en-US" sz="22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0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440" y="1147800"/>
            <a:ext cx="7672320" cy="5570579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4257998" y="3925467"/>
            <a:ext cx="3014046" cy="218493"/>
            <a:chOff x="4109590" y="4377318"/>
            <a:chExt cx="4872240" cy="353159"/>
          </a:xfrm>
        </p:grpSpPr>
        <p:sp>
          <p:nvSpPr>
            <p:cNvPr id="6" name="Freeform 5"/>
            <p:cNvSpPr/>
            <p:nvPr/>
          </p:nvSpPr>
          <p:spPr>
            <a:xfrm>
              <a:off x="4109590" y="4377318"/>
              <a:ext cx="321120" cy="32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54720">
              <a:solidFill>
                <a:srgbClr val="000000"/>
              </a:solidFill>
              <a:prstDash val="solid"/>
            </a:ln>
          </p:spPr>
          <p:txBody>
            <a:bodyPr vert="horz" lIns="89991" tIns="44996" rIns="89991" bIns="44996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dirty="0">
                <a:latin typeface="+mj-lt"/>
                <a:ea typeface="DejaVu Sans" pitchFamily="2"/>
                <a:cs typeface="DejaVu 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8660710" y="4409357"/>
              <a:ext cx="321120" cy="32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FF"/>
            </a:solidFill>
            <a:ln w="54720">
              <a:solidFill>
                <a:srgbClr val="000000"/>
              </a:solidFill>
              <a:prstDash val="solid"/>
            </a:ln>
          </p:spPr>
          <p:txBody>
            <a:bodyPr vert="horz" lIns="89991" tIns="44996" rIns="89991" bIns="44996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dirty="0">
                <a:latin typeface="+mj-lt"/>
                <a:ea typeface="DejaVu Sans" pitchFamily="2"/>
                <a:cs typeface="DejaVu 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430712" y="4541837"/>
              <a:ext cx="4237921" cy="35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73" h="100" fill="none">
                  <a:moveTo>
                    <a:pt x="0" y="0"/>
                  </a:moveTo>
                  <a:lnTo>
                    <a:pt x="11773" y="100"/>
                  </a:lnTo>
                </a:path>
              </a:pathLst>
            </a:custGeom>
            <a:noFill/>
            <a:ln w="54720">
              <a:solidFill>
                <a:srgbClr val="000000"/>
              </a:solidFill>
              <a:prstDash val="solid"/>
            </a:ln>
          </p:spPr>
          <p:txBody>
            <a:bodyPr vert="horz" lIns="89991" tIns="44996" rIns="89991" bIns="4499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dirty="0">
                <a:latin typeface="+mj-lt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213120" y="460849"/>
            <a:ext cx="8229600" cy="770481"/>
          </a:xfrm>
          <a:prstGeom prst="rect">
            <a:avLst/>
          </a:prstGeom>
        </p:spPr>
        <p:txBody>
          <a:bodyPr vert="horz" lIns="91410" tIns="45706" rIns="91410" bIns="45706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116" eaLnBrk="1" fontAlgn="auto" hangingPunct="1">
              <a:spcAft>
                <a:spcPts val="0"/>
              </a:spcAft>
              <a:buNone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Timing Model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880800" y="2046455"/>
            <a:ext cx="3949920" cy="1968686"/>
          </a:xfrm>
          <a:prstGeom prst="rect">
            <a:avLst/>
          </a:prstGeom>
        </p:spPr>
        <p:txBody>
          <a:bodyPr vert="horz" lIns="91410" tIns="45706" rIns="91410" bIns="45706" rtlCol="0">
            <a:normAutofit fontScale="92500"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r>
              <a:rPr lang="en-US" sz="4400" dirty="0" err="1" smtClean="0">
                <a:latin typeface="Symbol" pitchFamily="18" charset="2"/>
              </a:rPr>
              <a:t>t</a:t>
            </a:r>
            <a:r>
              <a:rPr lang="en-US" sz="1800" b="1" dirty="0" err="1" smtClean="0">
                <a:latin typeface="+mj-lt"/>
              </a:rPr>
              <a:t>Switch</a:t>
            </a:r>
            <a:r>
              <a:rPr lang="en-US" sz="2500" b="1" dirty="0" smtClean="0">
                <a:latin typeface="+mj-lt"/>
              </a:rPr>
              <a:t> ≈ 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on</a:t>
            </a:r>
            <a:r>
              <a:rPr lang="en-US" sz="2500" b="1" dirty="0" smtClean="0">
                <a:latin typeface="+mj-lt"/>
              </a:rPr>
              <a:t> ∙ </a:t>
            </a:r>
            <a:r>
              <a:rPr lang="en-US" sz="2500" b="1" dirty="0" err="1" smtClean="0">
                <a:latin typeface="+mj-lt"/>
              </a:rPr>
              <a:t>Σ</a:t>
            </a:r>
            <a:r>
              <a:rPr lang="en-US" sz="1600" b="1" dirty="0" err="1" smtClean="0">
                <a:latin typeface="+mj-lt"/>
              </a:rPr>
              <a:t>Fanout</a:t>
            </a:r>
            <a:r>
              <a:rPr lang="en-US" sz="2500" b="1" dirty="0" smtClean="0">
                <a:latin typeface="+mj-lt"/>
              </a:rPr>
              <a:t>(</a:t>
            </a:r>
            <a:r>
              <a:rPr lang="en-US" sz="2500" b="1" dirty="0" err="1" smtClean="0">
                <a:latin typeface="+mj-lt"/>
              </a:rPr>
              <a:t>Cout</a:t>
            </a:r>
            <a:r>
              <a:rPr lang="en-US" sz="2500" b="1" dirty="0" smtClean="0">
                <a:latin typeface="+mj-lt"/>
              </a:rPr>
              <a:t>) </a:t>
            </a: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r>
              <a:rPr lang="en-US" sz="4400" dirty="0" err="1" smtClean="0">
                <a:latin typeface="Symbol" pitchFamily="18" charset="2"/>
              </a:rPr>
              <a:t>t</a:t>
            </a:r>
            <a:r>
              <a:rPr lang="en-US" sz="1800" b="1" dirty="0" err="1" smtClean="0">
                <a:latin typeface="+mj-lt"/>
              </a:rPr>
              <a:t>Leak</a:t>
            </a:r>
            <a:r>
              <a:rPr lang="en-US" sz="2500" b="1" dirty="0" smtClean="0"/>
              <a:t> </a:t>
            </a:r>
            <a:r>
              <a:rPr lang="en-US" sz="2500" b="1" dirty="0" smtClean="0">
                <a:latin typeface="+mj-lt"/>
              </a:rPr>
              <a:t>≈ </a:t>
            </a:r>
            <a:r>
              <a:rPr lang="en-US" sz="2500" b="1" dirty="0" err="1" smtClean="0">
                <a:solidFill>
                  <a:srgbClr val="0000FF"/>
                </a:solidFill>
                <a:latin typeface="+mj-lt"/>
              </a:rPr>
              <a:t>R</a:t>
            </a:r>
            <a:r>
              <a:rPr lang="en-US" sz="1600" b="1" dirty="0" err="1" smtClean="0">
                <a:solidFill>
                  <a:srgbClr val="0000FF"/>
                </a:solidFill>
                <a:latin typeface="+mj-lt"/>
              </a:rPr>
              <a:t>off</a:t>
            </a:r>
            <a:r>
              <a:rPr lang="en-US" sz="2500" b="1" dirty="0" smtClean="0">
                <a:latin typeface="+mj-lt"/>
              </a:rPr>
              <a:t> ∙ </a:t>
            </a:r>
            <a:r>
              <a:rPr lang="en-US" sz="2500" b="1" dirty="0" err="1" smtClean="0">
                <a:latin typeface="+mj-lt"/>
              </a:rPr>
              <a:t>Σ</a:t>
            </a:r>
            <a:r>
              <a:rPr lang="en-US" sz="1600" b="1" dirty="0" err="1" smtClean="0">
                <a:latin typeface="+mj-lt"/>
              </a:rPr>
              <a:t>Fanout</a:t>
            </a:r>
            <a:r>
              <a:rPr lang="en-US" sz="2500" b="1" dirty="0" smtClean="0">
                <a:latin typeface="+mj-lt"/>
              </a:rPr>
              <a:t>(</a:t>
            </a:r>
            <a:r>
              <a:rPr lang="en-US" sz="2500" b="1" dirty="0" err="1" smtClean="0">
                <a:latin typeface="+mj-lt"/>
              </a:rPr>
              <a:t>Cout</a:t>
            </a:r>
            <a:r>
              <a:rPr lang="en-US" sz="2500" b="1" dirty="0" smtClean="0">
                <a:latin typeface="+mj-lt"/>
              </a:rPr>
              <a:t>)</a:t>
            </a:r>
            <a:endParaRPr lang="en-US" sz="2500" b="1" dirty="0" smtClean="0">
              <a:solidFill>
                <a:srgbClr val="23FF23"/>
              </a:solidFill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 smtClean="0">
              <a:solidFill>
                <a:srgbClr val="23FF23"/>
              </a:solidFill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 smtClean="0"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 smtClean="0">
              <a:latin typeface="+mj-lt"/>
            </a:endParaRPr>
          </a:p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endParaRPr lang="en-US" sz="29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1039" y="1493437"/>
            <a:ext cx="308553" cy="41881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4433759" y="5018927"/>
            <a:ext cx="653220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 err="1" smtClean="0"/>
              <a:t>Vdd</a:t>
            </a:r>
            <a:endParaRPr lang="en-US" sz="220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3120" y="46084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Primary Source of Variation</a:t>
            </a:r>
          </a:p>
        </p:txBody>
      </p:sp>
      <p:pic>
        <p:nvPicPr>
          <p:cNvPr id="13" name="Picture 12" descr="4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160" y="1286055"/>
            <a:ext cx="7464959" cy="54200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8640" y="3705508"/>
            <a:ext cx="276480" cy="13825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8640" y="5710199"/>
            <a:ext cx="276480" cy="69127"/>
          </a:xfrm>
          <a:prstGeom prst="rect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3120" y="46084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Primary Source of Variation</a:t>
            </a:r>
          </a:p>
        </p:txBody>
      </p:sp>
      <p:pic>
        <p:nvPicPr>
          <p:cNvPr id="13" name="Picture 12" descr="4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160" y="1286055"/>
            <a:ext cx="7464959" cy="54200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8640" y="3221618"/>
            <a:ext cx="276480" cy="117516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8640" y="5641072"/>
            <a:ext cx="276480" cy="138255"/>
          </a:xfrm>
          <a:prstGeom prst="rect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8640" y="3705508"/>
            <a:ext cx="276480" cy="13825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8640" y="5710199"/>
            <a:ext cx="276480" cy="69127"/>
          </a:xfrm>
          <a:prstGeom prst="rect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3120" y="46084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Primary Source of Variation</a:t>
            </a:r>
          </a:p>
        </p:txBody>
      </p:sp>
      <p:pic>
        <p:nvPicPr>
          <p:cNvPr id="13" name="Picture 12" descr="4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160" y="1286055"/>
            <a:ext cx="7464959" cy="54200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8640" y="2599473"/>
            <a:ext cx="276480" cy="228119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8640" y="5571945"/>
            <a:ext cx="276480" cy="276509"/>
          </a:xfrm>
          <a:prstGeom prst="rect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8640" y="3221618"/>
            <a:ext cx="276480" cy="117516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8640" y="5641072"/>
            <a:ext cx="276480" cy="138255"/>
          </a:xfrm>
          <a:prstGeom prst="rect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3120" y="46084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Primary Source of Variation</a:t>
            </a:r>
          </a:p>
        </p:txBody>
      </p:sp>
      <p:pic>
        <p:nvPicPr>
          <p:cNvPr id="13" name="Picture 12" descr="4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160" y="1286055"/>
            <a:ext cx="7464959" cy="54200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8640" y="2046455"/>
            <a:ext cx="276480" cy="331810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8640" y="5364563"/>
            <a:ext cx="276480" cy="553018"/>
          </a:xfrm>
          <a:prstGeom prst="rect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8640" y="2599473"/>
            <a:ext cx="276480" cy="228119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8640" y="5571945"/>
            <a:ext cx="276480" cy="276509"/>
          </a:xfrm>
          <a:prstGeom prst="rect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3120" y="46084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Primary Source of Variation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440" y="4396781"/>
            <a:ext cx="2695680" cy="56910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1" tIns="40816" rIns="81631" bIns="40816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US" sz="3300" b="1" dirty="0" err="1" smtClean="0">
                <a:latin typeface="+mj-lt"/>
                <a:ea typeface="DejaVu Sans" pitchFamily="2"/>
                <a:cs typeface="DejaVu Sans" pitchFamily="2"/>
              </a:rPr>
              <a:t>V</a:t>
            </a:r>
            <a:r>
              <a:rPr lang="en-US" sz="2200" b="1" dirty="0" err="1" smtClean="0">
                <a:latin typeface="+mj-lt"/>
                <a:ea typeface="DejaVu Sans" pitchFamily="2"/>
                <a:cs typeface="DejaVu Sans" pitchFamily="2"/>
              </a:rPr>
              <a:t>th</a:t>
            </a:r>
            <a:r>
              <a:rPr lang="en-US" sz="2200" b="1" dirty="0" smtClean="0"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sz="3300" b="1" dirty="0" smtClean="0">
                <a:latin typeface="+mj-lt"/>
                <a:ea typeface="DejaVu Sans" pitchFamily="2"/>
                <a:cs typeface="DejaVu Sans" pitchFamily="2"/>
              </a:rPr>
              <a:t>Variation</a:t>
            </a:r>
            <a:endParaRPr lang="en-US" sz="3300" b="1" dirty="0">
              <a:latin typeface="+mj-lt"/>
              <a:ea typeface="DejaVu Sans" pitchFamily="2"/>
              <a:cs typeface="DejaVu Sans" pitchFamily="2"/>
            </a:endParaRPr>
          </a:p>
        </p:txBody>
      </p:sp>
      <p:pic>
        <p:nvPicPr>
          <p:cNvPr id="13" name="Picture 12" descr="4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7200" y="1216929"/>
            <a:ext cx="4019038" cy="29180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83520" y="4249075"/>
            <a:ext cx="5460480" cy="97630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hangingPunct="0">
              <a:buNone/>
            </a:pPr>
            <a:r>
              <a:rPr lang="en-US" sz="2900" b="1" dirty="0" smtClean="0">
                <a:ea typeface="DejaVu Sans" pitchFamily="2"/>
                <a:cs typeface="DejaVu Sans" pitchFamily="2"/>
              </a:rPr>
              <a:t>Linear Change in R</a:t>
            </a:r>
            <a:r>
              <a:rPr lang="en-US" sz="1800" b="1" dirty="0" smtClean="0">
                <a:ea typeface="DejaVu Sans" pitchFamily="2"/>
                <a:cs typeface="DejaVu Sans" pitchFamily="2"/>
              </a:rPr>
              <a:t>on</a:t>
            </a:r>
          </a:p>
          <a:p>
            <a:pPr hangingPunct="0">
              <a:buNone/>
            </a:pPr>
            <a:r>
              <a:rPr lang="en-US" sz="2900" b="1" dirty="0" smtClean="0">
                <a:ea typeface="DejaVu Sans" pitchFamily="2"/>
                <a:cs typeface="DejaVu Sans" pitchFamily="2"/>
              </a:rPr>
              <a:t>Exponential Change in </a:t>
            </a:r>
            <a:r>
              <a:rPr lang="en-US" sz="2900" b="1" dirty="0" err="1" smtClean="0">
                <a:ea typeface="DejaVu Sans" pitchFamily="2"/>
                <a:cs typeface="DejaVu Sans" pitchFamily="2"/>
              </a:rPr>
              <a:t>R</a:t>
            </a:r>
            <a:r>
              <a:rPr lang="en-US" sz="1800" b="1" dirty="0" err="1" smtClean="0">
                <a:ea typeface="DejaVu Sans" pitchFamily="2"/>
                <a:cs typeface="DejaVu Sans" pitchFamily="2"/>
              </a:rPr>
              <a:t>off</a:t>
            </a:r>
            <a:endParaRPr lang="en-US" sz="1800" b="1" dirty="0" smtClean="0">
              <a:ea typeface="DejaVu Sans" pitchFamily="2"/>
              <a:cs typeface="DejaVu Sans" pitchFamily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0525" y="5502818"/>
            <a:ext cx="5455496" cy="1191752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just" hangingPunct="0">
              <a:buNone/>
            </a:pPr>
            <a:r>
              <a:rPr lang="en-US" sz="3600" b="1" dirty="0" err="1" smtClean="0">
                <a:ea typeface="DejaVu Sans" pitchFamily="2"/>
                <a:cs typeface="DejaVu Sans" pitchFamily="2"/>
              </a:rPr>
              <a:t>Roff</a:t>
            </a:r>
            <a:r>
              <a:rPr lang="en-US" sz="3600" b="1" dirty="0" smtClean="0">
                <a:ea typeface="DejaVu Sans" pitchFamily="2"/>
                <a:cs typeface="DejaVu Sans" pitchFamily="2"/>
              </a:rPr>
              <a:t> variation dominates</a:t>
            </a:r>
          </a:p>
          <a:p>
            <a:pPr algn="just" hangingPunct="0">
              <a:buNone/>
            </a:pPr>
            <a:r>
              <a:rPr lang="en-US" sz="3600" b="1" dirty="0" smtClean="0">
                <a:ea typeface="DejaVu Sans" pitchFamily="2"/>
                <a:cs typeface="DejaVu Sans" pitchFamily="2"/>
              </a:rPr>
              <a:t>all other physical variation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2774880" y="4535035"/>
            <a:ext cx="898560" cy="41476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3120" y="46084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>
                <a:latin typeface="+mj-lt"/>
              </a:rPr>
              <a:t>Preventing Overlap</a:t>
            </a: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1371600"/>
            <a:ext cx="2819400" cy="3031955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1" tIns="40816" rIns="81631" bIns="40816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1">
              <a:buNone/>
            </a:pPr>
            <a:r>
              <a:rPr lang="en-US" sz="2500" dirty="0" smtClean="0">
                <a:solidFill>
                  <a:srgbClr val="0070C0"/>
                </a:solidFill>
                <a:latin typeface="+mj-lt"/>
                <a:ea typeface="DejaVu Sans" pitchFamily="2"/>
                <a:cs typeface="DejaVu Sans" pitchFamily="2"/>
              </a:rPr>
              <a:t>-How to avoid overlap problem?</a:t>
            </a:r>
          </a:p>
          <a:p>
            <a:pPr marL="0" lvl="1">
              <a:buNone/>
            </a:pPr>
            <a:endParaRPr lang="en-US" sz="2500" dirty="0" smtClean="0">
              <a:solidFill>
                <a:srgbClr val="0070C0"/>
              </a:solidFill>
              <a:latin typeface="+mj-lt"/>
              <a:ea typeface="DejaVu Sans" pitchFamily="2"/>
              <a:cs typeface="DejaVu Sans" pitchFamily="2"/>
            </a:endParaRPr>
          </a:p>
          <a:p>
            <a:pPr marL="0" lvl="1">
              <a:buNone/>
            </a:pPr>
            <a:r>
              <a:rPr lang="en-US" sz="2500" dirty="0" smtClean="0">
                <a:latin typeface="+mj-lt"/>
                <a:ea typeface="DejaVu Sans" pitchFamily="2"/>
                <a:cs typeface="DejaVu Sans" pitchFamily="2"/>
              </a:rPr>
              <a:t>-Mark leakiest defective</a:t>
            </a:r>
            <a:endParaRPr lang="en-US" sz="2500" dirty="0">
              <a:latin typeface="+mj-lt"/>
              <a:ea typeface="DejaVu Sans" pitchFamily="2"/>
              <a:cs typeface="DejaVu Sans" pitchFamily="2"/>
            </a:endParaRPr>
          </a:p>
          <a:p>
            <a:pPr marL="0" lvl="1">
              <a:buNone/>
            </a:pPr>
            <a:endParaRPr lang="en-US" sz="2500" dirty="0" smtClean="0">
              <a:latin typeface="+mj-lt"/>
              <a:ea typeface="DejaVu Sans" pitchFamily="2"/>
              <a:cs typeface="DejaVu Sans" pitchFamily="2"/>
            </a:endParaRPr>
          </a:p>
          <a:p>
            <a:pPr marL="0" lvl="1">
              <a:buNone/>
            </a:pPr>
            <a:r>
              <a:rPr lang="en-US" sz="2500" dirty="0" smtClean="0">
                <a:latin typeface="+mj-lt"/>
                <a:ea typeface="DejaVu Sans" pitchFamily="2"/>
                <a:cs typeface="DejaVu Sans" pitchFamily="2"/>
              </a:rPr>
              <a:t>-Perform Variation Oblivious mapping</a:t>
            </a:r>
            <a:endParaRPr lang="en-US" sz="2500" dirty="0">
              <a:latin typeface="+mj-lt"/>
              <a:ea typeface="DejaVu Sans" pitchFamily="2"/>
              <a:cs typeface="DejaVu Sans" pitchFamily="2"/>
            </a:endParaRPr>
          </a:p>
        </p:txBody>
      </p:sp>
      <p:pic>
        <p:nvPicPr>
          <p:cNvPr id="6" name="Picture 5" descr="4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600200"/>
            <a:ext cx="6151679" cy="44665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8600" y="4131138"/>
            <a:ext cx="898560" cy="124429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7" name="&quot;No&quot; Symbol 6"/>
          <p:cNvSpPr/>
          <p:nvPr/>
        </p:nvSpPr>
        <p:spPr bwMode="auto">
          <a:xfrm>
            <a:off x="1558080" y="4577393"/>
            <a:ext cx="762000" cy="7620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439" y="2253837"/>
            <a:ext cx="8699788" cy="3801998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3120" y="46084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Defect-Avoiding Algorithm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7" y="1265192"/>
            <a:ext cx="9091511" cy="672334"/>
          </a:xfrm>
          <a:prstGeom prst="rect">
            <a:avLst/>
          </a:prstGeom>
          <a:noFill/>
          <a:ln>
            <a:noFill/>
          </a:ln>
        </p:spPr>
        <p:txBody>
          <a:bodyPr vert="horz" lIns="81631" tIns="40816" rIns="81631" bIns="40816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1">
              <a:buNone/>
            </a:pPr>
            <a:r>
              <a:rPr lang="en-US" sz="2000" b="1" dirty="0" smtClean="0">
                <a:latin typeface="+mj-lt"/>
                <a:ea typeface="DejaVu Sans" pitchFamily="2"/>
                <a:cs typeface="DejaVu Sans" pitchFamily="2"/>
              </a:rPr>
              <a:t>-Mark </a:t>
            </a:r>
            <a:r>
              <a:rPr lang="en-US" sz="2000" b="1" dirty="0">
                <a:latin typeface="+mj-lt"/>
                <a:ea typeface="DejaVu Sans" pitchFamily="2"/>
                <a:cs typeface="DejaVu Sans" pitchFamily="2"/>
              </a:rPr>
              <a:t>leakiest resources as defective</a:t>
            </a:r>
          </a:p>
          <a:p>
            <a:pPr marL="0" lvl="1">
              <a:buNone/>
            </a:pPr>
            <a:r>
              <a:rPr lang="en-US" sz="2000" b="1" dirty="0" smtClean="0">
                <a:latin typeface="+mj-lt"/>
                <a:ea typeface="DejaVu Sans" pitchFamily="2"/>
                <a:cs typeface="DejaVu Sans" pitchFamily="2"/>
              </a:rPr>
              <a:t>-Perform </a:t>
            </a:r>
            <a:r>
              <a:rPr lang="en-US" sz="2000" b="1" dirty="0">
                <a:latin typeface="+mj-lt"/>
                <a:ea typeface="DejaVu Sans" pitchFamily="2"/>
                <a:cs typeface="DejaVu Sans" pitchFamily="2"/>
              </a:rPr>
              <a:t>Variation-Oblivious mapping on remaining resources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2640" y="2322964"/>
            <a:ext cx="2526352" cy="31839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1" tIns="40816" rIns="81631" bIns="40816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b="1" dirty="0">
                <a:latin typeface="+mj-lt"/>
                <a:ea typeface="DejaVu Sans" pitchFamily="2"/>
                <a:cs typeface="DejaVu Sans" pitchFamily="2"/>
              </a:rPr>
              <a:t>SPLA at 38% Variation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040" y="5943600"/>
            <a:ext cx="8087040" cy="637746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r>
              <a:rPr lang="en-US" sz="1800" b="1" dirty="0" smtClean="0"/>
              <a:t>Works but discards 48% of resources, 167% wider channels leading to high delay, energy and area</a:t>
            </a:r>
            <a:endParaRPr lang="en-US" sz="1800" b="1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4463" y="314325"/>
            <a:ext cx="8229600" cy="1063625"/>
          </a:xfrm>
          <a:prstGeom prst="rect">
            <a:avLst/>
          </a:prstGeom>
        </p:spPr>
        <p:txBody>
          <a:bodyPr lIns="91410" tIns="45706" rIns="91410" bIns="45706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914116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NanoPLA Plane</a:t>
            </a:r>
          </a:p>
        </p:txBody>
      </p:sp>
      <p:pic>
        <p:nvPicPr>
          <p:cNvPr id="7171" name="Picture 5" descr="nanoPLAPlane2.e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493838"/>
            <a:ext cx="506888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1600" y="1143000"/>
            <a:ext cx="39624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ＭＳ Ｐゴシック" charset="-128"/>
              </a:rPr>
              <a:t>Smallest unit of computation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ＭＳ Ｐゴシック" charset="-128"/>
              </a:rPr>
              <a:t>Built Bottom-Up from </a:t>
            </a:r>
            <a:r>
              <a:rPr lang="en-US" dirty="0" err="1">
                <a:latin typeface="+mn-lt"/>
                <a:ea typeface="ＭＳ Ｐゴシック" charset="-128"/>
              </a:rPr>
              <a:t>nanowires</a:t>
            </a:r>
            <a:endParaRPr lang="en-US" dirty="0">
              <a:latin typeface="+mn-lt"/>
              <a:ea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ＭＳ Ｐゴシック" charset="-128"/>
              </a:rPr>
              <a:t>Diode-Programmable region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>
                <a:latin typeface="+mn-lt"/>
                <a:ea typeface="ＭＳ Ｐゴシック" charset="-128"/>
              </a:rPr>
              <a:t>Memory cell area == Wire crossing area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>
                <a:latin typeface="+mn-lt"/>
                <a:ea typeface="ＭＳ Ｐゴシック" charset="-128"/>
              </a:rPr>
              <a:t> Molecular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>
                <a:latin typeface="+mn-lt"/>
                <a:ea typeface="ＭＳ Ｐゴシック" charset="-128"/>
              </a:rPr>
              <a:t> Amorphous Si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ＭＳ Ｐゴシック" charset="-128"/>
              </a:rPr>
              <a:t>Stochastic FET restore region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ＭＳ Ｐゴシック" charset="-128"/>
              </a:rPr>
              <a:t>Core-shell </a:t>
            </a:r>
            <a:r>
              <a:rPr lang="en-US" dirty="0" err="1">
                <a:latin typeface="+mn-lt"/>
                <a:ea typeface="ＭＳ Ｐゴシック" charset="-128"/>
              </a:rPr>
              <a:t>nanowires</a:t>
            </a:r>
            <a:r>
              <a:rPr lang="en-US" dirty="0">
                <a:latin typeface="+mn-lt"/>
                <a:ea typeface="ＭＳ Ｐゴシック" charset="-128"/>
              </a:rPr>
              <a:t> with doped region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>
              <a:latin typeface="+mn-lt"/>
              <a:ea typeface="ＭＳ Ｐゴシック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55680" y="313954"/>
            <a:ext cx="8589600" cy="106427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Logical Variation: Variation in </a:t>
            </a:r>
            <a:r>
              <a:rPr lang="en-US" dirty="0" err="1">
                <a:latin typeface="+mj-lt"/>
              </a:rPr>
              <a:t>Fanout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355183"/>
            <a:ext cx="9144000" cy="452639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en-US" sz="5400" b="1" dirty="0" err="1" smtClean="0">
                <a:latin typeface="Symbol" pitchFamily="18" charset="2"/>
              </a:rPr>
              <a:t>t</a:t>
            </a:r>
            <a:r>
              <a:rPr lang="en-US" sz="2500" b="1" dirty="0" err="1" smtClean="0">
                <a:latin typeface="+mj-lt"/>
              </a:rPr>
              <a:t>Leak</a:t>
            </a:r>
            <a:r>
              <a:rPr lang="en-US" sz="2500" b="1" dirty="0" smtClean="0">
                <a:latin typeface="+mj-lt"/>
              </a:rPr>
              <a:t>  ≈  </a:t>
            </a:r>
            <a:r>
              <a:rPr lang="en-US" sz="3600" b="1" dirty="0" err="1" smtClean="0">
                <a:solidFill>
                  <a:srgbClr val="0000FF"/>
                </a:solidFill>
                <a:latin typeface="+mj-lt"/>
              </a:rPr>
              <a:t>R</a:t>
            </a:r>
            <a:r>
              <a:rPr lang="en-US" sz="2500" b="1" dirty="0" err="1" smtClean="0">
                <a:solidFill>
                  <a:srgbClr val="0000FF"/>
                </a:solidFill>
                <a:latin typeface="+mj-lt"/>
              </a:rPr>
              <a:t>off</a:t>
            </a:r>
            <a:r>
              <a:rPr lang="en-US" sz="3600" b="1" dirty="0" smtClean="0">
                <a:latin typeface="+mj-lt"/>
              </a:rPr>
              <a:t> ∙ </a:t>
            </a:r>
            <a:r>
              <a:rPr lang="en-US" sz="3600" b="1" dirty="0" err="1" smtClean="0">
                <a:latin typeface="+mj-lt"/>
              </a:rPr>
              <a:t>Σ</a:t>
            </a:r>
            <a:r>
              <a:rPr lang="en-US" sz="2500" b="1" dirty="0" err="1" smtClean="0">
                <a:latin typeface="+mj-lt"/>
              </a:rPr>
              <a:t>Fanout</a:t>
            </a:r>
            <a:r>
              <a:rPr lang="en-US" sz="3600" b="1" dirty="0" smtClean="0">
                <a:latin typeface="+mj-lt"/>
              </a:rPr>
              <a:t>(</a:t>
            </a:r>
            <a:r>
              <a:rPr lang="en-US" sz="3600" b="1" dirty="0" err="1" smtClean="0">
                <a:solidFill>
                  <a:srgbClr val="23FF23"/>
                </a:solidFill>
                <a:latin typeface="+mj-lt"/>
              </a:rPr>
              <a:t>Cout</a:t>
            </a:r>
            <a:r>
              <a:rPr lang="en-US" sz="3600" b="1" dirty="0" smtClean="0">
                <a:latin typeface="+mj-lt"/>
              </a:rPr>
              <a:t>)</a:t>
            </a:r>
            <a:endParaRPr lang="en-US" sz="2500" b="1" dirty="0" smtClean="0">
              <a:latin typeface="+mj-lt"/>
            </a:endParaRPr>
          </a:p>
          <a:p>
            <a:pPr lvl="0">
              <a:buNone/>
            </a:pP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Fanout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>
                <a:latin typeface="+mj-lt"/>
              </a:rPr>
              <a:t>comes from </a:t>
            </a:r>
            <a:r>
              <a:rPr lang="en-US" sz="2500" b="1" dirty="0" err="1">
                <a:latin typeface="+mj-lt"/>
              </a:rPr>
              <a:t>netlist</a:t>
            </a:r>
            <a:endParaRPr lang="en-US" sz="2500" b="1" dirty="0">
              <a:latin typeface="+mj-lt"/>
            </a:endParaRPr>
          </a:p>
          <a:p>
            <a:pPr lvl="0" algn="l">
              <a:buNone/>
            </a:pPr>
            <a:endParaRPr lang="en-US" sz="2500" b="1" dirty="0">
              <a:latin typeface="+mj-lt"/>
            </a:endParaRPr>
          </a:p>
          <a:p>
            <a:pPr lvl="0" algn="l">
              <a:buNone/>
            </a:pPr>
            <a:endParaRPr lang="en-US" sz="2500" b="1" dirty="0">
              <a:latin typeface="+mj-lt"/>
            </a:endParaRPr>
          </a:p>
          <a:p>
            <a:pPr lvl="0" algn="l">
              <a:buNone/>
            </a:pPr>
            <a:r>
              <a:rPr lang="en-US" sz="2500" b="1" dirty="0">
                <a:latin typeface="+mj-lt"/>
              </a:rPr>
              <a:t>Map:</a:t>
            </a:r>
          </a:p>
          <a:p>
            <a:pPr lvl="0" algn="l">
              <a:buNone/>
            </a:pPr>
            <a:r>
              <a:rPr lang="en-US" sz="2500" b="1" dirty="0">
                <a:latin typeface="+mj-lt"/>
              </a:rPr>
              <a:t>AB+ACD+BE+AF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21352" y="3049003"/>
            <a:ext cx="4372194" cy="35281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55680" y="313954"/>
            <a:ext cx="8589600" cy="106427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Logical Variation: Variation in </a:t>
            </a:r>
            <a:r>
              <a:rPr lang="en-US" dirty="0" err="1">
                <a:latin typeface="+mj-lt"/>
              </a:rPr>
              <a:t>Fanout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355183"/>
            <a:ext cx="9144000" cy="5115417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 algn="l">
              <a:buNone/>
            </a:pPr>
            <a:endParaRPr lang="en-US" sz="2500" b="1" dirty="0" smtClean="0">
              <a:latin typeface="+mj-lt"/>
            </a:endParaRPr>
          </a:p>
          <a:p>
            <a:pPr lvl="0" algn="l">
              <a:buNone/>
            </a:pPr>
            <a:endParaRPr lang="en-US" sz="2500" b="1" dirty="0" smtClean="0">
              <a:latin typeface="+mj-lt"/>
            </a:endParaRPr>
          </a:p>
          <a:p>
            <a:pPr lvl="0" algn="l">
              <a:buNone/>
            </a:pPr>
            <a:r>
              <a:rPr lang="en-US" sz="2500" b="1" dirty="0" smtClean="0">
                <a:latin typeface="+mj-lt"/>
              </a:rPr>
              <a:t>A </a:t>
            </a:r>
            <a:r>
              <a:rPr lang="en-US" sz="2500" b="1" dirty="0">
                <a:latin typeface="+mj-lt"/>
              </a:rPr>
              <a:t>has </a:t>
            </a:r>
            <a:r>
              <a:rPr lang="en-US" sz="2500" b="1" dirty="0" err="1">
                <a:latin typeface="+mj-lt"/>
              </a:rPr>
              <a:t>fanout</a:t>
            </a:r>
            <a:r>
              <a:rPr lang="en-US" sz="2500" b="1" dirty="0">
                <a:latin typeface="+mj-lt"/>
              </a:rPr>
              <a:t> 3:</a:t>
            </a:r>
          </a:p>
          <a:p>
            <a:pPr lvl="0" algn="l">
              <a:buNone/>
            </a:pPr>
            <a:r>
              <a:rPr lang="en-US" sz="2500" b="1" dirty="0">
                <a:latin typeface="+mj-lt"/>
              </a:rPr>
              <a:t>         AB, ACD,AF</a:t>
            </a:r>
          </a:p>
          <a:p>
            <a:pPr lvl="0" algn="l">
              <a:buNone/>
            </a:pPr>
            <a:r>
              <a:rPr lang="en-US" sz="2500" b="1" dirty="0">
                <a:solidFill>
                  <a:srgbClr val="000000"/>
                </a:solidFill>
                <a:latin typeface="+mj-lt"/>
              </a:rPr>
              <a:t>F has </a:t>
            </a:r>
            <a:r>
              <a:rPr lang="en-US" sz="2500" b="1" dirty="0" err="1">
                <a:solidFill>
                  <a:srgbClr val="000000"/>
                </a:solidFill>
                <a:latin typeface="+mj-lt"/>
              </a:rPr>
              <a:t>fanout</a:t>
            </a:r>
            <a:r>
              <a:rPr lang="en-US" sz="2500" b="1" dirty="0">
                <a:solidFill>
                  <a:srgbClr val="000000"/>
                </a:solidFill>
                <a:latin typeface="+mj-lt"/>
              </a:rPr>
              <a:t> 1:</a:t>
            </a:r>
          </a:p>
          <a:p>
            <a:pPr lvl="0" algn="l">
              <a:buNone/>
            </a:pPr>
            <a:r>
              <a:rPr lang="en-US" sz="2500" b="1" dirty="0">
                <a:solidFill>
                  <a:srgbClr val="000000"/>
                </a:solidFill>
                <a:latin typeface="+mj-lt"/>
              </a:rPr>
              <a:t>         AF</a:t>
            </a:r>
          </a:p>
          <a:p>
            <a:pPr lvl="0" algn="l">
              <a:buNone/>
            </a:pPr>
            <a:endParaRPr lang="en-US" sz="2500" b="1" dirty="0">
              <a:solidFill>
                <a:srgbClr val="000000"/>
              </a:solidFill>
              <a:latin typeface="+mj-lt"/>
            </a:endParaRPr>
          </a:p>
          <a:p>
            <a:pPr lvl="0" algn="l">
              <a:buNone/>
            </a:pPr>
            <a:r>
              <a:rPr lang="en-US" sz="2500" b="1" dirty="0">
                <a:solidFill>
                  <a:srgbClr val="000000"/>
                </a:solidFill>
                <a:latin typeface="+mj-lt"/>
              </a:rPr>
              <a:t>Even at nominal, A sees</a:t>
            </a:r>
          </a:p>
          <a:p>
            <a:pPr lvl="0" algn="l">
              <a:buNone/>
            </a:pPr>
            <a:r>
              <a:rPr lang="en-US" sz="2500" b="1" dirty="0">
                <a:solidFill>
                  <a:srgbClr val="000000"/>
                </a:solidFill>
                <a:latin typeface="+mj-lt"/>
              </a:rPr>
              <a:t>3 times more </a:t>
            </a:r>
            <a:r>
              <a:rPr lang="en-US" sz="2500" b="1" dirty="0" smtClean="0">
                <a:solidFill>
                  <a:srgbClr val="000000"/>
                </a:solidFill>
                <a:latin typeface="+mj-lt"/>
              </a:rPr>
              <a:t>load </a:t>
            </a:r>
            <a:r>
              <a:rPr lang="en-US" sz="2500" b="1" dirty="0">
                <a:solidFill>
                  <a:srgbClr val="000000"/>
                </a:solidFill>
                <a:latin typeface="+mj-lt"/>
              </a:rPr>
              <a:t>than 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21352" y="3049003"/>
            <a:ext cx="4372194" cy="35281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0" y="1355183"/>
            <a:ext cx="9144000" cy="4526395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marL="391867" indent="-293900" defTabSz="914116" eaLnBrk="1" fontAlgn="auto" hangingPunct="1">
              <a:spcAft>
                <a:spcPts val="962"/>
              </a:spcAft>
              <a:buNone/>
              <a:defRPr/>
            </a:pPr>
            <a:r>
              <a:rPr lang="en-US" sz="5400" b="1" dirty="0" err="1" smtClean="0">
                <a:latin typeface="Symbol" pitchFamily="18" charset="2"/>
              </a:rPr>
              <a:t>t</a:t>
            </a:r>
            <a:r>
              <a:rPr lang="en-US" sz="2500" b="1" dirty="0" err="1" smtClean="0">
                <a:latin typeface="+mj-lt"/>
              </a:rPr>
              <a:t>Leak</a:t>
            </a:r>
            <a:r>
              <a:rPr lang="en-US" sz="2500" b="1" dirty="0" smtClean="0">
                <a:latin typeface="+mj-lt"/>
              </a:rPr>
              <a:t>  ≈  </a:t>
            </a:r>
            <a:r>
              <a:rPr lang="en-US" sz="3600" b="1" dirty="0" err="1" smtClean="0">
                <a:solidFill>
                  <a:srgbClr val="0000FF"/>
                </a:solidFill>
                <a:latin typeface="+mj-lt"/>
              </a:rPr>
              <a:t>R</a:t>
            </a:r>
            <a:r>
              <a:rPr lang="en-US" sz="2500" b="1" dirty="0" err="1" smtClean="0">
                <a:solidFill>
                  <a:srgbClr val="0000FF"/>
                </a:solidFill>
                <a:latin typeface="+mj-lt"/>
              </a:rPr>
              <a:t>off</a:t>
            </a:r>
            <a:r>
              <a:rPr lang="en-US" sz="3600" b="1" dirty="0" smtClean="0">
                <a:latin typeface="+mj-lt"/>
              </a:rPr>
              <a:t> ∙ </a:t>
            </a:r>
            <a:r>
              <a:rPr lang="en-US" sz="3600" b="1" dirty="0" err="1" smtClean="0">
                <a:latin typeface="+mj-lt"/>
              </a:rPr>
              <a:t>Σ</a:t>
            </a:r>
            <a:r>
              <a:rPr lang="en-US" sz="2500" b="1" dirty="0" err="1" smtClean="0">
                <a:latin typeface="+mj-lt"/>
              </a:rPr>
              <a:t>Fanout</a:t>
            </a:r>
            <a:r>
              <a:rPr lang="en-US" sz="3600" b="1" dirty="0" smtClean="0">
                <a:latin typeface="+mj-lt"/>
              </a:rPr>
              <a:t>(</a:t>
            </a:r>
            <a:r>
              <a:rPr lang="en-US" sz="3600" b="1" dirty="0" err="1" smtClean="0">
                <a:solidFill>
                  <a:srgbClr val="23FF23"/>
                </a:solidFill>
                <a:latin typeface="+mj-lt"/>
              </a:rPr>
              <a:t>Cout</a:t>
            </a:r>
            <a:r>
              <a:rPr lang="en-US" sz="3600" b="1" dirty="0" smtClean="0">
                <a:latin typeface="+mj-lt"/>
              </a:rPr>
              <a:t>)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55680" y="313954"/>
            <a:ext cx="8589600" cy="106427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Logical Variation: Variation in </a:t>
            </a:r>
            <a:r>
              <a:rPr lang="en-US" dirty="0" err="1">
                <a:latin typeface="+mj-lt"/>
              </a:rPr>
              <a:t>Fanout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55539" y="1084265"/>
            <a:ext cx="8316932" cy="47305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98401" y="5867400"/>
            <a:ext cx="4288492" cy="530024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2900" dirty="0" smtClean="0"/>
              <a:t>Typical </a:t>
            </a:r>
            <a:r>
              <a:rPr lang="en-US" sz="2900" dirty="0" err="1" smtClean="0"/>
              <a:t>Fanout</a:t>
            </a:r>
            <a:r>
              <a:rPr lang="en-US" sz="2900" dirty="0" smtClean="0"/>
              <a:t> Distribution</a:t>
            </a:r>
            <a:endParaRPr lang="en-US" sz="29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54401" y="313954"/>
            <a:ext cx="8589600" cy="10642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+mj-lt"/>
              </a:rPr>
              <a:t>Defect-Avoiding Toy Example</a:t>
            </a:r>
            <a:endParaRPr lang="en-US" sz="40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440" y="1779181"/>
            <a:ext cx="2267426" cy="46846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2500" dirty="0" smtClean="0">
                <a:latin typeface="+mj-lt"/>
              </a:rPr>
              <a:t>Logical </a:t>
            </a:r>
            <a:r>
              <a:rPr lang="en-US" sz="2500" dirty="0" err="1" smtClean="0">
                <a:latin typeface="+mj-lt"/>
              </a:rPr>
              <a:t>Fanout</a:t>
            </a:r>
            <a:endParaRPr lang="en-US" sz="13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9921" y="1779181"/>
            <a:ext cx="2324172" cy="46846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2500" dirty="0" err="1" smtClean="0">
                <a:latin typeface="+mj-lt"/>
              </a:rPr>
              <a:t>R</a:t>
            </a:r>
            <a:r>
              <a:rPr lang="en-US" sz="1800" dirty="0" err="1" smtClean="0">
                <a:latin typeface="+mj-lt"/>
              </a:rPr>
              <a:t>off</a:t>
            </a:r>
            <a:r>
              <a:rPr lang="en-US" sz="2500" dirty="0" smtClean="0">
                <a:latin typeface="+mj-lt"/>
              </a:rPr>
              <a:t> Resistance</a:t>
            </a:r>
            <a:endParaRPr lang="en-US" sz="1300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9520" y="2322964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</a:t>
            </a:r>
            <a:endParaRPr lang="en-US" sz="1500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9520" y="3083363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10</a:t>
            </a:r>
            <a:endParaRPr lang="en-US" sz="1500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9520" y="3843763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15</a:t>
            </a:r>
            <a:endParaRPr lang="en-US" sz="1500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9520" y="4604163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</a:t>
            </a:r>
            <a:endParaRPr lang="en-US" sz="1500" dirty="0"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9520" y="5364564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</a:t>
            </a:r>
            <a:endParaRPr lang="en-US" sz="1500" dirty="0"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41120" y="2322964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320</a:t>
            </a:r>
            <a:endParaRPr lang="en-US" sz="1500" dirty="0"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41120" y="3083363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20</a:t>
            </a:r>
            <a:endParaRPr lang="en-US" sz="1500" dirty="0"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41120" y="3843763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150</a:t>
            </a:r>
            <a:endParaRPr lang="en-US" sz="1500" dirty="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41120" y="4604163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300</a:t>
            </a:r>
            <a:endParaRPr lang="en-US" sz="1500" dirty="0"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1120" y="6124964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30</a:t>
            </a:r>
            <a:endParaRPr lang="en-US" sz="1500" dirty="0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41120" y="5364564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100</a:t>
            </a:r>
            <a:endParaRPr lang="en-US" sz="15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800" y="1183607"/>
            <a:ext cx="6707744" cy="59157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3300" b="1" dirty="0" smtClean="0">
                <a:latin typeface="+mj-lt"/>
              </a:rPr>
              <a:t>Step 1 Discard Leaky Resources</a:t>
            </a:r>
            <a:endParaRPr lang="en-US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89038" y="1611655"/>
            <a:ext cx="2552760" cy="637746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2500" dirty="0" smtClean="0">
                <a:latin typeface="+mj-lt"/>
              </a:rPr>
              <a:t>Estimated </a:t>
            </a:r>
            <a:r>
              <a:rPr lang="en-US" sz="3600" dirty="0" err="1" smtClean="0">
                <a:latin typeface="Symbol" pitchFamily="18" charset="2"/>
              </a:rPr>
              <a:t>t</a:t>
            </a:r>
            <a:r>
              <a:rPr lang="en-US" sz="2200" dirty="0" err="1" smtClean="0">
                <a:latin typeface="+mj-lt"/>
              </a:rPr>
              <a:t>Leak</a:t>
            </a:r>
            <a:endParaRPr lang="en-US" sz="3600" dirty="0">
              <a:latin typeface="Symbol" pitchFamily="18" charset="2"/>
            </a:endParaRPr>
          </a:p>
        </p:txBody>
      </p:sp>
      <p:sp>
        <p:nvSpPr>
          <p:cNvPr id="41" name="&quot;No&quot; Symbol 40"/>
          <p:cNvSpPr/>
          <p:nvPr/>
        </p:nvSpPr>
        <p:spPr>
          <a:xfrm>
            <a:off x="4364640" y="3014236"/>
            <a:ext cx="1520640" cy="76040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54401" y="313954"/>
            <a:ext cx="8589600" cy="10642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/>
            </a:pPr>
            <a:r>
              <a:rPr lang="en-US" sz="4000" dirty="0" smtClean="0">
                <a:solidFill>
                  <a:sysClr val="windowText" lastClr="000000"/>
                </a:solidFill>
              </a:rPr>
              <a:t>Defect-Avoiding</a:t>
            </a:r>
            <a:r>
              <a:rPr lang="en-US" sz="4000" dirty="0" smtClean="0">
                <a:solidFill>
                  <a:sysClr val="windowText" lastClr="000000"/>
                </a:solidFill>
                <a:latin typeface="+mj-lt"/>
              </a:rPr>
              <a:t> Toy Example</a:t>
            </a:r>
            <a:endParaRPr lang="en-US" sz="40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440" y="1779181"/>
            <a:ext cx="2267426" cy="46846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2500" dirty="0" smtClean="0">
                <a:latin typeface="+mj-lt"/>
              </a:rPr>
              <a:t>Logical </a:t>
            </a:r>
            <a:r>
              <a:rPr lang="en-US" sz="2500" dirty="0" err="1" smtClean="0">
                <a:latin typeface="+mj-lt"/>
              </a:rPr>
              <a:t>Fanout</a:t>
            </a:r>
            <a:endParaRPr lang="en-US" sz="13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9921" y="1779181"/>
            <a:ext cx="2324172" cy="46846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2500" dirty="0" err="1" smtClean="0">
                <a:latin typeface="+mj-lt"/>
              </a:rPr>
              <a:t>R</a:t>
            </a:r>
            <a:r>
              <a:rPr lang="en-US" sz="1800" dirty="0" err="1" smtClean="0">
                <a:latin typeface="+mj-lt"/>
              </a:rPr>
              <a:t>off</a:t>
            </a:r>
            <a:r>
              <a:rPr lang="en-US" sz="2500" dirty="0" smtClean="0">
                <a:latin typeface="+mj-lt"/>
              </a:rPr>
              <a:t> Resistance</a:t>
            </a:r>
            <a:endParaRPr lang="en-US" sz="1300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9520" y="2322964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</a:t>
            </a:r>
            <a:endParaRPr lang="en-US" sz="1500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9520" y="3083363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10</a:t>
            </a:r>
            <a:endParaRPr lang="en-US" sz="1500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9520" y="3843763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15</a:t>
            </a:r>
            <a:endParaRPr lang="en-US" sz="1500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9520" y="4604163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</a:t>
            </a:r>
            <a:endParaRPr lang="en-US" sz="1500" dirty="0"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9520" y="5364564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</a:t>
            </a:r>
            <a:endParaRPr lang="en-US" sz="1500" dirty="0"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41120" y="2322964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320</a:t>
            </a:r>
            <a:endParaRPr lang="en-US" sz="1500" dirty="0"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41120" y="3083363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20</a:t>
            </a:r>
            <a:endParaRPr lang="en-US" sz="1500" dirty="0"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41120" y="3843763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150</a:t>
            </a:r>
            <a:endParaRPr lang="en-US" sz="1500" dirty="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41120" y="4604163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300</a:t>
            </a:r>
            <a:endParaRPr lang="en-US" sz="1500" dirty="0"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1120" y="6124964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30</a:t>
            </a:r>
            <a:endParaRPr lang="en-US" sz="1500" dirty="0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41120" y="5364564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100</a:t>
            </a:r>
            <a:endParaRPr lang="en-US" sz="15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800" y="1183607"/>
            <a:ext cx="7712827" cy="59157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3300" b="1" dirty="0" smtClean="0">
                <a:latin typeface="+mj-lt"/>
              </a:rPr>
              <a:t>Step 2 Match Functions to Resources</a:t>
            </a:r>
            <a:endParaRPr lang="en-US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89038" y="1611655"/>
            <a:ext cx="2552760" cy="637746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2500" dirty="0" smtClean="0">
                <a:latin typeface="+mj-lt"/>
              </a:rPr>
              <a:t>Estimated </a:t>
            </a:r>
            <a:r>
              <a:rPr lang="en-US" sz="3600" dirty="0" err="1" smtClean="0">
                <a:latin typeface="Symbol" pitchFamily="18" charset="2"/>
              </a:rPr>
              <a:t>t</a:t>
            </a:r>
            <a:r>
              <a:rPr lang="en-US" sz="2200" dirty="0" err="1" smtClean="0">
                <a:latin typeface="+mj-lt"/>
              </a:rPr>
              <a:t>Leak</a:t>
            </a:r>
            <a:endParaRPr lang="en-US" sz="3600" dirty="0">
              <a:latin typeface="Symbol" pitchFamily="18" charset="2"/>
            </a:endParaRPr>
          </a:p>
        </p:txBody>
      </p:sp>
      <p:cxnSp>
        <p:nvCxnSpPr>
          <p:cNvPr id="44" name="Straight Arrow Connector 43"/>
          <p:cNvCxnSpPr>
            <a:stCxn id="12" idx="3"/>
            <a:endCxn id="18" idx="1"/>
          </p:cNvCxnSpPr>
          <p:nvPr/>
        </p:nvCxnSpPr>
        <p:spPr>
          <a:xfrm>
            <a:off x="1668960" y="2634037"/>
            <a:ext cx="2972160" cy="14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3" idx="3"/>
            <a:endCxn id="20" idx="1"/>
          </p:cNvCxnSpPr>
          <p:nvPr/>
        </p:nvCxnSpPr>
        <p:spPr>
          <a:xfrm>
            <a:off x="1668960" y="3394436"/>
            <a:ext cx="2972160" cy="760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3"/>
            <a:endCxn id="21" idx="1"/>
          </p:cNvCxnSpPr>
          <p:nvPr/>
        </p:nvCxnSpPr>
        <p:spPr>
          <a:xfrm>
            <a:off x="1668960" y="4154836"/>
            <a:ext cx="2972160" cy="760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3"/>
            <a:endCxn id="30" idx="1"/>
          </p:cNvCxnSpPr>
          <p:nvPr/>
        </p:nvCxnSpPr>
        <p:spPr>
          <a:xfrm>
            <a:off x="1668960" y="4915236"/>
            <a:ext cx="2972160" cy="7604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7" idx="3"/>
            <a:endCxn id="23" idx="1"/>
          </p:cNvCxnSpPr>
          <p:nvPr/>
        </p:nvCxnSpPr>
        <p:spPr>
          <a:xfrm>
            <a:off x="1668960" y="5675636"/>
            <a:ext cx="2972160" cy="760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7129440" y="2322964"/>
            <a:ext cx="1100160" cy="6221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320</a:t>
            </a:r>
            <a:endParaRPr lang="en-US" sz="1500" dirty="0">
              <a:latin typeface="+mj-lt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129440" y="3843762"/>
            <a:ext cx="1100160" cy="6221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1500</a:t>
            </a:r>
            <a:endParaRPr lang="en-US" sz="1500" dirty="0">
              <a:latin typeface="+mj-lt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129440" y="4604162"/>
            <a:ext cx="1100160" cy="6221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4500</a:t>
            </a:r>
            <a:endParaRPr lang="en-US" sz="1500" dirty="0">
              <a:latin typeface="+mj-lt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129440" y="5364562"/>
            <a:ext cx="1100160" cy="6221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100</a:t>
            </a:r>
            <a:endParaRPr lang="en-US" sz="1500" dirty="0">
              <a:latin typeface="+mj-lt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129440" y="6124963"/>
            <a:ext cx="1100160" cy="6221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900</a:t>
            </a:r>
            <a:endParaRPr lang="en-US" sz="1500" dirty="0">
              <a:latin typeface="+mj-lt"/>
            </a:endParaRPr>
          </a:p>
        </p:txBody>
      </p:sp>
      <p:sp>
        <p:nvSpPr>
          <p:cNvPr id="41" name="&quot;No&quot; Symbol 40"/>
          <p:cNvSpPr/>
          <p:nvPr/>
        </p:nvSpPr>
        <p:spPr>
          <a:xfrm>
            <a:off x="4364640" y="3014236"/>
            <a:ext cx="1520640" cy="76040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" y="2655639"/>
            <a:ext cx="8229600" cy="77048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>
                <a:solidFill>
                  <a:srgbClr val="800000"/>
                </a:solidFill>
                <a:latin typeface="+mj-lt"/>
              </a:rPr>
              <a:t>VMATCH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066242" y="4792315"/>
            <a:ext cx="1940041" cy="19026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54401" y="313954"/>
            <a:ext cx="8589600" cy="106427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VMATCH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6560" y="1548163"/>
            <a:ext cx="8857440" cy="4853309"/>
          </a:xfrm>
        </p:spPr>
        <p:txBody>
          <a:bodyPr>
            <a:normAutofit fontScale="850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3300" dirty="0" smtClean="0">
                <a:latin typeface="+mj-lt"/>
              </a:rPr>
              <a:t>Logical Variation + Physical Variation &gt;&gt; Variation</a:t>
            </a:r>
          </a:p>
          <a:p>
            <a:pPr lvl="0">
              <a:lnSpc>
                <a:spcPct val="150000"/>
              </a:lnSpc>
            </a:pPr>
            <a:endParaRPr lang="en-US" sz="3300" dirty="0" smtClean="0">
              <a:latin typeface="+mj-lt"/>
            </a:endParaRPr>
          </a:p>
          <a:p>
            <a:pPr lvl="0">
              <a:lnSpc>
                <a:spcPct val="150000"/>
              </a:lnSpc>
            </a:pPr>
            <a:r>
              <a:rPr lang="en-US" sz="3300" dirty="0" smtClean="0">
                <a:latin typeface="+mj-lt"/>
              </a:rPr>
              <a:t>Variation-Aware </a:t>
            </a:r>
            <a:r>
              <a:rPr lang="en-US" sz="3300" dirty="0">
                <a:latin typeface="+mj-lt"/>
              </a:rPr>
              <a:t>Mapping Algorithm</a:t>
            </a:r>
          </a:p>
          <a:p>
            <a:pPr lvl="0">
              <a:lnSpc>
                <a:spcPct val="150000"/>
              </a:lnSpc>
            </a:pPr>
            <a:r>
              <a:rPr lang="en-US" sz="3300" dirty="0">
                <a:latin typeface="+mj-lt"/>
              </a:rPr>
              <a:t>Uses logical variation (</a:t>
            </a:r>
            <a:r>
              <a:rPr lang="en-US" sz="3300" dirty="0" err="1">
                <a:latin typeface="+mj-lt"/>
              </a:rPr>
              <a:t>fanout</a:t>
            </a:r>
            <a:r>
              <a:rPr lang="en-US" sz="3300" dirty="0">
                <a:latin typeface="+mj-lt"/>
              </a:rPr>
              <a:t> variation) to counteract physical variation (</a:t>
            </a:r>
            <a:r>
              <a:rPr lang="en-US" sz="3300" dirty="0" err="1">
                <a:latin typeface="+mj-lt"/>
              </a:rPr>
              <a:t>Roff</a:t>
            </a:r>
            <a:r>
              <a:rPr lang="en-US" sz="3300" dirty="0">
                <a:latin typeface="+mj-lt"/>
              </a:rPr>
              <a:t> variation)</a:t>
            </a:r>
          </a:p>
          <a:p>
            <a:pPr lvl="1" rtl="0" hangingPunct="0">
              <a:lnSpc>
                <a:spcPct val="150000"/>
              </a:lnSpc>
            </a:pPr>
            <a:r>
              <a:rPr lang="en-US" sz="2900" dirty="0">
                <a:latin typeface="+mj-lt"/>
              </a:rPr>
              <a:t>Matches high-</a:t>
            </a:r>
            <a:r>
              <a:rPr lang="en-US" sz="2900" dirty="0" err="1">
                <a:latin typeface="+mj-lt"/>
              </a:rPr>
              <a:t>fanout</a:t>
            </a:r>
            <a:r>
              <a:rPr lang="en-US" sz="2900" dirty="0">
                <a:latin typeface="+mj-lt"/>
              </a:rPr>
              <a:t> term with low </a:t>
            </a:r>
            <a:r>
              <a:rPr lang="en-US" sz="2900" dirty="0" err="1">
                <a:latin typeface="+mj-lt"/>
              </a:rPr>
              <a:t>Roff</a:t>
            </a:r>
            <a:r>
              <a:rPr lang="en-US" sz="2900" dirty="0">
                <a:latin typeface="+mj-lt"/>
              </a:rPr>
              <a:t> NAND-Term and vice versa</a:t>
            </a:r>
            <a:r>
              <a:rPr lang="en-US" sz="2900" dirty="0" smtClean="0">
                <a:latin typeface="+mj-lt"/>
              </a:rPr>
              <a:t>.</a:t>
            </a:r>
            <a:endParaRPr lang="en-US" sz="2900" dirty="0">
              <a:latin typeface="+mj-lt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4401" y="313954"/>
            <a:ext cx="8589600" cy="10642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+mj-lt"/>
              </a:rPr>
              <a:t>VMATCH Toy Example</a:t>
            </a:r>
            <a:endParaRPr lang="en-US" sz="40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440" y="1779181"/>
            <a:ext cx="2267426" cy="46846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2500" dirty="0" smtClean="0">
                <a:latin typeface="+mj-lt"/>
              </a:rPr>
              <a:t>Logical </a:t>
            </a:r>
            <a:r>
              <a:rPr lang="en-US" sz="2500" dirty="0" err="1" smtClean="0">
                <a:latin typeface="+mj-lt"/>
              </a:rPr>
              <a:t>Fanout</a:t>
            </a:r>
            <a:endParaRPr lang="en-US" sz="13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1360" y="1779181"/>
            <a:ext cx="2324172" cy="46846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2500" dirty="0" err="1" smtClean="0">
                <a:latin typeface="+mj-lt"/>
              </a:rPr>
              <a:t>R</a:t>
            </a:r>
            <a:r>
              <a:rPr lang="en-US" sz="1800" dirty="0" err="1" smtClean="0">
                <a:latin typeface="+mj-lt"/>
              </a:rPr>
              <a:t>off</a:t>
            </a:r>
            <a:r>
              <a:rPr lang="en-US" sz="2500" dirty="0" smtClean="0">
                <a:latin typeface="+mj-lt"/>
              </a:rPr>
              <a:t> Resistance</a:t>
            </a:r>
            <a:endParaRPr lang="en-US" sz="1300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9520" y="2322964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</a:t>
            </a:r>
            <a:endParaRPr lang="en-US" sz="1500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9520" y="3083363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10</a:t>
            </a:r>
            <a:endParaRPr lang="en-US" sz="1500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9520" y="3843763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15</a:t>
            </a:r>
            <a:endParaRPr lang="en-US" sz="1500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9520" y="4604163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</a:t>
            </a:r>
            <a:endParaRPr lang="en-US" sz="1500" dirty="0"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9520" y="5364564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</a:t>
            </a:r>
            <a:endParaRPr lang="en-US" sz="1500" dirty="0"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42560" y="2322964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320</a:t>
            </a:r>
            <a:endParaRPr lang="en-US" sz="1500" dirty="0"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42560" y="3083363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20</a:t>
            </a:r>
            <a:endParaRPr lang="en-US" sz="1500" dirty="0"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42560" y="3843763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150</a:t>
            </a:r>
            <a:endParaRPr lang="en-US" sz="1500" dirty="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42560" y="4604163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300</a:t>
            </a:r>
            <a:endParaRPr lang="en-US" sz="1500" dirty="0"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42560" y="6124964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30</a:t>
            </a:r>
            <a:endParaRPr lang="en-US" sz="1500" dirty="0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742560" y="5364564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100</a:t>
            </a:r>
            <a:endParaRPr lang="en-US" sz="15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801" y="1183607"/>
            <a:ext cx="2400475" cy="59157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3300" b="1" dirty="0" smtClean="0">
                <a:latin typeface="+mj-lt"/>
              </a:rPr>
              <a:t>Step 1 Sort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3409E-6 -6.76045E-7 C -0.03006 -0.00546 -0.05996 -0.01071 -0.07192 -0.04619 C -0.08388 -0.08167 -0.08373 -0.18371 -0.07192 -0.2131 C -0.06012 -0.24249 -0.03085 -0.23263 -0.00142 -0.22276 " pathEditMode="relative" ptsTypes="aa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234 0.00252 0.08483 0.00504 0.10923 0.0443 C 0.13362 0.08356 0.14354 0.17321 0.14668 0.2362 C 0.14983 0.29918 0.13441 0.38463 0.12796 0.42243 C 0.1215 0.46022 0.12858 0.45896 0.10781 0.46274 C 0.08704 0.46651 0.04486 0.45602 0.00284 0.44552 " pathEditMode="relative" ptsTypes="aaaaaA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587E-6 3.06529E-7 C -0.03494 -0.00336 -0.06972 -0.00672 -0.08624 -0.03275 C -0.10277 -0.05879 -0.10419 -0.12303 -0.09915 -0.15557 C -0.09411 -0.18812 -0.07255 -0.2173 -0.05603 -0.22843 C -0.0395 -0.23956 -0.01983 -0.23116 -1.42587E-6 -0.22276 " pathEditMode="relative" ptsTypes="aaa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9606E-6 -1.72197E-7 C -0.03842 0.00588 -0.07653 0.0126 -0.09937 -1.72197E-7 C -0.12252 -0.01218 -0.13905 -0.05103 -0.13905 -0.07161 C -0.13827 -0.09282 -0.11905 -0.12012 -0.09575 -0.12663 C -0.0726 -0.13251 -0.03685 -0.12285 -1.49606E-6 -0.11193 " pathEditMode="relative" rAng="0" ptsTypes="aaaaA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50582E-7 -9.17489E-7 C 0.06484 -0.0042 0.12984 -0.0084 0.16981 0.05375 C 0.20979 0.1159 0.23812 0.28953 0.24032 0.37246 C 0.24252 0.45539 0.22269 0.51984 0.18272 0.55092 C 0.14274 0.58199 0.07129 0.57023 -9.50582E-7 0.55868 " pathEditMode="relative" ptsTypes="aaaaA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2147E-6 -3.18287E-6 C -0.05177 0.00126 -0.1034 0.00273 -0.1311 -0.03443 C -0.15848 -0.07117 -0.16776 -0.15158 -0.16446 -0.22045 C -0.161 -0.2891 -0.13912 -0.40919 -0.10953 -0.44614 C -0.0801 -0.4831 -0.03399 -0.46294 0.01228 -0.44237 " pathEditMode="relative" rAng="0" ptsTypes="aaaaA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177E-6 -6.76045E-7 C 0.04013 -0.00147 0.08042 -0.00294 0.09931 0.01344 C 0.11819 0.02981 0.1311 0.08146 0.11363 0.09784 C 0.09616 0.11422 0.04517 0.11275 -0.00567 0.11128 " pathEditMode="relative" ptsTypes="aaaA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50582E-7 -9.71027E-6 C 0.04894 -0.00882 0.09805 -0.01764 0.11945 0.00209 C 0.14085 0.02183 0.14794 0.1014 0.12811 0.11904 C 0.10828 0.13667 0.05414 0.12198 -9.50582E-7 0.10749 " pathEditMode="relative" ptsTypes="aa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8118E-6 -9.17489E-7 C -0.03557 0.0021 -0.07098 0.00441 -0.08924 -0.02876 C -0.1075 -0.06194 -0.12449 -0.16838 -0.10939 -0.19966 C -0.09428 -0.23095 -0.04643 -0.22402 0.00141 -0.21688 " pathEditMode="relative" ptsTypes="aaaA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3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4401" y="313954"/>
            <a:ext cx="8589600" cy="10642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+mj-lt"/>
              </a:rPr>
              <a:t>VMATCH Toy Example</a:t>
            </a:r>
            <a:endParaRPr lang="en-US" sz="40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440" y="1779181"/>
            <a:ext cx="2267426" cy="46846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2500" dirty="0" smtClean="0">
                <a:latin typeface="+mj-lt"/>
              </a:rPr>
              <a:t>Logical </a:t>
            </a:r>
            <a:r>
              <a:rPr lang="en-US" sz="2500" dirty="0" err="1" smtClean="0">
                <a:latin typeface="+mj-lt"/>
              </a:rPr>
              <a:t>Fanout</a:t>
            </a:r>
            <a:endParaRPr lang="en-US" sz="13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1360" y="1779181"/>
            <a:ext cx="2324172" cy="46846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2500" dirty="0" err="1" smtClean="0">
                <a:latin typeface="+mj-lt"/>
              </a:rPr>
              <a:t>R</a:t>
            </a:r>
            <a:r>
              <a:rPr lang="en-US" sz="1800" dirty="0" err="1" smtClean="0">
                <a:latin typeface="+mj-lt"/>
              </a:rPr>
              <a:t>off</a:t>
            </a:r>
            <a:r>
              <a:rPr lang="en-US" sz="2500" dirty="0" smtClean="0">
                <a:latin typeface="+mj-lt"/>
              </a:rPr>
              <a:t> Resistance</a:t>
            </a:r>
            <a:endParaRPr lang="en-US" sz="1300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9520" y="2322964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15</a:t>
            </a:r>
            <a:endParaRPr lang="en-US" sz="1500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9520" y="3083363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10</a:t>
            </a:r>
            <a:endParaRPr lang="en-US" sz="1500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9520" y="3843763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</a:t>
            </a:r>
            <a:endParaRPr lang="en-US" sz="1500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9520" y="4604163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</a:t>
            </a:r>
            <a:endParaRPr lang="en-US" sz="1500" dirty="0"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9520" y="5364564"/>
            <a:ext cx="829440" cy="6221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</a:t>
            </a:r>
            <a:endParaRPr lang="en-US" sz="1500" dirty="0"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42560" y="2322964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20</a:t>
            </a:r>
            <a:endParaRPr lang="en-US" sz="1500" dirty="0"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42560" y="3083363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30</a:t>
            </a:r>
            <a:endParaRPr lang="en-US" sz="1500" dirty="0"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42560" y="3843763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100</a:t>
            </a:r>
            <a:endParaRPr lang="en-US" sz="1500" dirty="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42560" y="4604163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150</a:t>
            </a:r>
            <a:endParaRPr lang="en-US" sz="1500" dirty="0"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42560" y="6124964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320</a:t>
            </a:r>
            <a:endParaRPr lang="en-US" sz="1500" dirty="0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742560" y="5364564"/>
            <a:ext cx="1036800" cy="6221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300</a:t>
            </a:r>
            <a:endParaRPr lang="en-US" sz="15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800" y="1183614"/>
            <a:ext cx="8166476" cy="59157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3300" b="1" dirty="0" smtClean="0">
                <a:latin typeface="+mj-lt"/>
              </a:rPr>
              <a:t>Step 2 Match High </a:t>
            </a:r>
            <a:r>
              <a:rPr lang="en-US" sz="3300" b="1" dirty="0" err="1" smtClean="0">
                <a:latin typeface="+mj-lt"/>
              </a:rPr>
              <a:t>Fanout</a:t>
            </a:r>
            <a:r>
              <a:rPr lang="en-US" sz="3300" b="1" dirty="0" smtClean="0">
                <a:latin typeface="+mj-lt"/>
              </a:rPr>
              <a:t> with Low </a:t>
            </a:r>
            <a:r>
              <a:rPr lang="en-US" sz="3300" b="1" dirty="0" err="1" smtClean="0">
                <a:latin typeface="+mj-lt"/>
              </a:rPr>
              <a:t>R</a:t>
            </a:r>
            <a:r>
              <a:rPr lang="en-US" sz="2500" b="1" dirty="0" err="1" smtClean="0">
                <a:latin typeface="+mj-lt"/>
              </a:rPr>
              <a:t>off</a:t>
            </a:r>
            <a:endParaRPr lang="en-US" b="1" dirty="0">
              <a:latin typeface="+mj-lt"/>
            </a:endParaRPr>
          </a:p>
        </p:txBody>
      </p:sp>
      <p:cxnSp>
        <p:nvCxnSpPr>
          <p:cNvPr id="24" name="Straight Arrow Connector 23"/>
          <p:cNvCxnSpPr>
            <a:stCxn id="12" idx="3"/>
            <a:endCxn id="18" idx="1"/>
          </p:cNvCxnSpPr>
          <p:nvPr/>
        </p:nvCxnSpPr>
        <p:spPr>
          <a:xfrm>
            <a:off x="1668961" y="2634037"/>
            <a:ext cx="2073599" cy="1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3"/>
            <a:endCxn id="19" idx="1"/>
          </p:cNvCxnSpPr>
          <p:nvPr/>
        </p:nvCxnSpPr>
        <p:spPr>
          <a:xfrm>
            <a:off x="1668961" y="3394436"/>
            <a:ext cx="2073599" cy="1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3"/>
            <a:endCxn id="20" idx="1"/>
          </p:cNvCxnSpPr>
          <p:nvPr/>
        </p:nvCxnSpPr>
        <p:spPr>
          <a:xfrm>
            <a:off x="1668961" y="4154836"/>
            <a:ext cx="2073599" cy="1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3"/>
            <a:endCxn id="30" idx="1"/>
          </p:cNvCxnSpPr>
          <p:nvPr/>
        </p:nvCxnSpPr>
        <p:spPr>
          <a:xfrm>
            <a:off x="1668961" y="4915236"/>
            <a:ext cx="2073599" cy="7604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3"/>
            <a:endCxn id="23" idx="1"/>
          </p:cNvCxnSpPr>
          <p:nvPr/>
        </p:nvCxnSpPr>
        <p:spPr>
          <a:xfrm>
            <a:off x="1668961" y="5675636"/>
            <a:ext cx="2073599" cy="760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74317" y="1611655"/>
            <a:ext cx="2552760" cy="637746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2500" dirty="0" smtClean="0">
                <a:latin typeface="+mj-lt"/>
              </a:rPr>
              <a:t>Estimated </a:t>
            </a:r>
            <a:r>
              <a:rPr lang="en-US" sz="3600" dirty="0" err="1" smtClean="0">
                <a:latin typeface="Symbol" pitchFamily="18" charset="2"/>
              </a:rPr>
              <a:t>t</a:t>
            </a:r>
            <a:r>
              <a:rPr lang="en-US" sz="2200" dirty="0" err="1" smtClean="0">
                <a:latin typeface="+mj-lt"/>
              </a:rPr>
              <a:t>Leak</a:t>
            </a:r>
            <a:endParaRPr lang="en-US" sz="3600" dirty="0">
              <a:latin typeface="Symbol" pitchFamily="18" charset="2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67680" y="2322964"/>
            <a:ext cx="1036800" cy="62214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300</a:t>
            </a:r>
            <a:endParaRPr lang="en-US" sz="15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67680" y="3083363"/>
            <a:ext cx="1036800" cy="62214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300</a:t>
            </a:r>
            <a:endParaRPr lang="en-US" sz="1500" dirty="0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67680" y="3843763"/>
            <a:ext cx="1036800" cy="62214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300</a:t>
            </a:r>
            <a:endParaRPr lang="en-US" sz="1500" dirty="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067680" y="6124964"/>
            <a:ext cx="1036800" cy="62214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320</a:t>
            </a:r>
            <a:endParaRPr lang="en-US" sz="1500" dirty="0"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067680" y="5364564"/>
            <a:ext cx="1036800" cy="62214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300</a:t>
            </a:r>
            <a:endParaRPr lang="en-US" sz="1500" dirty="0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67680" y="4604163"/>
            <a:ext cx="1036800" cy="62214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150</a:t>
            </a:r>
            <a:endParaRPr lang="en-US" sz="1500" dirty="0">
              <a:latin typeface="+mj-lt"/>
            </a:endParaRPr>
          </a:p>
        </p:txBody>
      </p:sp>
      <p:cxnSp>
        <p:nvCxnSpPr>
          <p:cNvPr id="40" name="Straight Arrow Connector 39"/>
          <p:cNvCxnSpPr>
            <a:stCxn id="16" idx="3"/>
            <a:endCxn id="21" idx="1"/>
          </p:cNvCxnSpPr>
          <p:nvPr/>
        </p:nvCxnSpPr>
        <p:spPr>
          <a:xfrm>
            <a:off x="1668961" y="4915235"/>
            <a:ext cx="2073599" cy="1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&quot;No&quot; Symbol 42"/>
          <p:cNvSpPr/>
          <p:nvPr/>
        </p:nvSpPr>
        <p:spPr>
          <a:xfrm>
            <a:off x="5791200" y="4535036"/>
            <a:ext cx="1520640" cy="76040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815240" y="2322964"/>
            <a:ext cx="1100160" cy="6221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320</a:t>
            </a:r>
            <a:endParaRPr lang="en-US" sz="1500" dirty="0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815240" y="3843762"/>
            <a:ext cx="1100160" cy="6221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1500</a:t>
            </a:r>
            <a:endParaRPr lang="en-US" sz="1500" dirty="0">
              <a:latin typeface="+mj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815240" y="4604162"/>
            <a:ext cx="1100160" cy="6221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4500</a:t>
            </a:r>
            <a:endParaRPr lang="en-US" sz="1500" dirty="0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815240" y="5364562"/>
            <a:ext cx="1100160" cy="6221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100</a:t>
            </a:r>
            <a:endParaRPr lang="en-US" sz="1500" dirty="0"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815240" y="6124963"/>
            <a:ext cx="1100160" cy="6221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r>
              <a:rPr lang="en-US" sz="2900" dirty="0" smtClean="0">
                <a:latin typeface="+mj-lt"/>
              </a:rPr>
              <a:t>900</a:t>
            </a:r>
            <a:endParaRPr lang="en-US" sz="15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33"/>
                                      </p:to>
                                    </p:animClr>
                                    <p:set>
                                      <p:cBhvr>
                                        <p:cTn id="1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3" grpId="0" animBg="1"/>
      <p:bldP spid="41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319" y="1700818"/>
            <a:ext cx="8857966" cy="3871126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54401" y="313954"/>
            <a:ext cx="8589600" cy="106427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VMATCH </a:t>
            </a:r>
            <a:r>
              <a:rPr lang="en-US" dirty="0" smtClean="0">
                <a:latin typeface="+mj-lt"/>
              </a:rPr>
              <a:t>Results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1760" y="1839073"/>
            <a:ext cx="2512419" cy="31839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1" tIns="40816" rIns="81631" bIns="40816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b="1" dirty="0">
                <a:latin typeface="+mj-lt"/>
                <a:ea typeface="DejaVu Sans" pitchFamily="2"/>
                <a:cs typeface="DejaVu Sans" pitchFamily="2"/>
              </a:rPr>
              <a:t>SPLA at 38% Variation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3359" y="5917581"/>
            <a:ext cx="5600408" cy="530032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900" b="1" dirty="0" smtClean="0">
                <a:ea typeface="DejaVu Sans" pitchFamily="2"/>
                <a:cs typeface="DejaVu Sans" pitchFamily="2"/>
              </a:rPr>
              <a:t>Only requires  3% extra resources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4463" y="314325"/>
            <a:ext cx="8229600" cy="1063625"/>
          </a:xfrm>
          <a:prstGeom prst="rect">
            <a:avLst/>
          </a:prstGeom>
        </p:spPr>
        <p:txBody>
          <a:bodyPr lIns="91410" tIns="45706" rIns="91410" bIns="45706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116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NanoPLA Block</a:t>
            </a:r>
          </a:p>
        </p:txBody>
      </p:sp>
      <p:pic>
        <p:nvPicPr>
          <p:cNvPr id="8195" name="Picture 5" descr="nanoPLAPlane2.e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493838"/>
            <a:ext cx="506888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08638" y="801688"/>
            <a:ext cx="3194050" cy="5886450"/>
            <a:chOff x="1154112" y="884237"/>
            <a:chExt cx="3521653" cy="6488418"/>
          </a:xfrm>
        </p:grpSpPr>
        <p:sp>
          <p:nvSpPr>
            <p:cNvPr id="8" name="Freeform 7"/>
            <p:cNvSpPr/>
            <p:nvPr/>
          </p:nvSpPr>
          <p:spPr>
            <a:xfrm>
              <a:off x="1231126" y="884237"/>
              <a:ext cx="3351871" cy="5788481"/>
            </a:xfrm>
            <a:custGeom>
              <a:avLst>
                <a:gd name="f0" fmla="val 137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chemeClr val="bg1"/>
            </a:solidFill>
            <a:ln w="381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08000" tIns="63000" rIns="108000" bIns="63000" anchor="ctr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buFont typeface="StarSymbol"/>
                <a:buNone/>
                <a:defRPr/>
              </a:pPr>
              <a:endParaRPr lang="en-US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pic>
          <p:nvPicPr>
            <p:cNvPr id="8201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4112" y="973800"/>
              <a:ext cx="3521653" cy="6398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79375" y="1355725"/>
            <a:ext cx="5461000" cy="4906963"/>
          </a:xfrm>
          <a:prstGeom prst="roundRect">
            <a:avLst>
              <a:gd name="adj" fmla="val 6338"/>
            </a:avLst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6200000" flipV="1">
            <a:off x="5229225" y="1735138"/>
            <a:ext cx="966787" cy="4841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225925" y="4397375"/>
            <a:ext cx="2973388" cy="3444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54401" y="313954"/>
            <a:ext cx="8589600" cy="106427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Experiments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4720" y="1147800"/>
            <a:ext cx="6300000" cy="2502982"/>
          </a:xfrm>
        </p:spPr>
        <p:txBody>
          <a:bodyPr>
            <a:noAutofit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z="3300" dirty="0">
                <a:latin typeface="+mj-lt"/>
              </a:rPr>
              <a:t>Simulated NanoPLA using 5nm pitch wires, 5nm transistor channel length </a:t>
            </a:r>
            <a:endParaRPr lang="en-US" sz="3300" dirty="0" smtClean="0">
              <a:latin typeface="+mj-lt"/>
            </a:endParaRPr>
          </a:p>
          <a:p>
            <a:pPr lvl="0"/>
            <a:r>
              <a:rPr lang="en-US" sz="3300" dirty="0" smtClean="0">
                <a:latin typeface="+mj-lt"/>
              </a:rPr>
              <a:t>Modeled variation up to </a:t>
            </a:r>
            <a:r>
              <a:rPr lang="en-US" sz="3300" dirty="0">
                <a:latin typeface="+mj-lt"/>
              </a:rPr>
              <a:t>ITRS predicted 38% </a:t>
            </a:r>
            <a:r>
              <a:rPr lang="en-US" sz="3300" dirty="0" smtClean="0">
                <a:latin typeface="+mj-lt"/>
              </a:rPr>
              <a:t>for technology</a:t>
            </a:r>
            <a:endParaRPr lang="en-US" sz="3300" dirty="0">
              <a:latin typeface="+mj-lt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41441" y="3948896"/>
            <a:ext cx="8523360" cy="2909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marL="391826" indent="-293870">
              <a:defRPr/>
            </a:pPr>
            <a:r>
              <a:rPr lang="en-US" sz="3300" dirty="0" smtClean="0">
                <a:solidFill>
                  <a:sysClr val="windowText" lastClr="000000"/>
                </a:solidFill>
                <a:latin typeface="+mj-lt"/>
              </a:rPr>
              <a:t>Implemented Variation-Oblivious, Defect-Avoiding and VMATCH Algorithms on NPR</a:t>
            </a:r>
          </a:p>
          <a:p>
            <a:pPr marL="391826" indent="-293870">
              <a:defRPr/>
            </a:pPr>
            <a:r>
              <a:rPr lang="en-US" sz="3300" dirty="0" smtClean="0">
                <a:solidFill>
                  <a:sysClr val="windowText" lastClr="000000"/>
                </a:solidFill>
                <a:latin typeface="+mj-lt"/>
              </a:rPr>
              <a:t>Routed Toronto 20 Benchmark on 100 Monte Carlo generated chips.</a:t>
            </a:r>
            <a:endParaRPr lang="en-US" sz="330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7" name="Picture 6" descr="showPitch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5600" y="594782"/>
            <a:ext cx="2043168" cy="326362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7750777" y="1355182"/>
            <a:ext cx="414764" cy="144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28001" y="1157035"/>
            <a:ext cx="765109" cy="474648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2500" dirty="0" smtClean="0"/>
              <a:t>5nm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52960" y="525655"/>
            <a:ext cx="414720" cy="144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15400" y="41765"/>
            <a:ext cx="765109" cy="474648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sz="2500" dirty="0" smtClean="0"/>
              <a:t>5nm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54401" y="313954"/>
            <a:ext cx="8589600" cy="106427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Achievable Yield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8480" y="1189565"/>
            <a:ext cx="8795520" cy="4526396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>
                <a:latin typeface="+mj-lt"/>
              </a:rPr>
              <a:t>Maximum variation that achieves 100% yield SPLA on 100 Chips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0" y="1627406"/>
            <a:ext cx="8432640" cy="49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54401" y="313954"/>
            <a:ext cx="8589600" cy="106427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Achievable Yield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8480" y="1189565"/>
            <a:ext cx="8795520" cy="4526396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>
                <a:latin typeface="+mj-lt"/>
              </a:rPr>
              <a:t>Maximum variation that achieves 100% yield SPLA on 100 Chips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1" y="1627406"/>
            <a:ext cx="8432639" cy="49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54401" y="313954"/>
            <a:ext cx="8589600" cy="106427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Achievable Yield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8480" y="1189565"/>
            <a:ext cx="8795520" cy="4526396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>
                <a:latin typeface="+mj-lt"/>
              </a:rPr>
              <a:t>Maximum variation that achieves 100% yield SPLA on 100 Chips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1" y="1627406"/>
            <a:ext cx="8432639" cy="49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54401" y="313954"/>
            <a:ext cx="8589600" cy="106427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Achievable Yield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8480" y="1189565"/>
            <a:ext cx="8795520" cy="4526396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>
                <a:latin typeface="+mj-lt"/>
              </a:rPr>
              <a:t>Maximum variation that achieves 100% yield SPLA on 100 Chips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1" y="1627406"/>
            <a:ext cx="8432639" cy="49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54401" y="313954"/>
            <a:ext cx="8589600" cy="106427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Achievable Yield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8480" y="1189565"/>
            <a:ext cx="8795520" cy="4526396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>
                <a:latin typeface="+mj-lt"/>
              </a:rPr>
              <a:t>Maximum variation that achieves 100% yield SPLA on 100 Chips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1" y="1627406"/>
            <a:ext cx="8432639" cy="49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54401" y="313954"/>
            <a:ext cx="8589600" cy="106427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Achievable Yield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8480" y="1189565"/>
            <a:ext cx="8795520" cy="4526396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>
                <a:latin typeface="+mj-lt"/>
              </a:rPr>
              <a:t>Maximum variation that achieves 100% yield SPLA on 100 Chips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1" y="1627406"/>
            <a:ext cx="8432639" cy="49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54401" y="313954"/>
            <a:ext cx="8589600" cy="106427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>
                <a:latin typeface="+mj-lt"/>
              </a:rPr>
              <a:t>Achievable Yield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8480" y="1189565"/>
            <a:ext cx="8795520" cy="4526396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>
                <a:latin typeface="+mj-lt"/>
              </a:rPr>
              <a:t>Maximum variation that achieves 100% yield SPLA on 100 Chips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1" y="1627406"/>
            <a:ext cx="8432639" cy="49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Matching Lesson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Can keep yield high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@ 38% variation, small amount of extra wires</a:t>
            </a:r>
          </a:p>
          <a:p>
            <a:r>
              <a:rPr lang="en-US" dirty="0" smtClean="0">
                <a:ea typeface="ＭＳ Ｐゴシック" pitchFamily="34" charset="-128"/>
              </a:rPr>
              <a:t>…despite the fact that </a:t>
            </a:r>
            <a:r>
              <a:rPr lang="en-US" dirty="0" err="1" smtClean="0">
                <a:ea typeface="ＭＳ Ｐゴシック" pitchFamily="34" charset="-128"/>
              </a:rPr>
              <a:t>Roff</a:t>
            </a:r>
            <a:r>
              <a:rPr lang="en-US" dirty="0" smtClean="0">
                <a:ea typeface="ＭＳ Ｐゴシック" pitchFamily="34" charset="-128"/>
              </a:rPr>
              <a:t> varies over 12 orders of magnitude</a:t>
            </a:r>
          </a:p>
          <a:p>
            <a:r>
              <a:rPr lang="en-US" dirty="0" smtClean="0">
                <a:ea typeface="ＭＳ Ｐゴシック" pitchFamily="34" charset="-128"/>
              </a:rPr>
              <a:t>Trick is to match the logical variation to the physical variation to reduce both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5A6B90-0709-4DD6-839A-D413E1F65F10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78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FPGA Defects</a:t>
            </a:r>
          </a:p>
        </p:txBody>
      </p:sp>
      <p:sp>
        <p:nvSpPr>
          <p:cNvPr id="34819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Full Knowledge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3971C7-36C1-42C0-A274-C441A44EBE94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79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8E488-B735-4D85-8ECB-B0BB255D19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4" descr="pla8x8x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4200"/>
            <a:ext cx="46482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608638" y="801688"/>
            <a:ext cx="3194050" cy="5886450"/>
            <a:chOff x="1154112" y="884237"/>
            <a:chExt cx="3521653" cy="6488418"/>
          </a:xfrm>
        </p:grpSpPr>
        <p:sp>
          <p:nvSpPr>
            <p:cNvPr id="6" name="Freeform 5"/>
            <p:cNvSpPr/>
            <p:nvPr/>
          </p:nvSpPr>
          <p:spPr>
            <a:xfrm>
              <a:off x="1231126" y="884237"/>
              <a:ext cx="3351871" cy="5788481"/>
            </a:xfrm>
            <a:custGeom>
              <a:avLst>
                <a:gd name="f0" fmla="val 137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chemeClr val="bg1"/>
            </a:solidFill>
            <a:ln w="381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08000" tIns="63000" rIns="108000" bIns="63000" anchor="ctr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buFont typeface="StarSymbol"/>
                <a:buNone/>
                <a:defRPr/>
              </a:pPr>
              <a:endParaRPr lang="en-US" dirty="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4112" y="973800"/>
              <a:ext cx="3521653" cy="6398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144463" y="314325"/>
            <a:ext cx="8229600" cy="1063625"/>
          </a:xfrm>
          <a:prstGeom prst="rect">
            <a:avLst/>
          </a:prstGeom>
        </p:spPr>
        <p:txBody>
          <a:bodyPr lIns="91410" tIns="45706" rIns="91410" bIns="45706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116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NanoPLA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22555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ea typeface="ＭＳ Ｐゴシック" charset="-128"/>
              </a:rPr>
              <a:t>Logically same behavior as PLA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ea typeface="ＭＳ Ｐゴシック" charset="-128"/>
              </a:rPr>
              <a:t>Selectively invert input.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ea typeface="ＭＳ Ｐゴシック" charset="-128"/>
              </a:rPr>
              <a:t>And Plane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ea typeface="ＭＳ Ｐゴシック" charset="-128"/>
              </a:rPr>
              <a:t>Or Plane</a:t>
            </a:r>
            <a:endParaRPr lang="en-US" dirty="0">
              <a:latin typeface="+mn-lt"/>
              <a:ea typeface="ＭＳ Ｐゴシック" charset="-128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D79C47-E5E4-488E-ABEC-A4DF61603D3B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80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Problem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572000" cy="5257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At high defect rates, some resources will be unusable</a:t>
            </a:r>
          </a:p>
          <a:p>
            <a:r>
              <a:rPr lang="en-US" smtClean="0">
                <a:ea typeface="ＭＳ Ｐゴシック" pitchFamily="34" charset="-128"/>
              </a:rPr>
              <a:t>Resources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LUTs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FFs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Interconnection links</a:t>
            </a:r>
          </a:p>
          <a:p>
            <a:r>
              <a:rPr lang="en-US" smtClean="0">
                <a:ea typeface="ＭＳ Ｐゴシック" pitchFamily="34" charset="-128"/>
              </a:rPr>
              <a:t>Full crossbars are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 too expensive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1988" y="1176338"/>
            <a:ext cx="4791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Avoid defective elements during mapping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Don’t place logic in defective LUT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Like disk-drive model where we don’t allocate a defective sector to hold data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Route to avoid defective interconnect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3A2EB8-D27F-4753-BE99-53A6197F2E35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81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90C933-A952-4A5B-88A2-1314A7CBDC11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82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Avoid Defective LUT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19200"/>
            <a:ext cx="5108575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3352800" y="6096000"/>
            <a:ext cx="4635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>
                <a:solidFill>
                  <a:schemeClr val="accent2"/>
                </a:solidFill>
              </a:rPr>
              <a:t>[Lach </a:t>
            </a:r>
            <a:r>
              <a:rPr lang="en-US" i="1">
                <a:solidFill>
                  <a:schemeClr val="accent2"/>
                </a:solidFill>
              </a:rPr>
              <a:t>et al.</a:t>
            </a:r>
            <a:r>
              <a:rPr lang="en-US">
                <a:solidFill>
                  <a:schemeClr val="accent2"/>
                </a:solidFill>
              </a:rPr>
              <a:t> / FPGA 1998]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2133600"/>
            <a:ext cx="4159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0000"/>
                </a:solidFill>
                <a:latin typeface="+mn-lt"/>
                <a:ea typeface="+mn-ea"/>
              </a:rPr>
              <a:t>x</a:t>
            </a:r>
            <a:endParaRPr lang="en-US" sz="36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2057400"/>
            <a:ext cx="4159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0000"/>
                </a:solidFill>
                <a:latin typeface="+mn-lt"/>
                <a:ea typeface="+mn-ea"/>
              </a:rPr>
              <a:t>x</a:t>
            </a:r>
            <a:endParaRPr lang="en-US" sz="36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3903663"/>
            <a:ext cx="4159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0000"/>
                </a:solidFill>
                <a:latin typeface="+mn-lt"/>
                <a:ea typeface="+mn-ea"/>
              </a:rPr>
              <a:t>x</a:t>
            </a:r>
            <a:endParaRPr lang="en-US" sz="36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886200"/>
            <a:ext cx="4159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0000"/>
                </a:solidFill>
                <a:latin typeface="+mn-lt"/>
                <a:ea typeface="+mn-ea"/>
              </a:rPr>
              <a:t>x</a:t>
            </a:r>
            <a:endParaRPr lang="en-US" sz="36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Avoid Defective Interconnect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82A5E8-3DE1-4B93-9863-D3E2B30550F6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83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8918" name="Picture 6" descr="rafi_cya_any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133600"/>
            <a:ext cx="396240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2"/>
                </a:solidFill>
                <a:ea typeface="ＭＳ Ｐゴシック" pitchFamily="34" charset="-128"/>
              </a:rPr>
              <a:t>Collect 4 numbers between 1 and 81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9FDDF5-4ABF-4550-91C6-506815C2CD93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84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Defects on Mesh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2971800" cy="41148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Draw on board for mapping on next slide.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7D8893-B344-4715-817A-5467690BD9A2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85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096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143000"/>
            <a:ext cx="5037138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Class Exercise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12192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Map this circuit to the defective LUT mesh, avoiding defects.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BABA1C-2244-4958-8A58-9DB3629FD730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86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1990" name="Picture 6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438400"/>
            <a:ext cx="4976813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Full Knowledge Interconnect Defect Tolerance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6477000"/>
            <a:ext cx="525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6600"/>
                </a:solidFill>
                <a:latin typeface="Arial" charset="0"/>
              </a:rPr>
              <a:t>Penn ESE534 Spring2010 -- DeHon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F15329D-879B-4F64-961F-9CFF416821A0}" type="slidenum">
              <a:rPr lang="en-US" sz="18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87</a:t>
            </a:fld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001838"/>
            <a:ext cx="6172200" cy="462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FPGA Routing Defects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Pre-computed Alternatives</a:t>
            </a: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Lightweight Defect Tolerance</a:t>
            </a: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Choose Your own Adventure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6477000"/>
            <a:ext cx="525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6600"/>
                </a:solidFill>
                <a:latin typeface="Arial" charset="0"/>
              </a:rPr>
              <a:t>Penn ESE534 Spring2010 -- DeHon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9179A36-70B8-4B5C-95AA-1B5F2C233662}" type="slidenum">
              <a:rPr lang="en-US" sz="18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88</a:t>
            </a:fld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Penn ESE534 Spring2010 -- DeHon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5613" y="312738"/>
            <a:ext cx="8228012" cy="1063625"/>
          </a:xfrm>
          <a:ln/>
        </p:spPr>
        <p:txBody>
          <a:bodyPr lIns="0" tIns="38880" rIns="0" bIns="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Traditional Bitstream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52700"/>
            <a:ext cx="9142413" cy="345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882650"/>
            <a:ext cx="31940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8638" y="882650"/>
            <a:ext cx="31940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itle 2"/>
          <p:cNvSpPr>
            <a:spLocks noGrp="1"/>
          </p:cNvSpPr>
          <p:nvPr>
            <p:ph type="title" idx="4294967295"/>
          </p:nvPr>
        </p:nvSpPr>
        <p:spPr>
          <a:xfrm>
            <a:off x="144463" y="314325"/>
            <a:ext cx="8229600" cy="1063625"/>
          </a:xfrm>
        </p:spPr>
        <p:txBody>
          <a:bodyPr/>
          <a:lstStyle/>
          <a:p>
            <a:pPr algn="l">
              <a:buSzPct val="45000"/>
              <a:buFont typeface="StarSymbol"/>
              <a:buNone/>
            </a:pPr>
            <a:r>
              <a:rPr lang="en-US" smtClean="0">
                <a:ea typeface="ＭＳ Ｐゴシック" pitchFamily="34" charset="-128"/>
              </a:rPr>
              <a:t>NanoPLA Block Circuit Diagram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5257800" cy="381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Penn ESE534 Spring2010 –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DeHon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Gojman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Rubin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Penn ESE534 Spring2010 -- DeHon</a:t>
            </a:r>
          </a:p>
        </p:txBody>
      </p: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613" y="312738"/>
            <a:ext cx="8228012" cy="1063625"/>
          </a:xfrm>
          <a:ln/>
        </p:spPr>
        <p:txBody>
          <a:bodyPr lIns="0" tIns="38880" rIns="0" bIns="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Full Knowledge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52700"/>
            <a:ext cx="9142413" cy="345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Penn ESE534 Spring2010 -- DeHon</a:t>
            </a:r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1477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/>
              <a:t>C</a:t>
            </a:r>
            <a:r>
              <a:rPr lang="en-US"/>
              <a:t>hoose </a:t>
            </a:r>
            <a:r>
              <a:rPr lang="en-US" b="1"/>
              <a:t>Y</a:t>
            </a:r>
            <a:r>
              <a:rPr lang="en-US"/>
              <a:t>our own </a:t>
            </a:r>
            <a:r>
              <a:rPr lang="en-US" b="1"/>
              <a:t>A</a:t>
            </a:r>
            <a:r>
              <a:rPr lang="en-US"/>
              <a:t>dventure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4105275" cy="4525962"/>
          </a:xfrm>
          <a:ln/>
        </p:spPr>
        <p:txBody>
          <a:bodyPr/>
          <a:lstStyle/>
          <a:p>
            <a:pPr marL="336550" indent="-336550"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Bitstream with alternatives</a:t>
            </a:r>
          </a:p>
          <a:p>
            <a:pPr marL="736600" lvl="1" indent="-279400">
              <a:buFont typeface="Arial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Still just one bitstream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488" y="1833563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3348038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4851400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5" y="3109913"/>
            <a:ext cx="3317875" cy="312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Penn ESE534 Spring2010 -- DeHon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123031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/>
              <a:t>C</a:t>
            </a:r>
            <a:r>
              <a:rPr lang="en-US"/>
              <a:t>hoose </a:t>
            </a:r>
            <a:r>
              <a:rPr lang="en-US" b="1"/>
              <a:t>Y</a:t>
            </a:r>
            <a:r>
              <a:rPr lang="en-US"/>
              <a:t>our own </a:t>
            </a:r>
            <a:r>
              <a:rPr lang="en-US" b="1"/>
              <a:t>A</a:t>
            </a:r>
            <a:r>
              <a:rPr lang="en-US"/>
              <a:t>dventure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1604963"/>
            <a:ext cx="4105275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Bitstream with alternatives</a:t>
            </a:r>
          </a:p>
          <a:p>
            <a:pPr marL="736600" lvl="1" indent="-279400">
              <a:spcBef>
                <a:spcPts val="700"/>
              </a:spcBef>
              <a:buFont typeface="Arial" charset="0"/>
              <a:buChar char="–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Still just one bitstream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488" y="1833563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3348038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4851400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5" y="3109913"/>
            <a:ext cx="3317875" cy="312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Penn ESE534 Spring2010 -- DeHon</a:t>
            </a:r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1477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Loading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4525962"/>
          </a:xfrm>
          <a:ln/>
        </p:spPr>
        <p:txBody>
          <a:bodyPr/>
          <a:lstStyle/>
          <a:p>
            <a:pPr indent="-338138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Examine path</a:t>
            </a:r>
          </a:p>
          <a:p>
            <a:pPr marL="736600" lvl="1" indent="-279400" eaLnBrk="1">
              <a:lnSpc>
                <a:spcPct val="93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Configure</a:t>
            </a:r>
          </a:p>
          <a:p>
            <a:pPr marL="736600" lvl="1" indent="-279400" eaLnBrk="1">
              <a:lnSpc>
                <a:spcPct val="93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Test</a:t>
            </a:r>
          </a:p>
          <a:p>
            <a:pPr lvl="2" eaLnBrk="1">
              <a:lnSpc>
                <a:spcPct val="93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Good: skip to next net</a:t>
            </a:r>
          </a:p>
          <a:p>
            <a:pPr lvl="2" eaLnBrk="1">
              <a:lnSpc>
                <a:spcPct val="93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Bad: grab next path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3852863"/>
            <a:ext cx="3965575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1833563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3348038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488" y="4851400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Penn ESE534 Spring2010 -- DeHon</a:t>
            </a:r>
          </a:p>
        </p:txBody>
      </p:sp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1477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Loading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4525962"/>
          </a:xfrm>
          <a:ln/>
        </p:spPr>
        <p:txBody>
          <a:bodyPr/>
          <a:lstStyle/>
          <a:p>
            <a:pPr indent="-338138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Examine path</a:t>
            </a:r>
          </a:p>
          <a:p>
            <a:pPr marL="736600" lvl="1" indent="-279400" eaLnBrk="1">
              <a:lnSpc>
                <a:spcPct val="93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>
                <a:solidFill>
                  <a:srgbClr val="00AE00"/>
                </a:solidFill>
              </a:rPr>
              <a:t>Configure</a:t>
            </a:r>
          </a:p>
          <a:p>
            <a:pPr marL="736600" lvl="1" indent="-279400" eaLnBrk="1">
              <a:lnSpc>
                <a:spcPct val="93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Test</a:t>
            </a:r>
          </a:p>
          <a:p>
            <a:pPr lvl="2" eaLnBrk="1">
              <a:lnSpc>
                <a:spcPct val="93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Good: skip to next net</a:t>
            </a:r>
          </a:p>
          <a:p>
            <a:pPr lvl="2" eaLnBrk="1">
              <a:lnSpc>
                <a:spcPct val="93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Bad: grab next path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3852863"/>
            <a:ext cx="3965575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1833563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3348038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488" y="4851400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Penn ESE534 Spring2010 -- DeHon</a:t>
            </a:r>
          </a:p>
        </p:txBody>
      </p:sp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1477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Loading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4525962"/>
          </a:xfrm>
          <a:ln/>
        </p:spPr>
        <p:txBody>
          <a:bodyPr/>
          <a:lstStyle/>
          <a:p>
            <a:pPr indent="-338138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Examine path</a:t>
            </a:r>
          </a:p>
          <a:p>
            <a:pPr marL="736600" lvl="1" indent="-279400" eaLnBrk="1">
              <a:lnSpc>
                <a:spcPct val="93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Configure</a:t>
            </a:r>
          </a:p>
          <a:p>
            <a:pPr marL="736600" lvl="1" indent="-279400" eaLnBrk="1">
              <a:lnSpc>
                <a:spcPct val="93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>
                <a:solidFill>
                  <a:srgbClr val="00AE00"/>
                </a:solidFill>
              </a:rPr>
              <a:t>Test</a:t>
            </a:r>
          </a:p>
          <a:p>
            <a:pPr lvl="2" eaLnBrk="1">
              <a:lnSpc>
                <a:spcPct val="93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Good: skip to next net</a:t>
            </a:r>
          </a:p>
          <a:p>
            <a:pPr lvl="2" eaLnBrk="1">
              <a:lnSpc>
                <a:spcPct val="93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Bad: grab next path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3852863"/>
            <a:ext cx="3965575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1833563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3348038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488" y="4851400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Penn ESE534 Spring2010 -- DeHon</a:t>
            </a:r>
          </a:p>
        </p:txBody>
      </p:sp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1477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Loading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4525962"/>
          </a:xfrm>
          <a:ln/>
        </p:spPr>
        <p:txBody>
          <a:bodyPr/>
          <a:lstStyle/>
          <a:p>
            <a:pPr indent="-338138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Examine path</a:t>
            </a:r>
          </a:p>
          <a:p>
            <a:pPr marL="736600" lvl="1" indent="-279400" eaLnBrk="1">
              <a:lnSpc>
                <a:spcPct val="93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Configure</a:t>
            </a:r>
          </a:p>
          <a:p>
            <a:pPr marL="736600" lvl="1" indent="-279400" eaLnBrk="1">
              <a:lnSpc>
                <a:spcPct val="93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>
                <a:solidFill>
                  <a:srgbClr val="00AE00"/>
                </a:solidFill>
              </a:rPr>
              <a:t>Test</a:t>
            </a:r>
          </a:p>
          <a:p>
            <a:pPr lvl="2" eaLnBrk="1">
              <a:lnSpc>
                <a:spcPct val="93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Good: skip to next net</a:t>
            </a:r>
          </a:p>
          <a:p>
            <a:pPr lvl="2" eaLnBrk="1">
              <a:lnSpc>
                <a:spcPct val="93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>
                <a:solidFill>
                  <a:srgbClr val="FF0000"/>
                </a:solidFill>
              </a:rPr>
              <a:t>Bad: grab next path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3852863"/>
            <a:ext cx="3965575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1833563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3348038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488" y="4851400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Penn ESE534 Spring2010 -- DeHon</a:t>
            </a:r>
          </a:p>
        </p:txBody>
      </p:sp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1477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Loading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4525962"/>
          </a:xfrm>
          <a:ln/>
        </p:spPr>
        <p:txBody>
          <a:bodyPr/>
          <a:lstStyle/>
          <a:p>
            <a:pPr indent="-338138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Examine path</a:t>
            </a:r>
          </a:p>
          <a:p>
            <a:pPr marL="736600" lvl="1" indent="-279400" eaLnBrk="1">
              <a:lnSpc>
                <a:spcPct val="93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>
                <a:solidFill>
                  <a:srgbClr val="00AE00"/>
                </a:solidFill>
              </a:rPr>
              <a:t>Configure</a:t>
            </a:r>
          </a:p>
          <a:p>
            <a:pPr marL="736600" lvl="1" indent="-279400" eaLnBrk="1">
              <a:lnSpc>
                <a:spcPct val="93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Test</a:t>
            </a:r>
          </a:p>
          <a:p>
            <a:pPr lvl="2" eaLnBrk="1">
              <a:lnSpc>
                <a:spcPct val="93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Good: skip to next net</a:t>
            </a:r>
          </a:p>
          <a:p>
            <a:pPr lvl="2" eaLnBrk="1">
              <a:lnSpc>
                <a:spcPct val="93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Bad: grab next path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3852863"/>
            <a:ext cx="3965575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1833563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3348038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488" y="4851400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Penn ESE534 Spring2010 -- DeHon</a:t>
            </a:r>
          </a:p>
        </p:txBody>
      </p:sp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1477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Loading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4525962"/>
          </a:xfrm>
          <a:ln/>
        </p:spPr>
        <p:txBody>
          <a:bodyPr/>
          <a:lstStyle/>
          <a:p>
            <a:pPr indent="-338138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Examine path</a:t>
            </a:r>
          </a:p>
          <a:p>
            <a:pPr marL="736600" lvl="1" indent="-279400" eaLnBrk="1">
              <a:lnSpc>
                <a:spcPct val="93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Configure</a:t>
            </a:r>
          </a:p>
          <a:p>
            <a:pPr marL="736600" lvl="1" indent="-279400" eaLnBrk="1">
              <a:lnSpc>
                <a:spcPct val="93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>
                <a:solidFill>
                  <a:srgbClr val="00AE00"/>
                </a:solidFill>
              </a:rPr>
              <a:t>Test</a:t>
            </a:r>
          </a:p>
          <a:p>
            <a:pPr lvl="2" eaLnBrk="1">
              <a:lnSpc>
                <a:spcPct val="93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Good: skip to next net</a:t>
            </a:r>
          </a:p>
          <a:p>
            <a:pPr lvl="2" eaLnBrk="1">
              <a:lnSpc>
                <a:spcPct val="93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Bad: grab next path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3852863"/>
            <a:ext cx="3965575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1833563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3348038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488" y="4851400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Penn ESE534 Spring2010 -- DeHon</a:t>
            </a:r>
          </a:p>
        </p:txBody>
      </p:sp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1477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Loading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4525962"/>
          </a:xfrm>
          <a:ln/>
        </p:spPr>
        <p:txBody>
          <a:bodyPr/>
          <a:lstStyle/>
          <a:p>
            <a:pPr indent="-338138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Examine path</a:t>
            </a:r>
          </a:p>
          <a:p>
            <a:pPr marL="736600" lvl="1" indent="-279400" eaLnBrk="1">
              <a:lnSpc>
                <a:spcPct val="93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Configure</a:t>
            </a:r>
          </a:p>
          <a:p>
            <a:pPr marL="736600" lvl="1" indent="-279400" eaLnBrk="1">
              <a:lnSpc>
                <a:spcPct val="93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>
                <a:solidFill>
                  <a:srgbClr val="00AE00"/>
                </a:solidFill>
              </a:rPr>
              <a:t>Test</a:t>
            </a:r>
          </a:p>
          <a:p>
            <a:pPr lvl="2" eaLnBrk="1">
              <a:lnSpc>
                <a:spcPct val="93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>
                <a:solidFill>
                  <a:srgbClr val="00AE00"/>
                </a:solidFill>
              </a:rPr>
              <a:t>Good: skip to next net</a:t>
            </a:r>
          </a:p>
          <a:p>
            <a:pPr lvl="2" eaLnBrk="1">
              <a:lnSpc>
                <a:spcPct val="93000"/>
              </a:lnSpc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Bad: grab next path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3852863"/>
            <a:ext cx="3965575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1833563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3348038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488" y="4851400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4238</TotalTime>
  <Words>3077</Words>
  <Application>Microsoft Macintosh PowerPoint</Application>
  <PresentationFormat>On-screen Show (4:3)</PresentationFormat>
  <Paragraphs>683</Paragraphs>
  <Slides>108</Slides>
  <Notes>79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09" baseType="lpstr">
      <vt:lpstr>Blank Presentation</vt:lpstr>
      <vt:lpstr>ESE534: Computer Organization</vt:lpstr>
      <vt:lpstr>Previously</vt:lpstr>
      <vt:lpstr>Today</vt:lpstr>
      <vt:lpstr>Agenda</vt:lpstr>
      <vt:lpstr>nanoPLA</vt:lpstr>
      <vt:lpstr>Slide 6</vt:lpstr>
      <vt:lpstr>Slide 7</vt:lpstr>
      <vt:lpstr>Slide 8</vt:lpstr>
      <vt:lpstr>NanoPLA Block Circuit Diagram</vt:lpstr>
      <vt:lpstr>NanoPLA Block Circuit Diagram</vt:lpstr>
      <vt:lpstr>NanoPLA Block Circuit Diagram</vt:lpstr>
      <vt:lpstr>NanoPLA Block Circuit Diagram</vt:lpstr>
      <vt:lpstr>NanoPLA Block Circuit Diagram</vt:lpstr>
      <vt:lpstr>NanoPLA Block Circuit Diagram</vt:lpstr>
      <vt:lpstr>NanoPLA Block Circuit Diagram</vt:lpstr>
      <vt:lpstr>NanoPLA</vt:lpstr>
      <vt:lpstr>NanoPLA</vt:lpstr>
      <vt:lpstr>nanoPLA</vt:lpstr>
      <vt:lpstr>Crosspoint Defects</vt:lpstr>
      <vt:lpstr>Crosspoint Defects</vt:lpstr>
      <vt:lpstr>Idea 1: Don’t need all junctions</vt:lpstr>
      <vt:lpstr>Idea 2: Have many wires to choose from</vt:lpstr>
      <vt:lpstr>Mapping Entire Array</vt:lpstr>
      <vt:lpstr>Crosspoint Defects</vt:lpstr>
      <vt:lpstr>Crosspoint  Defect Rate Impact</vt:lpstr>
      <vt:lpstr>Matching Lesson</vt:lpstr>
      <vt:lpstr>nanoPLA</vt:lpstr>
      <vt:lpstr>Challenge</vt:lpstr>
      <vt:lpstr>Preclass 4</vt:lpstr>
      <vt:lpstr>Preclass</vt:lpstr>
      <vt:lpstr>Challenge</vt:lpstr>
      <vt:lpstr>Slide 32</vt:lpstr>
      <vt:lpstr>NanoPLA Defect Model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Variation-Oblivious Mapping</vt:lpstr>
      <vt:lpstr>Variation-Oblivious Mapping</vt:lpstr>
      <vt:lpstr>Variation-Oblivious Mapping</vt:lpstr>
      <vt:lpstr>Variation-Oblivious Mapping</vt:lpstr>
      <vt:lpstr>Timing Model</vt:lpstr>
      <vt:lpstr>Timing Model</vt:lpstr>
      <vt:lpstr>Timing Model</vt:lpstr>
      <vt:lpstr>Timing Model</vt:lpstr>
      <vt:lpstr>Timing Model</vt:lpstr>
      <vt:lpstr>Timing Model</vt:lpstr>
      <vt:lpstr>Slide 52</vt:lpstr>
      <vt:lpstr>Primary Source of Variation</vt:lpstr>
      <vt:lpstr>Primary Source of Variation</vt:lpstr>
      <vt:lpstr>Primary Source of Variation</vt:lpstr>
      <vt:lpstr>Primary Source of Variation</vt:lpstr>
      <vt:lpstr>Primary Source of Variation</vt:lpstr>
      <vt:lpstr>Preventing Overlap</vt:lpstr>
      <vt:lpstr>Defect-Avoiding Algorithm</vt:lpstr>
      <vt:lpstr>Logical Variation: Variation in Fanout</vt:lpstr>
      <vt:lpstr>Logical Variation: Variation in Fanout</vt:lpstr>
      <vt:lpstr>Logical Variation: Variation in Fanout</vt:lpstr>
      <vt:lpstr>Slide 63</vt:lpstr>
      <vt:lpstr>Slide 64</vt:lpstr>
      <vt:lpstr>VMATCH</vt:lpstr>
      <vt:lpstr>VMATCH</vt:lpstr>
      <vt:lpstr>Slide 67</vt:lpstr>
      <vt:lpstr>Slide 68</vt:lpstr>
      <vt:lpstr>VMATCH Results</vt:lpstr>
      <vt:lpstr>Experiments</vt:lpstr>
      <vt:lpstr>Achievable Yield</vt:lpstr>
      <vt:lpstr>Achievable Yield</vt:lpstr>
      <vt:lpstr>Achievable Yield</vt:lpstr>
      <vt:lpstr>Achievable Yield</vt:lpstr>
      <vt:lpstr>Achievable Yield</vt:lpstr>
      <vt:lpstr>Achievable Yield</vt:lpstr>
      <vt:lpstr>Achievable Yield</vt:lpstr>
      <vt:lpstr>Matching Lesson 2</vt:lpstr>
      <vt:lpstr>FPGA Defects</vt:lpstr>
      <vt:lpstr>Problem</vt:lpstr>
      <vt:lpstr>Opportunity</vt:lpstr>
      <vt:lpstr>Avoid Defective LUT</vt:lpstr>
      <vt:lpstr>Avoid Defective Interconnect</vt:lpstr>
      <vt:lpstr>Example</vt:lpstr>
      <vt:lpstr>Defects on Mesh</vt:lpstr>
      <vt:lpstr>Class Exercise</vt:lpstr>
      <vt:lpstr>Slide 87</vt:lpstr>
      <vt:lpstr>Slide 88</vt:lpstr>
      <vt:lpstr>Traditional Bitstream</vt:lpstr>
      <vt:lpstr>Full Knowledge</vt:lpstr>
      <vt:lpstr>Choose Your own Adventure</vt:lpstr>
      <vt:lpstr>Choose Your own Adventure</vt:lpstr>
      <vt:lpstr>Loading</vt:lpstr>
      <vt:lpstr>Loading</vt:lpstr>
      <vt:lpstr>Loading</vt:lpstr>
      <vt:lpstr>Loading</vt:lpstr>
      <vt:lpstr>Loading</vt:lpstr>
      <vt:lpstr>Loading</vt:lpstr>
      <vt:lpstr>Loading</vt:lpstr>
      <vt:lpstr>Primary Routing</vt:lpstr>
      <vt:lpstr>Prepare for Alternatives</vt:lpstr>
      <vt:lpstr>Generate Bitstream</vt:lpstr>
      <vt:lpstr>Slide 103</vt:lpstr>
      <vt:lpstr>Slide 104</vt:lpstr>
      <vt:lpstr>Slide 105</vt:lpstr>
      <vt:lpstr>Admin</vt:lpstr>
      <vt:lpstr>Big Ideas [MSB Ideas]</vt:lpstr>
      <vt:lpstr>Big Ideas [MSB-1 Ideas]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77</cp:revision>
  <cp:lastPrinted>2010-03-17T18:01:36Z</cp:lastPrinted>
  <dcterms:created xsi:type="dcterms:W3CDTF">2010-03-25T01:36:51Z</dcterms:created>
  <dcterms:modified xsi:type="dcterms:W3CDTF">2010-03-25T01:38:41Z</dcterms:modified>
</cp:coreProperties>
</file>