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4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7" r:id="rId3"/>
    <p:sldId id="258" r:id="rId4"/>
    <p:sldId id="314" r:id="rId5"/>
    <p:sldId id="312" r:id="rId6"/>
    <p:sldId id="260" r:id="rId7"/>
    <p:sldId id="261" r:id="rId8"/>
    <p:sldId id="308" r:id="rId9"/>
    <p:sldId id="30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00" r:id="rId18"/>
    <p:sldId id="295" r:id="rId19"/>
    <p:sldId id="316" r:id="rId20"/>
    <p:sldId id="299" r:id="rId21"/>
    <p:sldId id="302" r:id="rId22"/>
    <p:sldId id="269" r:id="rId23"/>
    <p:sldId id="270" r:id="rId24"/>
    <p:sldId id="318" r:id="rId25"/>
    <p:sldId id="319" r:id="rId26"/>
    <p:sldId id="271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2" r:id="rId35"/>
    <p:sldId id="283" r:id="rId36"/>
    <p:sldId id="284" r:id="rId37"/>
    <p:sldId id="285" r:id="rId38"/>
    <p:sldId id="281" r:id="rId39"/>
    <p:sldId id="315" r:id="rId40"/>
    <p:sldId id="287" r:id="rId41"/>
    <p:sldId id="288" r:id="rId42"/>
    <p:sldId id="289" r:id="rId43"/>
    <p:sldId id="317" r:id="rId44"/>
    <p:sldId id="305" r:id="rId45"/>
    <p:sldId id="291" r:id="rId46"/>
    <p:sldId id="293" r:id="rId47"/>
    <p:sldId id="290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00CCFF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8180ABB-BD67-2E44-8EC6-D7FCE422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C07AB68-2B99-BE48-B5F8-2EE2D259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027B2-5CFE-2A47-82AC-071FAF346762}" type="slidenum">
              <a:rPr lang="en-US">
                <a:latin typeface="Times New Roman" pitchFamily="-107" charset="0"/>
              </a:rPr>
              <a:pPr/>
              <a:t>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126D3-E684-B240-8830-626D3A2042C9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7287-5806-C84E-8D5F-8FF170032157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Story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  Started doing VLSI designs (like many of you). </a:t>
            </a:r>
          </a:p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Ultimately, frustrated by the tedium.  I liked designing things and 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building them, but hated doing low-level details and all the time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it took to get a design done.</a:t>
            </a:r>
          </a:p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  Led me to do two things: 1) push for higher level designs (synthesis,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  FSMs, place and route) and 2) use FPGAs for prototyping.</a:t>
            </a:r>
          </a:p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Ultimately, FPGAs became interesting of their own right to me,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and began trying to understand how to design arrays.  Questions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arose about tradeoffs (large/smaller LUTs, more/less wires…).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Only way to answer is to map designs --&gt; can’t do may by hand (back to the human limit) …. So necessary to automate mapping to explore architecture.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Why did I have to map designs to answer these questions?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Lead to question: can we characterize our tasks better so can precisely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say how much resources required, rather than having a large “design-specific” variation?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74327-0F54-CC4F-8631-36A7F5D7F75B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1E4CE-786D-A74C-97AF-05BEC3B048EE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0150-1BCB-1143-A263-7F15BF133C2B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58848-BECB-184C-8DA6-41BBD3127259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D0834-C58C-2544-AF28-CC6A81F94713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1A094-34EF-7E40-BB40-EAE91AF3569C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69480-1C2F-CC45-8695-2087A413ECBD}" type="slidenum">
              <a:rPr lang="en-US">
                <a:latin typeface="Times New Roman" pitchFamily="-107" charset="0"/>
              </a:rPr>
              <a:pPr/>
              <a:t>19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F14A-6F8B-6245-8F27-EB48A5136EF0}" type="slidenum">
              <a:rPr lang="en-US">
                <a:latin typeface="Times New Roman" pitchFamily="-107" charset="0"/>
              </a:rPr>
              <a:pPr/>
              <a:t>20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B8A5F-1FCB-FE4E-8136-5335CC73A3FC}" type="slidenum">
              <a:rPr lang="en-US">
                <a:latin typeface="Times New Roman" pitchFamily="-107" charset="0"/>
              </a:rPr>
              <a:pPr/>
              <a:t>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473A6-D002-6E4B-81E0-5F007EFC7BFD}" type="slidenum">
              <a:rPr lang="en-US">
                <a:latin typeface="Times New Roman" pitchFamily="-107" charset="0"/>
              </a:rPr>
              <a:pPr/>
              <a:t>21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2A330-6396-5048-B29E-73D6699B7BFE}" type="slidenum">
              <a:rPr lang="en-US">
                <a:latin typeface="Times New Roman" pitchFamily="-107" charset="0"/>
              </a:rPr>
              <a:pPr/>
              <a:t>22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64F38-0FF0-B04E-B54D-5C0E82275F70}" type="slidenum">
              <a:rPr lang="en-US">
                <a:latin typeface="Times New Roman" pitchFamily="-107" charset="0"/>
              </a:rPr>
              <a:pPr/>
              <a:t>23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7215B-3A63-B64D-BFC6-3747C1A59534}" type="slidenum">
              <a:rPr lang="en-US">
                <a:latin typeface="Times New Roman" pitchFamily="-107" charset="0"/>
              </a:rPr>
              <a:pPr/>
              <a:t>26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3F11C-51F8-EB45-A616-CCF5184618F9}" type="slidenum">
              <a:rPr lang="en-US">
                <a:latin typeface="Times New Roman" pitchFamily="-107" charset="0"/>
              </a:rPr>
              <a:pPr/>
              <a:t>27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644D2-13C0-6545-989E-80E8A63A8D4C}" type="slidenum">
              <a:rPr lang="en-US">
                <a:latin typeface="Times New Roman" pitchFamily="-107" charset="0"/>
              </a:rPr>
              <a:pPr/>
              <a:t>28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6913E-19FC-2740-8699-124C7BB5BA04}" type="slidenum">
              <a:rPr lang="en-US">
                <a:latin typeface="Times New Roman" pitchFamily="-107" charset="0"/>
              </a:rPr>
              <a:pPr/>
              <a:t>29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E16C2-73EB-2843-BC70-B94780FFD4D4}" type="slidenum">
              <a:rPr lang="en-US">
                <a:latin typeface="Times New Roman" pitchFamily="-107" charset="0"/>
              </a:rPr>
              <a:pPr/>
              <a:t>30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B5D3E-DABB-8541-8763-36E876EC3005}" type="slidenum">
              <a:rPr lang="en-US">
                <a:latin typeface="Times New Roman" pitchFamily="-107" charset="0"/>
              </a:rPr>
              <a:pPr/>
              <a:t>31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9A5B6-7D40-C84C-809B-7C3F202D3740}" type="slidenum">
              <a:rPr lang="en-US">
                <a:latin typeface="Times New Roman" pitchFamily="-107" charset="0"/>
              </a:rPr>
              <a:pPr/>
              <a:t>32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74432-6264-F644-A25F-C939EFF80EBA}" type="slidenum">
              <a:rPr lang="en-US">
                <a:latin typeface="Times New Roman" pitchFamily="-107" charset="0"/>
              </a:rPr>
              <a:pPr/>
              <a:t>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2F302-4CB7-A04F-A359-EA54E4B0C29C}" type="slidenum">
              <a:rPr lang="en-US">
                <a:latin typeface="Times New Roman" pitchFamily="-107" charset="0"/>
              </a:rPr>
              <a:pPr/>
              <a:t>33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17275-1185-7D4D-A79B-6D78A3FA6013}" type="slidenum">
              <a:rPr lang="en-US">
                <a:latin typeface="Times New Roman" pitchFamily="-107" charset="0"/>
              </a:rPr>
              <a:pPr/>
              <a:t>34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(A+B)+C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P(A)=P(B)=0.5 P(C)~=0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Cost(A+B)=P(A+B)=P(A)+P(B)-P(A)*P(B)=0.75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Cost((A+B)+C)=P((A+B))+P(C)-P((A+B))*P(C)~=0.75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Total cost both notes ~=1.5</a:t>
            </a:r>
          </a:p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(A+B)+C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P(A)=P(C)=0.5, P(B)~=0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Cost(A+B)~=0.5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Cost((A+B)+C)~=0.75</a:t>
            </a:r>
          </a:p>
          <a:p>
            <a:r>
              <a:rPr lang="en-US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Total cost ~=1.25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C61E-3891-2E44-9D75-F07FC4618CD4}" type="slidenum">
              <a:rPr lang="en-US">
                <a:latin typeface="Times New Roman" pitchFamily="-107" charset="0"/>
              </a:rPr>
              <a:pPr/>
              <a:t>35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54071-8FF3-F64E-BA95-3DB25E2276D2}" type="slidenum">
              <a:rPr lang="en-US">
                <a:latin typeface="Times New Roman" pitchFamily="-107" charset="0"/>
              </a:rPr>
              <a:pPr/>
              <a:t>36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442BF-1AB5-B44A-82EB-E7EFA803C969}" type="slidenum">
              <a:rPr lang="en-US">
                <a:latin typeface="Times New Roman" pitchFamily="-107" charset="0"/>
              </a:rPr>
              <a:pPr/>
              <a:t>37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8680D-1992-B243-A8E6-5EC8F89C5AEB}" type="slidenum">
              <a:rPr lang="en-US">
                <a:latin typeface="Times New Roman" pitchFamily="-107" charset="0"/>
              </a:rPr>
              <a:pPr/>
              <a:t>38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B50AB-EAD0-CE45-AD63-C47A90ABA681}" type="slidenum">
              <a:rPr lang="en-US">
                <a:latin typeface="Times New Roman" pitchFamily="-107" charset="0"/>
              </a:rPr>
              <a:pPr/>
              <a:t>40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8DD85-B22F-2144-9605-49F5BDD1F670}" type="slidenum">
              <a:rPr lang="en-US">
                <a:latin typeface="Times New Roman" pitchFamily="-107" charset="0"/>
              </a:rPr>
              <a:pPr/>
              <a:t>41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CAB72-A0C4-6B4C-B4C4-059157FF71F0}" type="slidenum">
              <a:rPr lang="en-US">
                <a:latin typeface="Times New Roman" pitchFamily="-107" charset="0"/>
              </a:rPr>
              <a:pPr/>
              <a:t>42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83D6F-4312-8A42-A156-6A1BC7F419C7}" type="slidenum">
              <a:rPr lang="en-US">
                <a:latin typeface="Times New Roman" pitchFamily="-107" charset="0"/>
              </a:rPr>
              <a:pPr/>
              <a:t>43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84FB1-E9EF-E44D-B7AE-7EA1376D0BF6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FD4FC-4FA7-BD43-9A1E-ADFAA492AA96}" type="slidenum">
              <a:rPr lang="en-US">
                <a:latin typeface="Times New Roman" pitchFamily="-107" charset="0"/>
              </a:rPr>
              <a:pPr/>
              <a:t>44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CA4F0-5E83-E141-8BF7-8439E2E323B2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CD525-64E9-824E-A8FF-825716554BA6}" type="slidenum">
              <a:rPr lang="en-US">
                <a:latin typeface="Times New Roman" pitchFamily="-107" charset="0"/>
              </a:rPr>
              <a:pPr/>
              <a:t>46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9EF12-01B4-C04C-B32E-16258ECCAF74}" type="slidenum">
              <a:rPr lang="en-US">
                <a:latin typeface="Times New Roman" pitchFamily="-107" charset="0"/>
              </a:rPr>
              <a:pPr/>
              <a:t>47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D4F4F-FD46-F84A-B1EF-01DCB1E8A771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AEFB3-9C88-1543-B12B-2C4E3200A5BD}" type="slidenum">
              <a:rPr lang="en-US">
                <a:latin typeface="Times New Roman" pitchFamily="-107" charset="0"/>
              </a:rPr>
              <a:pPr/>
              <a:t>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1F10F-C0CF-4142-8C64-03EC8896AB9D}" type="slidenum">
              <a:rPr lang="en-US">
                <a:latin typeface="Times New Roman" pitchFamily="-107" charset="0"/>
              </a:rPr>
              <a:pPr/>
              <a:t>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698500"/>
            <a:ext cx="4597400" cy="34480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C3044-A846-E64A-9BDA-52B4A918BFBF}" type="slidenum">
              <a:rPr lang="en-US">
                <a:latin typeface="Times New Roman" pitchFamily="-107" charset="0"/>
              </a:rPr>
              <a:pPr/>
              <a:t>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4274C-BDEF-6F44-A84F-D18335D065D9}" type="slidenum">
              <a:rPr lang="en-US">
                <a:latin typeface="Times New Roman" pitchFamily="-107" charset="0"/>
              </a:rPr>
              <a:pPr/>
              <a:t>10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F469-EAE5-4A4F-8D0F-204FAA11D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3BC2-F0C4-204F-B4B4-F044A8A41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0C90-5248-CC40-9304-46BF594F7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71B4-F3A5-CF4E-86A7-4C804B7E4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831E-E483-5B48-B3C0-AE57B20F7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98B3-B71D-D542-8774-1B4E9DD06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F530-B4CB-7E44-B278-3437A504E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3126-4146-F349-BD8D-C3D784B06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3251-D174-FB4A-BC3E-597FD155D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20F-AD25-1746-A034-3F9848C5E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5F15-C044-F04B-86B7-0D2054C7F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0B39003F-0AE4-A040-8D91-C0CC0B64A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20.xml"/><Relationship Id="rId5" Type="http://schemas.openxmlformats.org/officeDocument/2006/relationships/slide" Target="slide18.xml"/><Relationship Id="rId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seas.upenn.edu/~ese53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6B92F-64F5-DF4F-ABC7-C3E56A079E3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ESE535:</a:t>
            </a:r>
            <a:br>
              <a:rPr lang="en-US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Electronic Design Automation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Day 1:  January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14, 2015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Introduction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3690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Complete questionnaire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7CE98-CDB1-2348-9B6F-30D385F44B2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Central Questions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How do we make the machine fill in the details (elaborate the design)?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How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well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can it solve this problem?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How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fast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can it solve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573DE-C2A4-0445-81D6-35E6030373E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Intro/Setup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Instructor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The Problem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Decomposition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Costs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Not Solved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This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6EA63-60F6-944A-8292-91406F609B1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Instructor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VLSI/CAD user + Novel Tech. consumer</a:t>
            </a:r>
          </a:p>
          <a:p>
            <a:pPr lvl="1"/>
            <a:r>
              <a:rPr lang="en-US" sz="2400" dirty="0"/>
              <a:t>Architect, Computer Designer</a:t>
            </a:r>
          </a:p>
          <a:p>
            <a:pPr lvl="1"/>
            <a:r>
              <a:rPr lang="en-US" sz="2400" dirty="0"/>
              <a:t>Spatial designs: </a:t>
            </a:r>
            <a:r>
              <a:rPr lang="en-US" sz="2400" dirty="0" err="1"/>
              <a:t>FPGAs</a:t>
            </a:r>
            <a:r>
              <a:rPr lang="en-US" sz="2400" dirty="0"/>
              <a:t>, Reconfigurable</a:t>
            </a:r>
          </a:p>
          <a:p>
            <a:pPr lvl="1"/>
            <a:r>
              <a:rPr lang="en-US" sz="2400" dirty="0"/>
              <a:t>Hybrid: </a:t>
            </a:r>
            <a:r>
              <a:rPr lang="en-US" sz="2400" dirty="0" err="1"/>
              <a:t>Multicontext</a:t>
            </a:r>
            <a:r>
              <a:rPr lang="en-US" sz="2400" dirty="0"/>
              <a:t> </a:t>
            </a:r>
            <a:r>
              <a:rPr lang="en-US" sz="2400" dirty="0" err="1"/>
              <a:t>FPGAs</a:t>
            </a:r>
            <a:r>
              <a:rPr lang="en-US" sz="2400" dirty="0"/>
              <a:t>, P+FPGA</a:t>
            </a:r>
          </a:p>
          <a:p>
            <a:pPr lvl="1"/>
            <a:r>
              <a:rPr lang="en-US" sz="2400" dirty="0" err="1"/>
              <a:t>Nanoscale</a:t>
            </a:r>
            <a:r>
              <a:rPr lang="en-US" sz="2400" dirty="0"/>
              <a:t>: CNT, NW-based, NEMS</a:t>
            </a:r>
          </a:p>
          <a:p>
            <a:pPr lvl="1"/>
            <a:r>
              <a:rPr lang="en-US" sz="2400" dirty="0"/>
              <a:t>Avoid  tedium (impatient)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Analyze Architectures</a:t>
            </a:r>
          </a:p>
          <a:p>
            <a:pPr lvl="1"/>
            <a:r>
              <a:rPr lang="en-US" sz="2400" dirty="0"/>
              <a:t>necessary to explore</a:t>
            </a:r>
          </a:p>
          <a:p>
            <a:pPr lvl="1"/>
            <a:r>
              <a:rPr lang="en-US" sz="2400" dirty="0"/>
              <a:t>costs different (esp. in new technologies)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Mapping as part of runtime? </a:t>
            </a:r>
          </a:p>
          <a:p>
            <a:pPr lvl="1"/>
            <a:r>
              <a:rPr lang="en-US" sz="2400" dirty="0"/>
              <a:t>Variation, wear, </a:t>
            </a:r>
            <a:r>
              <a:rPr lang="en-US" sz="2400" dirty="0" smtClean="0"/>
              <a:t>reliability, changing </a:t>
            </a:r>
            <a:r>
              <a:rPr lang="en-US" sz="2400" dirty="0" smtClean="0"/>
              <a:t>dataset??</a:t>
            </a:r>
            <a:endParaRPr lang="en-US" sz="2400" dirty="0" smtClean="0"/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Requirements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784BB-A15F-EE41-8C85-6F378A70181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Map from a problem </a:t>
            </a:r>
            <a:r>
              <a:rPr lang="en-US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specification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down to an efficient implementation on a particular computational </a:t>
            </a:r>
            <a:r>
              <a:rPr lang="en-US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substrate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What is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0000FF"/>
                </a:solidFill>
              </a:rPr>
              <a:t>specification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substrate</a:t>
            </a:r>
          </a:p>
          <a:p>
            <a:pPr lvl="1"/>
            <a:r>
              <a:rPr lang="en-US"/>
              <a:t>have to do during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C1709-99A7-EF46-830C-20B347CEB7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Problem: Specification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Recall: basic tenant of CS theory </a:t>
            </a:r>
          </a:p>
          <a:p>
            <a:pPr lvl="1"/>
            <a:r>
              <a:rPr lang="en-US" dirty="0"/>
              <a:t>we can specify computations precisely</a:t>
            </a:r>
          </a:p>
          <a:p>
            <a:pPr lvl="1"/>
            <a:r>
              <a:rPr lang="en-US" dirty="0"/>
              <a:t>Universal languages/building blocks exist</a:t>
            </a:r>
          </a:p>
          <a:p>
            <a:pPr lvl="2"/>
            <a:r>
              <a:rPr lang="en-US" dirty="0">
                <a:ea typeface="ＭＳ Ｐゴシック" pitchFamily="-107" charset="-128"/>
              </a:rPr>
              <a:t>Turing machines</a:t>
            </a:r>
          </a:p>
          <a:p>
            <a:pPr lvl="2"/>
            <a:r>
              <a:rPr lang="en-US" dirty="0" err="1">
                <a:ea typeface="ＭＳ Ｐゴシック" pitchFamily="-107" charset="-128"/>
              </a:rPr>
              <a:t>nand</a:t>
            </a:r>
            <a:r>
              <a:rPr lang="en-US" dirty="0">
                <a:ea typeface="ＭＳ Ｐゴシック" pitchFamily="-107" charset="-128"/>
              </a:rPr>
              <a:t> gates</a:t>
            </a:r>
          </a:p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EEs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:</a:t>
            </a:r>
          </a:p>
          <a:p>
            <a:pPr lvl="1"/>
            <a:r>
              <a:rPr lang="en-US" dirty="0"/>
              <a:t>Can build any function out of </a:t>
            </a:r>
            <a:r>
              <a:rPr lang="en-US" dirty="0" err="1"/>
              <a:t>nand</a:t>
            </a:r>
            <a:r>
              <a:rPr lang="en-US" dirty="0"/>
              <a:t> gates</a:t>
            </a:r>
          </a:p>
          <a:p>
            <a:pPr lvl="1"/>
            <a:r>
              <a:rPr lang="en-US" dirty="0"/>
              <a:t>Any FSM out of gates + </a:t>
            </a:r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FSM = Finite State Machine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18D25-E426-0D43-BC07-CC11EB684E9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Specifications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netlist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logic gates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Finite-State Machine (FSM)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programming language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C, C++, Lisp, Java, block diagram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DSL </a:t>
            </a:r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(domain specific)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MATLAB, Snort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RTL</a:t>
            </a:r>
          </a:p>
          <a:p>
            <a:pPr lvl="1">
              <a:lnSpc>
                <a:spcPct val="90000"/>
              </a:lnSpc>
            </a:pPr>
            <a:r>
              <a:rPr lang="en-US"/>
              <a:t>Register Transfer Level</a:t>
            </a:r>
          </a:p>
          <a:p>
            <a:pPr lvl="1">
              <a:lnSpc>
                <a:spcPct val="90000"/>
              </a:lnSpc>
            </a:pPr>
            <a:r>
              <a:rPr lang="en-US"/>
              <a:t>(</a:t>
            </a:r>
            <a:r>
              <a:rPr lang="en-US" i="1"/>
              <a:t>e.g.</a:t>
            </a:r>
            <a:r>
              <a:rPr lang="en-US"/>
              <a:t> subsets of Verilog, VHDL)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behavioral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dataflow graph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layout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SPICE netlist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31957-9BCB-1C4B-9D40-D2641038519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Substrate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  <a:hlinkClick r:id="rId3" action="ppaction://hlinksldjump"/>
              </a:rPr>
              <a:t>“full” custom VLSI</a:t>
            </a: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  <a:hlinkClick r:id="rId4" action="ppaction://hlinksldjump"/>
              </a:rPr>
              <a:t>Standard cell</a:t>
            </a: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metal-only gate-array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  <a:hlinkClick r:id="rId5" action="ppaction://hlinksldjump"/>
              </a:rPr>
              <a:t>FPGA</a:t>
            </a: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Processor (scalar, VLIW, Vector)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Array of Processors (SoC, {multi,many}core)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billiard balls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  <a:hlinkClick r:id="rId6" action="ppaction://hlinksldjump"/>
              </a:rPr>
              <a:t>Nanowire PLA</a:t>
            </a: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molecules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F144B-7A3D-5E4F-A6EC-25C6CA43A05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Full Custom</a:t>
            </a:r>
          </a:p>
        </p:txBody>
      </p:sp>
      <p:sp>
        <p:nvSpPr>
          <p:cNvPr id="4813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Get to define all layers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Use any geometry you like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Only rules are process design rules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ESE570</a:t>
            </a:r>
          </a:p>
          <a:p>
            <a:pPr lvl="1">
              <a:buFontTx/>
              <a:buNone/>
            </a:pPr>
            <a:endParaRPr lang="en-US"/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813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8135" name="Picture 4" descr="cs181_f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057400"/>
            <a:ext cx="3711575" cy="4000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07D-7AAD-8E44-9004-51AC9A99B0B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FPGA</a:t>
            </a:r>
          </a:p>
        </p:txBody>
      </p:sp>
      <p:pic>
        <p:nvPicPr>
          <p:cNvPr id="50181" name="Picture 3" descr="basic_4l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36163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K-LUT (typical k=4)</a:t>
            </a:r>
          </a:p>
          <a:p>
            <a:r>
              <a:rPr lang="en-US" sz="3200"/>
              <a:t>  Compute block</a:t>
            </a:r>
          </a:p>
          <a:p>
            <a:r>
              <a:rPr lang="en-US" sz="3200"/>
              <a:t>      w/ optional </a:t>
            </a:r>
          </a:p>
          <a:p>
            <a:r>
              <a:rPr lang="en-US" sz="3200"/>
              <a:t> output Flip-Flop</a:t>
            </a:r>
            <a:endParaRPr lang="en-US"/>
          </a:p>
        </p:txBody>
      </p:sp>
      <p:pic>
        <p:nvPicPr>
          <p:cNvPr id="50183" name="Picture 6" descr="rb_segment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2057400"/>
            <a:ext cx="4267200" cy="4267200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533400" y="6019800"/>
            <a:ext cx="2511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ESE171, CIS371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D0DE2-AA10-234F-8453-CC0C02BABB6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Standard Cell</a:t>
            </a:r>
          </a:p>
        </p:txBody>
      </p:sp>
      <p:pic>
        <p:nvPicPr>
          <p:cNvPr id="52229" name="Picture 5" descr="intel386dxdie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5762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8B277-26DE-894E-9567-7673BA91070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Warmup Poll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How many of you have: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Drawn geometry for transistors and wires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Sized transistors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Placed logic and/or memory cells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Selected the individual gates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Specified the bit encoding for an FSM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Designed a bit-slice for an Adder or ALU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Written RTL </a:t>
            </a:r>
            <a:r>
              <a:rPr lang="en-US" sz="2400" dirty="0" err="1"/>
              <a:t>Verilog</a:t>
            </a:r>
            <a:r>
              <a:rPr lang="en-US" sz="2400" dirty="0"/>
              <a:t> or VHDL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Written Behavioral </a:t>
            </a:r>
            <a:r>
              <a:rPr lang="en-US" sz="2400" dirty="0" err="1"/>
              <a:t>Verilog</a:t>
            </a:r>
            <a:r>
              <a:rPr lang="en-US" sz="2400" dirty="0"/>
              <a:t>, VHDL, etc. and compiled to hardware</a:t>
            </a:r>
            <a:r>
              <a:rPr lang="en-US" sz="24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Written </a:t>
            </a:r>
            <a:r>
              <a:rPr lang="en-US" sz="2400" dirty="0" err="1" smtClean="0"/>
              <a:t>SystemC</a:t>
            </a:r>
            <a:r>
              <a:rPr lang="en-US" sz="2400" dirty="0" smtClean="0"/>
              <a:t> or </a:t>
            </a:r>
            <a:r>
              <a:rPr lang="en-US" sz="2400" dirty="0" err="1" smtClean="0"/>
              <a:t>Bluespec</a:t>
            </a:r>
            <a:r>
              <a:rPr lang="en-US" sz="2400" dirty="0" smtClean="0"/>
              <a:t> System </a:t>
            </a:r>
            <a:r>
              <a:rPr lang="en-US" sz="2400" dirty="0" err="1" smtClean="0"/>
              <a:t>Verilog</a:t>
            </a:r>
            <a:r>
              <a:rPr lang="en-US" sz="24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Compiled C to gates?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5D9B7-7CDA-4443-AD04-FA10C9104E3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Standard Cell Area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371600" y="2133600"/>
            <a:ext cx="457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inv</a:t>
            </a:r>
            <a:endParaRPr lang="en-US"/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1905000" y="2133600"/>
            <a:ext cx="10668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nand3</a:t>
            </a:r>
            <a:endParaRPr lang="en-US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3581400" y="2133600"/>
            <a:ext cx="1600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AOI4</a:t>
            </a:r>
            <a:endParaRPr lang="en-US"/>
          </a:p>
        </p:txBody>
      </p:sp>
      <p:sp>
        <p:nvSpPr>
          <p:cNvPr id="54280" name="Rectangle 6"/>
          <p:cNvSpPr>
            <a:spLocks noChangeArrowheads="1"/>
          </p:cNvSpPr>
          <p:nvPr/>
        </p:nvSpPr>
        <p:spPr bwMode="auto">
          <a:xfrm>
            <a:off x="3048000" y="2133600"/>
            <a:ext cx="457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inv</a:t>
            </a:r>
            <a:endParaRPr lang="en-US"/>
          </a:p>
        </p:txBody>
      </p:sp>
      <p:sp>
        <p:nvSpPr>
          <p:cNvPr id="54281" name="Rectangle 7"/>
          <p:cNvSpPr>
            <a:spLocks noChangeArrowheads="1"/>
          </p:cNvSpPr>
          <p:nvPr/>
        </p:nvSpPr>
        <p:spPr bwMode="auto">
          <a:xfrm>
            <a:off x="5257800" y="2133600"/>
            <a:ext cx="10668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nor3</a:t>
            </a:r>
            <a:endParaRPr lang="en-US"/>
          </a:p>
        </p:txBody>
      </p:sp>
      <p:sp>
        <p:nvSpPr>
          <p:cNvPr id="54282" name="Rectangle 8"/>
          <p:cNvSpPr>
            <a:spLocks noChangeArrowheads="1"/>
          </p:cNvSpPr>
          <p:nvPr/>
        </p:nvSpPr>
        <p:spPr bwMode="auto">
          <a:xfrm>
            <a:off x="6400800" y="2133600"/>
            <a:ext cx="4572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Inv</a:t>
            </a:r>
          </a:p>
        </p:txBody>
      </p:sp>
      <p:sp>
        <p:nvSpPr>
          <p:cNvPr id="54283" name="Line 9"/>
          <p:cNvSpPr>
            <a:spLocks noChangeShapeType="1"/>
          </p:cNvSpPr>
          <p:nvPr/>
        </p:nvSpPr>
        <p:spPr bwMode="auto">
          <a:xfrm>
            <a:off x="1371600" y="4038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Line 10"/>
          <p:cNvSpPr>
            <a:spLocks noChangeShapeType="1"/>
          </p:cNvSpPr>
          <p:nvPr/>
        </p:nvSpPr>
        <p:spPr bwMode="auto">
          <a:xfrm>
            <a:off x="1371600" y="38100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Line 11"/>
          <p:cNvSpPr>
            <a:spLocks noChangeShapeType="1"/>
          </p:cNvSpPr>
          <p:nvPr/>
        </p:nvSpPr>
        <p:spPr bwMode="auto">
          <a:xfrm>
            <a:off x="1371600" y="4267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Line 12"/>
          <p:cNvSpPr>
            <a:spLocks noChangeShapeType="1"/>
          </p:cNvSpPr>
          <p:nvPr/>
        </p:nvSpPr>
        <p:spPr bwMode="auto">
          <a:xfrm>
            <a:off x="1371600" y="4495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Line 13"/>
          <p:cNvSpPr>
            <a:spLocks noChangeShapeType="1"/>
          </p:cNvSpPr>
          <p:nvPr/>
        </p:nvSpPr>
        <p:spPr bwMode="auto">
          <a:xfrm>
            <a:off x="1371600" y="4724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Line 14"/>
          <p:cNvSpPr>
            <a:spLocks noChangeShapeType="1"/>
          </p:cNvSpPr>
          <p:nvPr/>
        </p:nvSpPr>
        <p:spPr bwMode="auto">
          <a:xfrm>
            <a:off x="1371600" y="49530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5"/>
          <p:cNvSpPr>
            <a:spLocks noChangeArrowheads="1"/>
          </p:cNvSpPr>
          <p:nvPr/>
        </p:nvSpPr>
        <p:spPr bwMode="auto">
          <a:xfrm>
            <a:off x="1905000" y="2057400"/>
            <a:ext cx="1066800" cy="3124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Line 16"/>
          <p:cNvSpPr>
            <a:spLocks noChangeShapeType="1"/>
          </p:cNvSpPr>
          <p:nvPr/>
        </p:nvSpPr>
        <p:spPr bwMode="auto">
          <a:xfrm>
            <a:off x="7162800" y="2133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Line 17"/>
          <p:cNvSpPr>
            <a:spLocks noChangeShapeType="1"/>
          </p:cNvSpPr>
          <p:nvPr/>
        </p:nvSpPr>
        <p:spPr bwMode="auto">
          <a:xfrm>
            <a:off x="7162800" y="36576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Text Box 18"/>
          <p:cNvSpPr txBox="1">
            <a:spLocks noChangeArrowheads="1"/>
          </p:cNvSpPr>
          <p:nvPr/>
        </p:nvSpPr>
        <p:spPr bwMode="auto">
          <a:xfrm>
            <a:off x="7375525" y="2098675"/>
            <a:ext cx="1206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All cells</a:t>
            </a:r>
          </a:p>
          <a:p>
            <a:r>
              <a:rPr lang="en-US"/>
              <a:t>uniform</a:t>
            </a:r>
          </a:p>
          <a:p>
            <a:r>
              <a:rPr lang="en-US"/>
              <a:t>height</a:t>
            </a:r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7375525" y="3698875"/>
            <a:ext cx="1552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Width of</a:t>
            </a:r>
          </a:p>
          <a:p>
            <a:r>
              <a:rPr lang="en-US"/>
              <a:t>channel</a:t>
            </a:r>
          </a:p>
          <a:p>
            <a:r>
              <a:rPr lang="en-US"/>
              <a:t>determined</a:t>
            </a:r>
          </a:p>
          <a:p>
            <a:r>
              <a:rPr lang="en-US"/>
              <a:t>by routing</a:t>
            </a:r>
          </a:p>
        </p:txBody>
      </p:sp>
      <p:sp>
        <p:nvSpPr>
          <p:cNvPr id="54294" name="Line 20"/>
          <p:cNvSpPr>
            <a:spLocks noChangeShapeType="1"/>
          </p:cNvSpPr>
          <p:nvPr/>
        </p:nvSpPr>
        <p:spPr bwMode="auto">
          <a:xfrm>
            <a:off x="2895600" y="51816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Text Box 21"/>
          <p:cNvSpPr txBox="1">
            <a:spLocks noChangeArrowheads="1"/>
          </p:cNvSpPr>
          <p:nvPr/>
        </p:nvSpPr>
        <p:spPr bwMode="auto">
          <a:xfrm>
            <a:off x="3505200" y="55626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Cell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2F7E-B632-EB46-B053-CCD6DBEE3E9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Nanowire PLA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2837C-699A-DA46-BDCC-C3A9A43AFA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What are we throwing away?</a:t>
            </a:r>
            <a:br>
              <a:rPr lang="en-US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(what does mapping have to recover?)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19400"/>
            <a:ext cx="3810000" cy="27432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layout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TR level circuits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logic gates / netlist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FSM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Allocation of functional units and assignment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895600"/>
            <a:ext cx="3810000" cy="31242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Cycle-by-cycle timing</a:t>
            </a:r>
          </a:p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Operation sequencing</a:t>
            </a:r>
          </a:p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How task implemented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DSL: MATLAB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88874-C50F-9C47-82BB-B470856975C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Specification not Optimal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Y = a*b*c + a*b*/c + /a*b*c</a:t>
            </a:r>
          </a:p>
          <a:p>
            <a:pPr>
              <a:lnSpc>
                <a:spcPct val="90000"/>
              </a:lnSpc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Multiple representations with the same semantics (computational meaning)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Only have to implement the semantics, not the “unimportant” detail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Exploit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freedom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to make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                                         </a:t>
            </a:r>
            <a:r>
              <a:rPr lang="en-US" sz="1400"/>
              <a:t> </a:t>
            </a:r>
            <a:r>
              <a:rPr lang="en-US" sz="1800"/>
              <a:t>smaller</a:t>
            </a:r>
            <a:r>
              <a:rPr lang="en-US" sz="3600"/>
              <a:t>/</a:t>
            </a:r>
            <a:r>
              <a:rPr lang="en-US" sz="3600">
                <a:solidFill>
                  <a:srgbClr val="FF0000"/>
                </a:solidFill>
              </a:rPr>
              <a:t>faster</a:t>
            </a:r>
            <a:r>
              <a:rPr lang="en-US" sz="3600"/>
              <a:t>/</a:t>
            </a:r>
            <a:r>
              <a:rPr lang="en-US" sz="3600">
                <a:solidFill>
                  <a:srgbClr val="00CCFF"/>
                </a:solidFill>
              </a:rPr>
              <a:t>cooler</a:t>
            </a:r>
            <a:endParaRPr lang="en-US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360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691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Noel </a:t>
            </a:r>
            <a:r>
              <a:rPr lang="en-US" dirty="0" err="1" smtClean="0">
                <a:solidFill>
                  <a:schemeClr val="bg1"/>
                </a:solidFill>
              </a:rPr>
              <a:t>Menesez</a:t>
            </a:r>
            <a:r>
              <a:rPr lang="en-US" dirty="0" smtClean="0">
                <a:solidFill>
                  <a:schemeClr val="bg1"/>
                </a:solidFill>
              </a:rPr>
              <a:t>, Intel Director of Strategic CAD (2014)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281153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410200"/>
            <a:ext cx="691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Noel </a:t>
            </a:r>
            <a:r>
              <a:rPr lang="en-US" dirty="0" err="1" smtClean="0">
                <a:solidFill>
                  <a:schemeClr val="bg1"/>
                </a:solidFill>
              </a:rPr>
              <a:t>Menesez</a:t>
            </a:r>
            <a:r>
              <a:rPr lang="en-US" dirty="0" smtClean="0">
                <a:solidFill>
                  <a:schemeClr val="bg1"/>
                </a:solidFill>
              </a:rPr>
              <a:t>, Intel Director of Strategic CAD (2014)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348F3-8205-1342-BAE3-CB831DCE486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 Revisited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Map from some “higher” level down to substrate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Fill in details:</a:t>
            </a:r>
          </a:p>
          <a:p>
            <a:pPr lvl="1"/>
            <a:r>
              <a:rPr lang="en-US"/>
              <a:t>device sizing, placement, wiring, circuits, gate or functional-unit mapping, timing, encoding, data movement, scheduling, resource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C719-96E2-A344-9DAF-574C554FB9A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Decomposition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305800" cy="4114800"/>
          </a:xfrm>
        </p:spPr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Conventionally, decompose into phases:</a:t>
            </a:r>
          </a:p>
          <a:p>
            <a:pPr lvl="1"/>
            <a:r>
              <a:rPr lang="en-US" sz="2400"/>
              <a:t>Arch. select, scheduling, assignment -&gt; RTL</a:t>
            </a:r>
          </a:p>
          <a:p>
            <a:pPr lvl="1"/>
            <a:r>
              <a:rPr lang="en-US" sz="2400"/>
              <a:t>sequential opt. -&gt; logic equations</a:t>
            </a:r>
          </a:p>
          <a:p>
            <a:pPr lvl="1"/>
            <a:r>
              <a:rPr lang="en-US" sz="2400"/>
              <a:t>logic opt., covering -&gt; gates</a:t>
            </a:r>
          </a:p>
          <a:p>
            <a:pPr lvl="1"/>
            <a:r>
              <a:rPr lang="en-US" sz="2400"/>
              <a:t>retiming -&gt; gates and registers</a:t>
            </a:r>
          </a:p>
          <a:p>
            <a:pPr lvl="1"/>
            <a:r>
              <a:rPr lang="en-US" sz="2400"/>
              <a:t>placement-&gt; placed gates</a:t>
            </a:r>
          </a:p>
          <a:p>
            <a:pPr lvl="1"/>
            <a:r>
              <a:rPr lang="en-US" sz="2400"/>
              <a:t>routing-&gt;mapped design 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Good abstraction, manage complexity</a:t>
            </a:r>
          </a:p>
        </p:txBody>
      </p:sp>
      <p:grpSp>
        <p:nvGrpSpPr>
          <p:cNvPr id="64518" name="Group 5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64519" name="Text Box 6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Behavioral 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(C, MATLAB, …)</a:t>
              </a:r>
            </a:p>
          </p:txBody>
        </p:sp>
        <p:sp>
          <p:nvSpPr>
            <p:cNvPr id="64520" name="Text Box 7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RTL</a:t>
              </a:r>
            </a:p>
          </p:txBody>
        </p:sp>
        <p:sp>
          <p:nvSpPr>
            <p:cNvPr id="64521" name="Text Box 8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Gate Netlist</a:t>
              </a:r>
            </a:p>
          </p:txBody>
        </p:sp>
        <p:sp>
          <p:nvSpPr>
            <p:cNvPr id="64522" name="Text Box 9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Layout</a:t>
              </a:r>
            </a:p>
          </p:txBody>
        </p:sp>
        <p:sp>
          <p:nvSpPr>
            <p:cNvPr id="64523" name="Line 10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1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2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6" name="Line 13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14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Masks</a:t>
              </a:r>
            </a:p>
          </p:txBody>
        </p:sp>
        <p:sp>
          <p:nvSpPr>
            <p:cNvPr id="64528" name="Text Box 15"/>
            <p:cNvSpPr txBox="1">
              <a:spLocks noChangeArrowheads="1"/>
            </p:cNvSpPr>
            <p:nvPr/>
          </p:nvSpPr>
          <p:spPr bwMode="auto">
            <a:xfrm>
              <a:off x="4790" y="631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Arch. Select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Schedule</a:t>
              </a:r>
            </a:p>
          </p:txBody>
        </p:sp>
        <p:sp>
          <p:nvSpPr>
            <p:cNvPr id="64529" name="Text Box 16"/>
            <p:cNvSpPr txBox="1">
              <a:spLocks noChangeArrowheads="1"/>
            </p:cNvSpPr>
            <p:nvPr/>
          </p:nvSpPr>
          <p:spPr bwMode="auto">
            <a:xfrm>
              <a:off x="4799" y="1296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FSM assign</a:t>
              </a:r>
            </a:p>
          </p:txBody>
        </p:sp>
        <p:sp>
          <p:nvSpPr>
            <p:cNvPr id="64530" name="Text Box 17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Two-level, 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Multilevel opt.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Covering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Retiming</a:t>
              </a:r>
            </a:p>
          </p:txBody>
        </p:sp>
        <p:sp>
          <p:nvSpPr>
            <p:cNvPr id="64531" name="Text Box 18"/>
            <p:cNvSpPr txBox="1">
              <a:spLocks noChangeArrowheads="1"/>
            </p:cNvSpPr>
            <p:nvPr/>
          </p:nvSpPr>
          <p:spPr bwMode="auto">
            <a:xfrm>
              <a:off x="4838" y="2599"/>
              <a:ext cx="8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Placement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1A219-18D6-C04C-82F9-154C35488CD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Easy once decomposed?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All steps are (in general) NP-hard.</a:t>
            </a:r>
          </a:p>
          <a:p>
            <a:pPr lvl="1"/>
            <a:r>
              <a:rPr lang="en-US" sz="2400"/>
              <a:t>routing</a:t>
            </a:r>
          </a:p>
          <a:p>
            <a:pPr lvl="1"/>
            <a:r>
              <a:rPr lang="en-US" sz="2400"/>
              <a:t>placement</a:t>
            </a:r>
          </a:p>
          <a:p>
            <a:pPr lvl="1"/>
            <a:r>
              <a:rPr lang="en-US" sz="2400"/>
              <a:t>partitioning</a:t>
            </a:r>
          </a:p>
          <a:p>
            <a:pPr lvl="1"/>
            <a:r>
              <a:rPr lang="en-US" sz="2400"/>
              <a:t>covering</a:t>
            </a:r>
          </a:p>
          <a:p>
            <a:pPr lvl="1"/>
            <a:r>
              <a:rPr lang="en-US" sz="2400"/>
              <a:t>logic optimization</a:t>
            </a:r>
          </a:p>
          <a:p>
            <a:pPr lvl="1"/>
            <a:r>
              <a:rPr lang="en-US" sz="2400"/>
              <a:t>scheduling</a:t>
            </a:r>
          </a:p>
          <a:p>
            <a:r>
              <a:rPr lang="en-US" sz="280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What do we do about NP-hard problems?</a:t>
            </a:r>
          </a:p>
          <a:p>
            <a:pPr lvl="1"/>
            <a:r>
              <a:rPr lang="en-US" sz="2400">
                <a:solidFill>
                  <a:srgbClr val="FF6600"/>
                </a:solidFill>
              </a:rPr>
              <a:t>Return to this problem in a few slides…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0800" y="2514600"/>
            <a:ext cx="5283200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NP-hard: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   Can verify solution in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polytime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        N, N</a:t>
            </a:r>
            <a:r>
              <a:rPr lang="en-US" baseline="30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N</a:t>
            </a:r>
            <a:r>
              <a:rPr lang="en-US" baseline="30000" dirty="0">
                <a:solidFill>
                  <a:srgbClr val="0000FF"/>
                </a:solidFill>
                <a:latin typeface="+mn-lt"/>
              </a:rPr>
              <a:t>100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   Do not know how to find in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polytime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             only known 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e</a:t>
            </a:r>
            <a:r>
              <a:rPr lang="en-US" baseline="30000" dirty="0" err="1">
                <a:solidFill>
                  <a:srgbClr val="0000FF"/>
                </a:solidFill>
                <a:latin typeface="+mn-lt"/>
              </a:rPr>
              <a:t>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    if there were a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polytime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solution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          then P=NP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  <p:bldP spid="7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3F92B-4ACD-9F44-8F61-8FC2C9253E8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Decomposition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 Unicode MS" pitchFamily="-107" charset="0"/>
              <a:buChar char="+"/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Easier to solve </a:t>
            </a:r>
          </a:p>
          <a:p>
            <a:pPr lvl="1">
              <a:lnSpc>
                <a:spcPct val="90000"/>
              </a:lnSpc>
            </a:pPr>
            <a:r>
              <a:rPr lang="en-US"/>
              <a:t>only worry about one problem at a time</a:t>
            </a:r>
          </a:p>
          <a:p>
            <a:pPr>
              <a:lnSpc>
                <a:spcPct val="90000"/>
              </a:lnSpc>
              <a:buFont typeface="Arial Unicode MS" pitchFamily="-107" charset="0"/>
              <a:buChar char="+"/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Less computational work</a:t>
            </a:r>
          </a:p>
          <a:p>
            <a:pPr lvl="1">
              <a:lnSpc>
                <a:spcPct val="90000"/>
              </a:lnSpc>
            </a:pPr>
            <a:r>
              <a:rPr lang="en-US"/>
              <a:t>smaller problem size</a:t>
            </a:r>
          </a:p>
          <a:p>
            <a:pPr>
              <a:lnSpc>
                <a:spcPct val="90000"/>
              </a:lnSpc>
              <a:buFont typeface="Arial Unicode MS" pitchFamily="-107" charset="0"/>
              <a:buChar char="-"/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Abstraction hides important objectives</a:t>
            </a:r>
          </a:p>
          <a:p>
            <a:pPr lvl="1">
              <a:lnSpc>
                <a:spcPct val="90000"/>
              </a:lnSpc>
            </a:pPr>
            <a:r>
              <a:rPr lang="en-US"/>
              <a:t>solving 2 problems optimally in sequence often not give optimal result of simultaneous solution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E85D7-439E-E24E-AA67-06780A07046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Modern Design Challenge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How do we design modern computational systems?</a:t>
            </a:r>
          </a:p>
          <a:p>
            <a:pPr lvl="1">
              <a:lnSpc>
                <a:spcPct val="90000"/>
              </a:lnSpc>
            </a:pPr>
            <a:r>
              <a:rPr lang="en-US"/>
              <a:t>billions of devices</a:t>
            </a:r>
          </a:p>
          <a:p>
            <a:pPr lvl="1">
              <a:lnSpc>
                <a:spcPct val="90000"/>
              </a:lnSpc>
            </a:pPr>
            <a:r>
              <a:rPr lang="en-US"/>
              <a:t>used in everything</a:t>
            </a:r>
          </a:p>
          <a:p>
            <a:pPr lvl="1">
              <a:lnSpc>
                <a:spcPct val="90000"/>
              </a:lnSpc>
            </a:pPr>
            <a:r>
              <a:rPr lang="en-US"/>
              <a:t>billion dollar businesses</a:t>
            </a:r>
          </a:p>
          <a:p>
            <a:pPr lvl="1">
              <a:lnSpc>
                <a:spcPct val="90000"/>
              </a:lnSpc>
            </a:pPr>
            <a:r>
              <a:rPr lang="en-US"/>
              <a:t>rapidly advancing technology</a:t>
            </a:r>
          </a:p>
          <a:p>
            <a:pPr lvl="1">
              <a:lnSpc>
                <a:spcPct val="90000"/>
              </a:lnSpc>
            </a:pPr>
            <a:r>
              <a:rPr lang="en-US"/>
              <a:t>more “effects” to address</a:t>
            </a:r>
          </a:p>
          <a:p>
            <a:pPr lvl="1">
              <a:lnSpc>
                <a:spcPct val="90000"/>
              </a:lnSpc>
            </a:pPr>
            <a:r>
              <a:rPr lang="en-US"/>
              <a:t>rapidly developing applications and uses</a:t>
            </a:r>
          </a:p>
          <a:p>
            <a:pPr lvl="1">
              <a:lnSpc>
                <a:spcPct val="90000"/>
              </a:lnSpc>
            </a:pPr>
            <a:r>
              <a:rPr lang="en-US"/>
              <a:t>short product cycles</a:t>
            </a:r>
          </a:p>
          <a:p>
            <a:pPr lvl="1">
              <a:lnSpc>
                <a:spcPct val="90000"/>
              </a:lnSpc>
            </a:pPr>
            <a:r>
              <a:rPr lang="en-US"/>
              <a:t>extreme time-to-market pressures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69ED-A7BE-B047-AE5D-DC5B2194FDC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Mapping and Decomposition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Two important things to get back to</a:t>
            </a:r>
          </a:p>
          <a:p>
            <a:pPr lvl="1"/>
            <a:r>
              <a:rPr lang="en-US"/>
              <a:t>disentangling problems</a:t>
            </a:r>
          </a:p>
          <a:p>
            <a:pPr lvl="1"/>
            <a:r>
              <a:rPr lang="en-US"/>
              <a:t>coping with NP-hardness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4052C-3678-0D49-959C-BA8A89F09EF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Once get (preserve) semantics, trying to minimize the cost of the implementation.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Otherwise this would be trivial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(none of the problems would be NP-hard)</a:t>
            </a:r>
          </a:p>
          <a:p>
            <a:pPr>
              <a:lnSpc>
                <a:spcPct val="8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What costs?</a:t>
            </a:r>
          </a:p>
          <a:p>
            <a:pPr>
              <a:lnSpc>
                <a:spcPct val="8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Typically: EDA [:-)]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Energy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Delay  (worst-case, expected….)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Area</a:t>
            </a:r>
          </a:p>
          <a:p>
            <a:pPr>
              <a:lnSpc>
                <a:spcPct val="8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Future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Yield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Reliability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Operational 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CBB0C-B8C3-5F44-A12D-2705609F596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Different cost critera (e.g. E,D,A) 	</a:t>
            </a:r>
          </a:p>
          <a:p>
            <a:pPr lvl="1"/>
            <a:r>
              <a:rPr lang="en-US"/>
              <a:t>behave differently under transformations</a:t>
            </a:r>
          </a:p>
          <a:p>
            <a:pPr lvl="1"/>
            <a:r>
              <a:rPr lang="en-US"/>
              <a:t>lead to tradeoffs among them</a:t>
            </a:r>
          </a:p>
          <a:p>
            <a:pPr lvl="2"/>
            <a:r>
              <a:rPr lang="en-US">
                <a:ea typeface="ＭＳ Ｐゴシック" pitchFamily="-107" charset="-128"/>
              </a:rPr>
              <a:t>[LUT cover example next slide]</a:t>
            </a:r>
          </a:p>
          <a:p>
            <a:pPr lvl="1"/>
            <a:r>
              <a:rPr lang="en-US"/>
              <a:t>even have different optimality/hardness	</a:t>
            </a:r>
          </a:p>
          <a:p>
            <a:pPr lvl="2"/>
            <a:r>
              <a:rPr lang="en-US" i="1">
                <a:ea typeface="ＭＳ Ｐゴシック" pitchFamily="-107" charset="-128"/>
              </a:rPr>
              <a:t>e.g.</a:t>
            </a:r>
            <a:r>
              <a:rPr lang="en-US">
                <a:ea typeface="ＭＳ Ｐゴシック" pitchFamily="-107" charset="-128"/>
              </a:rPr>
              <a:t> optimally solve delay covering in poly time, but not area mapping</a:t>
            </a:r>
          </a:p>
          <a:p>
            <a:pPr lvl="3"/>
            <a:r>
              <a:rPr lang="en-US">
                <a:ea typeface="ＭＳ Ｐゴシック" pitchFamily="-107" charset="-128"/>
              </a:rPr>
              <a:t>E.g. covering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CECB7-21E0-EB4A-910F-AA9FDA45440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Costs: Area vs. Delay</a:t>
            </a:r>
          </a:p>
        </p:txBody>
      </p:sp>
      <p:pic>
        <p:nvPicPr>
          <p:cNvPr id="76805" name="Picture 3" descr="area_delay_ex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26289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4" descr="area_delay_ex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26289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8200" y="2362200"/>
            <a:ext cx="3276600" cy="3581400"/>
            <a:chOff x="528" y="1488"/>
            <a:chExt cx="2064" cy="2256"/>
          </a:xfrm>
        </p:grpSpPr>
        <p:sp>
          <p:nvSpPr>
            <p:cNvPr id="76814" name="AutoShape 5"/>
            <p:cNvSpPr>
              <a:spLocks noChangeArrowheads="1"/>
            </p:cNvSpPr>
            <p:nvPr/>
          </p:nvSpPr>
          <p:spPr bwMode="auto">
            <a:xfrm>
              <a:off x="528" y="1488"/>
              <a:ext cx="960" cy="1392"/>
            </a:xfrm>
            <a:prstGeom prst="parallelogram">
              <a:avLst>
                <a:gd name="adj" fmla="val 35144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5" name="AutoShape 6"/>
            <p:cNvSpPr>
              <a:spLocks noChangeArrowheads="1"/>
            </p:cNvSpPr>
            <p:nvPr/>
          </p:nvSpPr>
          <p:spPr bwMode="auto">
            <a:xfrm>
              <a:off x="1152" y="1920"/>
              <a:ext cx="864" cy="1392"/>
            </a:xfrm>
            <a:prstGeom prst="parallelogram">
              <a:avLst>
                <a:gd name="adj" fmla="val 35144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6" name="AutoShape 7"/>
            <p:cNvSpPr>
              <a:spLocks noChangeArrowheads="1"/>
            </p:cNvSpPr>
            <p:nvPr/>
          </p:nvSpPr>
          <p:spPr bwMode="auto">
            <a:xfrm>
              <a:off x="1728" y="2352"/>
              <a:ext cx="864" cy="1392"/>
            </a:xfrm>
            <a:prstGeom prst="parallelogram">
              <a:avLst>
                <a:gd name="adj" fmla="val 35144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67200" y="2286000"/>
            <a:ext cx="3581400" cy="3733800"/>
            <a:chOff x="2688" y="1440"/>
            <a:chExt cx="2256" cy="2352"/>
          </a:xfrm>
        </p:grpSpPr>
        <p:sp>
          <p:nvSpPr>
            <p:cNvPr id="76810" name="AutoShape 8"/>
            <p:cNvSpPr>
              <a:spLocks noChangeArrowheads="1"/>
            </p:cNvSpPr>
            <p:nvPr/>
          </p:nvSpPr>
          <p:spPr bwMode="auto">
            <a:xfrm>
              <a:off x="3600" y="1776"/>
              <a:ext cx="768" cy="960"/>
            </a:xfrm>
            <a:prstGeom prst="parallelogram">
              <a:avLst>
                <a:gd name="adj" fmla="val 34167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1" name="AutoShape 9"/>
            <p:cNvSpPr>
              <a:spLocks noChangeArrowheads="1"/>
            </p:cNvSpPr>
            <p:nvPr/>
          </p:nvSpPr>
          <p:spPr bwMode="auto">
            <a:xfrm>
              <a:off x="4176" y="2208"/>
              <a:ext cx="768" cy="960"/>
            </a:xfrm>
            <a:prstGeom prst="parallelogram">
              <a:avLst>
                <a:gd name="adj" fmla="val 34167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2" name="AutoShape 10"/>
            <p:cNvSpPr>
              <a:spLocks noChangeArrowheads="1"/>
            </p:cNvSpPr>
            <p:nvPr/>
          </p:nvSpPr>
          <p:spPr bwMode="auto">
            <a:xfrm>
              <a:off x="3072" y="1440"/>
              <a:ext cx="768" cy="960"/>
            </a:xfrm>
            <a:prstGeom prst="parallelogram">
              <a:avLst>
                <a:gd name="adj" fmla="val 34167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3" name="AutoShape 11"/>
            <p:cNvSpPr>
              <a:spLocks noChangeArrowheads="1"/>
            </p:cNvSpPr>
            <p:nvPr/>
          </p:nvSpPr>
          <p:spPr bwMode="auto">
            <a:xfrm flipH="1">
              <a:off x="2688" y="2400"/>
              <a:ext cx="2208" cy="1392"/>
            </a:xfrm>
            <a:prstGeom prst="parallelogram">
              <a:avLst>
                <a:gd name="adj" fmla="val 10043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52600" y="6096000"/>
            <a:ext cx="6994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Example of exploiting freedom of mapping choice.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080FD-29DC-C24D-8637-B549FCA3AD9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Cannot, generally, solve a problem independent of costs</a:t>
            </a:r>
          </a:p>
          <a:p>
            <a:pPr lvl="1">
              <a:lnSpc>
                <a:spcPct val="90000"/>
              </a:lnSpc>
            </a:pPr>
            <a:r>
              <a:rPr lang="en-US"/>
              <a:t>costs define what is “optimal”</a:t>
            </a:r>
          </a:p>
          <a:p>
            <a:pPr lvl="1">
              <a:lnSpc>
                <a:spcPct val="90000"/>
              </a:lnSpc>
            </a:pPr>
            <a:r>
              <a:rPr lang="en-US"/>
              <a:t>e.g.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-107" charset="-128"/>
              </a:rPr>
              <a:t>(A+B)+C  vs. A+(B+C)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-107" charset="-128"/>
              </a:rPr>
              <a:t> [cost=pob. Gate output is high]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-107" charset="-128"/>
              </a:rPr>
              <a:t>A,B,C independent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-107" charset="-128"/>
              </a:rPr>
              <a:t>P(A)=P(B)=0.5, P(C)=0.01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-107" charset="-128"/>
              </a:rPr>
              <a:t>P(A)=0.1, P(B)=P(C)=0.5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8DFD-837A-7741-B1EE-183C99F6899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Costs  may also simplify problem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Often one cost dominates</a:t>
            </a:r>
          </a:p>
          <a:p>
            <a:pPr lvl="1"/>
            <a:r>
              <a:rPr lang="en-US" sz="2400"/>
              <a:t>Allow/supports decomposition</a:t>
            </a:r>
          </a:p>
          <a:p>
            <a:pPr lvl="1"/>
            <a:r>
              <a:rPr lang="en-US" sz="2400"/>
              <a:t>Solve dominant problem/effect first (optimally)</a:t>
            </a:r>
          </a:p>
          <a:p>
            <a:pPr lvl="1"/>
            <a:r>
              <a:rPr lang="en-US" sz="2400"/>
              <a:t>Cost of other affects negligible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total solution can’t be far from optimal</a:t>
            </a:r>
          </a:p>
          <a:p>
            <a:pPr lvl="1"/>
            <a:r>
              <a:rPr lang="en-US" sz="2400"/>
              <a:t>e.g.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Delay in gates, </a:t>
            </a:r>
          </a:p>
          <a:p>
            <a:pPr lvl="2"/>
            <a:r>
              <a:rPr lang="en-US" sz="2000">
                <a:ea typeface="ＭＳ Ｐゴシック" pitchFamily="-107" charset="-128"/>
              </a:rPr>
              <a:t>Delay in wires</a:t>
            </a:r>
          </a:p>
          <a:p>
            <a:pPr lvl="1"/>
            <a:r>
              <a:rPr lang="en-US" sz="2400"/>
              <a:t>Require: formulate problem around relative costs</a:t>
            </a:r>
          </a:p>
          <a:p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Simplify problem at cost of generality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69162-219E-5647-9530-C609D0B0BAC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Coping with NP-hard Problems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How do we cope with?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07" charset="-128"/>
                <a:cs typeface="ＭＳ Ｐゴシック" pitchFamily="-107" charset="-128"/>
              </a:rPr>
              <a:t>simpler sub-problem based on dominant cost or special problem structure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07" charset="-128"/>
                <a:cs typeface="ＭＳ Ｐゴシック" pitchFamily="-107" charset="-128"/>
              </a:rPr>
              <a:t>problems exhibit structure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optimal solutions found in reasonable time in practice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07" charset="-128"/>
                <a:cs typeface="ＭＳ Ｐゴシック" pitchFamily="-107" charset="-128"/>
              </a:rPr>
              <a:t>approximation algorithms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Can get within some bound of optimum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07" charset="-128"/>
                <a:cs typeface="ＭＳ Ｐゴシック" pitchFamily="-107" charset="-128"/>
              </a:rPr>
              <a:t>heuristic solutions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07" charset="-128"/>
                <a:cs typeface="ＭＳ Ｐゴシック" pitchFamily="-107" charset="-128"/>
              </a:rPr>
              <a:t>high density of good/reasonable solutions?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Try many … filter for good ones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chemeClr val="accent2"/>
                </a:solidFill>
                <a:ea typeface="ＭＳ Ｐゴシック" pitchFamily="-107" charset="-128"/>
                <a:cs typeface="ＭＳ Ｐゴシック" pitchFamily="-107" charset="-128"/>
              </a:rPr>
              <a:t>…makes it a highly experimental discipline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EB030-643E-C443-992D-6A3E6C77E5C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a solved problem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91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Why need to study – not just buy tool from C, M, or S?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NP-hard problems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almost always solved in suboptimal manner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 for particular special cases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decomposed in suboptimal ways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quality of solution changes as dominant costs change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…and relative costs are changing!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new effects and mapping problems crop up with new architectures, substrates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9DFAA-3509-8A47-8888-039D87DE174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Big Challenge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Rich, challenging, exciting space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Great value</a:t>
            </a:r>
          </a:p>
          <a:p>
            <a:pPr lvl="1"/>
            <a:r>
              <a:rPr lang="en-US"/>
              <a:t>practical</a:t>
            </a:r>
          </a:p>
          <a:p>
            <a:pPr lvl="1"/>
            <a:r>
              <a:rPr lang="en-US"/>
              <a:t>theoretical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Worth vigorous study</a:t>
            </a:r>
          </a:p>
          <a:p>
            <a:pPr lvl="1"/>
            <a:r>
              <a:rPr lang="en-US"/>
              <a:t>fundamental/academic</a:t>
            </a:r>
          </a:p>
          <a:p>
            <a:pPr lvl="1"/>
            <a:r>
              <a:rPr lang="en-US"/>
              <a:t>pragmatic/commercial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This Class: Student Outcomes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772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You will learn:</a:t>
            </a:r>
          </a:p>
          <a:p>
            <a:pPr lvl="1"/>
            <a:r>
              <a:rPr lang="en-US" sz="2400" dirty="0" smtClean="0"/>
              <a:t>Freedom exists in design mappings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        and </a:t>
            </a:r>
            <a:r>
              <a:rPr lang="en-US" sz="2400" dirty="0" smtClean="0"/>
              <a:t>how to exploit</a:t>
            </a:r>
          </a:p>
          <a:p>
            <a:pPr lvl="1"/>
            <a:r>
              <a:rPr lang="en-US" sz="2400" dirty="0" smtClean="0"/>
              <a:t>Formulate &amp; abstract optimization problems </a:t>
            </a:r>
          </a:p>
          <a:p>
            <a:pPr lvl="1"/>
            <a:r>
              <a:rPr lang="en-US" sz="2400" dirty="0" smtClean="0"/>
              <a:t>How to decompose large problems</a:t>
            </a:r>
          </a:p>
          <a:p>
            <a:pPr lvl="1"/>
            <a:r>
              <a:rPr lang="en-US" sz="2400" dirty="0" smtClean="0"/>
              <a:t>Techniques for attacking these problems </a:t>
            </a:r>
          </a:p>
          <a:p>
            <a:pPr lvl="1"/>
            <a:r>
              <a:rPr lang="en-US" sz="2400" dirty="0" smtClean="0"/>
              <a:t>Traditional design objectives (e.g. E,D,A, map time.) </a:t>
            </a:r>
          </a:p>
          <a:p>
            <a:pPr lvl="1"/>
            <a:r>
              <a:rPr lang="en-US" sz="2400" dirty="0" smtClean="0"/>
              <a:t>Canonical representations for problems</a:t>
            </a:r>
          </a:p>
          <a:p>
            <a:pPr lvl="1"/>
            <a:r>
              <a:rPr lang="en-US" sz="2400" dirty="0" smtClean="0"/>
              <a:t>Evaluate the quality of a design mapping</a:t>
            </a:r>
          </a:p>
          <a:p>
            <a:pPr lvl="1"/>
            <a:r>
              <a:rPr lang="en-US" sz="2400" dirty="0" smtClean="0"/>
              <a:t>Implement design automation </a:t>
            </a:r>
            <a:r>
              <a:rPr lang="en-US" sz="2400" i="1" dirty="0" smtClean="0"/>
              <a:t>algorithms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EC1D0-55EF-6244-B003-9268B725EC6C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Productivity Gap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0730-6E5E-0D4E-B5C0-F7186EFBA4E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08831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6248400"/>
            <a:ext cx="57759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0"/>
                </a:solidFill>
                <a:latin typeface="+mn-lt"/>
              </a:rPr>
              <a:t>Source: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ITRS2009, 2011 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Design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6EDB4-6878-EA45-A69F-2B0F9436156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This Class: Technique Toolkit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Dynamic Programming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Linear Programming (LP, ILP)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Graph Algorithms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Greedy Algorithms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Randomization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Search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Heuristics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Approximation Algorithms</a:t>
            </a:r>
          </a:p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107" charset="-128"/>
                <a:cs typeface="ＭＳ Ｐゴシック" pitchFamily="-107" charset="-128"/>
              </a:rPr>
              <a:t>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81C39-7FDA-224F-AD45-D3D735FED88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This Class: </a:t>
            </a:r>
            <a:br>
              <a:rPr lang="en-US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Decomposition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Provisioning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Scheduling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Logic Optimization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Covering/gate-mapping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Partitioning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Placement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Routing</a:t>
            </a:r>
          </a:p>
        </p:txBody>
      </p:sp>
      <p:grpSp>
        <p:nvGrpSpPr>
          <p:cNvPr id="92166" name="Group 5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92167" name="Text Box 6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Behavioral 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(C, MATLAB, …)</a:t>
              </a:r>
            </a:p>
          </p:txBody>
        </p:sp>
        <p:sp>
          <p:nvSpPr>
            <p:cNvPr id="92168" name="Text Box 7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RTL</a:t>
              </a:r>
            </a:p>
          </p:txBody>
        </p:sp>
        <p:sp>
          <p:nvSpPr>
            <p:cNvPr id="92169" name="Text Box 8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Gate Netlist</a:t>
              </a:r>
            </a:p>
          </p:txBody>
        </p:sp>
        <p:sp>
          <p:nvSpPr>
            <p:cNvPr id="92170" name="Text Box 9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Layout</a:t>
              </a:r>
            </a:p>
          </p:txBody>
        </p:sp>
        <p:sp>
          <p:nvSpPr>
            <p:cNvPr id="92171" name="Line 10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2" name="Line 11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3" name="Line 12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4" name="Line 13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5" name="Text Box 14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Masks</a:t>
              </a:r>
            </a:p>
          </p:txBody>
        </p:sp>
        <p:sp>
          <p:nvSpPr>
            <p:cNvPr id="92176" name="Text Box 15"/>
            <p:cNvSpPr txBox="1">
              <a:spLocks noChangeArrowheads="1"/>
            </p:cNvSpPr>
            <p:nvPr/>
          </p:nvSpPr>
          <p:spPr bwMode="auto">
            <a:xfrm>
              <a:off x="4790" y="631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Arch. Select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Schedule</a:t>
              </a:r>
            </a:p>
          </p:txBody>
        </p:sp>
        <p:sp>
          <p:nvSpPr>
            <p:cNvPr id="92177" name="Text Box 16"/>
            <p:cNvSpPr txBox="1">
              <a:spLocks noChangeArrowheads="1"/>
            </p:cNvSpPr>
            <p:nvPr/>
          </p:nvSpPr>
          <p:spPr bwMode="auto">
            <a:xfrm>
              <a:off x="4799" y="1296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FSM assign</a:t>
              </a:r>
            </a:p>
          </p:txBody>
        </p:sp>
        <p:sp>
          <p:nvSpPr>
            <p:cNvPr id="92178" name="Text Box 17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Two-level, 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Multilevel opt.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Covering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Retiming</a:t>
              </a:r>
            </a:p>
          </p:txBody>
        </p:sp>
        <p:sp>
          <p:nvSpPr>
            <p:cNvPr id="92179" name="Text Box 18"/>
            <p:cNvSpPr txBox="1">
              <a:spLocks noChangeArrowheads="1"/>
            </p:cNvSpPr>
            <p:nvPr/>
          </p:nvSpPr>
          <p:spPr bwMode="auto">
            <a:xfrm>
              <a:off x="4838" y="2599"/>
              <a:ext cx="8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Placement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7D79-8B7C-604C-99AD-1B7F05214EB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Student Requirements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Reading 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Class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Projects</a:t>
            </a:r>
          </a:p>
          <a:p>
            <a:pPr lvl="1"/>
            <a:r>
              <a:rPr lang="en-US" dirty="0"/>
              <a:t>Will involve programming algorithms	</a:t>
            </a:r>
          </a:p>
          <a:p>
            <a:pPr lvl="1"/>
            <a:r>
              <a:rPr lang="en-US" dirty="0"/>
              <a:t>Roughly weekly</a:t>
            </a:r>
          </a:p>
          <a:p>
            <a:pPr lvl="1"/>
            <a:r>
              <a:rPr lang="en-US" dirty="0"/>
              <a:t>Cumulative build toward an overall mapping goal</a:t>
            </a:r>
          </a:p>
          <a:p>
            <a:pPr lvl="1"/>
            <a:r>
              <a:rPr lang="en-US" dirty="0"/>
              <a:t>Choose what you do for final piece </a:t>
            </a:r>
          </a:p>
          <a:p>
            <a:pPr lvl="2"/>
            <a:r>
              <a:rPr lang="en-US" dirty="0">
                <a:ea typeface="ＭＳ Ｐゴシック" pitchFamily="-107" charset="-128"/>
              </a:rPr>
              <a:t>Last </a:t>
            </a:r>
            <a:r>
              <a:rPr lang="en-US" dirty="0" smtClean="0">
                <a:ea typeface="ＭＳ Ｐゴシック" pitchFamily="-107" charset="-128"/>
              </a:rPr>
              <a:t>month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Must do assign/project to pass course</a:t>
            </a:r>
            <a:endParaRPr lang="en-US" dirty="0" smtClean="0">
              <a:ea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</a:rPr>
              <a:t>Final Exam</a:t>
            </a:r>
            <a:endParaRPr lang="en-US" dirty="0"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DCBCA-CE61-974F-B405-30F63740B5F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Graduate Class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Assume you are here to learn</a:t>
            </a:r>
          </a:p>
          <a:p>
            <a:pPr lvl="1"/>
            <a:r>
              <a:rPr lang="en-US"/>
              <a:t>Motivated</a:t>
            </a:r>
          </a:p>
          <a:p>
            <a:pPr lvl="1"/>
            <a:r>
              <a:rPr lang="en-US"/>
              <a:t>Mature</a:t>
            </a:r>
          </a:p>
          <a:p>
            <a:pPr lvl="1"/>
            <a:r>
              <a:rPr lang="en-US"/>
              <a:t>Not just doing minimal to get by and get a grade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Not plug-in-numbers and get solution</a:t>
            </a:r>
          </a:p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Things may be underspecified</a:t>
            </a:r>
          </a:p>
          <a:p>
            <a:pPr lvl="1"/>
            <a:r>
              <a:rPr lang="en-US"/>
              <a:t>Reason</a:t>
            </a:r>
          </a:p>
          <a:p>
            <a:pPr lvl="1"/>
            <a:r>
              <a:rPr lang="en-US"/>
              <a:t>Ask questions</a:t>
            </a:r>
          </a:p>
          <a:p>
            <a:pPr lvl="1"/>
            <a:r>
              <a:rPr lang="en-US"/>
              <a:t>State assumptions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78F30-E307-DE49-9A5F-7FB8AC29E8B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Materials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Online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</a:rPr>
              <a:t>several on</a:t>
            </a:r>
            <a:r>
              <a:rPr lang="en-US" dirty="0" smtClean="0">
                <a:ea typeface="ＭＳ Ｐゴシック" pitchFamily="-107" charset="-128"/>
              </a:rPr>
              <a:t> canvas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</a:rPr>
              <a:t>Rest on </a:t>
            </a:r>
            <a:r>
              <a:rPr lang="en-US" dirty="0" err="1">
                <a:ea typeface="ＭＳ Ｐゴシック" pitchFamily="-107" charset="-128"/>
              </a:rPr>
              <a:t>Xplore</a:t>
            </a:r>
            <a:r>
              <a:rPr lang="en-US" dirty="0">
                <a:ea typeface="ＭＳ Ｐゴシック" pitchFamily="-107" charset="-128"/>
              </a:rPr>
              <a:t>, ACM DL, web</a:t>
            </a:r>
          </a:p>
          <a:p>
            <a:pPr lvl="3"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</a:rPr>
              <a:t>Linked from syllabus page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online, linked to reading page on web;</a:t>
            </a:r>
            <a:br>
              <a:rPr lang="en-US" dirty="0"/>
            </a:br>
            <a:r>
              <a:rPr lang="en-US" dirty="0"/>
              <a:t>I assume you will download/print/read.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Possible reference texts (on web)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Lecture slides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I’ll try to link to web page by 10am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pitchFamily="-107" charset="-128"/>
              </a:rPr>
              <a:t>you can 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C0F54-9022-D447-BF9F-FB3CB1B3BB2E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Today’s Big Ideas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Human time limiter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Leverage: raise abstraction+fill in details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Problems complex (human, machine)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Decomposition necessary evil (?)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Implement semantics</a:t>
            </a:r>
          </a:p>
          <a:p>
            <a:pPr lvl="1">
              <a:lnSpc>
                <a:spcPct val="90000"/>
              </a:lnSpc>
            </a:pPr>
            <a:r>
              <a:rPr lang="en-US"/>
              <a:t>Exploit freedom to xform to reduce costs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Dominating effects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Problem structure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Optimal solution depend on cost (objective)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C0EE0-6306-E743-BA64-2FDF0C70571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Questions?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A6D6C-3881-C04F-A4B7-41A0FA2044E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Administrivia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Next Lecture W 1/21 (Monday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MLK)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Reading on canvas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Return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Info sheets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Feedback – every lecture – </a:t>
            </a:r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return@end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Web page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3"/>
              </a:rPr>
              <a:t>http://www.seas.upenn.edu/~ese535/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Policies on web page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ea typeface="ＭＳ Ｐゴシック" pitchFamily="-107" charset="-128"/>
              </a:rPr>
              <a:t>READ THIS </a:t>
            </a:r>
            <a:r>
              <a:rPr lang="en-US" dirty="0" smtClean="0">
                <a:ea typeface="ＭＳ Ｐゴシック" pitchFamily="-107" charset="-128"/>
              </a:rPr>
              <a:t>(you are responsible for knowing)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Syllabus linked off page (reading, assign)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Note Piazza group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9CC20-D428-F54C-A8E4-02F257613482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0213" y="808038"/>
          <a:ext cx="7993062" cy="5614987"/>
        </p:xfrm>
        <a:graphic>
          <a:graphicData uri="http://schemas.openxmlformats.org/presentationml/2006/ole">
            <p:oleObj spid="_x0000_s23554" name="Image" r:id="rId4" imgW="8158136" imgH="5731027" progId="">
              <p:embed/>
            </p:oleObj>
          </a:graphicData>
        </a:graphic>
      </p:graphicFrame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241300" y="165100"/>
            <a:ext cx="8229600" cy="6731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The Productivity Gap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4784725" y="6135688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Source: Newton (UCB/GSRC)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48BE3-7F38-D346-95ED-FDA773E8233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Bottleneck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Human brain power is the </a:t>
            </a:r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bottleneck</a:t>
            </a:r>
          </a:p>
          <a:p>
            <a:pPr lvl="1"/>
            <a:r>
              <a:rPr lang="en-US"/>
              <a:t>to producing new designs</a:t>
            </a:r>
          </a:p>
          <a:p>
            <a:pPr lvl="1"/>
            <a:r>
              <a:rPr lang="en-US"/>
              <a:t>to creating new things</a:t>
            </a:r>
          </a:p>
          <a:p>
            <a:pPr lvl="2"/>
            <a:r>
              <a:rPr lang="en-US">
                <a:ea typeface="ＭＳ Ｐゴシック" pitchFamily="-107" charset="-128"/>
              </a:rPr>
              <a:t> (applications of technology)</a:t>
            </a:r>
          </a:p>
          <a:p>
            <a:pPr lvl="1"/>
            <a:r>
              <a:rPr lang="en-US"/>
              <a:t>to making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8267-A80E-1A41-8F1B-83F21AB91CF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Avoiding the Bottleneck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How do we unburden the human?</a:t>
            </a:r>
          </a:p>
          <a:p>
            <a:pPr lvl="1"/>
            <a:r>
              <a:rPr lang="en-US"/>
              <a:t>Take details away from him/her </a:t>
            </a:r>
          </a:p>
          <a:p>
            <a:pPr lvl="2"/>
            <a:r>
              <a:rPr lang="en-US">
                <a:ea typeface="ＭＳ Ｐゴシック" pitchFamily="-107" charset="-128"/>
              </a:rPr>
              <a:t>raise the level of abstraction at which human specifies computation</a:t>
            </a:r>
          </a:p>
          <a:p>
            <a:pPr lvl="1"/>
            <a:r>
              <a:rPr lang="en-US"/>
              <a:t>Pick up the slack</a:t>
            </a:r>
          </a:p>
          <a:p>
            <a:pPr lvl="2"/>
            <a:r>
              <a:rPr lang="en-US">
                <a:ea typeface="ＭＳ Ｐゴシック" pitchFamily="-107" charset="-128"/>
              </a:rPr>
              <a:t>machine take over the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6FD6D-5927-484A-92E9-C3A84F4F7997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2552700" y="1657350"/>
            <a:ext cx="5953125" cy="4591050"/>
            <a:chOff x="1608" y="1044"/>
            <a:chExt cx="3750" cy="2892"/>
          </a:xfrm>
        </p:grpSpPr>
        <p:sp>
          <p:nvSpPr>
            <p:cNvPr id="29818" name="Line 3"/>
            <p:cNvSpPr>
              <a:spLocks noChangeShapeType="1"/>
            </p:cNvSpPr>
            <p:nvPr/>
          </p:nvSpPr>
          <p:spPr bwMode="auto">
            <a:xfrm flipV="1">
              <a:off x="1608" y="1044"/>
              <a:ext cx="0" cy="2892"/>
            </a:xfrm>
            <a:prstGeom prst="line">
              <a:avLst/>
            </a:prstGeom>
            <a:noFill/>
            <a:ln w="76200">
              <a:solidFill>
                <a:srgbClr val="EF91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9" name="Line 4"/>
            <p:cNvSpPr>
              <a:spLocks noChangeShapeType="1"/>
            </p:cNvSpPr>
            <p:nvPr/>
          </p:nvSpPr>
          <p:spPr bwMode="auto">
            <a:xfrm>
              <a:off x="1608" y="3936"/>
              <a:ext cx="3750" cy="0"/>
            </a:xfrm>
            <a:prstGeom prst="line">
              <a:avLst/>
            </a:prstGeom>
            <a:noFill/>
            <a:ln w="76200">
              <a:solidFill>
                <a:srgbClr val="EF91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296863" y="1784350"/>
            <a:ext cx="2209800" cy="3983038"/>
            <a:chOff x="187" y="1124"/>
            <a:chExt cx="1392" cy="2509"/>
          </a:xfrm>
        </p:grpSpPr>
        <p:sp>
          <p:nvSpPr>
            <p:cNvPr id="29813" name="Rectangle 6"/>
            <p:cNvSpPr>
              <a:spLocks noChangeArrowheads="1"/>
            </p:cNvSpPr>
            <p:nvPr/>
          </p:nvSpPr>
          <p:spPr bwMode="auto">
            <a:xfrm>
              <a:off x="414" y="1124"/>
              <a:ext cx="105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DOMAIN </a:t>
              </a:r>
            </a:p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SPECIFIC </a:t>
              </a:r>
            </a:p>
          </p:txBody>
        </p:sp>
        <p:sp>
          <p:nvSpPr>
            <p:cNvPr id="29814" name="Rectangle 7"/>
            <p:cNvSpPr>
              <a:spLocks noChangeArrowheads="1"/>
            </p:cNvSpPr>
            <p:nvPr/>
          </p:nvSpPr>
          <p:spPr bwMode="auto">
            <a:xfrm>
              <a:off x="646" y="2336"/>
              <a:ext cx="48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RTL</a:t>
              </a:r>
            </a:p>
          </p:txBody>
        </p:sp>
        <p:sp>
          <p:nvSpPr>
            <p:cNvPr id="29815" name="Rectangle 8"/>
            <p:cNvSpPr>
              <a:spLocks noChangeArrowheads="1"/>
            </p:cNvSpPr>
            <p:nvPr/>
          </p:nvSpPr>
          <p:spPr bwMode="auto">
            <a:xfrm>
              <a:off x="587" y="2900"/>
              <a:ext cx="64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GATE</a:t>
              </a:r>
            </a:p>
          </p:txBody>
        </p:sp>
        <p:sp>
          <p:nvSpPr>
            <p:cNvPr id="29816" name="Rectangle 9"/>
            <p:cNvSpPr>
              <a:spLocks noChangeArrowheads="1"/>
            </p:cNvSpPr>
            <p:nvPr/>
          </p:nvSpPr>
          <p:spPr bwMode="auto">
            <a:xfrm>
              <a:off x="215" y="3368"/>
              <a:ext cx="136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TRANSISTOR</a:t>
              </a:r>
            </a:p>
          </p:txBody>
        </p:sp>
        <p:sp>
          <p:nvSpPr>
            <p:cNvPr id="29817" name="Rectangle 10"/>
            <p:cNvSpPr>
              <a:spLocks noChangeArrowheads="1"/>
            </p:cNvSpPr>
            <p:nvPr/>
          </p:nvSpPr>
          <p:spPr bwMode="auto">
            <a:xfrm>
              <a:off x="187" y="1868"/>
              <a:ext cx="138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BEHAVIORAL</a:t>
              </a:r>
            </a:p>
          </p:txBody>
        </p:sp>
      </p:grpSp>
      <p:grpSp>
        <p:nvGrpSpPr>
          <p:cNvPr id="29702" name="Group 11"/>
          <p:cNvGrpSpPr>
            <a:grpSpLocks/>
          </p:cNvGrpSpPr>
          <p:nvPr/>
        </p:nvGrpSpPr>
        <p:grpSpPr bwMode="auto">
          <a:xfrm>
            <a:off x="3079750" y="1638300"/>
            <a:ext cx="1701800" cy="4413250"/>
            <a:chOff x="1940" y="1032"/>
            <a:chExt cx="1072" cy="2780"/>
          </a:xfrm>
        </p:grpSpPr>
        <p:sp>
          <p:nvSpPr>
            <p:cNvPr id="29810" name="AutoShape 12"/>
            <p:cNvSpPr>
              <a:spLocks noChangeArrowheads="1"/>
            </p:cNvSpPr>
            <p:nvPr/>
          </p:nvSpPr>
          <p:spPr bwMode="auto">
            <a:xfrm>
              <a:off x="2122" y="1170"/>
              <a:ext cx="697" cy="2642"/>
            </a:xfrm>
            <a:prstGeom prst="upArrow">
              <a:avLst>
                <a:gd name="adj1" fmla="val 50000"/>
                <a:gd name="adj2" fmla="val 189509"/>
              </a:avLst>
            </a:prstGeom>
            <a:solidFill>
              <a:srgbClr val="EF9100"/>
            </a:solidFill>
            <a:ln w="127000">
              <a:solidFill>
                <a:srgbClr val="EF91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1" name="AutoShape 13"/>
            <p:cNvSpPr>
              <a:spLocks noChangeArrowheads="1"/>
            </p:cNvSpPr>
            <p:nvPr/>
          </p:nvSpPr>
          <p:spPr bwMode="auto">
            <a:xfrm>
              <a:off x="1940" y="1766"/>
              <a:ext cx="1039" cy="701"/>
            </a:xfrm>
            <a:prstGeom prst="star16">
              <a:avLst>
                <a:gd name="adj" fmla="val 37500"/>
              </a:avLst>
            </a:prstGeom>
            <a:solidFill>
              <a:srgbClr val="EF9100"/>
            </a:solidFill>
            <a:ln w="76200">
              <a:solidFill>
                <a:srgbClr val="F57B4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2" name="AutoShape 14"/>
            <p:cNvSpPr>
              <a:spLocks noChangeArrowheads="1"/>
            </p:cNvSpPr>
            <p:nvPr/>
          </p:nvSpPr>
          <p:spPr bwMode="auto">
            <a:xfrm>
              <a:off x="1973" y="1032"/>
              <a:ext cx="1039" cy="701"/>
            </a:xfrm>
            <a:prstGeom prst="star16">
              <a:avLst>
                <a:gd name="adj" fmla="val 37500"/>
              </a:avLst>
            </a:prstGeom>
            <a:solidFill>
              <a:srgbClr val="EF9100"/>
            </a:solidFill>
            <a:ln w="76200">
              <a:solidFill>
                <a:srgbClr val="F57B4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03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Design Productivity by Approach</a:t>
            </a:r>
          </a:p>
        </p:txBody>
      </p:sp>
      <p:grpSp>
        <p:nvGrpSpPr>
          <p:cNvPr id="29704" name="Group 16"/>
          <p:cNvGrpSpPr>
            <a:grpSpLocks/>
          </p:cNvGrpSpPr>
          <p:nvPr/>
        </p:nvGrpSpPr>
        <p:grpSpPr bwMode="auto">
          <a:xfrm>
            <a:off x="5205413" y="2936875"/>
            <a:ext cx="738187" cy="523875"/>
            <a:chOff x="3279" y="1850"/>
            <a:chExt cx="465" cy="330"/>
          </a:xfrm>
        </p:grpSpPr>
        <p:sp>
          <p:nvSpPr>
            <p:cNvPr id="29784" name="Rectangle 17"/>
            <p:cNvSpPr>
              <a:spLocks noChangeArrowheads="1"/>
            </p:cNvSpPr>
            <p:nvPr/>
          </p:nvSpPr>
          <p:spPr bwMode="auto">
            <a:xfrm>
              <a:off x="3279" y="1850"/>
              <a:ext cx="431" cy="3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5" name="Rectangle 18" descr="50%"/>
            <p:cNvSpPr>
              <a:spLocks noChangeArrowheads="1"/>
            </p:cNvSpPr>
            <p:nvPr/>
          </p:nvSpPr>
          <p:spPr bwMode="auto">
            <a:xfrm>
              <a:off x="3331" y="1860"/>
              <a:ext cx="91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6" name="Rectangle 19" descr="50%"/>
            <p:cNvSpPr>
              <a:spLocks noChangeArrowheads="1"/>
            </p:cNvSpPr>
            <p:nvPr/>
          </p:nvSpPr>
          <p:spPr bwMode="auto">
            <a:xfrm>
              <a:off x="3400" y="1878"/>
              <a:ext cx="190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7" name="Rectangle 20" descr="50%"/>
            <p:cNvSpPr>
              <a:spLocks noChangeArrowheads="1"/>
            </p:cNvSpPr>
            <p:nvPr/>
          </p:nvSpPr>
          <p:spPr bwMode="auto">
            <a:xfrm>
              <a:off x="3400" y="1902"/>
              <a:ext cx="137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8" name="Rectangle 21" descr="50%"/>
            <p:cNvSpPr>
              <a:spLocks noChangeArrowheads="1"/>
            </p:cNvSpPr>
            <p:nvPr/>
          </p:nvSpPr>
          <p:spPr bwMode="auto">
            <a:xfrm>
              <a:off x="3468" y="1918"/>
              <a:ext cx="108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9" name="Rectangle 22" descr="50%"/>
            <p:cNvSpPr>
              <a:spLocks noChangeArrowheads="1"/>
            </p:cNvSpPr>
            <p:nvPr/>
          </p:nvSpPr>
          <p:spPr bwMode="auto">
            <a:xfrm>
              <a:off x="3460" y="1942"/>
              <a:ext cx="168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0" name="Rectangle 23" descr="50%"/>
            <p:cNvSpPr>
              <a:spLocks noChangeArrowheads="1"/>
            </p:cNvSpPr>
            <p:nvPr/>
          </p:nvSpPr>
          <p:spPr bwMode="auto">
            <a:xfrm>
              <a:off x="3302" y="1963"/>
              <a:ext cx="264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1" name="Rectangle 24" descr="50%"/>
            <p:cNvSpPr>
              <a:spLocks noChangeArrowheads="1"/>
            </p:cNvSpPr>
            <p:nvPr/>
          </p:nvSpPr>
          <p:spPr bwMode="auto">
            <a:xfrm>
              <a:off x="3400" y="1980"/>
              <a:ext cx="274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2" name="Rectangle 25" descr="50%"/>
            <p:cNvSpPr>
              <a:spLocks noChangeArrowheads="1"/>
            </p:cNvSpPr>
            <p:nvPr/>
          </p:nvSpPr>
          <p:spPr bwMode="auto">
            <a:xfrm>
              <a:off x="3407" y="2001"/>
              <a:ext cx="190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3" name="Rectangle 26" descr="50%"/>
            <p:cNvSpPr>
              <a:spLocks noChangeArrowheads="1"/>
            </p:cNvSpPr>
            <p:nvPr/>
          </p:nvSpPr>
          <p:spPr bwMode="auto">
            <a:xfrm>
              <a:off x="3302" y="2026"/>
              <a:ext cx="172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4" name="Rectangle 27" descr="50%"/>
            <p:cNvSpPr>
              <a:spLocks noChangeArrowheads="1"/>
            </p:cNvSpPr>
            <p:nvPr/>
          </p:nvSpPr>
          <p:spPr bwMode="auto">
            <a:xfrm>
              <a:off x="3422" y="2047"/>
              <a:ext cx="161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5" name="Rectangle 28" descr="50%"/>
            <p:cNvSpPr>
              <a:spLocks noChangeArrowheads="1"/>
            </p:cNvSpPr>
            <p:nvPr/>
          </p:nvSpPr>
          <p:spPr bwMode="auto">
            <a:xfrm>
              <a:off x="3468" y="2087"/>
              <a:ext cx="168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6" name="Rectangle 29" descr="50%"/>
            <p:cNvSpPr>
              <a:spLocks noChangeArrowheads="1"/>
            </p:cNvSpPr>
            <p:nvPr/>
          </p:nvSpPr>
          <p:spPr bwMode="auto">
            <a:xfrm>
              <a:off x="3302" y="2112"/>
              <a:ext cx="264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7" name="Rectangle 30" descr="50%"/>
            <p:cNvSpPr>
              <a:spLocks noChangeArrowheads="1"/>
            </p:cNvSpPr>
            <p:nvPr/>
          </p:nvSpPr>
          <p:spPr bwMode="auto">
            <a:xfrm>
              <a:off x="3414" y="2125"/>
              <a:ext cx="260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8" name="Rectangle 31" descr="50%"/>
            <p:cNvSpPr>
              <a:spLocks noChangeArrowheads="1"/>
            </p:cNvSpPr>
            <p:nvPr/>
          </p:nvSpPr>
          <p:spPr bwMode="auto">
            <a:xfrm>
              <a:off x="3422" y="2149"/>
              <a:ext cx="189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9" name="Rectangle 32" descr="50%"/>
            <p:cNvSpPr>
              <a:spLocks noChangeArrowheads="1"/>
            </p:cNvSpPr>
            <p:nvPr/>
          </p:nvSpPr>
          <p:spPr bwMode="auto">
            <a:xfrm>
              <a:off x="3422" y="2066"/>
              <a:ext cx="115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0" name="Rectangle 33"/>
            <p:cNvSpPr>
              <a:spLocks noChangeArrowheads="1"/>
            </p:cNvSpPr>
            <p:nvPr/>
          </p:nvSpPr>
          <p:spPr bwMode="auto">
            <a:xfrm>
              <a:off x="3283" y="1853"/>
              <a:ext cx="401" cy="3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1" name="Rectangle 34"/>
            <p:cNvSpPr>
              <a:spLocks noChangeArrowheads="1"/>
            </p:cNvSpPr>
            <p:nvPr/>
          </p:nvSpPr>
          <p:spPr bwMode="auto">
            <a:xfrm>
              <a:off x="3706" y="1903"/>
              <a:ext cx="20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2" name="Rectangle 35"/>
            <p:cNvSpPr>
              <a:spLocks noChangeArrowheads="1"/>
            </p:cNvSpPr>
            <p:nvPr/>
          </p:nvSpPr>
          <p:spPr bwMode="auto">
            <a:xfrm>
              <a:off x="3706" y="1906"/>
              <a:ext cx="20" cy="2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3" name="Rectangle 36"/>
            <p:cNvSpPr>
              <a:spLocks noChangeArrowheads="1"/>
            </p:cNvSpPr>
            <p:nvPr/>
          </p:nvSpPr>
          <p:spPr bwMode="auto">
            <a:xfrm>
              <a:off x="3709" y="1906"/>
              <a:ext cx="19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4" name="Rectangle 37"/>
            <p:cNvSpPr>
              <a:spLocks noChangeArrowheads="1"/>
            </p:cNvSpPr>
            <p:nvPr/>
          </p:nvSpPr>
          <p:spPr bwMode="auto">
            <a:xfrm>
              <a:off x="3710" y="1906"/>
              <a:ext cx="19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5" name="Rectangle 38"/>
            <p:cNvSpPr>
              <a:spLocks noChangeArrowheads="1"/>
            </p:cNvSpPr>
            <p:nvPr/>
          </p:nvSpPr>
          <p:spPr bwMode="auto">
            <a:xfrm>
              <a:off x="3714" y="1906"/>
              <a:ext cx="19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6" name="Rectangle 39"/>
            <p:cNvSpPr>
              <a:spLocks noChangeArrowheads="1"/>
            </p:cNvSpPr>
            <p:nvPr/>
          </p:nvSpPr>
          <p:spPr bwMode="auto">
            <a:xfrm>
              <a:off x="3716" y="1906"/>
              <a:ext cx="20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7" name="Rectangle 40"/>
            <p:cNvSpPr>
              <a:spLocks noChangeArrowheads="1"/>
            </p:cNvSpPr>
            <p:nvPr/>
          </p:nvSpPr>
          <p:spPr bwMode="auto">
            <a:xfrm>
              <a:off x="3719" y="1906"/>
              <a:ext cx="19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8" name="Rectangle 41"/>
            <p:cNvSpPr>
              <a:spLocks noChangeArrowheads="1"/>
            </p:cNvSpPr>
            <p:nvPr/>
          </p:nvSpPr>
          <p:spPr bwMode="auto">
            <a:xfrm>
              <a:off x="3722" y="1906"/>
              <a:ext cx="20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9" name="Rectangle 42"/>
            <p:cNvSpPr>
              <a:spLocks noChangeArrowheads="1"/>
            </p:cNvSpPr>
            <p:nvPr/>
          </p:nvSpPr>
          <p:spPr bwMode="auto">
            <a:xfrm>
              <a:off x="3725" y="1906"/>
              <a:ext cx="19" cy="2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5" name="Group 43"/>
          <p:cNvGrpSpPr>
            <a:grpSpLocks/>
          </p:cNvGrpSpPr>
          <p:nvPr/>
        </p:nvGrpSpPr>
        <p:grpSpPr bwMode="auto">
          <a:xfrm>
            <a:off x="5138738" y="4319588"/>
            <a:ext cx="874712" cy="628650"/>
            <a:chOff x="3237" y="2721"/>
            <a:chExt cx="551" cy="396"/>
          </a:xfrm>
        </p:grpSpPr>
        <p:sp>
          <p:nvSpPr>
            <p:cNvPr id="29764" name="Rectangle 44"/>
            <p:cNvSpPr>
              <a:spLocks noChangeArrowheads="1"/>
            </p:cNvSpPr>
            <p:nvPr/>
          </p:nvSpPr>
          <p:spPr bwMode="auto">
            <a:xfrm>
              <a:off x="3237" y="2721"/>
              <a:ext cx="551" cy="3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5" name="Group 45"/>
            <p:cNvGrpSpPr>
              <a:grpSpLocks/>
            </p:cNvGrpSpPr>
            <p:nvPr/>
          </p:nvGrpSpPr>
          <p:grpSpPr bwMode="auto">
            <a:xfrm>
              <a:off x="3277" y="2737"/>
              <a:ext cx="484" cy="368"/>
              <a:chOff x="3277" y="2737"/>
              <a:chExt cx="484" cy="368"/>
            </a:xfrm>
          </p:grpSpPr>
          <p:sp>
            <p:nvSpPr>
              <p:cNvPr id="29766" name="AutoShape 46"/>
              <p:cNvSpPr>
                <a:spLocks noChangeArrowheads="1"/>
              </p:cNvSpPr>
              <p:nvPr/>
            </p:nvSpPr>
            <p:spPr bwMode="auto">
              <a:xfrm rot="5400000" flipV="1">
                <a:off x="3269" y="2846"/>
                <a:ext cx="254" cy="3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7 w 21600"/>
                  <a:gd name="T13" fmla="*/ 4800 h 21600"/>
                  <a:gd name="T14" fmla="*/ 17093 w 21600"/>
                  <a:gd name="T15" fmla="*/ 17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7" name="Line 47"/>
              <p:cNvSpPr>
                <a:spLocks noChangeShapeType="1"/>
              </p:cNvSpPr>
              <p:nvPr/>
            </p:nvSpPr>
            <p:spPr bwMode="auto">
              <a:xfrm flipH="1">
                <a:off x="3328" y="2812"/>
                <a:ext cx="41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8" name="Line 48"/>
              <p:cNvSpPr>
                <a:spLocks noChangeShapeType="1"/>
              </p:cNvSpPr>
              <p:nvPr/>
            </p:nvSpPr>
            <p:spPr bwMode="auto">
              <a:xfrm flipH="1">
                <a:off x="3328" y="2893"/>
                <a:ext cx="40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9" name="Rectangle 49"/>
              <p:cNvSpPr>
                <a:spLocks noChangeArrowheads="1"/>
              </p:cNvSpPr>
              <p:nvPr/>
            </p:nvSpPr>
            <p:spPr bwMode="auto">
              <a:xfrm>
                <a:off x="3277" y="2781"/>
                <a:ext cx="51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600" b="1">
                    <a:solidFill>
                      <a:srgbClr val="FFBB00"/>
                    </a:solidFill>
                    <a:latin typeface="Arial" pitchFamily="-107" charset="0"/>
                  </a:rPr>
                  <a:t>a</a:t>
                </a:r>
              </a:p>
            </p:txBody>
          </p:sp>
          <p:sp>
            <p:nvSpPr>
              <p:cNvPr id="29770" name="Rectangle 50"/>
              <p:cNvSpPr>
                <a:spLocks noChangeArrowheads="1"/>
              </p:cNvSpPr>
              <p:nvPr/>
            </p:nvSpPr>
            <p:spPr bwMode="auto">
              <a:xfrm>
                <a:off x="3279" y="2874"/>
                <a:ext cx="53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600" b="1">
                    <a:solidFill>
                      <a:srgbClr val="FFBB00"/>
                    </a:solidFill>
                    <a:latin typeface="Arial" pitchFamily="-107" charset="0"/>
                  </a:rPr>
                  <a:t>b</a:t>
                </a:r>
              </a:p>
            </p:txBody>
          </p:sp>
          <p:sp>
            <p:nvSpPr>
              <p:cNvPr id="29771" name="Line 51"/>
              <p:cNvSpPr>
                <a:spLocks noChangeShapeType="1"/>
              </p:cNvSpPr>
              <p:nvPr/>
            </p:nvSpPr>
            <p:spPr bwMode="auto">
              <a:xfrm>
                <a:off x="3399" y="2960"/>
                <a:ext cx="0" cy="65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2" name="Rectangle 52"/>
              <p:cNvSpPr>
                <a:spLocks noChangeArrowheads="1"/>
              </p:cNvSpPr>
              <p:nvPr/>
            </p:nvSpPr>
            <p:spPr bwMode="auto">
              <a:xfrm>
                <a:off x="3381" y="3034"/>
                <a:ext cx="51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600" b="1">
                    <a:solidFill>
                      <a:srgbClr val="FFBB00"/>
                    </a:solidFill>
                    <a:latin typeface="Arial" pitchFamily="-107" charset="0"/>
                  </a:rPr>
                  <a:t>s</a:t>
                </a:r>
              </a:p>
            </p:txBody>
          </p:sp>
          <p:sp>
            <p:nvSpPr>
              <p:cNvPr id="29773" name="Line 53"/>
              <p:cNvSpPr>
                <a:spLocks noChangeShapeType="1"/>
              </p:cNvSpPr>
              <p:nvPr/>
            </p:nvSpPr>
            <p:spPr bwMode="auto">
              <a:xfrm>
                <a:off x="3419" y="2861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4" name="Rectangle 54"/>
              <p:cNvSpPr>
                <a:spLocks noChangeArrowheads="1"/>
              </p:cNvSpPr>
              <p:nvPr/>
            </p:nvSpPr>
            <p:spPr bwMode="auto">
              <a:xfrm>
                <a:off x="3594" y="2754"/>
                <a:ext cx="48" cy="228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5" name="Line 55"/>
              <p:cNvSpPr>
                <a:spLocks noChangeShapeType="1"/>
              </p:cNvSpPr>
              <p:nvPr/>
            </p:nvSpPr>
            <p:spPr bwMode="auto">
              <a:xfrm>
                <a:off x="3648" y="2861"/>
                <a:ext cx="60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6" name="Rectangle 56"/>
              <p:cNvSpPr>
                <a:spLocks noChangeArrowheads="1"/>
              </p:cNvSpPr>
              <p:nvPr/>
            </p:nvSpPr>
            <p:spPr bwMode="auto">
              <a:xfrm>
                <a:off x="3708" y="2834"/>
                <a:ext cx="53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600" b="1">
                    <a:solidFill>
                      <a:srgbClr val="FFBB00"/>
                    </a:solidFill>
                    <a:latin typeface="Arial" pitchFamily="-107" charset="0"/>
                  </a:rPr>
                  <a:t>q</a:t>
                </a:r>
              </a:p>
            </p:txBody>
          </p:sp>
          <p:sp>
            <p:nvSpPr>
              <p:cNvPr id="29777" name="AutoShape 57"/>
              <p:cNvSpPr>
                <a:spLocks noChangeArrowheads="1"/>
              </p:cNvSpPr>
              <p:nvPr/>
            </p:nvSpPr>
            <p:spPr bwMode="auto">
              <a:xfrm rot="5400000">
                <a:off x="3585" y="2940"/>
                <a:ext cx="22" cy="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8" name="Line 58"/>
              <p:cNvSpPr>
                <a:spLocks noChangeShapeType="1"/>
              </p:cNvSpPr>
              <p:nvPr/>
            </p:nvSpPr>
            <p:spPr bwMode="auto">
              <a:xfrm flipH="1">
                <a:off x="3551" y="2943"/>
                <a:ext cx="35" cy="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9" name="Line 59"/>
              <p:cNvSpPr>
                <a:spLocks noChangeShapeType="1"/>
              </p:cNvSpPr>
              <p:nvPr/>
            </p:nvSpPr>
            <p:spPr bwMode="auto">
              <a:xfrm>
                <a:off x="3551" y="2941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0" name="Rectangle 60"/>
              <p:cNvSpPr>
                <a:spLocks noChangeArrowheads="1"/>
              </p:cNvSpPr>
              <p:nvPr/>
            </p:nvSpPr>
            <p:spPr bwMode="auto">
              <a:xfrm>
                <a:off x="3375" y="2789"/>
                <a:ext cx="46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500" b="1">
                    <a:solidFill>
                      <a:srgbClr val="FFFFFF"/>
                    </a:solidFill>
                    <a:latin typeface="Arial" pitchFamily="-107" charset="0"/>
                  </a:rPr>
                  <a:t>0</a:t>
                </a:r>
              </a:p>
            </p:txBody>
          </p:sp>
          <p:sp>
            <p:nvSpPr>
              <p:cNvPr id="29781" name="Rectangle 61"/>
              <p:cNvSpPr>
                <a:spLocks noChangeArrowheads="1"/>
              </p:cNvSpPr>
              <p:nvPr/>
            </p:nvSpPr>
            <p:spPr bwMode="auto">
              <a:xfrm>
                <a:off x="3377" y="2867"/>
                <a:ext cx="46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500" b="1">
                    <a:solidFill>
                      <a:srgbClr val="FFFFFF"/>
                    </a:solidFill>
                    <a:latin typeface="Arial" pitchFamily="-107" charset="0"/>
                  </a:rPr>
                  <a:t>1</a:t>
                </a:r>
              </a:p>
            </p:txBody>
          </p:sp>
          <p:sp>
            <p:nvSpPr>
              <p:cNvPr id="29782" name="Rectangle 62"/>
              <p:cNvSpPr>
                <a:spLocks noChangeArrowheads="1"/>
              </p:cNvSpPr>
              <p:nvPr/>
            </p:nvSpPr>
            <p:spPr bwMode="auto">
              <a:xfrm>
                <a:off x="3457" y="2790"/>
                <a:ext cx="53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600" b="1">
                    <a:solidFill>
                      <a:srgbClr val="FFBB00"/>
                    </a:solidFill>
                    <a:latin typeface="Arial" pitchFamily="-107" charset="0"/>
                  </a:rPr>
                  <a:t>d</a:t>
                </a:r>
              </a:p>
            </p:txBody>
          </p:sp>
          <p:sp>
            <p:nvSpPr>
              <p:cNvPr id="29783" name="Rectangle 63"/>
              <p:cNvSpPr>
                <a:spLocks noChangeArrowheads="1"/>
              </p:cNvSpPr>
              <p:nvPr/>
            </p:nvSpPr>
            <p:spPr bwMode="auto">
              <a:xfrm>
                <a:off x="3520" y="3041"/>
                <a:ext cx="91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50" tIns="9525" rIns="19050" bIns="9525">
                <a:prstTxWarp prst="textNoShape">
                  <a:avLst/>
                </a:prstTxWarp>
                <a:spAutoFit/>
              </a:bodyPr>
              <a:lstStyle/>
              <a:p>
                <a:pPr defTabSz="36513">
                  <a:lnSpc>
                    <a:spcPct val="90000"/>
                  </a:lnSpc>
                </a:pPr>
                <a:r>
                  <a:rPr lang="en-US" sz="600" b="1">
                    <a:solidFill>
                      <a:srgbClr val="FFBB00"/>
                    </a:solidFill>
                    <a:latin typeface="Arial" pitchFamily="-107" charset="0"/>
                  </a:rPr>
                  <a:t>clk</a:t>
                </a:r>
              </a:p>
            </p:txBody>
          </p:sp>
        </p:grpSp>
      </p:grpSp>
      <p:grpSp>
        <p:nvGrpSpPr>
          <p:cNvPr id="29706" name="Group 64"/>
          <p:cNvGrpSpPr>
            <a:grpSpLocks/>
          </p:cNvGrpSpPr>
          <p:nvPr/>
        </p:nvGrpSpPr>
        <p:grpSpPr bwMode="auto">
          <a:xfrm>
            <a:off x="5321300" y="5224463"/>
            <a:ext cx="603250" cy="528637"/>
            <a:chOff x="3352" y="3291"/>
            <a:chExt cx="380" cy="333"/>
          </a:xfrm>
        </p:grpSpPr>
        <p:sp>
          <p:nvSpPr>
            <p:cNvPr id="29743" name="Rectangle 65"/>
            <p:cNvSpPr>
              <a:spLocks noChangeArrowheads="1"/>
            </p:cNvSpPr>
            <p:nvPr/>
          </p:nvSpPr>
          <p:spPr bwMode="auto">
            <a:xfrm>
              <a:off x="3352" y="3291"/>
              <a:ext cx="380" cy="3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44" name="Group 66"/>
            <p:cNvGrpSpPr>
              <a:grpSpLocks/>
            </p:cNvGrpSpPr>
            <p:nvPr/>
          </p:nvGrpSpPr>
          <p:grpSpPr bwMode="auto">
            <a:xfrm>
              <a:off x="3364" y="3304"/>
              <a:ext cx="350" cy="309"/>
              <a:chOff x="3364" y="3304"/>
              <a:chExt cx="350" cy="309"/>
            </a:xfrm>
          </p:grpSpPr>
          <p:sp>
            <p:nvSpPr>
              <p:cNvPr id="29745" name="Rectangle 67"/>
              <p:cNvSpPr>
                <a:spLocks noChangeArrowheads="1"/>
              </p:cNvSpPr>
              <p:nvPr/>
            </p:nvSpPr>
            <p:spPr bwMode="auto">
              <a:xfrm>
                <a:off x="3550" y="3405"/>
                <a:ext cx="38" cy="127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6" name="Rectangle 68"/>
              <p:cNvSpPr>
                <a:spLocks noChangeArrowheads="1"/>
              </p:cNvSpPr>
              <p:nvPr/>
            </p:nvSpPr>
            <p:spPr bwMode="auto">
              <a:xfrm>
                <a:off x="3550" y="3449"/>
                <a:ext cx="164" cy="2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7" name="Rectangle 69"/>
              <p:cNvSpPr>
                <a:spLocks noChangeArrowheads="1"/>
              </p:cNvSpPr>
              <p:nvPr/>
            </p:nvSpPr>
            <p:spPr bwMode="auto">
              <a:xfrm>
                <a:off x="3538" y="3350"/>
                <a:ext cx="57" cy="6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748" name="Group 70"/>
              <p:cNvGrpSpPr>
                <a:grpSpLocks/>
              </p:cNvGrpSpPr>
              <p:nvPr/>
            </p:nvGrpSpPr>
            <p:grpSpPr bwMode="auto">
              <a:xfrm>
                <a:off x="3450" y="3304"/>
                <a:ext cx="229" cy="72"/>
                <a:chOff x="3450" y="3304"/>
                <a:chExt cx="229" cy="72"/>
              </a:xfrm>
            </p:grpSpPr>
            <p:sp>
              <p:nvSpPr>
                <p:cNvPr id="29762" name="Rectangle 71"/>
                <p:cNvSpPr>
                  <a:spLocks noChangeArrowheads="1"/>
                </p:cNvSpPr>
                <p:nvPr/>
              </p:nvSpPr>
              <p:spPr bwMode="auto">
                <a:xfrm>
                  <a:off x="3450" y="3304"/>
                  <a:ext cx="229" cy="29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63" name="Rectangle 72"/>
                <p:cNvSpPr>
                  <a:spLocks noChangeArrowheads="1"/>
                </p:cNvSpPr>
                <p:nvPr/>
              </p:nvSpPr>
              <p:spPr bwMode="auto">
                <a:xfrm>
                  <a:off x="3548" y="3314"/>
                  <a:ext cx="37" cy="6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749" name="Rectangle 73"/>
              <p:cNvSpPr>
                <a:spLocks noChangeArrowheads="1"/>
              </p:cNvSpPr>
              <p:nvPr/>
            </p:nvSpPr>
            <p:spPr bwMode="auto">
              <a:xfrm>
                <a:off x="3558" y="3367"/>
                <a:ext cx="21" cy="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0" name="Rectangle 74"/>
              <p:cNvSpPr>
                <a:spLocks noChangeArrowheads="1"/>
              </p:cNvSpPr>
              <p:nvPr/>
            </p:nvSpPr>
            <p:spPr bwMode="auto">
              <a:xfrm>
                <a:off x="3558" y="3412"/>
                <a:ext cx="21" cy="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1" name="Rectangle 75"/>
              <p:cNvSpPr>
                <a:spLocks noChangeArrowheads="1"/>
              </p:cNvSpPr>
              <p:nvPr/>
            </p:nvSpPr>
            <p:spPr bwMode="auto">
              <a:xfrm>
                <a:off x="3538" y="3498"/>
                <a:ext cx="57" cy="70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752" name="Group 76"/>
              <p:cNvGrpSpPr>
                <a:grpSpLocks/>
              </p:cNvGrpSpPr>
              <p:nvPr/>
            </p:nvGrpSpPr>
            <p:grpSpPr bwMode="auto">
              <a:xfrm>
                <a:off x="3450" y="3541"/>
                <a:ext cx="229" cy="72"/>
                <a:chOff x="3450" y="3541"/>
                <a:chExt cx="229" cy="72"/>
              </a:xfrm>
            </p:grpSpPr>
            <p:sp>
              <p:nvSpPr>
                <p:cNvPr id="29760" name="Rectangle 77"/>
                <p:cNvSpPr>
                  <a:spLocks noChangeArrowheads="1"/>
                </p:cNvSpPr>
                <p:nvPr/>
              </p:nvSpPr>
              <p:spPr bwMode="auto">
                <a:xfrm>
                  <a:off x="3450" y="3585"/>
                  <a:ext cx="229" cy="2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61" name="Rectangle 78"/>
                <p:cNvSpPr>
                  <a:spLocks noChangeArrowheads="1"/>
                </p:cNvSpPr>
                <p:nvPr/>
              </p:nvSpPr>
              <p:spPr bwMode="auto">
                <a:xfrm>
                  <a:off x="3548" y="3541"/>
                  <a:ext cx="37" cy="6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753" name="Rectangle 79"/>
              <p:cNvSpPr>
                <a:spLocks noChangeArrowheads="1"/>
              </p:cNvSpPr>
              <p:nvPr/>
            </p:nvSpPr>
            <p:spPr bwMode="auto">
              <a:xfrm>
                <a:off x="3556" y="3550"/>
                <a:ext cx="21" cy="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4" name="Rectangle 80"/>
              <p:cNvSpPr>
                <a:spLocks noChangeArrowheads="1"/>
              </p:cNvSpPr>
              <p:nvPr/>
            </p:nvSpPr>
            <p:spPr bwMode="auto">
              <a:xfrm>
                <a:off x="3558" y="3505"/>
                <a:ext cx="21" cy="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5" name="Line 81"/>
              <p:cNvSpPr>
                <a:spLocks noChangeShapeType="1"/>
              </p:cNvSpPr>
              <p:nvPr/>
            </p:nvSpPr>
            <p:spPr bwMode="auto">
              <a:xfrm>
                <a:off x="3439" y="3383"/>
                <a:ext cx="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6" name="Rectangle 82"/>
              <p:cNvSpPr>
                <a:spLocks noChangeArrowheads="1"/>
              </p:cNvSpPr>
              <p:nvPr/>
            </p:nvSpPr>
            <p:spPr bwMode="auto">
              <a:xfrm>
                <a:off x="3435" y="3383"/>
                <a:ext cx="177" cy="16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7" name="Rectangle 83"/>
              <p:cNvSpPr>
                <a:spLocks noChangeArrowheads="1"/>
              </p:cNvSpPr>
              <p:nvPr/>
            </p:nvSpPr>
            <p:spPr bwMode="auto">
              <a:xfrm>
                <a:off x="3438" y="3522"/>
                <a:ext cx="167" cy="17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8" name="Rectangle 84"/>
              <p:cNvSpPr>
                <a:spLocks noChangeArrowheads="1"/>
              </p:cNvSpPr>
              <p:nvPr/>
            </p:nvSpPr>
            <p:spPr bwMode="auto">
              <a:xfrm>
                <a:off x="3436" y="3383"/>
                <a:ext cx="24" cy="156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9" name="Rectangle 85"/>
              <p:cNvSpPr>
                <a:spLocks noChangeArrowheads="1"/>
              </p:cNvSpPr>
              <p:nvPr/>
            </p:nvSpPr>
            <p:spPr bwMode="auto">
              <a:xfrm>
                <a:off x="3364" y="3447"/>
                <a:ext cx="96" cy="18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707" name="Group 86"/>
          <p:cNvGrpSpPr>
            <a:grpSpLocks/>
          </p:cNvGrpSpPr>
          <p:nvPr/>
        </p:nvGrpSpPr>
        <p:grpSpPr bwMode="auto">
          <a:xfrm>
            <a:off x="5262563" y="3660775"/>
            <a:ext cx="681037" cy="542925"/>
            <a:chOff x="3315" y="2306"/>
            <a:chExt cx="429" cy="342"/>
          </a:xfrm>
        </p:grpSpPr>
        <p:sp>
          <p:nvSpPr>
            <p:cNvPr id="29717" name="Rectangle 87"/>
            <p:cNvSpPr>
              <a:spLocks noChangeArrowheads="1"/>
            </p:cNvSpPr>
            <p:nvPr/>
          </p:nvSpPr>
          <p:spPr bwMode="auto">
            <a:xfrm>
              <a:off x="3315" y="2306"/>
              <a:ext cx="397" cy="3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88" descr="50%"/>
            <p:cNvSpPr>
              <a:spLocks noChangeArrowheads="1"/>
            </p:cNvSpPr>
            <p:nvPr/>
          </p:nvSpPr>
          <p:spPr bwMode="auto">
            <a:xfrm>
              <a:off x="3363" y="2317"/>
              <a:ext cx="84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Rectangle 89" descr="50%"/>
            <p:cNvSpPr>
              <a:spLocks noChangeArrowheads="1"/>
            </p:cNvSpPr>
            <p:nvPr/>
          </p:nvSpPr>
          <p:spPr bwMode="auto">
            <a:xfrm>
              <a:off x="3426" y="2335"/>
              <a:ext cx="176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90" descr="50%"/>
            <p:cNvSpPr>
              <a:spLocks noChangeArrowheads="1"/>
            </p:cNvSpPr>
            <p:nvPr/>
          </p:nvSpPr>
          <p:spPr bwMode="auto">
            <a:xfrm>
              <a:off x="3426" y="2360"/>
              <a:ext cx="126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Rectangle 91" descr="50%"/>
            <p:cNvSpPr>
              <a:spLocks noChangeArrowheads="1"/>
            </p:cNvSpPr>
            <p:nvPr/>
          </p:nvSpPr>
          <p:spPr bwMode="auto">
            <a:xfrm>
              <a:off x="3489" y="2376"/>
              <a:ext cx="99" cy="18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92" descr="50%"/>
            <p:cNvSpPr>
              <a:spLocks noChangeArrowheads="1"/>
            </p:cNvSpPr>
            <p:nvPr/>
          </p:nvSpPr>
          <p:spPr bwMode="auto">
            <a:xfrm>
              <a:off x="3483" y="2402"/>
              <a:ext cx="154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93" descr="50%"/>
            <p:cNvSpPr>
              <a:spLocks noChangeArrowheads="1"/>
            </p:cNvSpPr>
            <p:nvPr/>
          </p:nvSpPr>
          <p:spPr bwMode="auto">
            <a:xfrm>
              <a:off x="3335" y="2424"/>
              <a:ext cx="245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94" descr="50%"/>
            <p:cNvSpPr>
              <a:spLocks noChangeArrowheads="1"/>
            </p:cNvSpPr>
            <p:nvPr/>
          </p:nvSpPr>
          <p:spPr bwMode="auto">
            <a:xfrm>
              <a:off x="3426" y="2440"/>
              <a:ext cx="253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95" descr="50%"/>
            <p:cNvSpPr>
              <a:spLocks noChangeArrowheads="1"/>
            </p:cNvSpPr>
            <p:nvPr/>
          </p:nvSpPr>
          <p:spPr bwMode="auto">
            <a:xfrm>
              <a:off x="3433" y="2462"/>
              <a:ext cx="175" cy="17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96" descr="50%"/>
            <p:cNvSpPr>
              <a:spLocks noChangeArrowheads="1"/>
            </p:cNvSpPr>
            <p:nvPr/>
          </p:nvSpPr>
          <p:spPr bwMode="auto">
            <a:xfrm>
              <a:off x="3335" y="2489"/>
              <a:ext cx="159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Rectangle 97" descr="50%"/>
            <p:cNvSpPr>
              <a:spLocks noChangeArrowheads="1"/>
            </p:cNvSpPr>
            <p:nvPr/>
          </p:nvSpPr>
          <p:spPr bwMode="auto">
            <a:xfrm>
              <a:off x="3447" y="2510"/>
              <a:ext cx="148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Rectangle 98" descr="50%"/>
            <p:cNvSpPr>
              <a:spLocks noChangeArrowheads="1"/>
            </p:cNvSpPr>
            <p:nvPr/>
          </p:nvSpPr>
          <p:spPr bwMode="auto">
            <a:xfrm>
              <a:off x="3489" y="2551"/>
              <a:ext cx="155" cy="18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Rectangle 99" descr="50%"/>
            <p:cNvSpPr>
              <a:spLocks noChangeArrowheads="1"/>
            </p:cNvSpPr>
            <p:nvPr/>
          </p:nvSpPr>
          <p:spPr bwMode="auto">
            <a:xfrm>
              <a:off x="3335" y="2578"/>
              <a:ext cx="245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Rectangle 100" descr="50%"/>
            <p:cNvSpPr>
              <a:spLocks noChangeArrowheads="1"/>
            </p:cNvSpPr>
            <p:nvPr/>
          </p:nvSpPr>
          <p:spPr bwMode="auto">
            <a:xfrm>
              <a:off x="3440" y="2591"/>
              <a:ext cx="239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101" descr="50%"/>
            <p:cNvSpPr>
              <a:spLocks noChangeArrowheads="1"/>
            </p:cNvSpPr>
            <p:nvPr/>
          </p:nvSpPr>
          <p:spPr bwMode="auto">
            <a:xfrm>
              <a:off x="3447" y="2616"/>
              <a:ext cx="174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Rectangle 102" descr="50%"/>
            <p:cNvSpPr>
              <a:spLocks noChangeArrowheads="1"/>
            </p:cNvSpPr>
            <p:nvPr/>
          </p:nvSpPr>
          <p:spPr bwMode="auto">
            <a:xfrm>
              <a:off x="3447" y="2530"/>
              <a:ext cx="105" cy="1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Rectangle 103"/>
            <p:cNvSpPr>
              <a:spLocks noChangeArrowheads="1"/>
            </p:cNvSpPr>
            <p:nvPr/>
          </p:nvSpPr>
          <p:spPr bwMode="auto">
            <a:xfrm>
              <a:off x="3318" y="2309"/>
              <a:ext cx="370" cy="3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Rectangle 104"/>
            <p:cNvSpPr>
              <a:spLocks noChangeArrowheads="1"/>
            </p:cNvSpPr>
            <p:nvPr/>
          </p:nvSpPr>
          <p:spPr bwMode="auto">
            <a:xfrm>
              <a:off x="3709" y="2361"/>
              <a:ext cx="1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Rectangle 105"/>
            <p:cNvSpPr>
              <a:spLocks noChangeArrowheads="1"/>
            </p:cNvSpPr>
            <p:nvPr/>
          </p:nvSpPr>
          <p:spPr bwMode="auto">
            <a:xfrm>
              <a:off x="3709" y="2364"/>
              <a:ext cx="18" cy="2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Rectangle 106"/>
            <p:cNvSpPr>
              <a:spLocks noChangeArrowheads="1"/>
            </p:cNvSpPr>
            <p:nvPr/>
          </p:nvSpPr>
          <p:spPr bwMode="auto">
            <a:xfrm>
              <a:off x="3711" y="2364"/>
              <a:ext cx="18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107"/>
            <p:cNvSpPr>
              <a:spLocks noChangeArrowheads="1"/>
            </p:cNvSpPr>
            <p:nvPr/>
          </p:nvSpPr>
          <p:spPr bwMode="auto">
            <a:xfrm>
              <a:off x="3712" y="2364"/>
              <a:ext cx="18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Rectangle 108"/>
            <p:cNvSpPr>
              <a:spLocks noChangeArrowheads="1"/>
            </p:cNvSpPr>
            <p:nvPr/>
          </p:nvSpPr>
          <p:spPr bwMode="auto">
            <a:xfrm>
              <a:off x="3716" y="2364"/>
              <a:ext cx="17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109"/>
            <p:cNvSpPr>
              <a:spLocks noChangeArrowheads="1"/>
            </p:cNvSpPr>
            <p:nvPr/>
          </p:nvSpPr>
          <p:spPr bwMode="auto">
            <a:xfrm>
              <a:off x="3719" y="2364"/>
              <a:ext cx="18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Rectangle 110"/>
            <p:cNvSpPr>
              <a:spLocks noChangeArrowheads="1"/>
            </p:cNvSpPr>
            <p:nvPr/>
          </p:nvSpPr>
          <p:spPr bwMode="auto">
            <a:xfrm>
              <a:off x="3721" y="2364"/>
              <a:ext cx="18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111"/>
            <p:cNvSpPr>
              <a:spLocks noChangeArrowheads="1"/>
            </p:cNvSpPr>
            <p:nvPr/>
          </p:nvSpPr>
          <p:spPr bwMode="auto">
            <a:xfrm>
              <a:off x="3724" y="2364"/>
              <a:ext cx="18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Rectangle 112"/>
            <p:cNvSpPr>
              <a:spLocks noChangeArrowheads="1"/>
            </p:cNvSpPr>
            <p:nvPr/>
          </p:nvSpPr>
          <p:spPr bwMode="auto">
            <a:xfrm>
              <a:off x="3726" y="2364"/>
              <a:ext cx="18" cy="21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708" name="Picture 113"/>
          <p:cNvPicPr>
            <a:picLocks noChangeArrowheads="1"/>
          </p:cNvPicPr>
          <p:nvPr/>
        </p:nvPicPr>
        <p:blipFill>
          <a:blip r:embed="rId3"/>
          <a:srcRect l="7570" t="15390" r="8769" b="21530"/>
          <a:stretch>
            <a:fillRect/>
          </a:stretch>
        </p:blipFill>
        <p:spPr bwMode="auto">
          <a:xfrm>
            <a:off x="4933950" y="1943100"/>
            <a:ext cx="14430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Rectangle 114"/>
          <p:cNvSpPr>
            <a:spLocks noChangeArrowheads="1"/>
          </p:cNvSpPr>
          <p:nvPr/>
        </p:nvSpPr>
        <p:spPr bwMode="auto">
          <a:xfrm>
            <a:off x="6819900" y="1270000"/>
            <a:ext cx="22320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" pitchFamily="-107" charset="0"/>
              </a:rPr>
              <a:t>GATES/WEEK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Arial" pitchFamily="-107" charset="0"/>
              </a:rPr>
              <a:t>(Dataquest)</a:t>
            </a:r>
          </a:p>
        </p:txBody>
      </p:sp>
      <p:grpSp>
        <p:nvGrpSpPr>
          <p:cNvPr id="29710" name="Group 115"/>
          <p:cNvGrpSpPr>
            <a:grpSpLocks/>
          </p:cNvGrpSpPr>
          <p:nvPr/>
        </p:nvGrpSpPr>
        <p:grpSpPr bwMode="auto">
          <a:xfrm>
            <a:off x="7159625" y="2279650"/>
            <a:ext cx="1657350" cy="3525838"/>
            <a:chOff x="4510" y="1436"/>
            <a:chExt cx="1044" cy="2221"/>
          </a:xfrm>
        </p:grpSpPr>
        <p:sp>
          <p:nvSpPr>
            <p:cNvPr id="29712" name="Rectangle 116"/>
            <p:cNvSpPr>
              <a:spLocks noChangeArrowheads="1"/>
            </p:cNvSpPr>
            <p:nvPr/>
          </p:nvSpPr>
          <p:spPr bwMode="auto">
            <a:xfrm>
              <a:off x="4546" y="2864"/>
              <a:ext cx="98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100 - 200 </a:t>
              </a:r>
            </a:p>
          </p:txBody>
        </p:sp>
        <p:sp>
          <p:nvSpPr>
            <p:cNvPr id="29713" name="Rectangle 117"/>
            <p:cNvSpPr>
              <a:spLocks noChangeArrowheads="1"/>
            </p:cNvSpPr>
            <p:nvPr/>
          </p:nvSpPr>
          <p:spPr bwMode="auto">
            <a:xfrm>
              <a:off x="4582" y="2384"/>
              <a:ext cx="93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1K - 2K   </a:t>
              </a:r>
            </a:p>
          </p:txBody>
        </p:sp>
        <p:sp>
          <p:nvSpPr>
            <p:cNvPr id="29714" name="Rectangle 118"/>
            <p:cNvSpPr>
              <a:spLocks noChangeArrowheads="1"/>
            </p:cNvSpPr>
            <p:nvPr/>
          </p:nvSpPr>
          <p:spPr bwMode="auto">
            <a:xfrm>
              <a:off x="4510" y="1964"/>
              <a:ext cx="104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2K - 10K   </a:t>
              </a:r>
            </a:p>
          </p:txBody>
        </p:sp>
        <p:sp>
          <p:nvSpPr>
            <p:cNvPr id="29715" name="Rectangle 119"/>
            <p:cNvSpPr>
              <a:spLocks noChangeArrowheads="1"/>
            </p:cNvSpPr>
            <p:nvPr/>
          </p:nvSpPr>
          <p:spPr bwMode="auto">
            <a:xfrm>
              <a:off x="4524" y="1436"/>
              <a:ext cx="99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8K - 12K  </a:t>
              </a:r>
            </a:p>
          </p:txBody>
        </p:sp>
        <p:sp>
          <p:nvSpPr>
            <p:cNvPr id="29716" name="Rectangle 120"/>
            <p:cNvSpPr>
              <a:spLocks noChangeArrowheads="1"/>
            </p:cNvSpPr>
            <p:nvPr/>
          </p:nvSpPr>
          <p:spPr bwMode="auto">
            <a:xfrm>
              <a:off x="4630" y="3392"/>
              <a:ext cx="76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itchFamily="-107" charset="0"/>
                </a:rPr>
                <a:t>10 - 20 </a:t>
              </a:r>
            </a:p>
          </p:txBody>
        </p:sp>
      </p:grpSp>
      <p:sp>
        <p:nvSpPr>
          <p:cNvPr id="29711" name="Text Box 121"/>
          <p:cNvSpPr txBox="1">
            <a:spLocks noChangeArrowheads="1"/>
          </p:cNvSpPr>
          <p:nvPr/>
        </p:nvSpPr>
        <p:spPr bwMode="auto">
          <a:xfrm>
            <a:off x="4038600" y="6400800"/>
            <a:ext cx="404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Source: Keutzer (UCB EE 244)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7DC5-0309-C141-97DF-D3F36D2E2EF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z="4000">
                <a:ea typeface="ＭＳ Ｐゴシック" pitchFamily="-107" charset="-128"/>
                <a:cs typeface="ＭＳ Ｐゴシック" pitchFamily="-107" charset="-128"/>
              </a:rPr>
              <a:t>To Design, Implement, Verify 10M transistors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854075" y="1951038"/>
            <a:ext cx="1443038" cy="3810000"/>
            <a:chOff x="504" y="1020"/>
            <a:chExt cx="909" cy="2400"/>
          </a:xfrm>
        </p:grpSpPr>
        <p:grpSp>
          <p:nvGrpSpPr>
            <p:cNvPr id="31767" name="Group 5"/>
            <p:cNvGrpSpPr>
              <a:grpSpLocks/>
            </p:cNvGrpSpPr>
            <p:nvPr/>
          </p:nvGrpSpPr>
          <p:grpSpPr bwMode="auto">
            <a:xfrm>
              <a:off x="723" y="1514"/>
              <a:ext cx="465" cy="330"/>
              <a:chOff x="723" y="1514"/>
              <a:chExt cx="465" cy="330"/>
            </a:xfrm>
          </p:grpSpPr>
          <p:sp>
            <p:nvSpPr>
              <p:cNvPr id="31839" name="Rectangle 6"/>
              <p:cNvSpPr>
                <a:spLocks noChangeArrowheads="1"/>
              </p:cNvSpPr>
              <p:nvPr/>
            </p:nvSpPr>
            <p:spPr bwMode="auto">
              <a:xfrm>
                <a:off x="723" y="1514"/>
                <a:ext cx="431" cy="33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0" name="Rectangle 7" descr="50%"/>
              <p:cNvSpPr>
                <a:spLocks noChangeArrowheads="1"/>
              </p:cNvSpPr>
              <p:nvPr/>
            </p:nvSpPr>
            <p:spPr bwMode="auto">
              <a:xfrm>
                <a:off x="775" y="1524"/>
                <a:ext cx="91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1" name="Rectangle 8" descr="50%"/>
              <p:cNvSpPr>
                <a:spLocks noChangeArrowheads="1"/>
              </p:cNvSpPr>
              <p:nvPr/>
            </p:nvSpPr>
            <p:spPr bwMode="auto">
              <a:xfrm>
                <a:off x="844" y="1542"/>
                <a:ext cx="190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2" name="Rectangle 9" descr="50%"/>
              <p:cNvSpPr>
                <a:spLocks noChangeArrowheads="1"/>
              </p:cNvSpPr>
              <p:nvPr/>
            </p:nvSpPr>
            <p:spPr bwMode="auto">
              <a:xfrm>
                <a:off x="844" y="1566"/>
                <a:ext cx="137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3" name="Rectangle 10" descr="50%"/>
              <p:cNvSpPr>
                <a:spLocks noChangeArrowheads="1"/>
              </p:cNvSpPr>
              <p:nvPr/>
            </p:nvSpPr>
            <p:spPr bwMode="auto">
              <a:xfrm>
                <a:off x="912" y="1582"/>
                <a:ext cx="108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4" name="Rectangle 11" descr="50%"/>
              <p:cNvSpPr>
                <a:spLocks noChangeArrowheads="1"/>
              </p:cNvSpPr>
              <p:nvPr/>
            </p:nvSpPr>
            <p:spPr bwMode="auto">
              <a:xfrm>
                <a:off x="904" y="1606"/>
                <a:ext cx="168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5" name="Rectangle 12" descr="50%"/>
              <p:cNvSpPr>
                <a:spLocks noChangeArrowheads="1"/>
              </p:cNvSpPr>
              <p:nvPr/>
            </p:nvSpPr>
            <p:spPr bwMode="auto">
              <a:xfrm>
                <a:off x="746" y="1627"/>
                <a:ext cx="264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6" name="Rectangle 13" descr="50%"/>
              <p:cNvSpPr>
                <a:spLocks noChangeArrowheads="1"/>
              </p:cNvSpPr>
              <p:nvPr/>
            </p:nvSpPr>
            <p:spPr bwMode="auto">
              <a:xfrm>
                <a:off x="844" y="1644"/>
                <a:ext cx="274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7" name="Rectangle 14" descr="50%"/>
              <p:cNvSpPr>
                <a:spLocks noChangeArrowheads="1"/>
              </p:cNvSpPr>
              <p:nvPr/>
            </p:nvSpPr>
            <p:spPr bwMode="auto">
              <a:xfrm>
                <a:off x="851" y="1665"/>
                <a:ext cx="190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8" name="Rectangle 15" descr="50%"/>
              <p:cNvSpPr>
                <a:spLocks noChangeArrowheads="1"/>
              </p:cNvSpPr>
              <p:nvPr/>
            </p:nvSpPr>
            <p:spPr bwMode="auto">
              <a:xfrm>
                <a:off x="746" y="1690"/>
                <a:ext cx="172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9" name="Rectangle 16" descr="50%"/>
              <p:cNvSpPr>
                <a:spLocks noChangeArrowheads="1"/>
              </p:cNvSpPr>
              <p:nvPr/>
            </p:nvSpPr>
            <p:spPr bwMode="auto">
              <a:xfrm>
                <a:off x="866" y="1711"/>
                <a:ext cx="161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0" name="Rectangle 17" descr="50%"/>
              <p:cNvSpPr>
                <a:spLocks noChangeArrowheads="1"/>
              </p:cNvSpPr>
              <p:nvPr/>
            </p:nvSpPr>
            <p:spPr bwMode="auto">
              <a:xfrm>
                <a:off x="912" y="1751"/>
                <a:ext cx="168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1" name="Rectangle 18" descr="50%"/>
              <p:cNvSpPr>
                <a:spLocks noChangeArrowheads="1"/>
              </p:cNvSpPr>
              <p:nvPr/>
            </p:nvSpPr>
            <p:spPr bwMode="auto">
              <a:xfrm>
                <a:off x="746" y="1776"/>
                <a:ext cx="264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2" name="Rectangle 19" descr="50%"/>
              <p:cNvSpPr>
                <a:spLocks noChangeArrowheads="1"/>
              </p:cNvSpPr>
              <p:nvPr/>
            </p:nvSpPr>
            <p:spPr bwMode="auto">
              <a:xfrm>
                <a:off x="858" y="1789"/>
                <a:ext cx="260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3" name="Rectangle 20" descr="50%"/>
              <p:cNvSpPr>
                <a:spLocks noChangeArrowheads="1"/>
              </p:cNvSpPr>
              <p:nvPr/>
            </p:nvSpPr>
            <p:spPr bwMode="auto">
              <a:xfrm>
                <a:off x="866" y="1813"/>
                <a:ext cx="189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4" name="Rectangle 21" descr="50%"/>
              <p:cNvSpPr>
                <a:spLocks noChangeArrowheads="1"/>
              </p:cNvSpPr>
              <p:nvPr/>
            </p:nvSpPr>
            <p:spPr bwMode="auto">
              <a:xfrm>
                <a:off x="866" y="1730"/>
                <a:ext cx="115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5" name="Rectangle 22"/>
              <p:cNvSpPr>
                <a:spLocks noChangeArrowheads="1"/>
              </p:cNvSpPr>
              <p:nvPr/>
            </p:nvSpPr>
            <p:spPr bwMode="auto">
              <a:xfrm>
                <a:off x="727" y="1517"/>
                <a:ext cx="401" cy="31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6" name="Rectangle 23"/>
              <p:cNvSpPr>
                <a:spLocks noChangeArrowheads="1"/>
              </p:cNvSpPr>
              <p:nvPr/>
            </p:nvSpPr>
            <p:spPr bwMode="auto">
              <a:xfrm>
                <a:off x="1150" y="1567"/>
                <a:ext cx="20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7" name="Rectangle 24"/>
              <p:cNvSpPr>
                <a:spLocks noChangeArrowheads="1"/>
              </p:cNvSpPr>
              <p:nvPr/>
            </p:nvSpPr>
            <p:spPr bwMode="auto">
              <a:xfrm>
                <a:off x="1150" y="1570"/>
                <a:ext cx="20" cy="21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8" name="Rectangle 25"/>
              <p:cNvSpPr>
                <a:spLocks noChangeArrowheads="1"/>
              </p:cNvSpPr>
              <p:nvPr/>
            </p:nvSpPr>
            <p:spPr bwMode="auto">
              <a:xfrm>
                <a:off x="1153" y="1570"/>
                <a:ext cx="19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9" name="Rectangle 26"/>
              <p:cNvSpPr>
                <a:spLocks noChangeArrowheads="1"/>
              </p:cNvSpPr>
              <p:nvPr/>
            </p:nvSpPr>
            <p:spPr bwMode="auto">
              <a:xfrm>
                <a:off x="1154" y="1570"/>
                <a:ext cx="19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0" name="Rectangle 27"/>
              <p:cNvSpPr>
                <a:spLocks noChangeArrowheads="1"/>
              </p:cNvSpPr>
              <p:nvPr/>
            </p:nvSpPr>
            <p:spPr bwMode="auto">
              <a:xfrm>
                <a:off x="1158" y="1570"/>
                <a:ext cx="19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1" name="Rectangle 28"/>
              <p:cNvSpPr>
                <a:spLocks noChangeArrowheads="1"/>
              </p:cNvSpPr>
              <p:nvPr/>
            </p:nvSpPr>
            <p:spPr bwMode="auto">
              <a:xfrm>
                <a:off x="1160" y="1570"/>
                <a:ext cx="20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2" name="Rectangle 29"/>
              <p:cNvSpPr>
                <a:spLocks noChangeArrowheads="1"/>
              </p:cNvSpPr>
              <p:nvPr/>
            </p:nvSpPr>
            <p:spPr bwMode="auto">
              <a:xfrm>
                <a:off x="1163" y="1570"/>
                <a:ext cx="19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3" name="Rectangle 30"/>
              <p:cNvSpPr>
                <a:spLocks noChangeArrowheads="1"/>
              </p:cNvSpPr>
              <p:nvPr/>
            </p:nvSpPr>
            <p:spPr bwMode="auto">
              <a:xfrm>
                <a:off x="1166" y="1570"/>
                <a:ext cx="20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4" name="Rectangle 31"/>
              <p:cNvSpPr>
                <a:spLocks noChangeArrowheads="1"/>
              </p:cNvSpPr>
              <p:nvPr/>
            </p:nvSpPr>
            <p:spPr bwMode="auto">
              <a:xfrm>
                <a:off x="1169" y="1570"/>
                <a:ext cx="19" cy="2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68" name="Group 32"/>
            <p:cNvGrpSpPr>
              <a:grpSpLocks/>
            </p:cNvGrpSpPr>
            <p:nvPr/>
          </p:nvGrpSpPr>
          <p:grpSpPr bwMode="auto">
            <a:xfrm>
              <a:off x="633" y="2517"/>
              <a:ext cx="551" cy="396"/>
              <a:chOff x="633" y="2517"/>
              <a:chExt cx="551" cy="396"/>
            </a:xfrm>
          </p:grpSpPr>
          <p:sp>
            <p:nvSpPr>
              <p:cNvPr id="31819" name="Rectangle 33"/>
              <p:cNvSpPr>
                <a:spLocks noChangeArrowheads="1"/>
              </p:cNvSpPr>
              <p:nvPr/>
            </p:nvSpPr>
            <p:spPr bwMode="auto">
              <a:xfrm>
                <a:off x="633" y="2517"/>
                <a:ext cx="551" cy="39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1820" name="Group 34"/>
              <p:cNvGrpSpPr>
                <a:grpSpLocks/>
              </p:cNvGrpSpPr>
              <p:nvPr/>
            </p:nvGrpSpPr>
            <p:grpSpPr bwMode="auto">
              <a:xfrm>
                <a:off x="673" y="2533"/>
                <a:ext cx="484" cy="368"/>
                <a:chOff x="673" y="2533"/>
                <a:chExt cx="484" cy="368"/>
              </a:xfrm>
            </p:grpSpPr>
            <p:sp>
              <p:nvSpPr>
                <p:cNvPr id="31821" name="AutoShape 3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665" y="2642"/>
                  <a:ext cx="254" cy="36"/>
                </a:xfrm>
                <a:custGeom>
                  <a:avLst/>
                  <a:gdLst>
                    <a:gd name="T0" fmla="*/ 3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7 w 21600"/>
                    <a:gd name="T13" fmla="*/ 4800 h 21600"/>
                    <a:gd name="T14" fmla="*/ 17093 w 21600"/>
                    <a:gd name="T15" fmla="*/ 174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724" y="2608"/>
                  <a:ext cx="41" cy="0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724" y="2689"/>
                  <a:ext cx="40" cy="0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4" name="Rectangle 38"/>
                <p:cNvSpPr>
                  <a:spLocks noChangeArrowheads="1"/>
                </p:cNvSpPr>
                <p:nvPr/>
              </p:nvSpPr>
              <p:spPr bwMode="auto">
                <a:xfrm>
                  <a:off x="673" y="2577"/>
                  <a:ext cx="51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600" b="1">
                      <a:solidFill>
                        <a:srgbClr val="FFBB00"/>
                      </a:solidFill>
                      <a:latin typeface="Arial" pitchFamily="-107" charset="0"/>
                    </a:rPr>
                    <a:t>a</a:t>
                  </a:r>
                </a:p>
              </p:txBody>
            </p:sp>
            <p:sp>
              <p:nvSpPr>
                <p:cNvPr id="31825" name="Rectangle 39"/>
                <p:cNvSpPr>
                  <a:spLocks noChangeArrowheads="1"/>
                </p:cNvSpPr>
                <p:nvPr/>
              </p:nvSpPr>
              <p:spPr bwMode="auto">
                <a:xfrm>
                  <a:off x="675" y="2670"/>
                  <a:ext cx="53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600" b="1">
                      <a:solidFill>
                        <a:srgbClr val="FFBB00"/>
                      </a:solidFill>
                      <a:latin typeface="Arial" pitchFamily="-107" charset="0"/>
                    </a:rPr>
                    <a:t>b</a:t>
                  </a:r>
                </a:p>
              </p:txBody>
            </p:sp>
            <p:sp>
              <p:nvSpPr>
                <p:cNvPr id="31826" name="Line 40"/>
                <p:cNvSpPr>
                  <a:spLocks noChangeShapeType="1"/>
                </p:cNvSpPr>
                <p:nvPr/>
              </p:nvSpPr>
              <p:spPr bwMode="auto">
                <a:xfrm>
                  <a:off x="795" y="2756"/>
                  <a:ext cx="0" cy="65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7" name="Rectangle 41"/>
                <p:cNvSpPr>
                  <a:spLocks noChangeArrowheads="1"/>
                </p:cNvSpPr>
                <p:nvPr/>
              </p:nvSpPr>
              <p:spPr bwMode="auto">
                <a:xfrm>
                  <a:off x="777" y="2830"/>
                  <a:ext cx="51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600" b="1">
                      <a:solidFill>
                        <a:srgbClr val="FFBB00"/>
                      </a:solidFill>
                      <a:latin typeface="Arial" pitchFamily="-107" charset="0"/>
                    </a:rPr>
                    <a:t>s</a:t>
                  </a:r>
                </a:p>
              </p:txBody>
            </p:sp>
            <p:sp>
              <p:nvSpPr>
                <p:cNvPr id="31828" name="Line 42"/>
                <p:cNvSpPr>
                  <a:spLocks noChangeShapeType="1"/>
                </p:cNvSpPr>
                <p:nvPr/>
              </p:nvSpPr>
              <p:spPr bwMode="auto">
                <a:xfrm>
                  <a:off x="815" y="2657"/>
                  <a:ext cx="167" cy="0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29" name="Rectangle 43"/>
                <p:cNvSpPr>
                  <a:spLocks noChangeArrowheads="1"/>
                </p:cNvSpPr>
                <p:nvPr/>
              </p:nvSpPr>
              <p:spPr bwMode="auto">
                <a:xfrm>
                  <a:off x="990" y="2550"/>
                  <a:ext cx="48" cy="228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0" name="Line 44"/>
                <p:cNvSpPr>
                  <a:spLocks noChangeShapeType="1"/>
                </p:cNvSpPr>
                <p:nvPr/>
              </p:nvSpPr>
              <p:spPr bwMode="auto">
                <a:xfrm>
                  <a:off x="1044" y="2657"/>
                  <a:ext cx="60" cy="0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1" name="Rectangle 45"/>
                <p:cNvSpPr>
                  <a:spLocks noChangeArrowheads="1"/>
                </p:cNvSpPr>
                <p:nvPr/>
              </p:nvSpPr>
              <p:spPr bwMode="auto">
                <a:xfrm>
                  <a:off x="1104" y="2630"/>
                  <a:ext cx="53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600" b="1">
                      <a:solidFill>
                        <a:srgbClr val="FFBB00"/>
                      </a:solidFill>
                      <a:latin typeface="Arial" pitchFamily="-107" charset="0"/>
                    </a:rPr>
                    <a:t>q</a:t>
                  </a:r>
                </a:p>
              </p:txBody>
            </p:sp>
            <p:sp>
              <p:nvSpPr>
                <p:cNvPr id="31832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981" y="2736"/>
                  <a:ext cx="22" cy="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25400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3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947" y="2739"/>
                  <a:ext cx="35" cy="0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4" name="Line 48"/>
                <p:cNvSpPr>
                  <a:spLocks noChangeShapeType="1"/>
                </p:cNvSpPr>
                <p:nvPr/>
              </p:nvSpPr>
              <p:spPr bwMode="auto">
                <a:xfrm>
                  <a:off x="947" y="2737"/>
                  <a:ext cx="0" cy="90"/>
                </a:xfrm>
                <a:prstGeom prst="line">
                  <a:avLst/>
                </a:prstGeom>
                <a:noFill/>
                <a:ln w="254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35" name="Rectangle 49"/>
                <p:cNvSpPr>
                  <a:spLocks noChangeArrowheads="1"/>
                </p:cNvSpPr>
                <p:nvPr/>
              </p:nvSpPr>
              <p:spPr bwMode="auto">
                <a:xfrm>
                  <a:off x="771" y="2585"/>
                  <a:ext cx="46" cy="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500" b="1">
                      <a:solidFill>
                        <a:srgbClr val="FFFFFF"/>
                      </a:solidFill>
                      <a:latin typeface="Arial" pitchFamily="-107" charset="0"/>
                    </a:rPr>
                    <a:t>0</a:t>
                  </a:r>
                </a:p>
              </p:txBody>
            </p:sp>
            <p:sp>
              <p:nvSpPr>
                <p:cNvPr id="31836" name="Rectangle 50"/>
                <p:cNvSpPr>
                  <a:spLocks noChangeArrowheads="1"/>
                </p:cNvSpPr>
                <p:nvPr/>
              </p:nvSpPr>
              <p:spPr bwMode="auto">
                <a:xfrm>
                  <a:off x="773" y="2663"/>
                  <a:ext cx="46" cy="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500" b="1">
                      <a:solidFill>
                        <a:srgbClr val="FFFFFF"/>
                      </a:solidFill>
                      <a:latin typeface="Arial" pitchFamily="-107" charset="0"/>
                    </a:rPr>
                    <a:t>1</a:t>
                  </a:r>
                </a:p>
              </p:txBody>
            </p:sp>
            <p:sp>
              <p:nvSpPr>
                <p:cNvPr id="31837" name="Rectangle 51"/>
                <p:cNvSpPr>
                  <a:spLocks noChangeArrowheads="1"/>
                </p:cNvSpPr>
                <p:nvPr/>
              </p:nvSpPr>
              <p:spPr bwMode="auto">
                <a:xfrm>
                  <a:off x="853" y="2586"/>
                  <a:ext cx="53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600" b="1">
                      <a:solidFill>
                        <a:srgbClr val="FFBB00"/>
                      </a:solidFill>
                      <a:latin typeface="Arial" pitchFamily="-107" charset="0"/>
                    </a:rPr>
                    <a:t>d</a:t>
                  </a:r>
                </a:p>
              </p:txBody>
            </p:sp>
            <p:sp>
              <p:nvSpPr>
                <p:cNvPr id="31838" name="Rectangle 52"/>
                <p:cNvSpPr>
                  <a:spLocks noChangeArrowheads="1"/>
                </p:cNvSpPr>
                <p:nvPr/>
              </p:nvSpPr>
              <p:spPr bwMode="auto">
                <a:xfrm>
                  <a:off x="916" y="2837"/>
                  <a:ext cx="91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9050" tIns="9525" rIns="19050" bIns="9525">
                  <a:prstTxWarp prst="textNoShape">
                    <a:avLst/>
                  </a:prstTxWarp>
                  <a:spAutoFit/>
                </a:bodyPr>
                <a:lstStyle/>
                <a:p>
                  <a:pPr defTabSz="36513">
                    <a:lnSpc>
                      <a:spcPct val="90000"/>
                    </a:lnSpc>
                  </a:pPr>
                  <a:r>
                    <a:rPr lang="en-US" sz="600" b="1">
                      <a:solidFill>
                        <a:srgbClr val="FFBB00"/>
                      </a:solidFill>
                      <a:latin typeface="Arial" pitchFamily="-107" charset="0"/>
                    </a:rPr>
                    <a:t>clk</a:t>
                  </a:r>
                </a:p>
              </p:txBody>
            </p:sp>
          </p:grpSp>
        </p:grpSp>
        <p:grpSp>
          <p:nvGrpSpPr>
            <p:cNvPr id="31769" name="Group 53"/>
            <p:cNvGrpSpPr>
              <a:grpSpLocks/>
            </p:cNvGrpSpPr>
            <p:nvPr/>
          </p:nvGrpSpPr>
          <p:grpSpPr bwMode="auto">
            <a:xfrm>
              <a:off x="748" y="3087"/>
              <a:ext cx="380" cy="333"/>
              <a:chOff x="748" y="3087"/>
              <a:chExt cx="380" cy="333"/>
            </a:xfrm>
          </p:grpSpPr>
          <p:sp>
            <p:nvSpPr>
              <p:cNvPr id="31798" name="Rectangle 54"/>
              <p:cNvSpPr>
                <a:spLocks noChangeArrowheads="1"/>
              </p:cNvSpPr>
              <p:nvPr/>
            </p:nvSpPr>
            <p:spPr bwMode="auto">
              <a:xfrm>
                <a:off x="748" y="3087"/>
                <a:ext cx="380" cy="3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1799" name="Group 55"/>
              <p:cNvGrpSpPr>
                <a:grpSpLocks/>
              </p:cNvGrpSpPr>
              <p:nvPr/>
            </p:nvGrpSpPr>
            <p:grpSpPr bwMode="auto">
              <a:xfrm>
                <a:off x="760" y="3100"/>
                <a:ext cx="350" cy="309"/>
                <a:chOff x="760" y="3100"/>
                <a:chExt cx="350" cy="309"/>
              </a:xfrm>
            </p:grpSpPr>
            <p:sp>
              <p:nvSpPr>
                <p:cNvPr id="31800" name="Rectangle 56"/>
                <p:cNvSpPr>
                  <a:spLocks noChangeArrowheads="1"/>
                </p:cNvSpPr>
                <p:nvPr/>
              </p:nvSpPr>
              <p:spPr bwMode="auto">
                <a:xfrm>
                  <a:off x="946" y="3201"/>
                  <a:ext cx="38" cy="12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1" name="Rectangle 57"/>
                <p:cNvSpPr>
                  <a:spLocks noChangeArrowheads="1"/>
                </p:cNvSpPr>
                <p:nvPr/>
              </p:nvSpPr>
              <p:spPr bwMode="auto">
                <a:xfrm>
                  <a:off x="946" y="3245"/>
                  <a:ext cx="164" cy="2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2" name="Rectangle 58"/>
                <p:cNvSpPr>
                  <a:spLocks noChangeArrowheads="1"/>
                </p:cNvSpPr>
                <p:nvPr/>
              </p:nvSpPr>
              <p:spPr bwMode="auto">
                <a:xfrm>
                  <a:off x="934" y="3146"/>
                  <a:ext cx="57" cy="6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803" name="Group 59"/>
                <p:cNvGrpSpPr>
                  <a:grpSpLocks/>
                </p:cNvGrpSpPr>
                <p:nvPr/>
              </p:nvGrpSpPr>
              <p:grpSpPr bwMode="auto">
                <a:xfrm>
                  <a:off x="846" y="3100"/>
                  <a:ext cx="229" cy="72"/>
                  <a:chOff x="846" y="3100"/>
                  <a:chExt cx="229" cy="72"/>
                </a:xfrm>
              </p:grpSpPr>
              <p:sp>
                <p:nvSpPr>
                  <p:cNvPr id="31817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100"/>
                    <a:ext cx="229" cy="29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1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944" y="3110"/>
                    <a:ext cx="37" cy="6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04" name="Rectangle 62"/>
                <p:cNvSpPr>
                  <a:spLocks noChangeArrowheads="1"/>
                </p:cNvSpPr>
                <p:nvPr/>
              </p:nvSpPr>
              <p:spPr bwMode="auto">
                <a:xfrm>
                  <a:off x="954" y="3163"/>
                  <a:ext cx="21" cy="1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5" name="Rectangle 63"/>
                <p:cNvSpPr>
                  <a:spLocks noChangeArrowheads="1"/>
                </p:cNvSpPr>
                <p:nvPr/>
              </p:nvSpPr>
              <p:spPr bwMode="auto">
                <a:xfrm>
                  <a:off x="954" y="3208"/>
                  <a:ext cx="21" cy="0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6" name="Rectangle 64"/>
                <p:cNvSpPr>
                  <a:spLocks noChangeArrowheads="1"/>
                </p:cNvSpPr>
                <p:nvPr/>
              </p:nvSpPr>
              <p:spPr bwMode="auto">
                <a:xfrm>
                  <a:off x="934" y="3294"/>
                  <a:ext cx="57" cy="70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1807" name="Group 65"/>
                <p:cNvGrpSpPr>
                  <a:grpSpLocks/>
                </p:cNvGrpSpPr>
                <p:nvPr/>
              </p:nvGrpSpPr>
              <p:grpSpPr bwMode="auto">
                <a:xfrm>
                  <a:off x="846" y="3337"/>
                  <a:ext cx="229" cy="72"/>
                  <a:chOff x="846" y="3337"/>
                  <a:chExt cx="229" cy="72"/>
                </a:xfrm>
              </p:grpSpPr>
              <p:sp>
                <p:nvSpPr>
                  <p:cNvPr id="3181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81"/>
                    <a:ext cx="229" cy="28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1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944" y="3337"/>
                    <a:ext cx="37" cy="6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808" name="Rectangle 68"/>
                <p:cNvSpPr>
                  <a:spLocks noChangeArrowheads="1"/>
                </p:cNvSpPr>
                <p:nvPr/>
              </p:nvSpPr>
              <p:spPr bwMode="auto">
                <a:xfrm>
                  <a:off x="952" y="3346"/>
                  <a:ext cx="21" cy="1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09" name="Rectangle 69"/>
                <p:cNvSpPr>
                  <a:spLocks noChangeArrowheads="1"/>
                </p:cNvSpPr>
                <p:nvPr/>
              </p:nvSpPr>
              <p:spPr bwMode="auto">
                <a:xfrm>
                  <a:off x="954" y="3301"/>
                  <a:ext cx="21" cy="1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0" name="Line 70"/>
                <p:cNvSpPr>
                  <a:spLocks noChangeShapeType="1"/>
                </p:cNvSpPr>
                <p:nvPr/>
              </p:nvSpPr>
              <p:spPr bwMode="auto">
                <a:xfrm>
                  <a:off x="835" y="3179"/>
                  <a:ext cx="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1" name="Rectangle 71"/>
                <p:cNvSpPr>
                  <a:spLocks noChangeArrowheads="1"/>
                </p:cNvSpPr>
                <p:nvPr/>
              </p:nvSpPr>
              <p:spPr bwMode="auto">
                <a:xfrm>
                  <a:off x="831" y="3179"/>
                  <a:ext cx="177" cy="1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2" name="Rectangle 72"/>
                <p:cNvSpPr>
                  <a:spLocks noChangeArrowheads="1"/>
                </p:cNvSpPr>
                <p:nvPr/>
              </p:nvSpPr>
              <p:spPr bwMode="auto">
                <a:xfrm>
                  <a:off x="834" y="3318"/>
                  <a:ext cx="167" cy="1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3" name="Rectangle 73"/>
                <p:cNvSpPr>
                  <a:spLocks noChangeArrowheads="1"/>
                </p:cNvSpPr>
                <p:nvPr/>
              </p:nvSpPr>
              <p:spPr bwMode="auto">
                <a:xfrm>
                  <a:off x="832" y="3179"/>
                  <a:ext cx="24" cy="15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14" name="Rectangle 74"/>
                <p:cNvSpPr>
                  <a:spLocks noChangeArrowheads="1"/>
                </p:cNvSpPr>
                <p:nvPr/>
              </p:nvSpPr>
              <p:spPr bwMode="auto">
                <a:xfrm>
                  <a:off x="760" y="3243"/>
                  <a:ext cx="96" cy="18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70" name="Group 75"/>
            <p:cNvGrpSpPr>
              <a:grpSpLocks/>
            </p:cNvGrpSpPr>
            <p:nvPr/>
          </p:nvGrpSpPr>
          <p:grpSpPr bwMode="auto">
            <a:xfrm>
              <a:off x="735" y="2018"/>
              <a:ext cx="429" cy="342"/>
              <a:chOff x="735" y="2018"/>
              <a:chExt cx="429" cy="342"/>
            </a:xfrm>
          </p:grpSpPr>
          <p:sp>
            <p:nvSpPr>
              <p:cNvPr id="31772" name="Rectangle 76"/>
              <p:cNvSpPr>
                <a:spLocks noChangeArrowheads="1"/>
              </p:cNvSpPr>
              <p:nvPr/>
            </p:nvSpPr>
            <p:spPr bwMode="auto">
              <a:xfrm>
                <a:off x="735" y="2018"/>
                <a:ext cx="397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3" name="Rectangle 77" descr="50%"/>
              <p:cNvSpPr>
                <a:spLocks noChangeArrowheads="1"/>
              </p:cNvSpPr>
              <p:nvPr/>
            </p:nvSpPr>
            <p:spPr bwMode="auto">
              <a:xfrm>
                <a:off x="783" y="2029"/>
                <a:ext cx="84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4" name="Rectangle 78" descr="50%"/>
              <p:cNvSpPr>
                <a:spLocks noChangeArrowheads="1"/>
              </p:cNvSpPr>
              <p:nvPr/>
            </p:nvSpPr>
            <p:spPr bwMode="auto">
              <a:xfrm>
                <a:off x="846" y="2047"/>
                <a:ext cx="176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5" name="Rectangle 79" descr="50%"/>
              <p:cNvSpPr>
                <a:spLocks noChangeArrowheads="1"/>
              </p:cNvSpPr>
              <p:nvPr/>
            </p:nvSpPr>
            <p:spPr bwMode="auto">
              <a:xfrm>
                <a:off x="846" y="2072"/>
                <a:ext cx="126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6" name="Rectangle 80" descr="50%"/>
              <p:cNvSpPr>
                <a:spLocks noChangeArrowheads="1"/>
              </p:cNvSpPr>
              <p:nvPr/>
            </p:nvSpPr>
            <p:spPr bwMode="auto">
              <a:xfrm>
                <a:off x="909" y="2088"/>
                <a:ext cx="99" cy="18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7" name="Rectangle 81" descr="50%"/>
              <p:cNvSpPr>
                <a:spLocks noChangeArrowheads="1"/>
              </p:cNvSpPr>
              <p:nvPr/>
            </p:nvSpPr>
            <p:spPr bwMode="auto">
              <a:xfrm>
                <a:off x="903" y="2114"/>
                <a:ext cx="154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8" name="Rectangle 82" descr="50%"/>
              <p:cNvSpPr>
                <a:spLocks noChangeArrowheads="1"/>
              </p:cNvSpPr>
              <p:nvPr/>
            </p:nvSpPr>
            <p:spPr bwMode="auto">
              <a:xfrm>
                <a:off x="755" y="2136"/>
                <a:ext cx="245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9" name="Rectangle 83" descr="50%"/>
              <p:cNvSpPr>
                <a:spLocks noChangeArrowheads="1"/>
              </p:cNvSpPr>
              <p:nvPr/>
            </p:nvSpPr>
            <p:spPr bwMode="auto">
              <a:xfrm>
                <a:off x="846" y="2152"/>
                <a:ext cx="253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0" name="Rectangle 84" descr="50%"/>
              <p:cNvSpPr>
                <a:spLocks noChangeArrowheads="1"/>
              </p:cNvSpPr>
              <p:nvPr/>
            </p:nvSpPr>
            <p:spPr bwMode="auto">
              <a:xfrm>
                <a:off x="853" y="2174"/>
                <a:ext cx="175" cy="17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1" name="Rectangle 85" descr="50%"/>
              <p:cNvSpPr>
                <a:spLocks noChangeArrowheads="1"/>
              </p:cNvSpPr>
              <p:nvPr/>
            </p:nvSpPr>
            <p:spPr bwMode="auto">
              <a:xfrm>
                <a:off x="755" y="2201"/>
                <a:ext cx="159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2" name="Rectangle 86" descr="50%"/>
              <p:cNvSpPr>
                <a:spLocks noChangeArrowheads="1"/>
              </p:cNvSpPr>
              <p:nvPr/>
            </p:nvSpPr>
            <p:spPr bwMode="auto">
              <a:xfrm>
                <a:off x="867" y="2222"/>
                <a:ext cx="148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3" name="Rectangle 87" descr="50%"/>
              <p:cNvSpPr>
                <a:spLocks noChangeArrowheads="1"/>
              </p:cNvSpPr>
              <p:nvPr/>
            </p:nvSpPr>
            <p:spPr bwMode="auto">
              <a:xfrm>
                <a:off x="909" y="2263"/>
                <a:ext cx="155" cy="18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4" name="Rectangle 88" descr="50%"/>
              <p:cNvSpPr>
                <a:spLocks noChangeArrowheads="1"/>
              </p:cNvSpPr>
              <p:nvPr/>
            </p:nvSpPr>
            <p:spPr bwMode="auto">
              <a:xfrm>
                <a:off x="755" y="2290"/>
                <a:ext cx="245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5" name="Rectangle 89" descr="50%"/>
              <p:cNvSpPr>
                <a:spLocks noChangeArrowheads="1"/>
              </p:cNvSpPr>
              <p:nvPr/>
            </p:nvSpPr>
            <p:spPr bwMode="auto">
              <a:xfrm>
                <a:off x="860" y="2303"/>
                <a:ext cx="239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6" name="Rectangle 90" descr="50%"/>
              <p:cNvSpPr>
                <a:spLocks noChangeArrowheads="1"/>
              </p:cNvSpPr>
              <p:nvPr/>
            </p:nvSpPr>
            <p:spPr bwMode="auto">
              <a:xfrm>
                <a:off x="867" y="2328"/>
                <a:ext cx="174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7" name="Rectangle 91" descr="50%"/>
              <p:cNvSpPr>
                <a:spLocks noChangeArrowheads="1"/>
              </p:cNvSpPr>
              <p:nvPr/>
            </p:nvSpPr>
            <p:spPr bwMode="auto">
              <a:xfrm>
                <a:off x="867" y="2242"/>
                <a:ext cx="105" cy="16"/>
              </a:xfrm>
              <a:prstGeom prst="rect">
                <a:avLst/>
              </a:pr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8" name="Rectangle 92"/>
              <p:cNvSpPr>
                <a:spLocks noChangeArrowheads="1"/>
              </p:cNvSpPr>
              <p:nvPr/>
            </p:nvSpPr>
            <p:spPr bwMode="auto">
              <a:xfrm>
                <a:off x="738" y="2021"/>
                <a:ext cx="370" cy="32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9" name="Rectangle 93"/>
              <p:cNvSpPr>
                <a:spLocks noChangeArrowheads="1"/>
              </p:cNvSpPr>
              <p:nvPr/>
            </p:nvSpPr>
            <p:spPr bwMode="auto">
              <a:xfrm>
                <a:off x="1129" y="2073"/>
                <a:ext cx="18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0" name="Rectangle 94"/>
              <p:cNvSpPr>
                <a:spLocks noChangeArrowheads="1"/>
              </p:cNvSpPr>
              <p:nvPr/>
            </p:nvSpPr>
            <p:spPr bwMode="auto">
              <a:xfrm>
                <a:off x="1129" y="2076"/>
                <a:ext cx="18" cy="21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1" name="Rectangle 95"/>
              <p:cNvSpPr>
                <a:spLocks noChangeArrowheads="1"/>
              </p:cNvSpPr>
              <p:nvPr/>
            </p:nvSpPr>
            <p:spPr bwMode="auto">
              <a:xfrm>
                <a:off x="1131" y="2076"/>
                <a:ext cx="18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2" name="Rectangle 96"/>
              <p:cNvSpPr>
                <a:spLocks noChangeArrowheads="1"/>
              </p:cNvSpPr>
              <p:nvPr/>
            </p:nvSpPr>
            <p:spPr bwMode="auto">
              <a:xfrm>
                <a:off x="1132" y="2076"/>
                <a:ext cx="18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3" name="Rectangle 97"/>
              <p:cNvSpPr>
                <a:spLocks noChangeArrowheads="1"/>
              </p:cNvSpPr>
              <p:nvPr/>
            </p:nvSpPr>
            <p:spPr bwMode="auto">
              <a:xfrm>
                <a:off x="1136" y="2076"/>
                <a:ext cx="17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4" name="Rectangle 98"/>
              <p:cNvSpPr>
                <a:spLocks noChangeArrowheads="1"/>
              </p:cNvSpPr>
              <p:nvPr/>
            </p:nvSpPr>
            <p:spPr bwMode="auto">
              <a:xfrm>
                <a:off x="1139" y="2076"/>
                <a:ext cx="18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5" name="Rectangle 99"/>
              <p:cNvSpPr>
                <a:spLocks noChangeArrowheads="1"/>
              </p:cNvSpPr>
              <p:nvPr/>
            </p:nvSpPr>
            <p:spPr bwMode="auto">
              <a:xfrm>
                <a:off x="1141" y="2076"/>
                <a:ext cx="18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6" name="Rectangle 100"/>
              <p:cNvSpPr>
                <a:spLocks noChangeArrowheads="1"/>
              </p:cNvSpPr>
              <p:nvPr/>
            </p:nvSpPr>
            <p:spPr bwMode="auto">
              <a:xfrm>
                <a:off x="1144" y="2076"/>
                <a:ext cx="18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7" name="Rectangle 101"/>
              <p:cNvSpPr>
                <a:spLocks noChangeArrowheads="1"/>
              </p:cNvSpPr>
              <p:nvPr/>
            </p:nvSpPr>
            <p:spPr bwMode="auto">
              <a:xfrm>
                <a:off x="1146" y="2076"/>
                <a:ext cx="18" cy="21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1771" name="Picture 102"/>
            <p:cNvPicPr>
              <a:picLocks noChangeArrowheads="1"/>
            </p:cNvPicPr>
            <p:nvPr/>
          </p:nvPicPr>
          <p:blipFill>
            <a:blip r:embed="rId3"/>
            <a:srcRect l="7570" t="15390" r="8769" b="21530"/>
            <a:stretch>
              <a:fillRect/>
            </a:stretch>
          </p:blipFill>
          <p:spPr bwMode="auto">
            <a:xfrm>
              <a:off x="504" y="1020"/>
              <a:ext cx="909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0" name="Rectangle 103"/>
          <p:cNvSpPr>
            <a:spLocks noChangeArrowheads="1"/>
          </p:cNvSpPr>
          <p:nvPr/>
        </p:nvSpPr>
        <p:spPr bwMode="auto">
          <a:xfrm>
            <a:off x="3009900" y="203835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62.5</a:t>
            </a:r>
          </a:p>
        </p:txBody>
      </p:sp>
      <p:sp>
        <p:nvSpPr>
          <p:cNvPr id="31751" name="Rectangle 104"/>
          <p:cNvSpPr>
            <a:spLocks noChangeArrowheads="1"/>
          </p:cNvSpPr>
          <p:nvPr/>
        </p:nvSpPr>
        <p:spPr bwMode="auto">
          <a:xfrm>
            <a:off x="2990850" y="27051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125</a:t>
            </a:r>
          </a:p>
        </p:txBody>
      </p:sp>
      <p:sp>
        <p:nvSpPr>
          <p:cNvPr id="31752" name="Rectangle 105"/>
          <p:cNvSpPr>
            <a:spLocks noChangeArrowheads="1"/>
          </p:cNvSpPr>
          <p:nvPr/>
        </p:nvSpPr>
        <p:spPr bwMode="auto">
          <a:xfrm>
            <a:off x="3067050" y="344805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625</a:t>
            </a:r>
          </a:p>
        </p:txBody>
      </p:sp>
      <p:sp>
        <p:nvSpPr>
          <p:cNvPr id="31753" name="Rectangle 106"/>
          <p:cNvSpPr>
            <a:spLocks noChangeArrowheads="1"/>
          </p:cNvSpPr>
          <p:nvPr/>
        </p:nvSpPr>
        <p:spPr bwMode="auto">
          <a:xfrm>
            <a:off x="3067050" y="42672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6250</a:t>
            </a:r>
          </a:p>
        </p:txBody>
      </p:sp>
      <p:sp>
        <p:nvSpPr>
          <p:cNvPr id="31754" name="Rectangle 107"/>
          <p:cNvSpPr>
            <a:spLocks noChangeArrowheads="1"/>
          </p:cNvSpPr>
          <p:nvPr/>
        </p:nvSpPr>
        <p:spPr bwMode="auto">
          <a:xfrm>
            <a:off x="2933700" y="5124450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62,500</a:t>
            </a:r>
          </a:p>
        </p:txBody>
      </p:sp>
      <p:grpSp>
        <p:nvGrpSpPr>
          <p:cNvPr id="31755" name="Group 108"/>
          <p:cNvGrpSpPr>
            <a:grpSpLocks/>
          </p:cNvGrpSpPr>
          <p:nvPr/>
        </p:nvGrpSpPr>
        <p:grpSpPr bwMode="auto">
          <a:xfrm>
            <a:off x="5788025" y="4675188"/>
            <a:ext cx="1600200" cy="1847850"/>
            <a:chOff x="3612" y="2736"/>
            <a:chExt cx="1008" cy="1164"/>
          </a:xfrm>
        </p:grpSpPr>
        <p:sp>
          <p:nvSpPr>
            <p:cNvPr id="31764" name="Line 109"/>
            <p:cNvSpPr>
              <a:spLocks noChangeShapeType="1"/>
            </p:cNvSpPr>
            <p:nvPr/>
          </p:nvSpPr>
          <p:spPr bwMode="auto">
            <a:xfrm>
              <a:off x="3636" y="3384"/>
              <a:ext cx="984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5" name="Line 110"/>
            <p:cNvSpPr>
              <a:spLocks noChangeShapeType="1"/>
            </p:cNvSpPr>
            <p:nvPr/>
          </p:nvSpPr>
          <p:spPr bwMode="auto">
            <a:xfrm flipV="1">
              <a:off x="3612" y="2736"/>
              <a:ext cx="0" cy="66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6" name="Line 111"/>
            <p:cNvSpPr>
              <a:spLocks noChangeShapeType="1"/>
            </p:cNvSpPr>
            <p:nvPr/>
          </p:nvSpPr>
          <p:spPr bwMode="auto">
            <a:xfrm>
              <a:off x="3612" y="3384"/>
              <a:ext cx="612" cy="51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56" name="Rectangle 112"/>
          <p:cNvSpPr>
            <a:spLocks noChangeArrowheads="1"/>
          </p:cNvSpPr>
          <p:nvPr/>
        </p:nvSpPr>
        <p:spPr bwMode="auto">
          <a:xfrm>
            <a:off x="6096000" y="47355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pitchFamily="-107" charset="0"/>
              </a:rPr>
              <a:t>Power</a:t>
            </a:r>
          </a:p>
        </p:txBody>
      </p:sp>
      <p:sp>
        <p:nvSpPr>
          <p:cNvPr id="31757" name="Rectangle 113"/>
          <p:cNvSpPr>
            <a:spLocks noChangeArrowheads="1"/>
          </p:cNvSpPr>
          <p:nvPr/>
        </p:nvSpPr>
        <p:spPr bwMode="auto">
          <a:xfrm>
            <a:off x="7296150" y="5268913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pitchFamily="-107" charset="0"/>
              </a:rPr>
              <a:t>Delay</a:t>
            </a:r>
          </a:p>
        </p:txBody>
      </p:sp>
      <p:sp>
        <p:nvSpPr>
          <p:cNvPr id="31758" name="Rectangle 114"/>
          <p:cNvSpPr>
            <a:spLocks noChangeArrowheads="1"/>
          </p:cNvSpPr>
          <p:nvPr/>
        </p:nvSpPr>
        <p:spPr bwMode="auto">
          <a:xfrm>
            <a:off x="6991350" y="624046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" pitchFamily="-107" charset="0"/>
              </a:rPr>
              <a:t>Area</a:t>
            </a:r>
          </a:p>
        </p:txBody>
      </p:sp>
      <p:sp>
        <p:nvSpPr>
          <p:cNvPr id="31759" name="Rectangle 115"/>
          <p:cNvSpPr>
            <a:spLocks noChangeArrowheads="1"/>
          </p:cNvSpPr>
          <p:nvPr/>
        </p:nvSpPr>
        <p:spPr bwMode="auto">
          <a:xfrm>
            <a:off x="304800" y="283845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Beh</a:t>
            </a:r>
          </a:p>
        </p:txBody>
      </p:sp>
      <p:sp>
        <p:nvSpPr>
          <p:cNvPr id="31760" name="Rectangle 116"/>
          <p:cNvSpPr>
            <a:spLocks noChangeArrowheads="1"/>
          </p:cNvSpPr>
          <p:nvPr/>
        </p:nvSpPr>
        <p:spPr bwMode="auto">
          <a:xfrm>
            <a:off x="323850" y="367665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RTL</a:t>
            </a:r>
          </a:p>
        </p:txBody>
      </p:sp>
      <p:sp>
        <p:nvSpPr>
          <p:cNvPr id="31761" name="Rectangle 117"/>
          <p:cNvSpPr>
            <a:spLocks noChangeArrowheads="1"/>
          </p:cNvSpPr>
          <p:nvPr/>
        </p:nvSpPr>
        <p:spPr bwMode="auto">
          <a:xfrm>
            <a:off x="5807075" y="5246688"/>
            <a:ext cx="476250" cy="419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Rectangle 123"/>
          <p:cNvSpPr>
            <a:spLocks noChangeArrowheads="1"/>
          </p:cNvSpPr>
          <p:nvPr/>
        </p:nvSpPr>
        <p:spPr bwMode="auto">
          <a:xfrm>
            <a:off x="2857500" y="1600200"/>
            <a:ext cx="172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itchFamily="-107" charset="0"/>
              </a:rPr>
              <a:t>Staff Months</a:t>
            </a:r>
          </a:p>
        </p:txBody>
      </p:sp>
      <p:sp>
        <p:nvSpPr>
          <p:cNvPr id="31763" name="Text Box 124"/>
          <p:cNvSpPr txBox="1">
            <a:spLocks noChangeArrowheads="1"/>
          </p:cNvSpPr>
          <p:nvPr/>
        </p:nvSpPr>
        <p:spPr bwMode="auto">
          <a:xfrm>
            <a:off x="3048000" y="6446838"/>
            <a:ext cx="368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itchFamily="-107" charset="0"/>
              </a:rPr>
              <a:t>Source: Keutzer (UCB EE 244)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5463</TotalTime>
  <Words>2586</Words>
  <Application>Microsoft Macintosh PowerPoint</Application>
  <PresentationFormat>On-screen Show (4:3)</PresentationFormat>
  <Paragraphs>591</Paragraphs>
  <Slides>47</Slides>
  <Notes>43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Blank Presentation</vt:lpstr>
      <vt:lpstr>Image</vt:lpstr>
      <vt:lpstr>ESE535: Electronic Design Automation</vt:lpstr>
      <vt:lpstr>Warmup Poll</vt:lpstr>
      <vt:lpstr>Modern Design Challenge</vt:lpstr>
      <vt:lpstr>Productivity Gap</vt:lpstr>
      <vt:lpstr>The Productivity Gap</vt:lpstr>
      <vt:lpstr>Bottleneck</vt:lpstr>
      <vt:lpstr>Avoiding the Bottleneck</vt:lpstr>
      <vt:lpstr>Design Productivity by Approach</vt:lpstr>
      <vt:lpstr>To Design, Implement, Verify 10M transistors</vt:lpstr>
      <vt:lpstr>Central Questions</vt:lpstr>
      <vt:lpstr>Outline</vt:lpstr>
      <vt:lpstr>Instructor</vt:lpstr>
      <vt:lpstr>Problem</vt:lpstr>
      <vt:lpstr>Problem: Specification</vt:lpstr>
      <vt:lpstr>Specifications</vt:lpstr>
      <vt:lpstr>Substrate</vt:lpstr>
      <vt:lpstr>Full Custom</vt:lpstr>
      <vt:lpstr>FPGA</vt:lpstr>
      <vt:lpstr>Standard Cell</vt:lpstr>
      <vt:lpstr>Standard Cell Area</vt:lpstr>
      <vt:lpstr>Nanowire PLA</vt:lpstr>
      <vt:lpstr>What are we throwing away? (what does mapping have to recover?)</vt:lpstr>
      <vt:lpstr>Specification not Optimal</vt:lpstr>
      <vt:lpstr>Slide 24</vt:lpstr>
      <vt:lpstr>Slide 25</vt:lpstr>
      <vt:lpstr>Problem Revisited</vt:lpstr>
      <vt:lpstr>Decomposition</vt:lpstr>
      <vt:lpstr>Easy once decomposed?</vt:lpstr>
      <vt:lpstr>Decomposition</vt:lpstr>
      <vt:lpstr>Mapping and Decomposition</vt:lpstr>
      <vt:lpstr>Costs</vt:lpstr>
      <vt:lpstr>Costs</vt:lpstr>
      <vt:lpstr>Costs: Area vs. Delay</vt:lpstr>
      <vt:lpstr>Costs</vt:lpstr>
      <vt:lpstr>Costs  may also simplify problem</vt:lpstr>
      <vt:lpstr>Coping with NP-hard Problems</vt:lpstr>
      <vt:lpstr>Not a solved problem</vt:lpstr>
      <vt:lpstr>Big Challenge</vt:lpstr>
      <vt:lpstr>This Class: Student Outcomes</vt:lpstr>
      <vt:lpstr>This Class: Technique Toolkit</vt:lpstr>
      <vt:lpstr>This Class:  Decomposition</vt:lpstr>
      <vt:lpstr>Student Requirements</vt:lpstr>
      <vt:lpstr>Graduate Class</vt:lpstr>
      <vt:lpstr>Materials</vt:lpstr>
      <vt:lpstr>Today’s Big Ideas</vt:lpstr>
      <vt:lpstr>Questions?</vt:lpstr>
      <vt:lpstr>Administrivia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54</cp:revision>
  <cp:lastPrinted>2015-01-14T13:03:01Z</cp:lastPrinted>
  <dcterms:created xsi:type="dcterms:W3CDTF">2015-01-13T18:56:04Z</dcterms:created>
  <dcterms:modified xsi:type="dcterms:W3CDTF">2015-01-14T13:05:54Z</dcterms:modified>
</cp:coreProperties>
</file>