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49.xml" ContentType="application/vnd.openxmlformats-officedocument.presentationml.slide+xml"/>
  <Override PartName="/ppt/notesSlides/notesSlide30.xml" ContentType="application/vnd.openxmlformats-officedocument.presentationml.notesSlide+xml"/>
  <Override PartName="/ppt/embeddings/Microsoft_Equation5.bin" ContentType="application/vnd.openxmlformats-officedocument.oleObject"/>
  <Default Extension="bin" ContentType="application/vnd.openxmlformats-officedocument.presentationml.printerSettings"/>
  <Override PartName="/ppt/notesSlides/notesSlide13.xml" ContentType="application/vnd.openxmlformats-officedocument.presentationml.notesSlide+xml"/>
  <Default Extension="wmf" ContentType="image/x-wmf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embeddings/Microsoft_Equation9.bin" ContentType="application/vnd.openxmlformats-officedocument.oleObject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theme/theme1.xml" ContentType="application/vnd.openxmlformats-officedocument.theme+xml"/>
  <Override PartName="/ppt/notesSlides/notesSlide34.xml" ContentType="application/vnd.openxmlformats-officedocument.presentationml.notesSlide+xml"/>
  <Override PartName="/ppt/slideLayouts/slideLayout10.xml" ContentType="application/vnd.openxmlformats-officedocument.presentationml.slideLayout+xml"/>
  <Override PartName="/ppt/embeddings/Microsoft_Equation13.bin" ContentType="application/vnd.openxmlformats-officedocument.oleObject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embeddings/Microsoft_Equation2.bin" ContentType="application/vnd.openxmlformats-officedocument.oleObject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embeddings/Microsoft_Equation6.bin" ContentType="application/vnd.openxmlformats-officedocument.oleObject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embeddings/Microsoft_Equation10.bin" ContentType="application/vnd.openxmlformats-officedocument.oleObject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35.xml" ContentType="application/vnd.openxmlformats-officedocument.presentationml.notesSlide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embeddings/Microsoft_Equation14.bin" ContentType="application/vnd.openxmlformats-officedocument.oleObject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Default Extension="vml" ContentType="application/vnd.openxmlformats-officedocument.vmlDrawing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28.xml" ContentType="application/vnd.openxmlformats-officedocument.presentationml.slide+xml"/>
  <Override PartName="/ppt/slides/slide4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embeddings/Microsoft_Equation3.bin" ContentType="application/vnd.openxmlformats-officedocument.oleObject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embeddings/Microsoft_Equation7.bin" ContentType="application/vnd.openxmlformats-officedocument.oleObject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embeddings/Microsoft_Equation11.bin" ContentType="application/vnd.openxmlformats-officedocument.oleObject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embeddings/Microsoft_Equation4.bin" ContentType="application/vnd.openxmlformats-officedocument.oleObject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embeddings/Microsoft_Equation8.bin" ContentType="application/vnd.openxmlformats-officedocument.oleObject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embeddings/Microsoft_Equation12.bin" ContentType="application/vnd.openxmlformats-officedocument.oleObject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Default Extension="pict" ContentType="image/pict"/>
  <Override PartName="/ppt/notesSlides/notesSlide2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6.xml" ContentType="application/vnd.openxmlformats-officedocument.presentationml.slide+xml"/>
  <Override PartName="/ppt/embeddings/Microsoft_Equation1.bin" ContentType="application/vnd.openxmlformats-officedocument.oleObject"/>
  <Default Extension="png" ContentType="image/png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373" r:id="rId2"/>
    <p:sldId id="344" r:id="rId3"/>
    <p:sldId id="345" r:id="rId4"/>
    <p:sldId id="404" r:id="rId5"/>
    <p:sldId id="403" r:id="rId6"/>
    <p:sldId id="346" r:id="rId7"/>
    <p:sldId id="347" r:id="rId8"/>
    <p:sldId id="348" r:id="rId9"/>
    <p:sldId id="350" r:id="rId10"/>
    <p:sldId id="351" r:id="rId11"/>
    <p:sldId id="415" r:id="rId12"/>
    <p:sldId id="414" r:id="rId13"/>
    <p:sldId id="352" r:id="rId14"/>
    <p:sldId id="396" r:id="rId15"/>
    <p:sldId id="399" r:id="rId16"/>
    <p:sldId id="398" r:id="rId17"/>
    <p:sldId id="397" r:id="rId18"/>
    <p:sldId id="400" r:id="rId19"/>
    <p:sldId id="374" r:id="rId20"/>
    <p:sldId id="401" r:id="rId21"/>
    <p:sldId id="407" r:id="rId22"/>
    <p:sldId id="354" r:id="rId23"/>
    <p:sldId id="355" r:id="rId24"/>
    <p:sldId id="356" r:id="rId25"/>
    <p:sldId id="357" r:id="rId26"/>
    <p:sldId id="358" r:id="rId27"/>
    <p:sldId id="359" r:id="rId28"/>
    <p:sldId id="375" r:id="rId29"/>
    <p:sldId id="376" r:id="rId30"/>
    <p:sldId id="360" r:id="rId31"/>
    <p:sldId id="377" r:id="rId32"/>
    <p:sldId id="378" r:id="rId33"/>
    <p:sldId id="395" r:id="rId34"/>
    <p:sldId id="402" r:id="rId35"/>
    <p:sldId id="361" r:id="rId36"/>
    <p:sldId id="362" r:id="rId37"/>
    <p:sldId id="363" r:id="rId38"/>
    <p:sldId id="364" r:id="rId39"/>
    <p:sldId id="365" r:id="rId40"/>
    <p:sldId id="366" r:id="rId41"/>
    <p:sldId id="367" r:id="rId42"/>
    <p:sldId id="368" r:id="rId43"/>
    <p:sldId id="369" r:id="rId44"/>
    <p:sldId id="412" r:id="rId45"/>
    <p:sldId id="405" r:id="rId46"/>
    <p:sldId id="406" r:id="rId47"/>
    <p:sldId id="370" r:id="rId48"/>
    <p:sldId id="372" r:id="rId49"/>
    <p:sldId id="371" r:id="rId5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66FF66"/>
    <a:srgbClr val="FF9933"/>
    <a:srgbClr val="FF66FF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49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handoutMaster" Target="handoutMasters/handout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image" Target="../media/image6.pict"/><Relationship Id="rId3" Type="http://schemas.openxmlformats.org/officeDocument/2006/relationships/image" Target="../media/image7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fld id="{DFC32588-BD87-194D-9DF0-0831F6A003E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fld id="{E0AE4630-5AF3-9243-B9A4-613A945E559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B515EA-6D5C-0D48-A681-C5C5CA7084D7}" type="slidenum">
              <a:rPr lang="en-US"/>
              <a:pPr/>
              <a:t>1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58DE08-10BA-DE4D-8A8F-03EA1EE51126}" type="slidenum">
              <a:rPr lang="en-US"/>
              <a:pPr/>
              <a:t>12</a:t>
            </a:fld>
            <a:endParaRPr lang="en-US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CFF8BE-76E2-A943-86B4-9B845B289452}" type="slidenum">
              <a:rPr lang="en-US"/>
              <a:pPr/>
              <a:t>13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CFF8BE-76E2-A943-86B4-9B845B289452}" type="slidenum">
              <a:rPr lang="en-US"/>
              <a:pPr/>
              <a:t>14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CFF8BE-76E2-A943-86B4-9B845B289452}" type="slidenum">
              <a:rPr lang="en-US"/>
              <a:pPr/>
              <a:t>15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CFF8BE-76E2-A943-86B4-9B845B289452}" type="slidenum">
              <a:rPr lang="en-US"/>
              <a:pPr/>
              <a:t>16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CFF8BE-76E2-A943-86B4-9B845B289452}" type="slidenum">
              <a:rPr lang="en-US"/>
              <a:pPr/>
              <a:t>17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CFF8BE-76E2-A943-86B4-9B845B289452}" type="slidenum">
              <a:rPr lang="en-US"/>
              <a:pPr/>
              <a:t>18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CFF8BE-76E2-A943-86B4-9B845B289452}" type="slidenum">
              <a:rPr lang="en-US"/>
              <a:pPr/>
              <a:t>19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CFF8BE-76E2-A943-86B4-9B845B289452}" type="slidenum">
              <a:rPr lang="en-US"/>
              <a:pPr/>
              <a:t>20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889898-990E-E648-A0DE-1B7E2BE777C0}" type="slidenum">
              <a:rPr lang="en-US"/>
              <a:pPr/>
              <a:t>22</a:t>
            </a:fld>
            <a:endParaRPr lang="en-US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13A0BC-CB0F-704E-9B16-4710DE4F853D}" type="slidenum">
              <a:rPr lang="en-US"/>
              <a:pPr/>
              <a:t>2</a:t>
            </a:fld>
            <a:endParaRPr lang="en-US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1593BA-767A-0C44-BC9B-111B87D78126}" type="slidenum">
              <a:rPr lang="en-US"/>
              <a:pPr/>
              <a:t>23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E22C08-5CB7-3144-858A-D2D9536D3FFB}" type="slidenum">
              <a:rPr lang="en-US"/>
              <a:pPr/>
              <a:t>24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6F5C28-283F-F94C-A8AF-915F9E0201E0}" type="slidenum">
              <a:rPr lang="en-US"/>
              <a:pPr/>
              <a:t>25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E9CBFD-6FE7-3B42-B406-1A0D1D5CBC21}" type="slidenum">
              <a:rPr lang="en-US"/>
              <a:pPr/>
              <a:t>26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D4E751-9AF4-5F4E-9E08-67D64BD403BD}" type="slidenum">
              <a:rPr lang="en-US"/>
              <a:pPr/>
              <a:t>27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C977C9-C132-5B40-B3E4-C7B0526F5775}" type="slidenum">
              <a:rPr lang="en-US"/>
              <a:pPr/>
              <a:t>30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939B47-5BF5-6D48-886F-DAB2ADFE922C}" type="slidenum">
              <a:rPr lang="en-US"/>
              <a:pPr/>
              <a:t>35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9FBC9A-099C-734C-808E-CE8EBE71F41E}" type="slidenum">
              <a:rPr lang="en-US"/>
              <a:pPr/>
              <a:t>36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C08B07-9AC9-6C4A-A692-4150DFE574EC}" type="slidenum">
              <a:rPr lang="en-US"/>
              <a:pPr/>
              <a:t>37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E9B95D-0AC4-034C-AB11-163E6AB168A9}" type="slidenum">
              <a:rPr lang="en-US"/>
              <a:pPr/>
              <a:t>38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5EC59C-D27A-D44B-B591-984B0DDF996E}" type="slidenum">
              <a:rPr lang="en-US"/>
              <a:pPr/>
              <a:t>3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7EAD7D-5252-3744-B14A-5E03902D8454}" type="slidenum">
              <a:rPr lang="en-US"/>
              <a:pPr/>
              <a:t>39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8FE265-BE06-9D49-9F5F-5A2EA857E03E}" type="slidenum">
              <a:rPr lang="en-US"/>
              <a:pPr/>
              <a:t>40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5D7752-ED79-8B40-B4C1-AABF03FC984E}" type="slidenum">
              <a:rPr lang="en-US"/>
              <a:pPr/>
              <a:t>41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E1C6B1-7CB3-0D49-8D44-E647BD7E0AAF}" type="slidenum">
              <a:rPr lang="en-US"/>
              <a:pPr/>
              <a:t>42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B0408D-054D-1349-945E-76B58F7B84B7}" type="slidenum">
              <a:rPr lang="en-US"/>
              <a:pPr/>
              <a:t>43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7EAD7D-5252-3744-B14A-5E03902D8454}" type="slidenum">
              <a:rPr lang="en-US"/>
              <a:pPr/>
              <a:t>45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49606B-075A-1846-A748-BD61E24933AD}" type="slidenum">
              <a:rPr lang="en-US"/>
              <a:pPr/>
              <a:t>47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B5CCA2-A482-8447-9EE1-4A734E6741C5}" type="slidenum">
              <a:rPr lang="en-US"/>
              <a:pPr/>
              <a:t>48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440E70-2C14-D948-9176-1CF0081ED3C1}" type="slidenum">
              <a:rPr lang="en-US"/>
              <a:pPr/>
              <a:t>49</a:t>
            </a:fld>
            <a:endParaRPr 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DE464A-675F-DB4B-A2AF-79038E853480}" type="slidenum">
              <a:rPr lang="en-US"/>
              <a:pPr/>
              <a:t>4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60038C-8C1D-0A47-AA77-71546E00A86D}" type="slidenum">
              <a:rPr lang="en-US"/>
              <a:pPr/>
              <a:t>6</a:t>
            </a:fld>
            <a:endParaRPr lang="en-US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6630E8-9F93-0548-9A71-58685354A123}" type="slidenum">
              <a:rPr lang="en-US"/>
              <a:pPr/>
              <a:t>7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7E7522-98B3-7043-A5BD-D736790829D6}" type="slidenum">
              <a:rPr lang="en-US"/>
              <a:pPr/>
              <a:t>8</a:t>
            </a:fld>
            <a:endParaRPr 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6C5198-3527-9846-914C-19B75FEC9FEB}" type="slidenum">
              <a:rPr lang="en-US"/>
              <a:pPr/>
              <a:t>9</a:t>
            </a:fld>
            <a:endParaRPr lang="en-US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58DE08-10BA-DE4D-8A8F-03EA1EE51126}" type="slidenum">
              <a:rPr lang="en-US"/>
              <a:pPr/>
              <a:t>10</a:t>
            </a:fld>
            <a:endParaRPr lang="en-US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DFE597-D599-094B-90B6-F726F68F45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43C7047-1FA0-9348-9512-32748FC580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2299612-EA36-2949-BF83-4C4BB6146A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206C2D-1551-9C4E-8A23-536E0DE1DC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9928345-5573-844A-AFFE-83147A2BCC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8CBC866-AB0B-104B-8D0A-00BF953652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0ADA42E-FF33-E041-82A2-6A8B3F656A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37A2F0E-03B9-A148-94A4-AEA7E373FD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D760F78-3258-A34A-81D8-5FD6A7B6F7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7AD61-B2B8-B842-9B47-22CD42D549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1F35A6-0C7F-F14F-8E3E-B8C5365AD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EF9327E-606F-F648-BDD7-E462D5A8F30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oleObject" Target="../embeddings/Microsoft_Equation2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4" Type="http://schemas.openxmlformats.org/officeDocument/2006/relationships/oleObject" Target="../embeddings/Microsoft_Equation3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4" Type="http://schemas.openxmlformats.org/officeDocument/2006/relationships/oleObject" Target="../embeddings/Microsoft_Equation4.bin"/><Relationship Id="rId5" Type="http://schemas.openxmlformats.org/officeDocument/2006/relationships/oleObject" Target="../embeddings/Microsoft_Equation5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6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7.bin"/><Relationship Id="rId4" Type="http://schemas.openxmlformats.org/officeDocument/2006/relationships/oleObject" Target="../embeddings/Microsoft_Equation8.bin"/><Relationship Id="rId5" Type="http://schemas.openxmlformats.org/officeDocument/2006/relationships/oleObject" Target="../embeddings/Microsoft_Equation9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4" Type="http://schemas.openxmlformats.org/officeDocument/2006/relationships/oleObject" Target="../embeddings/Microsoft_Equation10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8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4" Type="http://schemas.openxmlformats.org/officeDocument/2006/relationships/oleObject" Target="../embeddings/Microsoft_Equation11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4" Type="http://schemas.openxmlformats.org/officeDocument/2006/relationships/oleObject" Target="../embeddings/Microsoft_Equation12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4" Type="http://schemas.openxmlformats.org/officeDocument/2006/relationships/oleObject" Target="../embeddings/Microsoft_Equation13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4" Type="http://schemas.openxmlformats.org/officeDocument/2006/relationships/oleObject" Target="../embeddings/Microsoft_Equation14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BFEC8-7C52-E245-95AE-E3A3E3C646DA}" type="slidenum">
              <a:rPr lang="en-US"/>
              <a:pPr/>
              <a:t>1</a:t>
            </a:fld>
            <a:endParaRPr lang="en-US"/>
          </a:p>
        </p:txBody>
      </p:sp>
      <p:sp>
        <p:nvSpPr>
          <p:cNvPr id="290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ESE535:</a:t>
            </a:r>
            <a:br>
              <a:rPr lang="en-US"/>
            </a:br>
            <a:r>
              <a:rPr lang="en-US"/>
              <a:t>Electronic Design Automation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/>
              <a:t>Day</a:t>
            </a:r>
            <a:r>
              <a:rPr lang="en-US" dirty="0" smtClean="0"/>
              <a:t> 10:  February 18, 2015</a:t>
            </a:r>
          </a:p>
          <a:p>
            <a:r>
              <a:rPr lang="en-US" dirty="0"/>
              <a:t>Architecture Synthesis</a:t>
            </a:r>
          </a:p>
          <a:p>
            <a:r>
              <a:rPr lang="en-US" dirty="0"/>
              <a:t>(Provisioning, Allocation)</a:t>
            </a:r>
          </a:p>
        </p:txBody>
      </p:sp>
      <p:pic>
        <p:nvPicPr>
          <p:cNvPr id="290820" name="Picture 4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7D8D-06DF-3642-9A8F-FCE7D39F3BB1}" type="slidenum">
              <a:rPr lang="en-US"/>
              <a:pPr/>
              <a:t>10</a:t>
            </a:fld>
            <a:endParaRPr 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Greedy Incremental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800" dirty="0"/>
              <a:t>Start with one of each operator</a:t>
            </a:r>
          </a:p>
          <a:p>
            <a:r>
              <a:rPr lang="en-US" sz="2800" dirty="0"/>
              <a:t>While (there is area to hold an operator)</a:t>
            </a:r>
          </a:p>
          <a:p>
            <a:pPr lvl="1"/>
            <a:r>
              <a:rPr lang="en-US" sz="2400" dirty="0"/>
              <a:t>Which single operator</a:t>
            </a:r>
          </a:p>
          <a:p>
            <a:pPr lvl="2"/>
            <a:r>
              <a:rPr lang="en-US" sz="2000" dirty="0"/>
              <a:t>Can be added without exceeding area limit</a:t>
            </a:r>
            <a:r>
              <a:rPr lang="en-US" sz="2000" dirty="0" smtClean="0"/>
              <a:t>?</a:t>
            </a:r>
          </a:p>
          <a:p>
            <a:pPr lvl="2"/>
            <a:r>
              <a:rPr lang="en-US" sz="2000" dirty="0" smtClean="0"/>
              <a:t>Schedule (maybe list-schedule?)</a:t>
            </a:r>
          </a:p>
          <a:p>
            <a:pPr lvl="2"/>
            <a:r>
              <a:rPr lang="en-US" sz="2000" dirty="0" smtClean="0"/>
              <a:t>Calculate benefit (maybe </a:t>
            </a:r>
            <a:r>
              <a:rPr lang="en-US" sz="2000" dirty="0" smtClean="0">
                <a:latin typeface="Symbol" charset="2"/>
                <a:cs typeface="Symbol" charset="2"/>
              </a:rPr>
              <a:t>DT</a:t>
            </a:r>
            <a:r>
              <a:rPr lang="en-US" sz="2000" dirty="0" smtClean="0"/>
              <a:t>/</a:t>
            </a:r>
            <a:r>
              <a:rPr lang="en-US" sz="2000" dirty="0" smtClean="0">
                <a:latin typeface="Symbol" charset="2"/>
                <a:cs typeface="Symbol" charset="2"/>
              </a:rPr>
              <a:t>D</a:t>
            </a:r>
            <a:r>
              <a:rPr lang="en-US" sz="2000" dirty="0" smtClean="0"/>
              <a:t>A?)</a:t>
            </a:r>
          </a:p>
          <a:p>
            <a:pPr lvl="2"/>
            <a:r>
              <a:rPr lang="en-US" sz="2000" dirty="0" smtClean="0"/>
              <a:t>Pick largest benefit</a:t>
            </a:r>
          </a:p>
          <a:p>
            <a:pPr lvl="1"/>
            <a:r>
              <a:rPr lang="en-US" sz="2400" dirty="0" smtClean="0"/>
              <a:t>Add </a:t>
            </a:r>
            <a:r>
              <a:rPr lang="en-US" sz="2400" dirty="0"/>
              <a:t>one operator of that </a:t>
            </a:r>
            <a:r>
              <a:rPr lang="en-US" sz="2400" dirty="0" smtClean="0"/>
              <a:t>type</a:t>
            </a:r>
          </a:p>
          <a:p>
            <a:r>
              <a:rPr lang="en-US" sz="2800" dirty="0">
                <a:solidFill>
                  <a:srgbClr val="FF6600"/>
                </a:solidFill>
              </a:rPr>
              <a:t>How long does this run</a:t>
            </a:r>
            <a:r>
              <a:rPr lang="en-US" sz="2800" dirty="0" smtClean="0">
                <a:solidFill>
                  <a:srgbClr val="FF6600"/>
                </a:solidFill>
              </a:rPr>
              <a:t>?</a:t>
            </a:r>
          </a:p>
          <a:p>
            <a:pPr lvl="1"/>
            <a:r>
              <a:rPr lang="en-US" sz="2400" dirty="0" err="1" smtClean="0">
                <a:solidFill>
                  <a:schemeClr val="tx2"/>
                </a:solidFill>
              </a:rPr>
              <a:t>T</a:t>
            </a:r>
            <a:r>
              <a:rPr lang="en-US" sz="2400" baseline="-25000" dirty="0" err="1" smtClean="0">
                <a:solidFill>
                  <a:schemeClr val="tx2"/>
                </a:solidFill>
              </a:rPr>
              <a:t>schedule</a:t>
            </a:r>
            <a:r>
              <a:rPr lang="en-US" sz="2400" dirty="0" err="1" smtClean="0">
                <a:solidFill>
                  <a:schemeClr val="tx2"/>
                </a:solidFill>
              </a:rPr>
              <a:t>(E</a:t>
            </a:r>
            <a:r>
              <a:rPr lang="en-US" sz="2400" dirty="0" smtClean="0">
                <a:solidFill>
                  <a:schemeClr val="tx2"/>
                </a:solidFill>
              </a:rPr>
              <a:t>)* </a:t>
            </a:r>
            <a:r>
              <a:rPr lang="en-US" sz="2400" dirty="0" err="1" smtClean="0">
                <a:solidFill>
                  <a:schemeClr val="tx2"/>
                </a:solidFill>
              </a:rPr>
              <a:t>O(operator</a:t>
            </a:r>
            <a:r>
              <a:rPr lang="en-US" sz="2400" dirty="0" smtClean="0">
                <a:solidFill>
                  <a:schemeClr val="tx2"/>
                </a:solidFill>
              </a:rPr>
              <a:t>-types * A)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Incremental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Work </a:t>
            </a:r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 with greedy incremental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For each step</a:t>
            </a:r>
          </a:p>
          <a:p>
            <a:pPr lvl="2"/>
            <a:r>
              <a:rPr lang="en-US" dirty="0" smtClean="0">
                <a:solidFill>
                  <a:srgbClr val="FF6600"/>
                </a:solidFill>
              </a:rPr>
              <a:t>half class evaluate each candidate resource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6C2D-1551-9C4E-8A23-536E0DE1DC8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7D8D-06DF-3642-9A8F-FCE7D39F3BB1}" type="slidenum">
              <a:rPr lang="en-US"/>
              <a:pPr/>
              <a:t>12</a:t>
            </a:fld>
            <a:endParaRPr 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Greedy Incremental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800" dirty="0"/>
              <a:t>Start with one of each operator</a:t>
            </a:r>
          </a:p>
          <a:p>
            <a:r>
              <a:rPr lang="en-US" sz="2800" dirty="0"/>
              <a:t>While (there is area to hold an operator)</a:t>
            </a:r>
          </a:p>
          <a:p>
            <a:pPr lvl="1"/>
            <a:r>
              <a:rPr lang="en-US" sz="2400" dirty="0"/>
              <a:t>Which single operator</a:t>
            </a:r>
          </a:p>
          <a:p>
            <a:pPr lvl="2"/>
            <a:r>
              <a:rPr lang="en-US" sz="2000" dirty="0"/>
              <a:t>Can be added without exceeding area limit</a:t>
            </a:r>
            <a:r>
              <a:rPr lang="en-US" sz="2000" dirty="0" smtClean="0"/>
              <a:t>?</a:t>
            </a:r>
          </a:p>
          <a:p>
            <a:pPr lvl="2"/>
            <a:r>
              <a:rPr lang="en-US" sz="2000" dirty="0" smtClean="0"/>
              <a:t>Schedule (maybe list-schedule?)</a:t>
            </a:r>
          </a:p>
          <a:p>
            <a:pPr lvl="2"/>
            <a:r>
              <a:rPr lang="en-US" sz="2000" dirty="0" smtClean="0"/>
              <a:t>Calculate benefit (maybe </a:t>
            </a:r>
            <a:r>
              <a:rPr lang="en-US" sz="2000" dirty="0" smtClean="0">
                <a:latin typeface="Symbol" charset="2"/>
                <a:cs typeface="Symbol" charset="2"/>
              </a:rPr>
              <a:t>DT</a:t>
            </a:r>
            <a:r>
              <a:rPr lang="en-US" sz="2000" dirty="0" smtClean="0"/>
              <a:t>/</a:t>
            </a:r>
            <a:r>
              <a:rPr lang="en-US" sz="2000" dirty="0" smtClean="0">
                <a:latin typeface="Symbol" charset="2"/>
                <a:cs typeface="Symbol" charset="2"/>
              </a:rPr>
              <a:t>D</a:t>
            </a:r>
            <a:r>
              <a:rPr lang="en-US" sz="2000" dirty="0" smtClean="0"/>
              <a:t>A?)</a:t>
            </a:r>
          </a:p>
          <a:p>
            <a:pPr lvl="2"/>
            <a:r>
              <a:rPr lang="en-US" sz="2000" dirty="0" smtClean="0"/>
              <a:t>Pick largest benefit</a:t>
            </a:r>
          </a:p>
          <a:p>
            <a:pPr lvl="1"/>
            <a:r>
              <a:rPr lang="en-US" sz="2400" dirty="0" smtClean="0"/>
              <a:t>Add </a:t>
            </a:r>
            <a:r>
              <a:rPr lang="en-US" sz="2400" dirty="0"/>
              <a:t>one operator of that </a:t>
            </a:r>
            <a:r>
              <a:rPr lang="en-US" sz="2400" dirty="0" smtClean="0"/>
              <a:t>type</a:t>
            </a:r>
          </a:p>
          <a:p>
            <a:endParaRPr lang="en-US" sz="2800" dirty="0" smtClean="0">
              <a:solidFill>
                <a:srgbClr val="FF6600"/>
              </a:solidFill>
            </a:endParaRPr>
          </a:p>
          <a:p>
            <a:r>
              <a:rPr lang="en-US" sz="2800" dirty="0" smtClean="0">
                <a:solidFill>
                  <a:srgbClr val="FF6600"/>
                </a:solidFill>
              </a:rPr>
              <a:t>Weakness</a:t>
            </a:r>
            <a:r>
              <a:rPr lang="en-US" sz="2800" dirty="0">
                <a:solidFill>
                  <a:srgbClr val="FF66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8F1D-7A82-294B-90C5-CF04BC40BD3C}" type="slidenum">
              <a:rPr lang="en-US"/>
              <a:pPr/>
              <a:t>13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47811" name="Oval 3"/>
          <p:cNvSpPr>
            <a:spLocks noChangeArrowheads="1"/>
          </p:cNvSpPr>
          <p:nvPr/>
        </p:nvSpPr>
        <p:spPr bwMode="auto">
          <a:xfrm>
            <a:off x="2590800" y="4495800"/>
            <a:ext cx="6096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47812" name="Group 4"/>
          <p:cNvGrpSpPr>
            <a:grpSpLocks/>
          </p:cNvGrpSpPr>
          <p:nvPr/>
        </p:nvGrpSpPr>
        <p:grpSpPr bwMode="auto">
          <a:xfrm>
            <a:off x="1862138" y="1600200"/>
            <a:ext cx="838200" cy="2362200"/>
            <a:chOff x="1173" y="1008"/>
            <a:chExt cx="528" cy="1488"/>
          </a:xfrm>
        </p:grpSpPr>
        <p:sp>
          <p:nvSpPr>
            <p:cNvPr id="247813" name="Rectangle 5"/>
            <p:cNvSpPr>
              <a:spLocks noChangeArrowheads="1"/>
            </p:cNvSpPr>
            <p:nvPr/>
          </p:nvSpPr>
          <p:spPr bwMode="auto">
            <a:xfrm>
              <a:off x="1200" y="1248"/>
              <a:ext cx="432" cy="432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14" name="AutoShape 6"/>
            <p:cNvSpPr>
              <a:spLocks noChangeArrowheads="1"/>
            </p:cNvSpPr>
            <p:nvPr/>
          </p:nvSpPr>
          <p:spPr bwMode="auto">
            <a:xfrm>
              <a:off x="1173" y="1920"/>
              <a:ext cx="528" cy="576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15" name="Line 7"/>
            <p:cNvSpPr>
              <a:spLocks noChangeShapeType="1"/>
            </p:cNvSpPr>
            <p:nvPr/>
          </p:nvSpPr>
          <p:spPr bwMode="auto">
            <a:xfrm>
              <a:off x="1440" y="168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16" name="Line 8"/>
            <p:cNvSpPr>
              <a:spLocks noChangeShapeType="1"/>
            </p:cNvSpPr>
            <p:nvPr/>
          </p:nvSpPr>
          <p:spPr bwMode="auto">
            <a:xfrm>
              <a:off x="1440" y="100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7817" name="Group 9"/>
          <p:cNvGrpSpPr>
            <a:grpSpLocks/>
          </p:cNvGrpSpPr>
          <p:nvPr/>
        </p:nvGrpSpPr>
        <p:grpSpPr bwMode="auto">
          <a:xfrm>
            <a:off x="2895600" y="1600200"/>
            <a:ext cx="838200" cy="2362200"/>
            <a:chOff x="1173" y="1008"/>
            <a:chExt cx="528" cy="1488"/>
          </a:xfrm>
        </p:grpSpPr>
        <p:sp>
          <p:nvSpPr>
            <p:cNvPr id="247818" name="Rectangle 10"/>
            <p:cNvSpPr>
              <a:spLocks noChangeArrowheads="1"/>
            </p:cNvSpPr>
            <p:nvPr/>
          </p:nvSpPr>
          <p:spPr bwMode="auto">
            <a:xfrm>
              <a:off x="1200" y="1248"/>
              <a:ext cx="432" cy="432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19" name="AutoShape 11"/>
            <p:cNvSpPr>
              <a:spLocks noChangeArrowheads="1"/>
            </p:cNvSpPr>
            <p:nvPr/>
          </p:nvSpPr>
          <p:spPr bwMode="auto">
            <a:xfrm>
              <a:off x="1173" y="1920"/>
              <a:ext cx="528" cy="576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0" name="Line 12"/>
            <p:cNvSpPr>
              <a:spLocks noChangeShapeType="1"/>
            </p:cNvSpPr>
            <p:nvPr/>
          </p:nvSpPr>
          <p:spPr bwMode="auto">
            <a:xfrm>
              <a:off x="1440" y="168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1" name="Line 13"/>
            <p:cNvSpPr>
              <a:spLocks noChangeShapeType="1"/>
            </p:cNvSpPr>
            <p:nvPr/>
          </p:nvSpPr>
          <p:spPr bwMode="auto">
            <a:xfrm>
              <a:off x="1440" y="100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7822" name="Group 14"/>
          <p:cNvGrpSpPr>
            <a:grpSpLocks/>
          </p:cNvGrpSpPr>
          <p:nvPr/>
        </p:nvGrpSpPr>
        <p:grpSpPr bwMode="auto">
          <a:xfrm>
            <a:off x="3962400" y="1600200"/>
            <a:ext cx="838200" cy="2362200"/>
            <a:chOff x="1173" y="1008"/>
            <a:chExt cx="528" cy="1488"/>
          </a:xfrm>
        </p:grpSpPr>
        <p:sp>
          <p:nvSpPr>
            <p:cNvPr id="247823" name="Rectangle 15"/>
            <p:cNvSpPr>
              <a:spLocks noChangeArrowheads="1"/>
            </p:cNvSpPr>
            <p:nvPr/>
          </p:nvSpPr>
          <p:spPr bwMode="auto">
            <a:xfrm>
              <a:off x="1200" y="1248"/>
              <a:ext cx="432" cy="432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4" name="AutoShape 16"/>
            <p:cNvSpPr>
              <a:spLocks noChangeArrowheads="1"/>
            </p:cNvSpPr>
            <p:nvPr/>
          </p:nvSpPr>
          <p:spPr bwMode="auto">
            <a:xfrm>
              <a:off x="1173" y="1920"/>
              <a:ext cx="528" cy="576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5" name="Line 17"/>
            <p:cNvSpPr>
              <a:spLocks noChangeShapeType="1"/>
            </p:cNvSpPr>
            <p:nvPr/>
          </p:nvSpPr>
          <p:spPr bwMode="auto">
            <a:xfrm>
              <a:off x="1440" y="168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6" name="Line 18"/>
            <p:cNvSpPr>
              <a:spLocks noChangeShapeType="1"/>
            </p:cNvSpPr>
            <p:nvPr/>
          </p:nvSpPr>
          <p:spPr bwMode="auto">
            <a:xfrm>
              <a:off x="1440" y="100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7827" name="Oval 19"/>
          <p:cNvSpPr>
            <a:spLocks noChangeArrowheads="1"/>
          </p:cNvSpPr>
          <p:nvPr/>
        </p:nvSpPr>
        <p:spPr bwMode="auto">
          <a:xfrm>
            <a:off x="4648200" y="4495800"/>
            <a:ext cx="6096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28" name="Oval 20"/>
          <p:cNvSpPr>
            <a:spLocks noChangeArrowheads="1"/>
          </p:cNvSpPr>
          <p:nvPr/>
        </p:nvSpPr>
        <p:spPr bwMode="auto">
          <a:xfrm>
            <a:off x="3581400" y="5257800"/>
            <a:ext cx="6096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29" name="Line 21"/>
          <p:cNvSpPr>
            <a:spLocks noChangeShapeType="1"/>
          </p:cNvSpPr>
          <p:nvPr/>
        </p:nvSpPr>
        <p:spPr bwMode="auto">
          <a:xfrm>
            <a:off x="22860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30" name="Line 22"/>
          <p:cNvSpPr>
            <a:spLocks noChangeShapeType="1"/>
          </p:cNvSpPr>
          <p:nvPr/>
        </p:nvSpPr>
        <p:spPr bwMode="auto">
          <a:xfrm flipH="1">
            <a:off x="3048000" y="39624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31" name="Line 23"/>
          <p:cNvSpPr>
            <a:spLocks noChangeShapeType="1"/>
          </p:cNvSpPr>
          <p:nvPr/>
        </p:nvSpPr>
        <p:spPr bwMode="auto">
          <a:xfrm>
            <a:off x="4419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32" name="Line 24"/>
          <p:cNvSpPr>
            <a:spLocks noChangeShapeType="1"/>
          </p:cNvSpPr>
          <p:nvPr/>
        </p:nvSpPr>
        <p:spPr bwMode="auto">
          <a:xfrm flipH="1">
            <a:off x="5181600" y="38862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33" name="Line 25"/>
          <p:cNvSpPr>
            <a:spLocks noChangeShapeType="1"/>
          </p:cNvSpPr>
          <p:nvPr/>
        </p:nvSpPr>
        <p:spPr bwMode="auto">
          <a:xfrm>
            <a:off x="3048000" y="50292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34" name="Line 26"/>
          <p:cNvSpPr>
            <a:spLocks noChangeShapeType="1"/>
          </p:cNvSpPr>
          <p:nvPr/>
        </p:nvSpPr>
        <p:spPr bwMode="auto">
          <a:xfrm flipH="1">
            <a:off x="4191000" y="5105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47835" name="Group 27"/>
          <p:cNvGrpSpPr>
            <a:grpSpLocks/>
          </p:cNvGrpSpPr>
          <p:nvPr/>
        </p:nvGrpSpPr>
        <p:grpSpPr bwMode="auto">
          <a:xfrm>
            <a:off x="5029200" y="1600200"/>
            <a:ext cx="838200" cy="2362200"/>
            <a:chOff x="1173" y="1008"/>
            <a:chExt cx="528" cy="1488"/>
          </a:xfrm>
        </p:grpSpPr>
        <p:sp>
          <p:nvSpPr>
            <p:cNvPr id="247836" name="Rectangle 28"/>
            <p:cNvSpPr>
              <a:spLocks noChangeArrowheads="1"/>
            </p:cNvSpPr>
            <p:nvPr/>
          </p:nvSpPr>
          <p:spPr bwMode="auto">
            <a:xfrm>
              <a:off x="1200" y="1248"/>
              <a:ext cx="432" cy="432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7" name="AutoShape 29"/>
            <p:cNvSpPr>
              <a:spLocks noChangeArrowheads="1"/>
            </p:cNvSpPr>
            <p:nvPr/>
          </p:nvSpPr>
          <p:spPr bwMode="auto">
            <a:xfrm>
              <a:off x="1173" y="1920"/>
              <a:ext cx="528" cy="576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8" name="Line 30"/>
            <p:cNvSpPr>
              <a:spLocks noChangeShapeType="1"/>
            </p:cNvSpPr>
            <p:nvPr/>
          </p:nvSpPr>
          <p:spPr bwMode="auto">
            <a:xfrm>
              <a:off x="1440" y="168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9" name="Line 31"/>
            <p:cNvSpPr>
              <a:spLocks noChangeShapeType="1"/>
            </p:cNvSpPr>
            <p:nvPr/>
          </p:nvSpPr>
          <p:spPr bwMode="auto">
            <a:xfrm>
              <a:off x="1440" y="100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7840" name="Text Box 32"/>
          <p:cNvSpPr txBox="1">
            <a:spLocks noChangeArrowheads="1"/>
          </p:cNvSpPr>
          <p:nvPr/>
        </p:nvSpPr>
        <p:spPr bwMode="auto">
          <a:xfrm>
            <a:off x="6689725" y="2097088"/>
            <a:ext cx="1692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Find best 5</a:t>
            </a:r>
          </a:p>
          <a:p>
            <a:r>
              <a:rPr lang="en-US">
                <a:latin typeface="Arial" charset="0"/>
                <a:ea typeface="Arial" charset="0"/>
                <a:cs typeface="Arial" charset="0"/>
              </a:rPr>
              <a:t>  operator </a:t>
            </a:r>
          </a:p>
          <a:p>
            <a:r>
              <a:rPr lang="en-US">
                <a:latin typeface="Arial" charset="0"/>
                <a:ea typeface="Arial" charset="0"/>
                <a:cs typeface="Arial" charset="0"/>
              </a:rPr>
              <a:t>  solution.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8F1D-7A82-294B-90C5-CF04BC40BD3C}" type="slidenum">
              <a:rPr lang="en-US"/>
              <a:pPr/>
              <a:t>14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47811" name="Oval 3"/>
          <p:cNvSpPr>
            <a:spLocks noChangeArrowheads="1"/>
          </p:cNvSpPr>
          <p:nvPr/>
        </p:nvSpPr>
        <p:spPr bwMode="auto">
          <a:xfrm>
            <a:off x="2590800" y="4495800"/>
            <a:ext cx="6096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1905001" y="1981200"/>
            <a:ext cx="685800" cy="6858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47814" name="AutoShape 6"/>
          <p:cNvSpPr>
            <a:spLocks noChangeArrowheads="1"/>
          </p:cNvSpPr>
          <p:nvPr/>
        </p:nvSpPr>
        <p:spPr bwMode="auto">
          <a:xfrm>
            <a:off x="1862138" y="3048000"/>
            <a:ext cx="838200" cy="9144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247815" name="Line 7"/>
          <p:cNvSpPr>
            <a:spLocks noChangeShapeType="1"/>
          </p:cNvSpPr>
          <p:nvPr/>
        </p:nvSpPr>
        <p:spPr bwMode="auto">
          <a:xfrm>
            <a:off x="2286001" y="266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16" name="Line 8"/>
          <p:cNvSpPr>
            <a:spLocks noChangeShapeType="1"/>
          </p:cNvSpPr>
          <p:nvPr/>
        </p:nvSpPr>
        <p:spPr bwMode="auto">
          <a:xfrm>
            <a:off x="2286001" y="1600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2938463" y="1981200"/>
            <a:ext cx="685800" cy="6858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47819" name="AutoShape 11"/>
          <p:cNvSpPr>
            <a:spLocks noChangeArrowheads="1"/>
          </p:cNvSpPr>
          <p:nvPr/>
        </p:nvSpPr>
        <p:spPr bwMode="auto">
          <a:xfrm>
            <a:off x="2895600" y="3048000"/>
            <a:ext cx="838200" cy="9144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247820" name="Line 12"/>
          <p:cNvSpPr>
            <a:spLocks noChangeShapeType="1"/>
          </p:cNvSpPr>
          <p:nvPr/>
        </p:nvSpPr>
        <p:spPr bwMode="auto">
          <a:xfrm>
            <a:off x="3319463" y="266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21" name="Line 13"/>
          <p:cNvSpPr>
            <a:spLocks noChangeShapeType="1"/>
          </p:cNvSpPr>
          <p:nvPr/>
        </p:nvSpPr>
        <p:spPr bwMode="auto">
          <a:xfrm>
            <a:off x="3319463" y="1600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23" name="Rectangle 15"/>
          <p:cNvSpPr>
            <a:spLocks noChangeArrowheads="1"/>
          </p:cNvSpPr>
          <p:nvPr/>
        </p:nvSpPr>
        <p:spPr bwMode="auto">
          <a:xfrm>
            <a:off x="4005263" y="1981200"/>
            <a:ext cx="685800" cy="6858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247824" name="AutoShape 16"/>
          <p:cNvSpPr>
            <a:spLocks noChangeArrowheads="1"/>
          </p:cNvSpPr>
          <p:nvPr/>
        </p:nvSpPr>
        <p:spPr bwMode="auto">
          <a:xfrm>
            <a:off x="3962400" y="3048000"/>
            <a:ext cx="838200" cy="9144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247825" name="Line 17"/>
          <p:cNvSpPr>
            <a:spLocks noChangeShapeType="1"/>
          </p:cNvSpPr>
          <p:nvPr/>
        </p:nvSpPr>
        <p:spPr bwMode="auto">
          <a:xfrm>
            <a:off x="4386263" y="266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26" name="Line 18"/>
          <p:cNvSpPr>
            <a:spLocks noChangeShapeType="1"/>
          </p:cNvSpPr>
          <p:nvPr/>
        </p:nvSpPr>
        <p:spPr bwMode="auto">
          <a:xfrm>
            <a:off x="4386263" y="1600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27" name="Oval 19"/>
          <p:cNvSpPr>
            <a:spLocks noChangeArrowheads="1"/>
          </p:cNvSpPr>
          <p:nvPr/>
        </p:nvSpPr>
        <p:spPr bwMode="auto">
          <a:xfrm>
            <a:off x="4648200" y="4495800"/>
            <a:ext cx="6096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J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7828" name="Oval 20"/>
          <p:cNvSpPr>
            <a:spLocks noChangeArrowheads="1"/>
          </p:cNvSpPr>
          <p:nvPr/>
        </p:nvSpPr>
        <p:spPr bwMode="auto">
          <a:xfrm>
            <a:off x="3581400" y="5257800"/>
            <a:ext cx="6096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K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47829" name="Line 21"/>
          <p:cNvSpPr>
            <a:spLocks noChangeShapeType="1"/>
          </p:cNvSpPr>
          <p:nvPr/>
        </p:nvSpPr>
        <p:spPr bwMode="auto">
          <a:xfrm>
            <a:off x="22860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30" name="Line 22"/>
          <p:cNvSpPr>
            <a:spLocks noChangeShapeType="1"/>
          </p:cNvSpPr>
          <p:nvPr/>
        </p:nvSpPr>
        <p:spPr bwMode="auto">
          <a:xfrm flipH="1">
            <a:off x="3048000" y="39624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31" name="Line 23"/>
          <p:cNvSpPr>
            <a:spLocks noChangeShapeType="1"/>
          </p:cNvSpPr>
          <p:nvPr/>
        </p:nvSpPr>
        <p:spPr bwMode="auto">
          <a:xfrm>
            <a:off x="44196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32" name="Line 24"/>
          <p:cNvSpPr>
            <a:spLocks noChangeShapeType="1"/>
          </p:cNvSpPr>
          <p:nvPr/>
        </p:nvSpPr>
        <p:spPr bwMode="auto">
          <a:xfrm flipH="1">
            <a:off x="5181600" y="38862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33" name="Line 25"/>
          <p:cNvSpPr>
            <a:spLocks noChangeShapeType="1"/>
          </p:cNvSpPr>
          <p:nvPr/>
        </p:nvSpPr>
        <p:spPr bwMode="auto">
          <a:xfrm>
            <a:off x="3048000" y="50292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47834" name="Line 26"/>
          <p:cNvSpPr>
            <a:spLocks noChangeShapeType="1"/>
          </p:cNvSpPr>
          <p:nvPr/>
        </p:nvSpPr>
        <p:spPr bwMode="auto">
          <a:xfrm flipH="1">
            <a:off x="4191000" y="5105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47836" name="Rectangle 28"/>
          <p:cNvSpPr>
            <a:spLocks noChangeArrowheads="1"/>
          </p:cNvSpPr>
          <p:nvPr/>
        </p:nvSpPr>
        <p:spPr bwMode="auto">
          <a:xfrm>
            <a:off x="5072063" y="1981200"/>
            <a:ext cx="685800" cy="68580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47837" name="AutoShape 29"/>
          <p:cNvSpPr>
            <a:spLocks noChangeArrowheads="1"/>
          </p:cNvSpPr>
          <p:nvPr/>
        </p:nvSpPr>
        <p:spPr bwMode="auto">
          <a:xfrm>
            <a:off x="5029200" y="3048000"/>
            <a:ext cx="838200" cy="9144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247838" name="Line 30"/>
          <p:cNvSpPr>
            <a:spLocks noChangeShapeType="1"/>
          </p:cNvSpPr>
          <p:nvPr/>
        </p:nvSpPr>
        <p:spPr bwMode="auto">
          <a:xfrm>
            <a:off x="5453063" y="2667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39" name="Line 31"/>
          <p:cNvSpPr>
            <a:spLocks noChangeShapeType="1"/>
          </p:cNvSpPr>
          <p:nvPr/>
        </p:nvSpPr>
        <p:spPr bwMode="auto">
          <a:xfrm>
            <a:off x="5453063" y="1600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40" name="Text Box 32"/>
          <p:cNvSpPr txBox="1">
            <a:spLocks noChangeArrowheads="1"/>
          </p:cNvSpPr>
          <p:nvPr/>
        </p:nvSpPr>
        <p:spPr bwMode="auto">
          <a:xfrm>
            <a:off x="6705600" y="1143000"/>
            <a:ext cx="1692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Find best 5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  operator 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  solution.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8F1D-7A82-294B-90C5-CF04BC40BD3C}" type="slidenum">
              <a:rPr lang="en-US"/>
              <a:pPr/>
              <a:t>15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grpSp>
        <p:nvGrpSpPr>
          <p:cNvPr id="2" name="Group 36"/>
          <p:cNvGrpSpPr/>
          <p:nvPr/>
        </p:nvGrpSpPr>
        <p:grpSpPr>
          <a:xfrm>
            <a:off x="2514600" y="1600200"/>
            <a:ext cx="4005262" cy="4267200"/>
            <a:chOff x="1862138" y="1600200"/>
            <a:chExt cx="4005262" cy="4267200"/>
          </a:xfrm>
        </p:grpSpPr>
        <p:sp>
          <p:nvSpPr>
            <p:cNvPr id="247811" name="Oval 3"/>
            <p:cNvSpPr>
              <a:spLocks noChangeArrowheads="1"/>
            </p:cNvSpPr>
            <p:nvPr/>
          </p:nvSpPr>
          <p:spPr bwMode="auto">
            <a:xfrm>
              <a:off x="2590800" y="4495800"/>
              <a:ext cx="609600" cy="609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I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47813" name="Rectangle 5"/>
            <p:cNvSpPr>
              <a:spLocks noChangeArrowheads="1"/>
            </p:cNvSpPr>
            <p:nvPr/>
          </p:nvSpPr>
          <p:spPr bwMode="auto">
            <a:xfrm>
              <a:off x="1905001" y="1981200"/>
              <a:ext cx="685800" cy="685800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47814" name="AutoShape 6"/>
            <p:cNvSpPr>
              <a:spLocks noChangeArrowheads="1"/>
            </p:cNvSpPr>
            <p:nvPr/>
          </p:nvSpPr>
          <p:spPr bwMode="auto">
            <a:xfrm>
              <a:off x="1862138" y="3048000"/>
              <a:ext cx="838200" cy="91440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247815" name="Line 7"/>
            <p:cNvSpPr>
              <a:spLocks noChangeShapeType="1"/>
            </p:cNvSpPr>
            <p:nvPr/>
          </p:nvSpPr>
          <p:spPr bwMode="auto">
            <a:xfrm>
              <a:off x="2286001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16" name="Line 8"/>
            <p:cNvSpPr>
              <a:spLocks noChangeShapeType="1"/>
            </p:cNvSpPr>
            <p:nvPr/>
          </p:nvSpPr>
          <p:spPr bwMode="auto">
            <a:xfrm>
              <a:off x="2286001" y="1600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18" name="Rectangle 10"/>
            <p:cNvSpPr>
              <a:spLocks noChangeArrowheads="1"/>
            </p:cNvSpPr>
            <p:nvPr/>
          </p:nvSpPr>
          <p:spPr bwMode="auto">
            <a:xfrm>
              <a:off x="2938463" y="1981200"/>
              <a:ext cx="685800" cy="685800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47819" name="AutoShape 11"/>
            <p:cNvSpPr>
              <a:spLocks noChangeArrowheads="1"/>
            </p:cNvSpPr>
            <p:nvPr/>
          </p:nvSpPr>
          <p:spPr bwMode="auto">
            <a:xfrm>
              <a:off x="2895600" y="3048000"/>
              <a:ext cx="838200" cy="91440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247820" name="Line 12"/>
            <p:cNvSpPr>
              <a:spLocks noChangeShapeType="1"/>
            </p:cNvSpPr>
            <p:nvPr/>
          </p:nvSpPr>
          <p:spPr bwMode="auto">
            <a:xfrm>
              <a:off x="3319463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1" name="Line 13"/>
            <p:cNvSpPr>
              <a:spLocks noChangeShapeType="1"/>
            </p:cNvSpPr>
            <p:nvPr/>
          </p:nvSpPr>
          <p:spPr bwMode="auto">
            <a:xfrm>
              <a:off x="3319463" y="1600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3" name="Rectangle 15"/>
            <p:cNvSpPr>
              <a:spLocks noChangeArrowheads="1"/>
            </p:cNvSpPr>
            <p:nvPr/>
          </p:nvSpPr>
          <p:spPr bwMode="auto">
            <a:xfrm>
              <a:off x="4005263" y="1981200"/>
              <a:ext cx="685800" cy="685800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247824" name="AutoShape 16"/>
            <p:cNvSpPr>
              <a:spLocks noChangeArrowheads="1"/>
            </p:cNvSpPr>
            <p:nvPr/>
          </p:nvSpPr>
          <p:spPr bwMode="auto">
            <a:xfrm>
              <a:off x="3962400" y="3048000"/>
              <a:ext cx="838200" cy="91440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247825" name="Line 17"/>
            <p:cNvSpPr>
              <a:spLocks noChangeShapeType="1"/>
            </p:cNvSpPr>
            <p:nvPr/>
          </p:nvSpPr>
          <p:spPr bwMode="auto">
            <a:xfrm>
              <a:off x="4386263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6" name="Line 18"/>
            <p:cNvSpPr>
              <a:spLocks noChangeShapeType="1"/>
            </p:cNvSpPr>
            <p:nvPr/>
          </p:nvSpPr>
          <p:spPr bwMode="auto">
            <a:xfrm>
              <a:off x="4386263" y="1600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7" name="Oval 19"/>
            <p:cNvSpPr>
              <a:spLocks noChangeArrowheads="1"/>
            </p:cNvSpPr>
            <p:nvPr/>
          </p:nvSpPr>
          <p:spPr bwMode="auto">
            <a:xfrm>
              <a:off x="4648200" y="4495800"/>
              <a:ext cx="609600" cy="609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47828" name="Oval 20"/>
            <p:cNvSpPr>
              <a:spLocks noChangeArrowheads="1"/>
            </p:cNvSpPr>
            <p:nvPr/>
          </p:nvSpPr>
          <p:spPr bwMode="auto">
            <a:xfrm>
              <a:off x="3581400" y="5257800"/>
              <a:ext cx="609600" cy="609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K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47829" name="Line 21"/>
            <p:cNvSpPr>
              <a:spLocks noChangeShapeType="1"/>
            </p:cNvSpPr>
            <p:nvPr/>
          </p:nvSpPr>
          <p:spPr bwMode="auto">
            <a:xfrm>
              <a:off x="2286000" y="39624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0" name="Line 22"/>
            <p:cNvSpPr>
              <a:spLocks noChangeShapeType="1"/>
            </p:cNvSpPr>
            <p:nvPr/>
          </p:nvSpPr>
          <p:spPr bwMode="auto">
            <a:xfrm flipH="1">
              <a:off x="3048000" y="3962400"/>
              <a:ext cx="2286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1" name="Line 23"/>
            <p:cNvSpPr>
              <a:spLocks noChangeShapeType="1"/>
            </p:cNvSpPr>
            <p:nvPr/>
          </p:nvSpPr>
          <p:spPr bwMode="auto">
            <a:xfrm>
              <a:off x="4419600" y="39624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2" name="Line 24"/>
            <p:cNvSpPr>
              <a:spLocks noChangeShapeType="1"/>
            </p:cNvSpPr>
            <p:nvPr/>
          </p:nvSpPr>
          <p:spPr bwMode="auto">
            <a:xfrm flipH="1">
              <a:off x="5181600" y="3886200"/>
              <a:ext cx="304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3" name="Line 25"/>
            <p:cNvSpPr>
              <a:spLocks noChangeShapeType="1"/>
            </p:cNvSpPr>
            <p:nvPr/>
          </p:nvSpPr>
          <p:spPr bwMode="auto">
            <a:xfrm>
              <a:off x="3048000" y="5029200"/>
              <a:ext cx="5334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7834" name="Line 26"/>
            <p:cNvSpPr>
              <a:spLocks noChangeShapeType="1"/>
            </p:cNvSpPr>
            <p:nvPr/>
          </p:nvSpPr>
          <p:spPr bwMode="auto">
            <a:xfrm flipH="1">
              <a:off x="4191000" y="5105400"/>
              <a:ext cx="6858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7836" name="Rectangle 28"/>
            <p:cNvSpPr>
              <a:spLocks noChangeArrowheads="1"/>
            </p:cNvSpPr>
            <p:nvPr/>
          </p:nvSpPr>
          <p:spPr bwMode="auto">
            <a:xfrm>
              <a:off x="5072063" y="1981200"/>
              <a:ext cx="685800" cy="685800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247837" name="AutoShape 29"/>
            <p:cNvSpPr>
              <a:spLocks noChangeArrowheads="1"/>
            </p:cNvSpPr>
            <p:nvPr/>
          </p:nvSpPr>
          <p:spPr bwMode="auto">
            <a:xfrm>
              <a:off x="5029200" y="3048000"/>
              <a:ext cx="838200" cy="91440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247838" name="Line 30"/>
            <p:cNvSpPr>
              <a:spLocks noChangeShapeType="1"/>
            </p:cNvSpPr>
            <p:nvPr/>
          </p:nvSpPr>
          <p:spPr bwMode="auto">
            <a:xfrm>
              <a:off x="5453063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9" name="Line 31"/>
            <p:cNvSpPr>
              <a:spLocks noChangeShapeType="1"/>
            </p:cNvSpPr>
            <p:nvPr/>
          </p:nvSpPr>
          <p:spPr bwMode="auto">
            <a:xfrm>
              <a:off x="5453063" y="1600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7840" name="Text Box 32"/>
          <p:cNvSpPr txBox="1">
            <a:spLocks noChangeArrowheads="1"/>
          </p:cNvSpPr>
          <p:nvPr/>
        </p:nvSpPr>
        <p:spPr bwMode="auto">
          <a:xfrm>
            <a:off x="6705600" y="1143000"/>
            <a:ext cx="1692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Find best 5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  operator 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  solution.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0" y="1981200"/>
          <a:ext cx="1981200" cy="383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400"/>
                <a:gridCol w="660400"/>
                <a:gridCol w="660400"/>
              </a:tblGrid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Sq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Circ</a:t>
                      </a:r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0" y="1295400"/>
            <a:ext cx="19470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Arial" charset="0"/>
                <a:ea typeface="Arial" charset="0"/>
                <a:cs typeface="Arial" charset="0"/>
              </a:rPr>
              <a:t>One of each.</a:t>
            </a:r>
            <a:endParaRPr lang="en-US" dirty="0">
              <a:solidFill>
                <a:srgbClr val="FF66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8F1D-7A82-294B-90C5-CF04BC40BD3C}" type="slidenum">
              <a:rPr lang="en-US"/>
              <a:pPr/>
              <a:t>16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grpSp>
        <p:nvGrpSpPr>
          <p:cNvPr id="2" name="Group 36"/>
          <p:cNvGrpSpPr/>
          <p:nvPr/>
        </p:nvGrpSpPr>
        <p:grpSpPr>
          <a:xfrm>
            <a:off x="2514600" y="1600200"/>
            <a:ext cx="4005262" cy="4267200"/>
            <a:chOff x="1862138" y="1600200"/>
            <a:chExt cx="4005262" cy="4267200"/>
          </a:xfrm>
        </p:grpSpPr>
        <p:sp>
          <p:nvSpPr>
            <p:cNvPr id="247811" name="Oval 3"/>
            <p:cNvSpPr>
              <a:spLocks noChangeArrowheads="1"/>
            </p:cNvSpPr>
            <p:nvPr/>
          </p:nvSpPr>
          <p:spPr bwMode="auto">
            <a:xfrm>
              <a:off x="2590800" y="4495800"/>
              <a:ext cx="609600" cy="609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I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47813" name="Rectangle 5"/>
            <p:cNvSpPr>
              <a:spLocks noChangeArrowheads="1"/>
            </p:cNvSpPr>
            <p:nvPr/>
          </p:nvSpPr>
          <p:spPr bwMode="auto">
            <a:xfrm>
              <a:off x="1905001" y="1981200"/>
              <a:ext cx="685800" cy="685800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47814" name="AutoShape 6"/>
            <p:cNvSpPr>
              <a:spLocks noChangeArrowheads="1"/>
            </p:cNvSpPr>
            <p:nvPr/>
          </p:nvSpPr>
          <p:spPr bwMode="auto">
            <a:xfrm>
              <a:off x="1862138" y="3048000"/>
              <a:ext cx="838200" cy="91440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247815" name="Line 7"/>
            <p:cNvSpPr>
              <a:spLocks noChangeShapeType="1"/>
            </p:cNvSpPr>
            <p:nvPr/>
          </p:nvSpPr>
          <p:spPr bwMode="auto">
            <a:xfrm>
              <a:off x="2286001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16" name="Line 8"/>
            <p:cNvSpPr>
              <a:spLocks noChangeShapeType="1"/>
            </p:cNvSpPr>
            <p:nvPr/>
          </p:nvSpPr>
          <p:spPr bwMode="auto">
            <a:xfrm>
              <a:off x="2286001" y="1600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18" name="Rectangle 10"/>
            <p:cNvSpPr>
              <a:spLocks noChangeArrowheads="1"/>
            </p:cNvSpPr>
            <p:nvPr/>
          </p:nvSpPr>
          <p:spPr bwMode="auto">
            <a:xfrm>
              <a:off x="2938463" y="1981200"/>
              <a:ext cx="685800" cy="685800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47819" name="AutoShape 11"/>
            <p:cNvSpPr>
              <a:spLocks noChangeArrowheads="1"/>
            </p:cNvSpPr>
            <p:nvPr/>
          </p:nvSpPr>
          <p:spPr bwMode="auto">
            <a:xfrm>
              <a:off x="2895600" y="3048000"/>
              <a:ext cx="838200" cy="91440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247820" name="Line 12"/>
            <p:cNvSpPr>
              <a:spLocks noChangeShapeType="1"/>
            </p:cNvSpPr>
            <p:nvPr/>
          </p:nvSpPr>
          <p:spPr bwMode="auto">
            <a:xfrm>
              <a:off x="3319463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1" name="Line 13"/>
            <p:cNvSpPr>
              <a:spLocks noChangeShapeType="1"/>
            </p:cNvSpPr>
            <p:nvPr/>
          </p:nvSpPr>
          <p:spPr bwMode="auto">
            <a:xfrm>
              <a:off x="3319463" y="1600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3" name="Rectangle 15"/>
            <p:cNvSpPr>
              <a:spLocks noChangeArrowheads="1"/>
            </p:cNvSpPr>
            <p:nvPr/>
          </p:nvSpPr>
          <p:spPr bwMode="auto">
            <a:xfrm>
              <a:off x="4005263" y="1981200"/>
              <a:ext cx="685800" cy="685800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247824" name="AutoShape 16"/>
            <p:cNvSpPr>
              <a:spLocks noChangeArrowheads="1"/>
            </p:cNvSpPr>
            <p:nvPr/>
          </p:nvSpPr>
          <p:spPr bwMode="auto">
            <a:xfrm>
              <a:off x="3962400" y="3048000"/>
              <a:ext cx="838200" cy="91440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247825" name="Line 17"/>
            <p:cNvSpPr>
              <a:spLocks noChangeShapeType="1"/>
            </p:cNvSpPr>
            <p:nvPr/>
          </p:nvSpPr>
          <p:spPr bwMode="auto">
            <a:xfrm>
              <a:off x="4386263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6" name="Line 18"/>
            <p:cNvSpPr>
              <a:spLocks noChangeShapeType="1"/>
            </p:cNvSpPr>
            <p:nvPr/>
          </p:nvSpPr>
          <p:spPr bwMode="auto">
            <a:xfrm>
              <a:off x="4386263" y="1600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7" name="Oval 19"/>
            <p:cNvSpPr>
              <a:spLocks noChangeArrowheads="1"/>
            </p:cNvSpPr>
            <p:nvPr/>
          </p:nvSpPr>
          <p:spPr bwMode="auto">
            <a:xfrm>
              <a:off x="4648200" y="4495800"/>
              <a:ext cx="609600" cy="609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47828" name="Oval 20"/>
            <p:cNvSpPr>
              <a:spLocks noChangeArrowheads="1"/>
            </p:cNvSpPr>
            <p:nvPr/>
          </p:nvSpPr>
          <p:spPr bwMode="auto">
            <a:xfrm>
              <a:off x="3581400" y="5257800"/>
              <a:ext cx="609600" cy="609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K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47829" name="Line 21"/>
            <p:cNvSpPr>
              <a:spLocks noChangeShapeType="1"/>
            </p:cNvSpPr>
            <p:nvPr/>
          </p:nvSpPr>
          <p:spPr bwMode="auto">
            <a:xfrm>
              <a:off x="2286000" y="39624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0" name="Line 22"/>
            <p:cNvSpPr>
              <a:spLocks noChangeShapeType="1"/>
            </p:cNvSpPr>
            <p:nvPr/>
          </p:nvSpPr>
          <p:spPr bwMode="auto">
            <a:xfrm flipH="1">
              <a:off x="3048000" y="3962400"/>
              <a:ext cx="2286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1" name="Line 23"/>
            <p:cNvSpPr>
              <a:spLocks noChangeShapeType="1"/>
            </p:cNvSpPr>
            <p:nvPr/>
          </p:nvSpPr>
          <p:spPr bwMode="auto">
            <a:xfrm>
              <a:off x="4419600" y="39624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2" name="Line 24"/>
            <p:cNvSpPr>
              <a:spLocks noChangeShapeType="1"/>
            </p:cNvSpPr>
            <p:nvPr/>
          </p:nvSpPr>
          <p:spPr bwMode="auto">
            <a:xfrm flipH="1">
              <a:off x="5181600" y="3886200"/>
              <a:ext cx="304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3" name="Line 25"/>
            <p:cNvSpPr>
              <a:spLocks noChangeShapeType="1"/>
            </p:cNvSpPr>
            <p:nvPr/>
          </p:nvSpPr>
          <p:spPr bwMode="auto">
            <a:xfrm>
              <a:off x="3048000" y="5029200"/>
              <a:ext cx="5334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7834" name="Line 26"/>
            <p:cNvSpPr>
              <a:spLocks noChangeShapeType="1"/>
            </p:cNvSpPr>
            <p:nvPr/>
          </p:nvSpPr>
          <p:spPr bwMode="auto">
            <a:xfrm flipH="1">
              <a:off x="4191000" y="5105400"/>
              <a:ext cx="6858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7836" name="Rectangle 28"/>
            <p:cNvSpPr>
              <a:spLocks noChangeArrowheads="1"/>
            </p:cNvSpPr>
            <p:nvPr/>
          </p:nvSpPr>
          <p:spPr bwMode="auto">
            <a:xfrm>
              <a:off x="5072063" y="1981200"/>
              <a:ext cx="685800" cy="685800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247837" name="AutoShape 29"/>
            <p:cNvSpPr>
              <a:spLocks noChangeArrowheads="1"/>
            </p:cNvSpPr>
            <p:nvPr/>
          </p:nvSpPr>
          <p:spPr bwMode="auto">
            <a:xfrm>
              <a:off x="5029200" y="3048000"/>
              <a:ext cx="838200" cy="91440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247838" name="Line 30"/>
            <p:cNvSpPr>
              <a:spLocks noChangeShapeType="1"/>
            </p:cNvSpPr>
            <p:nvPr/>
          </p:nvSpPr>
          <p:spPr bwMode="auto">
            <a:xfrm>
              <a:off x="5453063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9" name="Line 31"/>
            <p:cNvSpPr>
              <a:spLocks noChangeShapeType="1"/>
            </p:cNvSpPr>
            <p:nvPr/>
          </p:nvSpPr>
          <p:spPr bwMode="auto">
            <a:xfrm>
              <a:off x="5453063" y="1600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7840" name="Text Box 32"/>
          <p:cNvSpPr txBox="1">
            <a:spLocks noChangeArrowheads="1"/>
          </p:cNvSpPr>
          <p:nvPr/>
        </p:nvSpPr>
        <p:spPr bwMode="auto">
          <a:xfrm>
            <a:off x="6705600" y="1143000"/>
            <a:ext cx="1692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Find best 5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  operator 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  solution.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0" y="1981200"/>
          <a:ext cx="1981200" cy="383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400"/>
                <a:gridCol w="660400"/>
                <a:gridCol w="660400"/>
              </a:tblGrid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Sq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Circ</a:t>
                      </a:r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A,B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C,D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0" y="1295400"/>
            <a:ext cx="19809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Arial" charset="0"/>
                <a:ea typeface="Arial" charset="0"/>
                <a:cs typeface="Arial" charset="0"/>
              </a:rPr>
              <a:t>Two Squares</a:t>
            </a:r>
            <a:endParaRPr lang="en-US" dirty="0">
              <a:solidFill>
                <a:srgbClr val="FF66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8F1D-7A82-294B-90C5-CF04BC40BD3C}" type="slidenum">
              <a:rPr lang="en-US"/>
              <a:pPr/>
              <a:t>17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2514600" y="1600200"/>
            <a:ext cx="4005262" cy="4267200"/>
            <a:chOff x="1862138" y="1600200"/>
            <a:chExt cx="4005262" cy="4267200"/>
          </a:xfrm>
        </p:grpSpPr>
        <p:sp>
          <p:nvSpPr>
            <p:cNvPr id="247811" name="Oval 3"/>
            <p:cNvSpPr>
              <a:spLocks noChangeArrowheads="1"/>
            </p:cNvSpPr>
            <p:nvPr/>
          </p:nvSpPr>
          <p:spPr bwMode="auto">
            <a:xfrm>
              <a:off x="2590800" y="4495800"/>
              <a:ext cx="609600" cy="609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I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47813" name="Rectangle 5"/>
            <p:cNvSpPr>
              <a:spLocks noChangeArrowheads="1"/>
            </p:cNvSpPr>
            <p:nvPr/>
          </p:nvSpPr>
          <p:spPr bwMode="auto">
            <a:xfrm>
              <a:off x="1905001" y="1981200"/>
              <a:ext cx="685800" cy="685800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47814" name="AutoShape 6"/>
            <p:cNvSpPr>
              <a:spLocks noChangeArrowheads="1"/>
            </p:cNvSpPr>
            <p:nvPr/>
          </p:nvSpPr>
          <p:spPr bwMode="auto">
            <a:xfrm>
              <a:off x="1862138" y="3048000"/>
              <a:ext cx="838200" cy="91440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247815" name="Line 7"/>
            <p:cNvSpPr>
              <a:spLocks noChangeShapeType="1"/>
            </p:cNvSpPr>
            <p:nvPr/>
          </p:nvSpPr>
          <p:spPr bwMode="auto">
            <a:xfrm>
              <a:off x="2286001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16" name="Line 8"/>
            <p:cNvSpPr>
              <a:spLocks noChangeShapeType="1"/>
            </p:cNvSpPr>
            <p:nvPr/>
          </p:nvSpPr>
          <p:spPr bwMode="auto">
            <a:xfrm>
              <a:off x="2286001" y="1600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18" name="Rectangle 10"/>
            <p:cNvSpPr>
              <a:spLocks noChangeArrowheads="1"/>
            </p:cNvSpPr>
            <p:nvPr/>
          </p:nvSpPr>
          <p:spPr bwMode="auto">
            <a:xfrm>
              <a:off x="2938463" y="1981200"/>
              <a:ext cx="685800" cy="685800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47819" name="AutoShape 11"/>
            <p:cNvSpPr>
              <a:spLocks noChangeArrowheads="1"/>
            </p:cNvSpPr>
            <p:nvPr/>
          </p:nvSpPr>
          <p:spPr bwMode="auto">
            <a:xfrm>
              <a:off x="2895600" y="3048000"/>
              <a:ext cx="838200" cy="91440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247820" name="Line 12"/>
            <p:cNvSpPr>
              <a:spLocks noChangeShapeType="1"/>
            </p:cNvSpPr>
            <p:nvPr/>
          </p:nvSpPr>
          <p:spPr bwMode="auto">
            <a:xfrm>
              <a:off x="3319463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1" name="Line 13"/>
            <p:cNvSpPr>
              <a:spLocks noChangeShapeType="1"/>
            </p:cNvSpPr>
            <p:nvPr/>
          </p:nvSpPr>
          <p:spPr bwMode="auto">
            <a:xfrm>
              <a:off x="3319463" y="1600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3" name="Rectangle 15"/>
            <p:cNvSpPr>
              <a:spLocks noChangeArrowheads="1"/>
            </p:cNvSpPr>
            <p:nvPr/>
          </p:nvSpPr>
          <p:spPr bwMode="auto">
            <a:xfrm>
              <a:off x="4005263" y="1981200"/>
              <a:ext cx="685800" cy="685800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247824" name="AutoShape 16"/>
            <p:cNvSpPr>
              <a:spLocks noChangeArrowheads="1"/>
            </p:cNvSpPr>
            <p:nvPr/>
          </p:nvSpPr>
          <p:spPr bwMode="auto">
            <a:xfrm>
              <a:off x="3962400" y="3048000"/>
              <a:ext cx="838200" cy="91440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247825" name="Line 17"/>
            <p:cNvSpPr>
              <a:spLocks noChangeShapeType="1"/>
            </p:cNvSpPr>
            <p:nvPr/>
          </p:nvSpPr>
          <p:spPr bwMode="auto">
            <a:xfrm>
              <a:off x="4386263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6" name="Line 18"/>
            <p:cNvSpPr>
              <a:spLocks noChangeShapeType="1"/>
            </p:cNvSpPr>
            <p:nvPr/>
          </p:nvSpPr>
          <p:spPr bwMode="auto">
            <a:xfrm>
              <a:off x="4386263" y="1600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7" name="Oval 19"/>
            <p:cNvSpPr>
              <a:spLocks noChangeArrowheads="1"/>
            </p:cNvSpPr>
            <p:nvPr/>
          </p:nvSpPr>
          <p:spPr bwMode="auto">
            <a:xfrm>
              <a:off x="4648200" y="4495800"/>
              <a:ext cx="609600" cy="609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47828" name="Oval 20"/>
            <p:cNvSpPr>
              <a:spLocks noChangeArrowheads="1"/>
            </p:cNvSpPr>
            <p:nvPr/>
          </p:nvSpPr>
          <p:spPr bwMode="auto">
            <a:xfrm>
              <a:off x="3581400" y="5257800"/>
              <a:ext cx="609600" cy="609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K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47829" name="Line 21"/>
            <p:cNvSpPr>
              <a:spLocks noChangeShapeType="1"/>
            </p:cNvSpPr>
            <p:nvPr/>
          </p:nvSpPr>
          <p:spPr bwMode="auto">
            <a:xfrm>
              <a:off x="2286000" y="39624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0" name="Line 22"/>
            <p:cNvSpPr>
              <a:spLocks noChangeShapeType="1"/>
            </p:cNvSpPr>
            <p:nvPr/>
          </p:nvSpPr>
          <p:spPr bwMode="auto">
            <a:xfrm flipH="1">
              <a:off x="3048000" y="3962400"/>
              <a:ext cx="2286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1" name="Line 23"/>
            <p:cNvSpPr>
              <a:spLocks noChangeShapeType="1"/>
            </p:cNvSpPr>
            <p:nvPr/>
          </p:nvSpPr>
          <p:spPr bwMode="auto">
            <a:xfrm>
              <a:off x="4419600" y="39624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2" name="Line 24"/>
            <p:cNvSpPr>
              <a:spLocks noChangeShapeType="1"/>
            </p:cNvSpPr>
            <p:nvPr/>
          </p:nvSpPr>
          <p:spPr bwMode="auto">
            <a:xfrm flipH="1">
              <a:off x="5181600" y="3886200"/>
              <a:ext cx="304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3" name="Line 25"/>
            <p:cNvSpPr>
              <a:spLocks noChangeShapeType="1"/>
            </p:cNvSpPr>
            <p:nvPr/>
          </p:nvSpPr>
          <p:spPr bwMode="auto">
            <a:xfrm>
              <a:off x="3048000" y="5029200"/>
              <a:ext cx="5334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7834" name="Line 26"/>
            <p:cNvSpPr>
              <a:spLocks noChangeShapeType="1"/>
            </p:cNvSpPr>
            <p:nvPr/>
          </p:nvSpPr>
          <p:spPr bwMode="auto">
            <a:xfrm flipH="1">
              <a:off x="4191000" y="5105400"/>
              <a:ext cx="6858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7836" name="Rectangle 28"/>
            <p:cNvSpPr>
              <a:spLocks noChangeArrowheads="1"/>
            </p:cNvSpPr>
            <p:nvPr/>
          </p:nvSpPr>
          <p:spPr bwMode="auto">
            <a:xfrm>
              <a:off x="5072063" y="1981200"/>
              <a:ext cx="685800" cy="685800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247837" name="AutoShape 29"/>
            <p:cNvSpPr>
              <a:spLocks noChangeArrowheads="1"/>
            </p:cNvSpPr>
            <p:nvPr/>
          </p:nvSpPr>
          <p:spPr bwMode="auto">
            <a:xfrm>
              <a:off x="5029200" y="3048000"/>
              <a:ext cx="838200" cy="91440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247838" name="Line 30"/>
            <p:cNvSpPr>
              <a:spLocks noChangeShapeType="1"/>
            </p:cNvSpPr>
            <p:nvPr/>
          </p:nvSpPr>
          <p:spPr bwMode="auto">
            <a:xfrm>
              <a:off x="5453063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9" name="Line 31"/>
            <p:cNvSpPr>
              <a:spLocks noChangeShapeType="1"/>
            </p:cNvSpPr>
            <p:nvPr/>
          </p:nvSpPr>
          <p:spPr bwMode="auto">
            <a:xfrm>
              <a:off x="5453063" y="1600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7840" name="Text Box 32"/>
          <p:cNvSpPr txBox="1">
            <a:spLocks noChangeArrowheads="1"/>
          </p:cNvSpPr>
          <p:nvPr/>
        </p:nvSpPr>
        <p:spPr bwMode="auto">
          <a:xfrm>
            <a:off x="6705600" y="1143000"/>
            <a:ext cx="1692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Find best 5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  operator 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  solution.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0" y="1981200"/>
          <a:ext cx="1981200" cy="383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400"/>
                <a:gridCol w="660400"/>
                <a:gridCol w="660400"/>
              </a:tblGrid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Sq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Circ</a:t>
                      </a:r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Text Box 32"/>
          <p:cNvSpPr txBox="1">
            <a:spLocks noChangeArrowheads="1"/>
          </p:cNvSpPr>
          <p:nvPr/>
        </p:nvSpPr>
        <p:spPr bwMode="auto">
          <a:xfrm>
            <a:off x="0" y="1295400"/>
            <a:ext cx="22202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Arial" charset="0"/>
                <a:ea typeface="Arial" charset="0"/>
                <a:cs typeface="Arial" charset="0"/>
              </a:rPr>
              <a:t>Two Diamonds</a:t>
            </a:r>
            <a:endParaRPr lang="en-US" dirty="0">
              <a:solidFill>
                <a:srgbClr val="FF66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8F1D-7A82-294B-90C5-CF04BC40BD3C}" type="slidenum">
              <a:rPr lang="en-US"/>
              <a:pPr/>
              <a:t>18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grpSp>
        <p:nvGrpSpPr>
          <p:cNvPr id="2" name="Group 36"/>
          <p:cNvGrpSpPr/>
          <p:nvPr/>
        </p:nvGrpSpPr>
        <p:grpSpPr>
          <a:xfrm>
            <a:off x="2514600" y="1600200"/>
            <a:ext cx="4005262" cy="4267200"/>
            <a:chOff x="1862138" y="1600200"/>
            <a:chExt cx="4005262" cy="4267200"/>
          </a:xfrm>
        </p:grpSpPr>
        <p:sp>
          <p:nvSpPr>
            <p:cNvPr id="247811" name="Oval 3"/>
            <p:cNvSpPr>
              <a:spLocks noChangeArrowheads="1"/>
            </p:cNvSpPr>
            <p:nvPr/>
          </p:nvSpPr>
          <p:spPr bwMode="auto">
            <a:xfrm>
              <a:off x="2590800" y="4495800"/>
              <a:ext cx="609600" cy="609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I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47813" name="Rectangle 5"/>
            <p:cNvSpPr>
              <a:spLocks noChangeArrowheads="1"/>
            </p:cNvSpPr>
            <p:nvPr/>
          </p:nvSpPr>
          <p:spPr bwMode="auto">
            <a:xfrm>
              <a:off x="1905001" y="1981200"/>
              <a:ext cx="685800" cy="685800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47814" name="AutoShape 6"/>
            <p:cNvSpPr>
              <a:spLocks noChangeArrowheads="1"/>
            </p:cNvSpPr>
            <p:nvPr/>
          </p:nvSpPr>
          <p:spPr bwMode="auto">
            <a:xfrm>
              <a:off x="1862138" y="3048000"/>
              <a:ext cx="838200" cy="91440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247815" name="Line 7"/>
            <p:cNvSpPr>
              <a:spLocks noChangeShapeType="1"/>
            </p:cNvSpPr>
            <p:nvPr/>
          </p:nvSpPr>
          <p:spPr bwMode="auto">
            <a:xfrm>
              <a:off x="2286001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16" name="Line 8"/>
            <p:cNvSpPr>
              <a:spLocks noChangeShapeType="1"/>
            </p:cNvSpPr>
            <p:nvPr/>
          </p:nvSpPr>
          <p:spPr bwMode="auto">
            <a:xfrm>
              <a:off x="2286001" y="1600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18" name="Rectangle 10"/>
            <p:cNvSpPr>
              <a:spLocks noChangeArrowheads="1"/>
            </p:cNvSpPr>
            <p:nvPr/>
          </p:nvSpPr>
          <p:spPr bwMode="auto">
            <a:xfrm>
              <a:off x="2938463" y="1981200"/>
              <a:ext cx="685800" cy="685800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47819" name="AutoShape 11"/>
            <p:cNvSpPr>
              <a:spLocks noChangeArrowheads="1"/>
            </p:cNvSpPr>
            <p:nvPr/>
          </p:nvSpPr>
          <p:spPr bwMode="auto">
            <a:xfrm>
              <a:off x="2895600" y="3048000"/>
              <a:ext cx="838200" cy="91440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247820" name="Line 12"/>
            <p:cNvSpPr>
              <a:spLocks noChangeShapeType="1"/>
            </p:cNvSpPr>
            <p:nvPr/>
          </p:nvSpPr>
          <p:spPr bwMode="auto">
            <a:xfrm>
              <a:off x="3319463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1" name="Line 13"/>
            <p:cNvSpPr>
              <a:spLocks noChangeShapeType="1"/>
            </p:cNvSpPr>
            <p:nvPr/>
          </p:nvSpPr>
          <p:spPr bwMode="auto">
            <a:xfrm>
              <a:off x="3319463" y="1600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3" name="Rectangle 15"/>
            <p:cNvSpPr>
              <a:spLocks noChangeArrowheads="1"/>
            </p:cNvSpPr>
            <p:nvPr/>
          </p:nvSpPr>
          <p:spPr bwMode="auto">
            <a:xfrm>
              <a:off x="4005263" y="1981200"/>
              <a:ext cx="685800" cy="685800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247824" name="AutoShape 16"/>
            <p:cNvSpPr>
              <a:spLocks noChangeArrowheads="1"/>
            </p:cNvSpPr>
            <p:nvPr/>
          </p:nvSpPr>
          <p:spPr bwMode="auto">
            <a:xfrm>
              <a:off x="3962400" y="3048000"/>
              <a:ext cx="838200" cy="91440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247825" name="Line 17"/>
            <p:cNvSpPr>
              <a:spLocks noChangeShapeType="1"/>
            </p:cNvSpPr>
            <p:nvPr/>
          </p:nvSpPr>
          <p:spPr bwMode="auto">
            <a:xfrm>
              <a:off x="4386263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6" name="Line 18"/>
            <p:cNvSpPr>
              <a:spLocks noChangeShapeType="1"/>
            </p:cNvSpPr>
            <p:nvPr/>
          </p:nvSpPr>
          <p:spPr bwMode="auto">
            <a:xfrm>
              <a:off x="4386263" y="1600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7" name="Oval 19"/>
            <p:cNvSpPr>
              <a:spLocks noChangeArrowheads="1"/>
            </p:cNvSpPr>
            <p:nvPr/>
          </p:nvSpPr>
          <p:spPr bwMode="auto">
            <a:xfrm>
              <a:off x="4648200" y="4495800"/>
              <a:ext cx="609600" cy="609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47828" name="Oval 20"/>
            <p:cNvSpPr>
              <a:spLocks noChangeArrowheads="1"/>
            </p:cNvSpPr>
            <p:nvPr/>
          </p:nvSpPr>
          <p:spPr bwMode="auto">
            <a:xfrm>
              <a:off x="3581400" y="5257800"/>
              <a:ext cx="609600" cy="609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K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47829" name="Line 21"/>
            <p:cNvSpPr>
              <a:spLocks noChangeShapeType="1"/>
            </p:cNvSpPr>
            <p:nvPr/>
          </p:nvSpPr>
          <p:spPr bwMode="auto">
            <a:xfrm>
              <a:off x="2286000" y="39624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0" name="Line 22"/>
            <p:cNvSpPr>
              <a:spLocks noChangeShapeType="1"/>
            </p:cNvSpPr>
            <p:nvPr/>
          </p:nvSpPr>
          <p:spPr bwMode="auto">
            <a:xfrm flipH="1">
              <a:off x="3048000" y="3962400"/>
              <a:ext cx="2286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1" name="Line 23"/>
            <p:cNvSpPr>
              <a:spLocks noChangeShapeType="1"/>
            </p:cNvSpPr>
            <p:nvPr/>
          </p:nvSpPr>
          <p:spPr bwMode="auto">
            <a:xfrm>
              <a:off x="4419600" y="39624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2" name="Line 24"/>
            <p:cNvSpPr>
              <a:spLocks noChangeShapeType="1"/>
            </p:cNvSpPr>
            <p:nvPr/>
          </p:nvSpPr>
          <p:spPr bwMode="auto">
            <a:xfrm flipH="1">
              <a:off x="5181600" y="3886200"/>
              <a:ext cx="304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3" name="Line 25"/>
            <p:cNvSpPr>
              <a:spLocks noChangeShapeType="1"/>
            </p:cNvSpPr>
            <p:nvPr/>
          </p:nvSpPr>
          <p:spPr bwMode="auto">
            <a:xfrm>
              <a:off x="3048000" y="5029200"/>
              <a:ext cx="5334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7834" name="Line 26"/>
            <p:cNvSpPr>
              <a:spLocks noChangeShapeType="1"/>
            </p:cNvSpPr>
            <p:nvPr/>
          </p:nvSpPr>
          <p:spPr bwMode="auto">
            <a:xfrm flipH="1">
              <a:off x="4191000" y="5105400"/>
              <a:ext cx="6858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7836" name="Rectangle 28"/>
            <p:cNvSpPr>
              <a:spLocks noChangeArrowheads="1"/>
            </p:cNvSpPr>
            <p:nvPr/>
          </p:nvSpPr>
          <p:spPr bwMode="auto">
            <a:xfrm>
              <a:off x="5072063" y="1981200"/>
              <a:ext cx="685800" cy="685800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247837" name="AutoShape 29"/>
            <p:cNvSpPr>
              <a:spLocks noChangeArrowheads="1"/>
            </p:cNvSpPr>
            <p:nvPr/>
          </p:nvSpPr>
          <p:spPr bwMode="auto">
            <a:xfrm>
              <a:off x="5029200" y="3048000"/>
              <a:ext cx="838200" cy="91440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247838" name="Line 30"/>
            <p:cNvSpPr>
              <a:spLocks noChangeShapeType="1"/>
            </p:cNvSpPr>
            <p:nvPr/>
          </p:nvSpPr>
          <p:spPr bwMode="auto">
            <a:xfrm>
              <a:off x="5453063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9" name="Line 31"/>
            <p:cNvSpPr>
              <a:spLocks noChangeShapeType="1"/>
            </p:cNvSpPr>
            <p:nvPr/>
          </p:nvSpPr>
          <p:spPr bwMode="auto">
            <a:xfrm>
              <a:off x="5453063" y="1600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7840" name="Text Box 32"/>
          <p:cNvSpPr txBox="1">
            <a:spLocks noChangeArrowheads="1"/>
          </p:cNvSpPr>
          <p:nvPr/>
        </p:nvSpPr>
        <p:spPr bwMode="auto">
          <a:xfrm>
            <a:off x="6705600" y="1143000"/>
            <a:ext cx="1692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Find best 5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  operator 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  solution.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0" y="1981200"/>
          <a:ext cx="1981200" cy="383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400"/>
                <a:gridCol w="660400"/>
                <a:gridCol w="660400"/>
              </a:tblGrid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Sq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Circ</a:t>
                      </a:r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Text Box 32"/>
          <p:cNvSpPr txBox="1">
            <a:spLocks noChangeArrowheads="1"/>
          </p:cNvSpPr>
          <p:nvPr/>
        </p:nvSpPr>
        <p:spPr bwMode="auto">
          <a:xfrm>
            <a:off x="0" y="1295400"/>
            <a:ext cx="17750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Arial" charset="0"/>
                <a:ea typeface="Arial" charset="0"/>
                <a:cs typeface="Arial" charset="0"/>
              </a:rPr>
              <a:t>Two Circles</a:t>
            </a:r>
            <a:endParaRPr lang="en-US" dirty="0">
              <a:solidFill>
                <a:srgbClr val="FF66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8F1D-7A82-294B-90C5-CF04BC40BD3C}" type="slidenum">
              <a:rPr lang="en-US"/>
              <a:pPr/>
              <a:t>19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247811" name="Oval 3"/>
          <p:cNvSpPr>
            <a:spLocks noChangeArrowheads="1"/>
          </p:cNvSpPr>
          <p:nvPr/>
        </p:nvSpPr>
        <p:spPr bwMode="auto">
          <a:xfrm>
            <a:off x="2895600" y="4495800"/>
            <a:ext cx="6096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166938" y="1600200"/>
            <a:ext cx="838200" cy="2362200"/>
            <a:chOff x="1173" y="1008"/>
            <a:chExt cx="528" cy="1488"/>
          </a:xfrm>
        </p:grpSpPr>
        <p:sp>
          <p:nvSpPr>
            <p:cNvPr id="247813" name="Rectangle 5"/>
            <p:cNvSpPr>
              <a:spLocks noChangeArrowheads="1"/>
            </p:cNvSpPr>
            <p:nvPr/>
          </p:nvSpPr>
          <p:spPr bwMode="auto">
            <a:xfrm>
              <a:off x="1200" y="1248"/>
              <a:ext cx="432" cy="432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14" name="AutoShape 6"/>
            <p:cNvSpPr>
              <a:spLocks noChangeArrowheads="1"/>
            </p:cNvSpPr>
            <p:nvPr/>
          </p:nvSpPr>
          <p:spPr bwMode="auto">
            <a:xfrm>
              <a:off x="1173" y="1920"/>
              <a:ext cx="528" cy="576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15" name="Line 7"/>
            <p:cNvSpPr>
              <a:spLocks noChangeShapeType="1"/>
            </p:cNvSpPr>
            <p:nvPr/>
          </p:nvSpPr>
          <p:spPr bwMode="auto">
            <a:xfrm>
              <a:off x="1440" y="168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16" name="Line 8"/>
            <p:cNvSpPr>
              <a:spLocks noChangeShapeType="1"/>
            </p:cNvSpPr>
            <p:nvPr/>
          </p:nvSpPr>
          <p:spPr bwMode="auto">
            <a:xfrm>
              <a:off x="1440" y="100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00400" y="1600200"/>
            <a:ext cx="838200" cy="2362200"/>
            <a:chOff x="1173" y="1008"/>
            <a:chExt cx="528" cy="1488"/>
          </a:xfrm>
        </p:grpSpPr>
        <p:sp>
          <p:nvSpPr>
            <p:cNvPr id="247818" name="Rectangle 10"/>
            <p:cNvSpPr>
              <a:spLocks noChangeArrowheads="1"/>
            </p:cNvSpPr>
            <p:nvPr/>
          </p:nvSpPr>
          <p:spPr bwMode="auto">
            <a:xfrm>
              <a:off x="1200" y="1248"/>
              <a:ext cx="432" cy="432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19" name="AutoShape 11"/>
            <p:cNvSpPr>
              <a:spLocks noChangeArrowheads="1"/>
            </p:cNvSpPr>
            <p:nvPr/>
          </p:nvSpPr>
          <p:spPr bwMode="auto">
            <a:xfrm>
              <a:off x="1173" y="1920"/>
              <a:ext cx="528" cy="576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0" name="Line 12"/>
            <p:cNvSpPr>
              <a:spLocks noChangeShapeType="1"/>
            </p:cNvSpPr>
            <p:nvPr/>
          </p:nvSpPr>
          <p:spPr bwMode="auto">
            <a:xfrm>
              <a:off x="1440" y="168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1" name="Line 13"/>
            <p:cNvSpPr>
              <a:spLocks noChangeShapeType="1"/>
            </p:cNvSpPr>
            <p:nvPr/>
          </p:nvSpPr>
          <p:spPr bwMode="auto">
            <a:xfrm>
              <a:off x="1440" y="100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267200" y="1600200"/>
            <a:ext cx="838200" cy="2362200"/>
            <a:chOff x="1173" y="1008"/>
            <a:chExt cx="528" cy="1488"/>
          </a:xfrm>
        </p:grpSpPr>
        <p:sp>
          <p:nvSpPr>
            <p:cNvPr id="247823" name="Rectangle 15"/>
            <p:cNvSpPr>
              <a:spLocks noChangeArrowheads="1"/>
            </p:cNvSpPr>
            <p:nvPr/>
          </p:nvSpPr>
          <p:spPr bwMode="auto">
            <a:xfrm>
              <a:off x="1200" y="1248"/>
              <a:ext cx="432" cy="432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4" name="AutoShape 16"/>
            <p:cNvSpPr>
              <a:spLocks noChangeArrowheads="1"/>
            </p:cNvSpPr>
            <p:nvPr/>
          </p:nvSpPr>
          <p:spPr bwMode="auto">
            <a:xfrm>
              <a:off x="1173" y="1920"/>
              <a:ext cx="528" cy="576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5" name="Line 17"/>
            <p:cNvSpPr>
              <a:spLocks noChangeShapeType="1"/>
            </p:cNvSpPr>
            <p:nvPr/>
          </p:nvSpPr>
          <p:spPr bwMode="auto">
            <a:xfrm>
              <a:off x="1440" y="168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6" name="Line 18"/>
            <p:cNvSpPr>
              <a:spLocks noChangeShapeType="1"/>
            </p:cNvSpPr>
            <p:nvPr/>
          </p:nvSpPr>
          <p:spPr bwMode="auto">
            <a:xfrm>
              <a:off x="1440" y="100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7827" name="Oval 19"/>
          <p:cNvSpPr>
            <a:spLocks noChangeArrowheads="1"/>
          </p:cNvSpPr>
          <p:nvPr/>
        </p:nvSpPr>
        <p:spPr bwMode="auto">
          <a:xfrm>
            <a:off x="4953000" y="4495800"/>
            <a:ext cx="6096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28" name="Oval 20"/>
          <p:cNvSpPr>
            <a:spLocks noChangeArrowheads="1"/>
          </p:cNvSpPr>
          <p:nvPr/>
        </p:nvSpPr>
        <p:spPr bwMode="auto">
          <a:xfrm>
            <a:off x="3886200" y="5257800"/>
            <a:ext cx="609600" cy="609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29" name="Line 21"/>
          <p:cNvSpPr>
            <a:spLocks noChangeShapeType="1"/>
          </p:cNvSpPr>
          <p:nvPr/>
        </p:nvSpPr>
        <p:spPr bwMode="auto">
          <a:xfrm>
            <a:off x="25908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30" name="Line 22"/>
          <p:cNvSpPr>
            <a:spLocks noChangeShapeType="1"/>
          </p:cNvSpPr>
          <p:nvPr/>
        </p:nvSpPr>
        <p:spPr bwMode="auto">
          <a:xfrm flipH="1">
            <a:off x="3352800" y="39624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31" name="Line 23"/>
          <p:cNvSpPr>
            <a:spLocks noChangeShapeType="1"/>
          </p:cNvSpPr>
          <p:nvPr/>
        </p:nvSpPr>
        <p:spPr bwMode="auto">
          <a:xfrm>
            <a:off x="4724400" y="3962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32" name="Line 24"/>
          <p:cNvSpPr>
            <a:spLocks noChangeShapeType="1"/>
          </p:cNvSpPr>
          <p:nvPr/>
        </p:nvSpPr>
        <p:spPr bwMode="auto">
          <a:xfrm flipH="1">
            <a:off x="5486400" y="38862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33" name="Line 25"/>
          <p:cNvSpPr>
            <a:spLocks noChangeShapeType="1"/>
          </p:cNvSpPr>
          <p:nvPr/>
        </p:nvSpPr>
        <p:spPr bwMode="auto">
          <a:xfrm>
            <a:off x="3352800" y="50292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834" name="Line 26"/>
          <p:cNvSpPr>
            <a:spLocks noChangeShapeType="1"/>
          </p:cNvSpPr>
          <p:nvPr/>
        </p:nvSpPr>
        <p:spPr bwMode="auto">
          <a:xfrm flipH="1">
            <a:off x="4495800" y="5105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5334000" y="1600200"/>
            <a:ext cx="838200" cy="2362200"/>
            <a:chOff x="1173" y="1008"/>
            <a:chExt cx="528" cy="1488"/>
          </a:xfrm>
        </p:grpSpPr>
        <p:sp>
          <p:nvSpPr>
            <p:cNvPr id="247836" name="Rectangle 28"/>
            <p:cNvSpPr>
              <a:spLocks noChangeArrowheads="1"/>
            </p:cNvSpPr>
            <p:nvPr/>
          </p:nvSpPr>
          <p:spPr bwMode="auto">
            <a:xfrm>
              <a:off x="1200" y="1248"/>
              <a:ext cx="432" cy="432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7" name="AutoShape 29"/>
            <p:cNvSpPr>
              <a:spLocks noChangeArrowheads="1"/>
            </p:cNvSpPr>
            <p:nvPr/>
          </p:nvSpPr>
          <p:spPr bwMode="auto">
            <a:xfrm>
              <a:off x="1173" y="1920"/>
              <a:ext cx="528" cy="576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8" name="Line 30"/>
            <p:cNvSpPr>
              <a:spLocks noChangeShapeType="1"/>
            </p:cNvSpPr>
            <p:nvPr/>
          </p:nvSpPr>
          <p:spPr bwMode="auto">
            <a:xfrm>
              <a:off x="1440" y="168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9" name="Line 31"/>
            <p:cNvSpPr>
              <a:spLocks noChangeShapeType="1"/>
            </p:cNvSpPr>
            <p:nvPr/>
          </p:nvSpPr>
          <p:spPr bwMode="auto">
            <a:xfrm>
              <a:off x="1440" y="100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7840" name="Text Box 32"/>
          <p:cNvSpPr txBox="1">
            <a:spLocks noChangeArrowheads="1"/>
          </p:cNvSpPr>
          <p:nvPr/>
        </p:nvSpPr>
        <p:spPr bwMode="auto">
          <a:xfrm>
            <a:off x="6689725" y="2097088"/>
            <a:ext cx="1692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Find best 5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  operator 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  solution.</a:t>
            </a:r>
          </a:p>
        </p:txBody>
      </p:sp>
      <p:sp>
        <p:nvSpPr>
          <p:cNvPr id="247841" name="Text Box 33"/>
          <p:cNvSpPr txBox="1">
            <a:spLocks noChangeArrowheads="1"/>
          </p:cNvSpPr>
          <p:nvPr/>
        </p:nvSpPr>
        <p:spPr bwMode="auto">
          <a:xfrm>
            <a:off x="5791200" y="4572000"/>
            <a:ext cx="30419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+mn-lt"/>
              </a:rPr>
              <a:t>Incremental addition</a:t>
            </a:r>
          </a:p>
          <a:p>
            <a:r>
              <a:rPr lang="en-US" dirty="0" smtClean="0">
                <a:solidFill>
                  <a:schemeClr val="accent2"/>
                </a:solidFill>
                <a:latin typeface="+mn-lt"/>
              </a:rPr>
              <a:t> does not accelerate.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7" name="Text Box 32"/>
          <p:cNvSpPr txBox="1">
            <a:spLocks noChangeArrowheads="1"/>
          </p:cNvSpPr>
          <p:nvPr/>
        </p:nvSpPr>
        <p:spPr bwMode="auto">
          <a:xfrm>
            <a:off x="0" y="1752600"/>
            <a:ext cx="203222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Arial" charset="0"/>
                <a:ea typeface="Arial" charset="0"/>
                <a:cs typeface="Arial" charset="0"/>
              </a:rPr>
              <a:t>Which should</a:t>
            </a:r>
          </a:p>
          <a:p>
            <a:r>
              <a:rPr lang="en-US" dirty="0" smtClean="0">
                <a:solidFill>
                  <a:srgbClr val="FF6600"/>
                </a:solidFill>
                <a:latin typeface="Arial" charset="0"/>
                <a:ea typeface="Arial" charset="0"/>
                <a:cs typeface="Arial" charset="0"/>
              </a:rPr>
              <a:t>greedy add?</a:t>
            </a:r>
            <a:endParaRPr lang="en-US" dirty="0">
              <a:solidFill>
                <a:srgbClr val="FF66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9498-4526-D145-B799-2720617C3925}" type="slidenum">
              <a:rPr lang="en-US"/>
              <a:pPr/>
              <a:t>2</a:t>
            </a:fld>
            <a:endParaRPr lang="en-US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Problem</a:t>
            </a:r>
          </a:p>
          <a:p>
            <a:r>
              <a:rPr lang="en-US"/>
              <a:t>Brute-Force/Exhaustive</a:t>
            </a:r>
          </a:p>
          <a:p>
            <a:r>
              <a:rPr lang="en-US"/>
              <a:t>Greedy</a:t>
            </a:r>
          </a:p>
          <a:p>
            <a:r>
              <a:rPr lang="en-US"/>
              <a:t>Estimators</a:t>
            </a:r>
          </a:p>
          <a:p>
            <a:r>
              <a:rPr lang="en-US"/>
              <a:t>Analytical Provisioning </a:t>
            </a:r>
          </a:p>
          <a:p>
            <a:r>
              <a:rPr lang="en-US"/>
              <a:t>ILP Schedule and Provision</a:t>
            </a: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6261100" y="0"/>
            <a:ext cx="2882900" cy="6248400"/>
            <a:chOff x="4078" y="96"/>
            <a:chExt cx="1816" cy="3936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078" y="96"/>
              <a:ext cx="156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 dirty="0">
                  <a:ea typeface="Arial" charset="0"/>
                  <a:cs typeface="Arial" charset="0"/>
                </a:rPr>
                <a:t>(C, MATLAB, …)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ea typeface="Arial" charset="0"/>
                  <a:cs typeface="Arial" charset="0"/>
                </a:rPr>
                <a:t>Gate </a:t>
              </a:r>
              <a:r>
                <a:rPr lang="en-US" dirty="0" err="1">
                  <a:ea typeface="Arial" charset="0"/>
                  <a:cs typeface="Arial" charset="0"/>
                </a:rPr>
                <a:t>Netlist</a:t>
              </a:r>
              <a:endParaRPr lang="en-US" dirty="0">
                <a:ea typeface="Arial" charset="0"/>
                <a:cs typeface="Arial" charset="0"/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15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chemeClr val="accent6"/>
                  </a:solidFill>
                  <a:ea typeface="Arial" charset="0"/>
                  <a:cs typeface="Arial" charset="0"/>
                </a:rPr>
                <a:t>Arch. Select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FSM assign</a:t>
              </a: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ea typeface="Arial" charset="0"/>
                  <a:cs typeface="Arial" charset="0"/>
                </a:rPr>
                <a:t>Two-level, 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D8F1D-7A82-294B-90C5-CF04BC40BD3C}" type="slidenum">
              <a:rPr lang="en-US"/>
              <a:pPr/>
              <a:t>20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grpSp>
        <p:nvGrpSpPr>
          <p:cNvPr id="2" name="Group 36"/>
          <p:cNvGrpSpPr/>
          <p:nvPr/>
        </p:nvGrpSpPr>
        <p:grpSpPr>
          <a:xfrm>
            <a:off x="2514600" y="1600200"/>
            <a:ext cx="4005262" cy="4267200"/>
            <a:chOff x="1862138" y="1600200"/>
            <a:chExt cx="4005262" cy="4267200"/>
          </a:xfrm>
        </p:grpSpPr>
        <p:sp>
          <p:nvSpPr>
            <p:cNvPr id="247811" name="Oval 3"/>
            <p:cNvSpPr>
              <a:spLocks noChangeArrowheads="1"/>
            </p:cNvSpPr>
            <p:nvPr/>
          </p:nvSpPr>
          <p:spPr bwMode="auto">
            <a:xfrm>
              <a:off x="2590800" y="4495800"/>
              <a:ext cx="609600" cy="609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I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47813" name="Rectangle 5"/>
            <p:cNvSpPr>
              <a:spLocks noChangeArrowheads="1"/>
            </p:cNvSpPr>
            <p:nvPr/>
          </p:nvSpPr>
          <p:spPr bwMode="auto">
            <a:xfrm>
              <a:off x="1905001" y="1981200"/>
              <a:ext cx="685800" cy="685800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47814" name="AutoShape 6"/>
            <p:cNvSpPr>
              <a:spLocks noChangeArrowheads="1"/>
            </p:cNvSpPr>
            <p:nvPr/>
          </p:nvSpPr>
          <p:spPr bwMode="auto">
            <a:xfrm>
              <a:off x="1862138" y="3048000"/>
              <a:ext cx="838200" cy="91440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247815" name="Line 7"/>
            <p:cNvSpPr>
              <a:spLocks noChangeShapeType="1"/>
            </p:cNvSpPr>
            <p:nvPr/>
          </p:nvSpPr>
          <p:spPr bwMode="auto">
            <a:xfrm>
              <a:off x="2286001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16" name="Line 8"/>
            <p:cNvSpPr>
              <a:spLocks noChangeShapeType="1"/>
            </p:cNvSpPr>
            <p:nvPr/>
          </p:nvSpPr>
          <p:spPr bwMode="auto">
            <a:xfrm>
              <a:off x="2286001" y="1600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18" name="Rectangle 10"/>
            <p:cNvSpPr>
              <a:spLocks noChangeArrowheads="1"/>
            </p:cNvSpPr>
            <p:nvPr/>
          </p:nvSpPr>
          <p:spPr bwMode="auto">
            <a:xfrm>
              <a:off x="2938463" y="1981200"/>
              <a:ext cx="685800" cy="685800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47819" name="AutoShape 11"/>
            <p:cNvSpPr>
              <a:spLocks noChangeArrowheads="1"/>
            </p:cNvSpPr>
            <p:nvPr/>
          </p:nvSpPr>
          <p:spPr bwMode="auto">
            <a:xfrm>
              <a:off x="2895600" y="3048000"/>
              <a:ext cx="838200" cy="91440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247820" name="Line 12"/>
            <p:cNvSpPr>
              <a:spLocks noChangeShapeType="1"/>
            </p:cNvSpPr>
            <p:nvPr/>
          </p:nvSpPr>
          <p:spPr bwMode="auto">
            <a:xfrm>
              <a:off x="3319463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1" name="Line 13"/>
            <p:cNvSpPr>
              <a:spLocks noChangeShapeType="1"/>
            </p:cNvSpPr>
            <p:nvPr/>
          </p:nvSpPr>
          <p:spPr bwMode="auto">
            <a:xfrm>
              <a:off x="3319463" y="1600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3" name="Rectangle 15"/>
            <p:cNvSpPr>
              <a:spLocks noChangeArrowheads="1"/>
            </p:cNvSpPr>
            <p:nvPr/>
          </p:nvSpPr>
          <p:spPr bwMode="auto">
            <a:xfrm>
              <a:off x="4005263" y="1981200"/>
              <a:ext cx="685800" cy="685800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247824" name="AutoShape 16"/>
            <p:cNvSpPr>
              <a:spLocks noChangeArrowheads="1"/>
            </p:cNvSpPr>
            <p:nvPr/>
          </p:nvSpPr>
          <p:spPr bwMode="auto">
            <a:xfrm>
              <a:off x="3962400" y="3048000"/>
              <a:ext cx="838200" cy="91440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G</a:t>
              </a:r>
              <a:endParaRPr lang="en-US" dirty="0"/>
            </a:p>
          </p:txBody>
        </p:sp>
        <p:sp>
          <p:nvSpPr>
            <p:cNvPr id="247825" name="Line 17"/>
            <p:cNvSpPr>
              <a:spLocks noChangeShapeType="1"/>
            </p:cNvSpPr>
            <p:nvPr/>
          </p:nvSpPr>
          <p:spPr bwMode="auto">
            <a:xfrm>
              <a:off x="4386263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6" name="Line 18"/>
            <p:cNvSpPr>
              <a:spLocks noChangeShapeType="1"/>
            </p:cNvSpPr>
            <p:nvPr/>
          </p:nvSpPr>
          <p:spPr bwMode="auto">
            <a:xfrm>
              <a:off x="4386263" y="1600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27" name="Oval 19"/>
            <p:cNvSpPr>
              <a:spLocks noChangeArrowheads="1"/>
            </p:cNvSpPr>
            <p:nvPr/>
          </p:nvSpPr>
          <p:spPr bwMode="auto">
            <a:xfrm>
              <a:off x="4648200" y="4495800"/>
              <a:ext cx="609600" cy="609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J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47828" name="Oval 20"/>
            <p:cNvSpPr>
              <a:spLocks noChangeArrowheads="1"/>
            </p:cNvSpPr>
            <p:nvPr/>
          </p:nvSpPr>
          <p:spPr bwMode="auto">
            <a:xfrm>
              <a:off x="3581400" y="5257800"/>
              <a:ext cx="609600" cy="6096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>
                  <a:solidFill>
                    <a:srgbClr val="FFFFFF"/>
                  </a:solidFill>
                </a:rPr>
                <a:t>K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47829" name="Line 21"/>
            <p:cNvSpPr>
              <a:spLocks noChangeShapeType="1"/>
            </p:cNvSpPr>
            <p:nvPr/>
          </p:nvSpPr>
          <p:spPr bwMode="auto">
            <a:xfrm>
              <a:off x="2286000" y="39624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0" name="Line 22"/>
            <p:cNvSpPr>
              <a:spLocks noChangeShapeType="1"/>
            </p:cNvSpPr>
            <p:nvPr/>
          </p:nvSpPr>
          <p:spPr bwMode="auto">
            <a:xfrm flipH="1">
              <a:off x="3048000" y="3962400"/>
              <a:ext cx="2286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1" name="Line 23"/>
            <p:cNvSpPr>
              <a:spLocks noChangeShapeType="1"/>
            </p:cNvSpPr>
            <p:nvPr/>
          </p:nvSpPr>
          <p:spPr bwMode="auto">
            <a:xfrm>
              <a:off x="4419600" y="3962400"/>
              <a:ext cx="381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2" name="Line 24"/>
            <p:cNvSpPr>
              <a:spLocks noChangeShapeType="1"/>
            </p:cNvSpPr>
            <p:nvPr/>
          </p:nvSpPr>
          <p:spPr bwMode="auto">
            <a:xfrm flipH="1">
              <a:off x="5181600" y="3886200"/>
              <a:ext cx="304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3" name="Line 25"/>
            <p:cNvSpPr>
              <a:spLocks noChangeShapeType="1"/>
            </p:cNvSpPr>
            <p:nvPr/>
          </p:nvSpPr>
          <p:spPr bwMode="auto">
            <a:xfrm>
              <a:off x="3048000" y="5029200"/>
              <a:ext cx="5334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7834" name="Line 26"/>
            <p:cNvSpPr>
              <a:spLocks noChangeShapeType="1"/>
            </p:cNvSpPr>
            <p:nvPr/>
          </p:nvSpPr>
          <p:spPr bwMode="auto">
            <a:xfrm flipH="1">
              <a:off x="4191000" y="5105400"/>
              <a:ext cx="6858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47836" name="Rectangle 28"/>
            <p:cNvSpPr>
              <a:spLocks noChangeArrowheads="1"/>
            </p:cNvSpPr>
            <p:nvPr/>
          </p:nvSpPr>
          <p:spPr bwMode="auto">
            <a:xfrm>
              <a:off x="5072063" y="1981200"/>
              <a:ext cx="685800" cy="685800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247837" name="AutoShape 29"/>
            <p:cNvSpPr>
              <a:spLocks noChangeArrowheads="1"/>
            </p:cNvSpPr>
            <p:nvPr/>
          </p:nvSpPr>
          <p:spPr bwMode="auto">
            <a:xfrm>
              <a:off x="5029200" y="3048000"/>
              <a:ext cx="838200" cy="914400"/>
            </a:xfrm>
            <a:prstGeom prst="diamond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247838" name="Line 30"/>
            <p:cNvSpPr>
              <a:spLocks noChangeShapeType="1"/>
            </p:cNvSpPr>
            <p:nvPr/>
          </p:nvSpPr>
          <p:spPr bwMode="auto">
            <a:xfrm>
              <a:off x="5453063" y="2667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39" name="Line 31"/>
            <p:cNvSpPr>
              <a:spLocks noChangeShapeType="1"/>
            </p:cNvSpPr>
            <p:nvPr/>
          </p:nvSpPr>
          <p:spPr bwMode="auto">
            <a:xfrm>
              <a:off x="5453063" y="1600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7840" name="Text Box 32"/>
          <p:cNvSpPr txBox="1">
            <a:spLocks noChangeArrowheads="1"/>
          </p:cNvSpPr>
          <p:nvPr/>
        </p:nvSpPr>
        <p:spPr bwMode="auto">
          <a:xfrm>
            <a:off x="6705600" y="1143000"/>
            <a:ext cx="1692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Find best 5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  operator </a:t>
            </a:r>
          </a:p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  solution.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0" y="1981200"/>
          <a:ext cx="1981200" cy="383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400"/>
                <a:gridCol w="660400"/>
                <a:gridCol w="660400"/>
              </a:tblGrid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Sq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Circ</a:t>
                      </a:r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A,B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r>
                        <a:rPr lang="en-US" dirty="0" smtClean="0"/>
                        <a:t>C,D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E,F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G,H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7879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0" y="1143000"/>
            <a:ext cx="24288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Arial" charset="0"/>
                <a:ea typeface="Arial" charset="0"/>
                <a:cs typeface="Arial" charset="0"/>
              </a:rPr>
              <a:t>Two </a:t>
            </a:r>
            <a:r>
              <a:rPr lang="en-US" dirty="0" err="1" smtClean="0">
                <a:solidFill>
                  <a:srgbClr val="FF6600"/>
                </a:solidFill>
                <a:latin typeface="Arial" charset="0"/>
                <a:ea typeface="Arial" charset="0"/>
                <a:cs typeface="Arial" charset="0"/>
              </a:rPr>
              <a:t>sqs</a:t>
            </a:r>
            <a:r>
              <a:rPr lang="en-US" dirty="0" smtClean="0">
                <a:solidFill>
                  <a:srgbClr val="FF6600"/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r>
              <a:rPr lang="en-US" dirty="0" smtClean="0">
                <a:solidFill>
                  <a:srgbClr val="FF6600"/>
                </a:solidFill>
                <a:latin typeface="Arial" charset="0"/>
                <a:ea typeface="Arial" charset="0"/>
                <a:cs typeface="Arial" charset="0"/>
              </a:rPr>
              <a:t>+ Two diamonds</a:t>
            </a:r>
            <a:endParaRPr lang="en-US" dirty="0">
              <a:solidFill>
                <a:srgbClr val="FF66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Text Box 32"/>
          <p:cNvSpPr txBox="1">
            <a:spLocks noChangeArrowheads="1"/>
          </p:cNvSpPr>
          <p:nvPr/>
        </p:nvSpPr>
        <p:spPr bwMode="auto">
          <a:xfrm>
            <a:off x="6187692" y="4724400"/>
            <a:ext cx="295630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Max effect:</a:t>
            </a:r>
          </a:p>
          <a:p>
            <a:r>
              <a:rPr lang="en-US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Incremental</a:t>
            </a:r>
          </a:p>
          <a:p>
            <a:r>
              <a:rPr lang="en-US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may not suggest</a:t>
            </a:r>
          </a:p>
          <a:p>
            <a:r>
              <a:rPr lang="en-US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next single addition.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Analytic Formulation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A2F0E-03B9-A148-94A4-AEA7E373FDC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D772-24CC-8346-84CE-88EA287561AD}" type="slidenum">
              <a:rPr lang="en-US"/>
              <a:pPr/>
              <a:t>22</a:t>
            </a:fld>
            <a:endParaRPr lang="en-US"/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dirty="0"/>
              <a:t>Scheduling expensive </a:t>
            </a:r>
          </a:p>
          <a:p>
            <a:pPr lvl="1"/>
            <a:r>
              <a:rPr lang="en-US" dirty="0"/>
              <a:t>O(|E|) or O(|E|*</a:t>
            </a:r>
            <a:r>
              <a:rPr lang="en-US" dirty="0" err="1"/>
              <a:t>log(|V</a:t>
            </a:r>
            <a:r>
              <a:rPr lang="en-US" dirty="0"/>
              <a:t>|)) using list-schedule</a:t>
            </a:r>
          </a:p>
          <a:p>
            <a:r>
              <a:rPr lang="en-US" dirty="0"/>
              <a:t>Results not analytic </a:t>
            </a:r>
          </a:p>
          <a:p>
            <a:pPr lvl="1"/>
            <a:r>
              <a:rPr lang="en-US" dirty="0"/>
              <a:t>Cannot write an equation around them</a:t>
            </a:r>
            <a:endParaRPr lang="en-US" dirty="0" smtClean="0"/>
          </a:p>
          <a:p>
            <a:r>
              <a:rPr lang="en-US" dirty="0" smtClean="0"/>
              <a:t>Bounds are sometimes </a:t>
            </a:r>
            <a:r>
              <a:rPr lang="en-US" dirty="0"/>
              <a:t>useful</a:t>
            </a:r>
          </a:p>
          <a:p>
            <a:pPr lvl="1"/>
            <a:r>
              <a:rPr lang="en-US" dirty="0"/>
              <a:t>No precedence </a:t>
            </a:r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is resource bound</a:t>
            </a:r>
          </a:p>
          <a:p>
            <a:pPr lvl="1"/>
            <a:r>
              <a:rPr lang="en-US" dirty="0"/>
              <a:t>Often one bound </a:t>
            </a:r>
            <a:r>
              <a:rPr lang="en-US" dirty="0" smtClean="0"/>
              <a:t>dominates</a:t>
            </a:r>
          </a:p>
          <a:p>
            <a:pPr lvl="2"/>
            <a:r>
              <a:rPr lang="en-US" sz="3200" dirty="0" smtClean="0">
                <a:solidFill>
                  <a:srgbClr val="3333CC"/>
                </a:solidFill>
              </a:rPr>
              <a:t>Latency bound unaffected by operator count</a:t>
            </a:r>
            <a:endParaRPr lang="en-US" sz="3200" dirty="0">
              <a:solidFill>
                <a:srgbClr val="33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330C1-384E-4947-BA05-D6E56865987B}" type="slidenum">
              <a:rPr lang="en-US"/>
              <a:pPr/>
              <a:t>23</a:t>
            </a:fld>
            <a:endParaRPr lang="en-US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Estimations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 1: estimate with resource bound</a:t>
            </a:r>
          </a:p>
          <a:p>
            <a:pPr lvl="1"/>
            <a:r>
              <a:rPr lang="en-US" dirty="0"/>
              <a:t>O(|E|) vs. O</a:t>
            </a:r>
            <a:r>
              <a:rPr lang="en-US" dirty="0" smtClean="0"/>
              <a:t>(|V|) </a:t>
            </a:r>
            <a:r>
              <a:rPr lang="en-US" dirty="0"/>
              <a:t>evaluation</a:t>
            </a:r>
          </a:p>
          <a:p>
            <a:pPr lvl="1"/>
            <a:endParaRPr lang="en-US" dirty="0"/>
          </a:p>
          <a:p>
            <a:r>
              <a:rPr lang="en-US" dirty="0"/>
              <a:t>Step 2: use estimate in equations</a:t>
            </a:r>
          </a:p>
          <a:p>
            <a:pPr lvl="1"/>
            <a:r>
              <a:rPr lang="en-US" dirty="0"/>
              <a:t>T=max(N</a:t>
            </a:r>
            <a:r>
              <a:rPr lang="en-US" baseline="-25000" dirty="0"/>
              <a:t>1</a:t>
            </a:r>
            <a:r>
              <a:rPr lang="en-US" dirty="0" smtClean="0"/>
              <a:t>/M</a:t>
            </a:r>
            <a:r>
              <a:rPr lang="en-US" baseline="-25000" dirty="0" smtClean="0"/>
              <a:t>1</a:t>
            </a:r>
            <a:r>
              <a:rPr lang="en-US" dirty="0"/>
              <a:t>,N</a:t>
            </a:r>
            <a:r>
              <a:rPr lang="en-US" baseline="-25000" dirty="0"/>
              <a:t>2</a:t>
            </a:r>
            <a:r>
              <a:rPr lang="en-US" dirty="0" smtClean="0"/>
              <a:t>/M</a:t>
            </a:r>
            <a:r>
              <a:rPr lang="en-US" baseline="-25000" dirty="0" smtClean="0"/>
              <a:t>2</a:t>
            </a:r>
            <a:r>
              <a:rPr lang="en-US" dirty="0"/>
              <a:t>,….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Most useful when RB&gt;&gt;CP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779C7-1006-CF48-ADA2-B35540CA003F}" type="slidenum">
              <a:rPr lang="en-US"/>
              <a:pPr/>
              <a:t>24</a:t>
            </a:fld>
            <a:endParaRPr lang="en-US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Constraints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 A</a:t>
            </a:r>
            <a:r>
              <a:rPr lang="en-US" baseline="-25000" dirty="0"/>
              <a:t>i</a:t>
            </a:r>
            <a:r>
              <a:rPr lang="en-US" dirty="0"/>
              <a:t> be area of operator type </a:t>
            </a:r>
            <a:r>
              <a:rPr lang="en-US" dirty="0" err="1"/>
              <a:t>i</a:t>
            </a:r>
            <a:endParaRPr lang="en-US" dirty="0"/>
          </a:p>
          <a:p>
            <a:r>
              <a:rPr lang="en-US" dirty="0"/>
              <a:t>Let</a:t>
            </a:r>
            <a:r>
              <a:rPr lang="en-US" dirty="0" smtClean="0"/>
              <a:t> M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/>
              <a:t>by number of operators of type </a:t>
            </a:r>
            <a:r>
              <a:rPr lang="en-US" dirty="0" err="1"/>
              <a:t>i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256004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1447800" y="3740150"/>
          <a:ext cx="5638800" cy="1330325"/>
        </p:xfrm>
        <a:graphic>
          <a:graphicData uri="http://schemas.openxmlformats.org/presentationml/2006/ole">
            <p:oleObj spid="_x0000_s256004" name="Equation" r:id="rId4" imgW="1130300" imgH="2667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29000" y="5867400"/>
            <a:ext cx="5299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+mn-lt"/>
              </a:rPr>
              <a:t>(start summary of variables on board)</a:t>
            </a:r>
            <a:endParaRPr lang="en-US" dirty="0">
              <a:solidFill>
                <a:srgbClr val="008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AF571-C1D4-384B-B2C8-7A61543B15E2}" type="slidenum">
              <a:rPr lang="en-US"/>
              <a:pPr/>
              <a:t>25</a:t>
            </a:fld>
            <a:endParaRPr lang="en-US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Achieve Time Target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Want to achieve a schedule in T cycles</a:t>
            </a:r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What constraint equation does that imply? (what property must hold?)</a:t>
            </a:r>
          </a:p>
          <a:p>
            <a:r>
              <a:rPr lang="en-US" dirty="0" smtClean="0"/>
              <a:t>Each </a:t>
            </a:r>
            <a:r>
              <a:rPr lang="en-US" dirty="0"/>
              <a:t>resource bound must be less than T cycles:</a:t>
            </a:r>
          </a:p>
          <a:p>
            <a:pPr lvl="1">
              <a:buFont typeface="Wingdings" charset="2"/>
              <a:buChar char="§"/>
            </a:pPr>
            <a:r>
              <a:rPr lang="en-US" dirty="0"/>
              <a:t>N</a:t>
            </a:r>
            <a:r>
              <a:rPr lang="en-US" baseline="-25000" dirty="0"/>
              <a:t>i</a:t>
            </a:r>
            <a:r>
              <a:rPr lang="en-US" dirty="0" smtClean="0"/>
              <a:t>/M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>
                <a:ea typeface="Arial" charset="0"/>
                <a:cs typeface="Arial" charset="0"/>
              </a:rPr>
              <a:t>≤</a:t>
            </a:r>
            <a:r>
              <a:rPr lang="en-US" dirty="0"/>
              <a:t> 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EEF5-26F7-A742-B513-AA6120C36AD2}" type="slidenum">
              <a:rPr lang="en-US"/>
              <a:pPr/>
              <a:t>26</a:t>
            </a:fld>
            <a:endParaRPr lang="en-US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Algebraic Solve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 of equations</a:t>
            </a:r>
          </a:p>
          <a:p>
            <a:pPr lvl="1"/>
            <a:r>
              <a:rPr lang="en-US" dirty="0"/>
              <a:t>N</a:t>
            </a:r>
            <a:r>
              <a:rPr lang="en-US" baseline="-25000" dirty="0"/>
              <a:t>i</a:t>
            </a:r>
            <a:r>
              <a:rPr lang="en-US" dirty="0" smtClean="0"/>
              <a:t>/M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>
                <a:ea typeface="Arial" charset="0"/>
                <a:cs typeface="Arial" charset="0"/>
              </a:rPr>
              <a:t>≤</a:t>
            </a:r>
            <a:r>
              <a:rPr lang="en-US" dirty="0"/>
              <a:t> T</a:t>
            </a:r>
          </a:p>
          <a:p>
            <a:pPr lvl="1"/>
            <a:r>
              <a:rPr lang="en-US" dirty="0">
                <a:latin typeface="Symbol" charset="2"/>
              </a:rPr>
              <a:t>S</a:t>
            </a:r>
            <a:r>
              <a:rPr lang="en-US" dirty="0"/>
              <a:t> A</a:t>
            </a:r>
            <a:r>
              <a:rPr lang="en-US" baseline="-25000" dirty="0"/>
              <a:t>i</a:t>
            </a:r>
            <a:r>
              <a:rPr lang="en-US" dirty="0" smtClean="0"/>
              <a:t> M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>
                <a:ea typeface="Arial" charset="0"/>
                <a:cs typeface="Arial" charset="0"/>
              </a:rPr>
              <a:t>≤ Area</a:t>
            </a:r>
          </a:p>
          <a:p>
            <a:r>
              <a:rPr lang="en-US" dirty="0"/>
              <a:t>Assume </a:t>
            </a:r>
            <a:r>
              <a:rPr lang="en-US" dirty="0" smtClean="0"/>
              <a:t>equality for time bound</a:t>
            </a:r>
          </a:p>
          <a:p>
            <a:r>
              <a:rPr lang="en-US" dirty="0"/>
              <a:t>N</a:t>
            </a:r>
            <a:r>
              <a:rPr lang="en-US" baseline="-25000" dirty="0"/>
              <a:t>i</a:t>
            </a:r>
            <a:r>
              <a:rPr lang="en-US" dirty="0" smtClean="0"/>
              <a:t>/M</a:t>
            </a:r>
            <a:r>
              <a:rPr lang="en-US" baseline="-25000" dirty="0" smtClean="0"/>
              <a:t>i</a:t>
            </a:r>
            <a:r>
              <a:rPr lang="en-US" dirty="0"/>
              <a:t>=T </a:t>
            </a:r>
            <a:r>
              <a:rPr lang="en-US" dirty="0" err="1">
                <a:sym typeface="Wingdings" charset="2"/>
              </a:rPr>
              <a:t></a:t>
            </a:r>
            <a:r>
              <a:rPr lang="en-US" dirty="0" smtClean="0">
                <a:sym typeface="Wingdings" charset="2"/>
              </a:rPr>
              <a:t> M</a:t>
            </a:r>
            <a:r>
              <a:rPr lang="en-US" baseline="-25000" dirty="0" smtClean="0">
                <a:sym typeface="Wingdings" charset="2"/>
              </a:rPr>
              <a:t>i</a:t>
            </a:r>
            <a:r>
              <a:rPr lang="en-US" dirty="0">
                <a:sym typeface="Wingdings" charset="2"/>
              </a:rPr>
              <a:t>=N</a:t>
            </a:r>
            <a:r>
              <a:rPr lang="en-US" baseline="-25000" dirty="0">
                <a:sym typeface="Wingdings" charset="2"/>
              </a:rPr>
              <a:t>i</a:t>
            </a:r>
            <a:r>
              <a:rPr lang="en-US" dirty="0">
                <a:sym typeface="Wingdings" charset="2"/>
              </a:rPr>
              <a:t>/T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260100" name="Object 4"/>
          <p:cNvGraphicFramePr>
            <a:graphicFrameLocks noChangeAspect="1"/>
          </p:cNvGraphicFramePr>
          <p:nvPr/>
        </p:nvGraphicFramePr>
        <p:xfrm>
          <a:off x="3429000" y="4953000"/>
          <a:ext cx="4984750" cy="1905000"/>
        </p:xfrm>
        <a:graphic>
          <a:graphicData uri="http://schemas.openxmlformats.org/presentationml/2006/ole">
            <p:oleObj spid="_x0000_s260100" name="Equation" r:id="rId4" imgW="11300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E3F3F-0DB8-214A-B07B-5894F786C0F6}" type="slidenum">
              <a:rPr lang="en-US"/>
              <a:pPr/>
              <a:t>27</a:t>
            </a:fld>
            <a:endParaRPr lang="en-US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Rearranging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62148" name="Object 4"/>
          <p:cNvGraphicFramePr>
            <a:graphicFrameLocks noChangeAspect="1"/>
          </p:cNvGraphicFramePr>
          <p:nvPr/>
        </p:nvGraphicFramePr>
        <p:xfrm>
          <a:off x="1752600" y="1981200"/>
          <a:ext cx="4984750" cy="1905000"/>
        </p:xfrm>
        <a:graphic>
          <a:graphicData uri="http://schemas.openxmlformats.org/presentationml/2006/ole">
            <p:oleObj spid="_x0000_s262148" name="Equation" r:id="rId4" imgW="1130040" imgH="431640" progId="Equation.3">
              <p:embed/>
            </p:oleObj>
          </a:graphicData>
        </a:graphic>
      </p:graphicFrame>
      <p:graphicFrame>
        <p:nvGraphicFramePr>
          <p:cNvPr id="262149" name="Object 5"/>
          <p:cNvGraphicFramePr>
            <a:graphicFrameLocks noChangeAspect="1"/>
          </p:cNvGraphicFramePr>
          <p:nvPr/>
        </p:nvGraphicFramePr>
        <p:xfrm>
          <a:off x="2209800" y="4191000"/>
          <a:ext cx="4032250" cy="1905000"/>
        </p:xfrm>
        <a:graphic>
          <a:graphicData uri="http://schemas.openxmlformats.org/presentationml/2006/ole">
            <p:oleObj spid="_x0000_s262149" name="Equation" r:id="rId5" imgW="9144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Bounding 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Gives Lower Bound on 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6C2D-1551-9C4E-8A23-536E0DE1DC8B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306178" name="Object 2"/>
          <p:cNvGraphicFramePr>
            <a:graphicFrameLocks noChangeAspect="1"/>
          </p:cNvGraphicFramePr>
          <p:nvPr/>
        </p:nvGraphicFramePr>
        <p:xfrm>
          <a:off x="2514600" y="2667000"/>
          <a:ext cx="5645150" cy="2667000"/>
        </p:xfrm>
        <a:graphic>
          <a:graphicData uri="http://schemas.openxmlformats.org/presentationml/2006/ole">
            <p:oleObj spid="_x0000_s306178" name="Equation" r:id="rId3" imgW="914400" imgH="4316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5562600"/>
            <a:ext cx="81410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33CC"/>
                </a:solidFill>
                <a:latin typeface="+mn-lt"/>
              </a:rPr>
              <a:t>Intuition: N of each is right balance given unbounded area;</a:t>
            </a:r>
          </a:p>
          <a:p>
            <a:r>
              <a:rPr lang="en-US" dirty="0" smtClean="0">
                <a:solidFill>
                  <a:srgbClr val="3333CC"/>
                </a:solidFill>
                <a:latin typeface="+mn-lt"/>
              </a:rPr>
              <a:t>                Scale to area available.</a:t>
            </a:r>
            <a:endParaRPr lang="en-US" dirty="0">
              <a:solidFill>
                <a:srgbClr val="3333CC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is </a:t>
            </a:r>
            <a:r>
              <a:rPr lang="en-US" dirty="0" err="1" smtClean="0">
                <a:solidFill>
                  <a:srgbClr val="FF6600"/>
                </a:solidFill>
              </a:rPr>
              <a:t>T</a:t>
            </a:r>
            <a:r>
              <a:rPr lang="en-US" baseline="-25000" dirty="0" err="1" smtClean="0">
                <a:solidFill>
                  <a:srgbClr val="FF6600"/>
                </a:solidFill>
              </a:rPr>
              <a:t>lower</a:t>
            </a:r>
            <a:r>
              <a:rPr lang="en-US" dirty="0" smtClean="0">
                <a:solidFill>
                  <a:srgbClr val="FF6600"/>
                </a:solidFill>
              </a:rPr>
              <a:t> for </a:t>
            </a:r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6C2D-1551-9C4E-8A23-536E0DE1DC8B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307202" name="Object 2"/>
          <p:cNvGraphicFramePr>
            <a:graphicFrameLocks noChangeAspect="1"/>
          </p:cNvGraphicFramePr>
          <p:nvPr/>
        </p:nvGraphicFramePr>
        <p:xfrm>
          <a:off x="2819400" y="2819400"/>
          <a:ext cx="3810000" cy="1800000"/>
        </p:xfrm>
        <a:graphic>
          <a:graphicData uri="http://schemas.openxmlformats.org/presentationml/2006/ole">
            <p:oleObj spid="_x0000_s307202" name="Equation" r:id="rId3" imgW="914400" imgH="431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838200" y="5105400"/>
          <a:ext cx="5188857" cy="1117600"/>
        </p:xfrm>
        <a:graphic>
          <a:graphicData uri="http://schemas.openxmlformats.org/presentationml/2006/ole">
            <p:oleObj spid="_x0000_s307203" name="Equation" r:id="rId4" imgW="1651000" imgH="3556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705600" y="4953000"/>
          <a:ext cx="1969153" cy="727921"/>
        </p:xfrm>
        <a:graphic>
          <a:graphicData uri="http://schemas.openxmlformats.org/presentationml/2006/ole">
            <p:oleObj spid="_x0000_s307204" name="Equation" r:id="rId5" imgW="342900" imgH="127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6FDAD-1E8D-7645-942A-466F5DDF7BCF}" type="slidenum">
              <a:rPr lang="en-US"/>
              <a:pPr/>
              <a:t>3</a:t>
            </a:fld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/>
              <a:t>Previously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r>
              <a:rPr lang="en-US" dirty="0"/>
              <a:t>General formulation for scheduled operator sharing </a:t>
            </a:r>
            <a:endParaRPr lang="en-US" dirty="0">
              <a:sym typeface="Wingdings" charset="2"/>
            </a:endParaRPr>
          </a:p>
          <a:p>
            <a:pPr lvl="1"/>
            <a:r>
              <a:rPr lang="en-US" dirty="0">
                <a:sym typeface="Wingdings" charset="2"/>
              </a:rPr>
              <a:t> VLIW</a:t>
            </a:r>
          </a:p>
          <a:p>
            <a:r>
              <a:rPr lang="en-US" dirty="0">
                <a:sym typeface="Wingdings" charset="2"/>
              </a:rPr>
              <a:t>Fast algorithms for scheduling onto fixed resource set</a:t>
            </a:r>
          </a:p>
          <a:p>
            <a:pPr lvl="1"/>
            <a:r>
              <a:rPr lang="en-US" dirty="0"/>
              <a:t>List </a:t>
            </a:r>
            <a:r>
              <a:rPr lang="en-US" dirty="0" smtClean="0"/>
              <a:t>Scheduling</a:t>
            </a:r>
          </a:p>
          <a:p>
            <a:r>
              <a:rPr lang="en-US" dirty="0" smtClean="0"/>
              <a:t>More extensive algorithms for time-constrained</a:t>
            </a:r>
          </a:p>
          <a:p>
            <a:pPr lvl="1"/>
            <a:r>
              <a:rPr lang="en-US" dirty="0" smtClean="0"/>
              <a:t>Force Directed, Branch-and-Bound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FF3D5-3C8A-7E4F-9F66-17318259F4E6}" type="slidenum">
              <a:rPr lang="en-US"/>
              <a:pPr/>
              <a:t>30</a:t>
            </a:fld>
            <a:endParaRPr lang="en-US"/>
          </a:p>
        </p:txBody>
      </p:sp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Back </a:t>
            </a:r>
            <a:r>
              <a:rPr lang="en-US" dirty="0" smtClean="0"/>
              <a:t>Substitute from T to </a:t>
            </a:r>
            <a:r>
              <a:rPr lang="en-US" dirty="0" err="1" smtClean="0"/>
              <a:t>x</a:t>
            </a:r>
            <a:endParaRPr lang="en-US" dirty="0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763000" cy="4114800"/>
          </a:xfrm>
        </p:spPr>
        <p:txBody>
          <a:bodyPr/>
          <a:lstStyle/>
          <a:p>
            <a:r>
              <a:rPr lang="en-US" dirty="0" smtClean="0">
                <a:sym typeface="Wingdings" charset="2"/>
              </a:rPr>
              <a:t> </a:t>
            </a:r>
            <a:r>
              <a:rPr lang="en-US" sz="4400" dirty="0" smtClean="0">
                <a:sym typeface="Wingdings" charset="2"/>
              </a:rPr>
              <a:t>M</a:t>
            </a:r>
            <a:r>
              <a:rPr lang="en-US" sz="4400" baseline="-25000" dirty="0" smtClean="0">
                <a:sym typeface="Wingdings" charset="2"/>
              </a:rPr>
              <a:t>i</a:t>
            </a:r>
            <a:r>
              <a:rPr lang="en-US" sz="4400" dirty="0">
                <a:sym typeface="Wingdings" charset="2"/>
              </a:rPr>
              <a:t>=N</a:t>
            </a:r>
            <a:r>
              <a:rPr lang="en-US" sz="4400" baseline="-25000" dirty="0">
                <a:sym typeface="Wingdings" charset="2"/>
              </a:rPr>
              <a:t>i</a:t>
            </a:r>
            <a:r>
              <a:rPr lang="en-US" sz="4400" dirty="0">
                <a:sym typeface="Wingdings" charset="2"/>
              </a:rPr>
              <a:t>/T</a:t>
            </a:r>
            <a:endParaRPr lang="en-US" dirty="0">
              <a:sym typeface="Wingdings" charset="2"/>
            </a:endParaRPr>
          </a:p>
          <a:p>
            <a:endParaRPr lang="en-US" dirty="0" smtClean="0">
              <a:sym typeface="Wingdings" charset="2"/>
            </a:endParaRPr>
          </a:p>
          <a:p>
            <a:pPr>
              <a:buNone/>
            </a:pPr>
            <a:endParaRPr lang="en-US" dirty="0" smtClean="0">
              <a:sym typeface="Wingdings" charset="2"/>
            </a:endParaRPr>
          </a:p>
          <a:p>
            <a:r>
              <a:rPr lang="en-US" dirty="0" smtClean="0">
                <a:sym typeface="Wingdings" charset="2"/>
              </a:rPr>
              <a:t>M</a:t>
            </a:r>
            <a:r>
              <a:rPr lang="en-US" baseline="-25000" dirty="0" smtClean="0">
                <a:sym typeface="Wingdings" charset="2"/>
              </a:rPr>
              <a:t>i</a:t>
            </a:r>
            <a:r>
              <a:rPr lang="en-US" dirty="0" smtClean="0">
                <a:sym typeface="Wingdings" charset="2"/>
              </a:rPr>
              <a:t> </a:t>
            </a:r>
            <a:r>
              <a:rPr lang="en-US" dirty="0">
                <a:sym typeface="Wingdings" charset="2"/>
              </a:rPr>
              <a:t>won’t necessarily be integer</a:t>
            </a:r>
          </a:p>
          <a:p>
            <a:pPr lvl="1"/>
            <a:r>
              <a:rPr lang="en-US" dirty="0">
                <a:sym typeface="Wingdings" charset="2"/>
              </a:rPr>
              <a:t>Round down definitely feasible solution</a:t>
            </a:r>
          </a:p>
          <a:p>
            <a:pPr lvl="1"/>
            <a:r>
              <a:rPr lang="en-US" dirty="0">
                <a:sym typeface="Wingdings" charset="2"/>
              </a:rPr>
              <a:t>May have room to move a few up by </a:t>
            </a:r>
            <a:r>
              <a:rPr lang="en-US" dirty="0" smtClean="0">
                <a:sym typeface="Wingdings" charset="2"/>
              </a:rPr>
              <a:t>1</a:t>
            </a:r>
          </a:p>
          <a:p>
            <a:r>
              <a:rPr lang="en-US" dirty="0" smtClean="0">
                <a:sym typeface="Wingdings" charset="2"/>
              </a:rPr>
              <a:t>Reduces range may need to search</a:t>
            </a:r>
          </a:p>
          <a:p>
            <a:pPr lvl="1"/>
            <a:r>
              <a:rPr lang="en-US" dirty="0" smtClean="0">
                <a:sym typeface="Wingdings" charset="2"/>
              </a:rPr>
              <a:t>(just over the residual area once rounded down)</a:t>
            </a:r>
          </a:p>
          <a:p>
            <a:pPr lvl="1"/>
            <a:endParaRPr lang="en-US" dirty="0">
              <a:sym typeface="Wingdings" charset="2"/>
            </a:endParaRPr>
          </a:p>
        </p:txBody>
      </p:sp>
      <p:graphicFrame>
        <p:nvGraphicFramePr>
          <p:cNvPr id="264196" name="Object 4"/>
          <p:cNvGraphicFramePr>
            <a:graphicFrameLocks noChangeAspect="1"/>
          </p:cNvGraphicFramePr>
          <p:nvPr/>
        </p:nvGraphicFramePr>
        <p:xfrm>
          <a:off x="4191000" y="1905000"/>
          <a:ext cx="4032250" cy="1905000"/>
        </p:xfrm>
        <a:graphic>
          <a:graphicData uri="http://schemas.openxmlformats.org/presentationml/2006/ole">
            <p:oleObj spid="_x0000_s264196" name="Equation" r:id="rId4" imgW="9144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charset="2"/>
              </a:rPr>
              <a:t>M</a:t>
            </a:r>
            <a:r>
              <a:rPr lang="en-US" baseline="-25000" dirty="0" smtClean="0">
                <a:sym typeface="Wingdings" charset="2"/>
              </a:rPr>
              <a:t>i</a:t>
            </a:r>
            <a:r>
              <a:rPr lang="en-US" dirty="0" smtClean="0">
                <a:sym typeface="Wingdings" charset="2"/>
              </a:rPr>
              <a:t>=N</a:t>
            </a:r>
            <a:r>
              <a:rPr lang="en-US" baseline="-25000" dirty="0" smtClean="0">
                <a:sym typeface="Wingdings" charset="2"/>
              </a:rPr>
              <a:t>i</a:t>
            </a:r>
            <a:r>
              <a:rPr lang="en-US" dirty="0" smtClean="0">
                <a:sym typeface="Wingdings" charset="2"/>
              </a:rPr>
              <a:t>/T</a:t>
            </a:r>
          </a:p>
          <a:p>
            <a:r>
              <a:rPr lang="en-US" dirty="0" smtClean="0"/>
              <a:t>T&gt;=3</a:t>
            </a:r>
          </a:p>
          <a:p>
            <a:r>
              <a:rPr lang="en-US" dirty="0" err="1" smtClean="0">
                <a:solidFill>
                  <a:srgbClr val="FF6600"/>
                </a:solidFill>
              </a:rPr>
              <a:t>M</a:t>
            </a:r>
            <a:r>
              <a:rPr lang="en-US" baseline="-25000" dirty="0" err="1" smtClean="0">
                <a:solidFill>
                  <a:srgbClr val="FF6600"/>
                </a:solidFill>
              </a:rPr>
              <a:t>add</a:t>
            </a:r>
            <a:r>
              <a:rPr lang="en-US" dirty="0" smtClean="0">
                <a:solidFill>
                  <a:srgbClr val="FF6600"/>
                </a:solidFill>
              </a:rPr>
              <a:t>, </a:t>
            </a:r>
            <a:r>
              <a:rPr lang="en-US" dirty="0" err="1" smtClean="0">
                <a:solidFill>
                  <a:srgbClr val="FF6600"/>
                </a:solidFill>
              </a:rPr>
              <a:t>M</a:t>
            </a:r>
            <a:r>
              <a:rPr lang="en-US" baseline="-25000" dirty="0" err="1" smtClean="0">
                <a:solidFill>
                  <a:srgbClr val="FF6600"/>
                </a:solidFill>
              </a:rPr>
              <a:t>mpy</a:t>
            </a:r>
            <a:r>
              <a:rPr lang="en-US" baseline="-25000" dirty="0" smtClean="0">
                <a:solidFill>
                  <a:srgbClr val="FF6600"/>
                </a:solidFill>
              </a:rPr>
              <a:t> 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r>
              <a:rPr lang="en-US" dirty="0" err="1" smtClean="0"/>
              <a:t>M</a:t>
            </a:r>
            <a:r>
              <a:rPr lang="en-US" baseline="-25000" dirty="0" err="1" smtClean="0"/>
              <a:t>add</a:t>
            </a:r>
            <a:r>
              <a:rPr lang="en-US" dirty="0" smtClean="0"/>
              <a:t> = 8/3 </a:t>
            </a:r>
            <a:r>
              <a:rPr lang="en-US" dirty="0" err="1" smtClean="0">
                <a:sym typeface="Wingdings"/>
              </a:rPr>
              <a:t></a:t>
            </a:r>
            <a:r>
              <a:rPr lang="en-US" dirty="0" smtClean="0"/>
              <a:t> 2 or 3</a:t>
            </a:r>
          </a:p>
          <a:p>
            <a:r>
              <a:rPr lang="en-US" dirty="0" err="1" smtClean="0"/>
              <a:t>M</a:t>
            </a:r>
            <a:r>
              <a:rPr lang="en-US" baseline="-25000" dirty="0" err="1" smtClean="0"/>
              <a:t>mpy</a:t>
            </a:r>
            <a:r>
              <a:rPr lang="en-US" dirty="0" smtClean="0"/>
              <a:t> = 4/3 </a:t>
            </a:r>
            <a:r>
              <a:rPr lang="en-US" dirty="0" err="1" smtClean="0">
                <a:sym typeface="Wingdings"/>
              </a:rPr>
              <a:t></a:t>
            </a:r>
            <a:r>
              <a:rPr lang="en-US" dirty="0" smtClean="0">
                <a:sym typeface="Wingdings"/>
              </a:rPr>
              <a:t> 1 or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6C2D-1551-9C4E-8A23-536E0DE1DC8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Counter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1 Unit each</a:t>
            </a:r>
          </a:p>
          <a:p>
            <a:r>
              <a:rPr lang="en-US" dirty="0" smtClean="0"/>
              <a:t>Area = 4 Units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would analytic predict?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is best?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does CP compare to RB?</a:t>
            </a:r>
          </a:p>
          <a:p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/>
              <a:t>Analytic Resource Estimate</a:t>
            </a:r>
          </a:p>
          <a:p>
            <a:pPr lvl="1"/>
            <a:r>
              <a:rPr lang="en-US" dirty="0" smtClean="0"/>
              <a:t>Most useful when RB&gt;&gt;CP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6C2D-1551-9C4E-8A23-536E0DE1DC8B}" type="slidenum">
              <a:rPr lang="en-US" smtClean="0"/>
              <a:pPr/>
              <a:t>32</a:t>
            </a:fld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6553200" y="762000"/>
            <a:ext cx="2286000" cy="5715000"/>
            <a:chOff x="6553200" y="762000"/>
            <a:chExt cx="2286000" cy="5715000"/>
          </a:xfrm>
        </p:grpSpPr>
        <p:sp>
          <p:nvSpPr>
            <p:cNvPr id="6" name="Oval 5"/>
            <p:cNvSpPr/>
            <p:nvPr/>
          </p:nvSpPr>
          <p:spPr bwMode="auto">
            <a:xfrm>
              <a:off x="7391400" y="7620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7391400" y="15240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7391400" y="2286000"/>
              <a:ext cx="609600" cy="533400"/>
            </a:xfrm>
            <a:prstGeom prst="rect">
              <a:avLst/>
            </a:prstGeom>
            <a:solidFill>
              <a:srgbClr val="FF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FF66FF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8153400" y="2286000"/>
              <a:ext cx="609600" cy="533400"/>
            </a:xfrm>
            <a:prstGeom prst="rect">
              <a:avLst/>
            </a:prstGeom>
            <a:solidFill>
              <a:srgbClr val="FF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FF66FF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553200" y="2286000"/>
              <a:ext cx="609600" cy="533400"/>
            </a:xfrm>
            <a:prstGeom prst="rect">
              <a:avLst/>
            </a:prstGeom>
            <a:solidFill>
              <a:srgbClr val="FF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FF66FF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7391400" y="29718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7391400" y="36576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7391400" y="4343400"/>
              <a:ext cx="609600" cy="533400"/>
            </a:xfrm>
            <a:prstGeom prst="rect">
              <a:avLst/>
            </a:prstGeom>
            <a:solidFill>
              <a:srgbClr val="FF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FF66FF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553200" y="4343400"/>
              <a:ext cx="609600" cy="533400"/>
            </a:xfrm>
            <a:prstGeom prst="rect">
              <a:avLst/>
            </a:prstGeom>
            <a:solidFill>
              <a:srgbClr val="FF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FF66FF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8229600" y="4343400"/>
              <a:ext cx="609600" cy="533400"/>
            </a:xfrm>
            <a:prstGeom prst="rect">
              <a:avLst/>
            </a:prstGeom>
            <a:solidFill>
              <a:srgbClr val="FF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FF66FF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7391400" y="51435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7391400" y="59436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0" name="Straight Arrow Connector 19"/>
            <p:cNvCxnSpPr>
              <a:stCxn id="6" idx="4"/>
              <a:endCxn id="7" idx="0"/>
            </p:cNvCxnSpPr>
            <p:nvPr/>
          </p:nvCxnSpPr>
          <p:spPr bwMode="auto">
            <a:xfrm rot="5400000">
              <a:off x="7581900" y="14097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7" idx="3"/>
              <a:endCxn id="10" idx="0"/>
            </p:cNvCxnSpPr>
            <p:nvPr/>
          </p:nvCxnSpPr>
          <p:spPr bwMode="auto">
            <a:xfrm rot="5400000">
              <a:off x="7015980" y="1821305"/>
              <a:ext cx="306715" cy="6226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Straight Arrow Connector 26"/>
            <p:cNvCxnSpPr>
              <a:stCxn id="7" idx="4"/>
              <a:endCxn id="8" idx="0"/>
            </p:cNvCxnSpPr>
            <p:nvPr/>
          </p:nvCxnSpPr>
          <p:spPr bwMode="auto">
            <a:xfrm rot="5400000">
              <a:off x="7581900" y="21717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>
              <a:stCxn id="7" idx="5"/>
              <a:endCxn id="9" idx="0"/>
            </p:cNvCxnSpPr>
            <p:nvPr/>
          </p:nvCxnSpPr>
          <p:spPr bwMode="auto">
            <a:xfrm rot="16200000" flipH="1">
              <a:off x="8031606" y="1859405"/>
              <a:ext cx="306715" cy="5464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10" idx="2"/>
              <a:endCxn id="11" idx="1"/>
            </p:cNvCxnSpPr>
            <p:nvPr/>
          </p:nvCxnSpPr>
          <p:spPr bwMode="auto">
            <a:xfrm rot="16200000" flipH="1">
              <a:off x="7054080" y="2623320"/>
              <a:ext cx="230515" cy="6226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traight Arrow Connector 32"/>
            <p:cNvCxnSpPr>
              <a:stCxn id="8" idx="2"/>
              <a:endCxn id="11" idx="0"/>
            </p:cNvCxnSpPr>
            <p:nvPr/>
          </p:nvCxnSpPr>
          <p:spPr bwMode="auto">
            <a:xfrm rot="5400000">
              <a:off x="7620000" y="2895600"/>
              <a:ext cx="152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5" name="Straight Arrow Connector 34"/>
            <p:cNvCxnSpPr>
              <a:stCxn id="9" idx="2"/>
              <a:endCxn id="11" idx="7"/>
            </p:cNvCxnSpPr>
            <p:nvPr/>
          </p:nvCxnSpPr>
          <p:spPr bwMode="auto">
            <a:xfrm rot="5400000">
              <a:off x="8069706" y="2661420"/>
              <a:ext cx="230515" cy="5464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7" name="Straight Arrow Connector 36"/>
            <p:cNvCxnSpPr>
              <a:stCxn id="11" idx="4"/>
              <a:endCxn id="12" idx="0"/>
            </p:cNvCxnSpPr>
            <p:nvPr/>
          </p:nvCxnSpPr>
          <p:spPr bwMode="auto">
            <a:xfrm rot="5400000">
              <a:off x="7620000" y="3581400"/>
              <a:ext cx="152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>
              <a:stCxn id="12" idx="4"/>
              <a:endCxn id="13" idx="0"/>
            </p:cNvCxnSpPr>
            <p:nvPr/>
          </p:nvCxnSpPr>
          <p:spPr bwMode="auto">
            <a:xfrm rot="5400000">
              <a:off x="7620000" y="4267200"/>
              <a:ext cx="152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" name="Straight Arrow Connector 40"/>
            <p:cNvCxnSpPr>
              <a:stCxn id="12" idx="3"/>
              <a:endCxn id="14" idx="0"/>
            </p:cNvCxnSpPr>
            <p:nvPr/>
          </p:nvCxnSpPr>
          <p:spPr bwMode="auto">
            <a:xfrm rot="5400000">
              <a:off x="7054080" y="3916805"/>
              <a:ext cx="230515" cy="6226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3" name="Straight Arrow Connector 42"/>
            <p:cNvCxnSpPr>
              <a:stCxn id="12" idx="5"/>
              <a:endCxn id="15" idx="0"/>
            </p:cNvCxnSpPr>
            <p:nvPr/>
          </p:nvCxnSpPr>
          <p:spPr bwMode="auto">
            <a:xfrm rot="16200000" flipH="1">
              <a:off x="8107806" y="3916805"/>
              <a:ext cx="230515" cy="6226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5" name="Straight Arrow Connector 44"/>
            <p:cNvCxnSpPr>
              <a:stCxn id="14" idx="2"/>
              <a:endCxn id="16" idx="1"/>
            </p:cNvCxnSpPr>
            <p:nvPr/>
          </p:nvCxnSpPr>
          <p:spPr bwMode="auto">
            <a:xfrm rot="16200000" flipH="1">
              <a:off x="6996930" y="4737870"/>
              <a:ext cx="344815" cy="6226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9" name="Straight Arrow Connector 48"/>
            <p:cNvCxnSpPr>
              <a:stCxn id="13" idx="2"/>
              <a:endCxn id="16" idx="0"/>
            </p:cNvCxnSpPr>
            <p:nvPr/>
          </p:nvCxnSpPr>
          <p:spPr bwMode="auto">
            <a:xfrm rot="5400000">
              <a:off x="7562850" y="5010150"/>
              <a:ext cx="2667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1" name="Straight Arrow Connector 50"/>
            <p:cNvCxnSpPr>
              <a:stCxn id="15" idx="2"/>
              <a:endCxn id="16" idx="7"/>
            </p:cNvCxnSpPr>
            <p:nvPr/>
          </p:nvCxnSpPr>
          <p:spPr bwMode="auto">
            <a:xfrm rot="5400000">
              <a:off x="8050656" y="4737870"/>
              <a:ext cx="344815" cy="6226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3" name="Straight Arrow Connector 52"/>
            <p:cNvCxnSpPr>
              <a:stCxn id="16" idx="4"/>
              <a:endCxn id="18" idx="0"/>
            </p:cNvCxnSpPr>
            <p:nvPr/>
          </p:nvCxnSpPr>
          <p:spPr bwMode="auto">
            <a:xfrm rot="5400000">
              <a:off x="7562850" y="5810250"/>
              <a:ext cx="2667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dirty="0" smtClean="0"/>
              <a:t>Analytic Counter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57150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would greedy incremental work on this one?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6C2D-1551-9C4E-8A23-536E0DE1DC8B}" type="slidenum">
              <a:rPr lang="en-US" smtClean="0"/>
              <a:pPr/>
              <a:t>33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553200" y="762000"/>
            <a:ext cx="2286000" cy="5715000"/>
            <a:chOff x="6553200" y="762000"/>
            <a:chExt cx="2286000" cy="5715000"/>
          </a:xfrm>
        </p:grpSpPr>
        <p:sp>
          <p:nvSpPr>
            <p:cNvPr id="7" name="Oval 6"/>
            <p:cNvSpPr/>
            <p:nvPr/>
          </p:nvSpPr>
          <p:spPr bwMode="auto">
            <a:xfrm>
              <a:off x="7391400" y="7620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7391400" y="15240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391400" y="2286000"/>
              <a:ext cx="609600" cy="533400"/>
            </a:xfrm>
            <a:prstGeom prst="rect">
              <a:avLst/>
            </a:prstGeom>
            <a:solidFill>
              <a:srgbClr val="FF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FF66FF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8153400" y="2286000"/>
              <a:ext cx="609600" cy="533400"/>
            </a:xfrm>
            <a:prstGeom prst="rect">
              <a:avLst/>
            </a:prstGeom>
            <a:solidFill>
              <a:srgbClr val="FF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FF66FF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553200" y="2286000"/>
              <a:ext cx="609600" cy="533400"/>
            </a:xfrm>
            <a:prstGeom prst="rect">
              <a:avLst/>
            </a:prstGeom>
            <a:solidFill>
              <a:srgbClr val="FF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FF66FF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7391400" y="29718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7391400" y="36576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7391400" y="4343400"/>
              <a:ext cx="609600" cy="533400"/>
            </a:xfrm>
            <a:prstGeom prst="rect">
              <a:avLst/>
            </a:prstGeom>
            <a:solidFill>
              <a:srgbClr val="FF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FF66FF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553200" y="4343400"/>
              <a:ext cx="609600" cy="533400"/>
            </a:xfrm>
            <a:prstGeom prst="rect">
              <a:avLst/>
            </a:prstGeom>
            <a:solidFill>
              <a:srgbClr val="FF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FF66FF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8229600" y="4343400"/>
              <a:ext cx="609600" cy="533400"/>
            </a:xfrm>
            <a:prstGeom prst="rect">
              <a:avLst/>
            </a:prstGeom>
            <a:solidFill>
              <a:srgbClr val="FF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FF66FF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7391400" y="51435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7391400" y="5943600"/>
              <a:ext cx="609600" cy="533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9" name="Straight Arrow Connector 18"/>
            <p:cNvCxnSpPr>
              <a:stCxn id="7" idx="4"/>
              <a:endCxn id="8" idx="0"/>
            </p:cNvCxnSpPr>
            <p:nvPr/>
          </p:nvCxnSpPr>
          <p:spPr bwMode="auto">
            <a:xfrm rot="5400000">
              <a:off x="7581900" y="14097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8" idx="3"/>
              <a:endCxn id="11" idx="0"/>
            </p:cNvCxnSpPr>
            <p:nvPr/>
          </p:nvCxnSpPr>
          <p:spPr bwMode="auto">
            <a:xfrm rot="5400000">
              <a:off x="7015980" y="1821305"/>
              <a:ext cx="306715" cy="6226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8" idx="4"/>
              <a:endCxn id="9" idx="0"/>
            </p:cNvCxnSpPr>
            <p:nvPr/>
          </p:nvCxnSpPr>
          <p:spPr bwMode="auto">
            <a:xfrm rot="5400000">
              <a:off x="7581900" y="21717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stCxn id="8" idx="5"/>
              <a:endCxn id="10" idx="0"/>
            </p:cNvCxnSpPr>
            <p:nvPr/>
          </p:nvCxnSpPr>
          <p:spPr bwMode="auto">
            <a:xfrm rot="16200000" flipH="1">
              <a:off x="8031606" y="1859405"/>
              <a:ext cx="306715" cy="5464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11" idx="2"/>
              <a:endCxn id="12" idx="1"/>
            </p:cNvCxnSpPr>
            <p:nvPr/>
          </p:nvCxnSpPr>
          <p:spPr bwMode="auto">
            <a:xfrm rot="16200000" flipH="1">
              <a:off x="7054080" y="2623320"/>
              <a:ext cx="230515" cy="6226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Arrow Connector 23"/>
            <p:cNvCxnSpPr>
              <a:stCxn id="9" idx="2"/>
              <a:endCxn id="12" idx="0"/>
            </p:cNvCxnSpPr>
            <p:nvPr/>
          </p:nvCxnSpPr>
          <p:spPr bwMode="auto">
            <a:xfrm rot="5400000">
              <a:off x="7620000" y="2895600"/>
              <a:ext cx="152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10" idx="2"/>
              <a:endCxn id="12" idx="7"/>
            </p:cNvCxnSpPr>
            <p:nvPr/>
          </p:nvCxnSpPr>
          <p:spPr bwMode="auto">
            <a:xfrm rot="5400000">
              <a:off x="8069706" y="2661420"/>
              <a:ext cx="230515" cy="5464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12" idx="4"/>
              <a:endCxn id="13" idx="0"/>
            </p:cNvCxnSpPr>
            <p:nvPr/>
          </p:nvCxnSpPr>
          <p:spPr bwMode="auto">
            <a:xfrm rot="5400000">
              <a:off x="7620000" y="3581400"/>
              <a:ext cx="152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Straight Arrow Connector 26"/>
            <p:cNvCxnSpPr>
              <a:stCxn id="13" idx="4"/>
              <a:endCxn id="14" idx="0"/>
            </p:cNvCxnSpPr>
            <p:nvPr/>
          </p:nvCxnSpPr>
          <p:spPr bwMode="auto">
            <a:xfrm rot="5400000">
              <a:off x="7620000" y="4267200"/>
              <a:ext cx="152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Straight Arrow Connector 27"/>
            <p:cNvCxnSpPr>
              <a:stCxn id="13" idx="3"/>
              <a:endCxn id="15" idx="0"/>
            </p:cNvCxnSpPr>
            <p:nvPr/>
          </p:nvCxnSpPr>
          <p:spPr bwMode="auto">
            <a:xfrm rot="5400000">
              <a:off x="7054080" y="3916805"/>
              <a:ext cx="230515" cy="6226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>
              <a:stCxn id="13" idx="5"/>
              <a:endCxn id="16" idx="0"/>
            </p:cNvCxnSpPr>
            <p:nvPr/>
          </p:nvCxnSpPr>
          <p:spPr bwMode="auto">
            <a:xfrm rot="16200000" flipH="1">
              <a:off x="8107806" y="3916805"/>
              <a:ext cx="230515" cy="6226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Straight Arrow Connector 29"/>
            <p:cNvCxnSpPr>
              <a:stCxn id="15" idx="2"/>
              <a:endCxn id="17" idx="1"/>
            </p:cNvCxnSpPr>
            <p:nvPr/>
          </p:nvCxnSpPr>
          <p:spPr bwMode="auto">
            <a:xfrm rot="16200000" flipH="1">
              <a:off x="6996930" y="4737870"/>
              <a:ext cx="344815" cy="6226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14" idx="2"/>
              <a:endCxn id="17" idx="0"/>
            </p:cNvCxnSpPr>
            <p:nvPr/>
          </p:nvCxnSpPr>
          <p:spPr bwMode="auto">
            <a:xfrm rot="5400000">
              <a:off x="7562850" y="5010150"/>
              <a:ext cx="2667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Arrow Connector 31"/>
            <p:cNvCxnSpPr>
              <a:stCxn id="16" idx="2"/>
              <a:endCxn id="17" idx="7"/>
            </p:cNvCxnSpPr>
            <p:nvPr/>
          </p:nvCxnSpPr>
          <p:spPr bwMode="auto">
            <a:xfrm rot="5400000">
              <a:off x="8050656" y="4737870"/>
              <a:ext cx="344815" cy="6226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traight Arrow Connector 32"/>
            <p:cNvCxnSpPr>
              <a:stCxn id="17" idx="4"/>
              <a:endCxn id="18" idx="0"/>
            </p:cNvCxnSpPr>
            <p:nvPr/>
          </p:nvCxnSpPr>
          <p:spPr bwMode="auto">
            <a:xfrm rot="5400000">
              <a:off x="7562850" y="5810250"/>
              <a:ext cx="2667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ILP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Maybe we can do exhaustive, </a:t>
            </a:r>
          </a:p>
          <a:p>
            <a:r>
              <a:rPr lang="en-US" dirty="0" smtClean="0"/>
              <a:t>if we formulate properly.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6C2D-1551-9C4E-8A23-536E0DE1DC8B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8" name="Picture 7" descr="j03028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0" y="0"/>
            <a:ext cx="1905000" cy="26697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066A-D368-1246-ACE6-8F284B34AAFA}" type="slidenum">
              <a:rPr lang="en-US"/>
              <a:pPr/>
              <a:t>35</a:t>
            </a:fld>
            <a:endParaRPr lang="en-US"/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ILP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Integer Linear Programming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Formulate set of linear equation constraints (inequalities)</a:t>
            </a:r>
          </a:p>
          <a:p>
            <a:pPr lvl="1">
              <a:lnSpc>
                <a:spcPct val="80000"/>
              </a:lnSpc>
              <a:buFont typeface="Wingdings" charset="2"/>
              <a:buChar char="§"/>
            </a:pPr>
            <a:r>
              <a:rPr lang="en-US" sz="2400" dirty="0"/>
              <a:t>Ax</a:t>
            </a:r>
            <a:r>
              <a:rPr lang="en-US" sz="2400" baseline="-25000" dirty="0"/>
              <a:t>0</a:t>
            </a:r>
            <a:r>
              <a:rPr lang="en-US" sz="2400" dirty="0"/>
              <a:t>+Bx</a:t>
            </a:r>
            <a:r>
              <a:rPr lang="en-US" sz="2400" baseline="-25000" dirty="0"/>
              <a:t>1</a:t>
            </a:r>
            <a:r>
              <a:rPr lang="en-US" sz="2400" dirty="0"/>
              <a:t>+Cx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>
                <a:ea typeface="Arial" charset="0"/>
                <a:cs typeface="Arial" charset="0"/>
              </a:rPr>
              <a:t>≤ D</a:t>
            </a:r>
          </a:p>
          <a:p>
            <a:pPr lvl="1">
              <a:lnSpc>
                <a:spcPct val="80000"/>
              </a:lnSpc>
              <a:buFont typeface="Wingdings" charset="2"/>
              <a:buChar char="§"/>
            </a:pPr>
            <a:r>
              <a:rPr lang="en-US" sz="2400" dirty="0">
                <a:ea typeface="Arial" charset="0"/>
                <a:cs typeface="Arial" charset="0"/>
              </a:rPr>
              <a:t>x</a:t>
            </a:r>
            <a:r>
              <a:rPr lang="en-US" sz="2400" baseline="-25000" dirty="0">
                <a:ea typeface="Arial" charset="0"/>
                <a:cs typeface="Arial" charset="0"/>
              </a:rPr>
              <a:t>0</a:t>
            </a:r>
            <a:r>
              <a:rPr lang="en-US" sz="2400" dirty="0">
                <a:ea typeface="Arial" charset="0"/>
                <a:cs typeface="Arial" charset="0"/>
              </a:rPr>
              <a:t>+x</a:t>
            </a:r>
            <a:r>
              <a:rPr lang="en-US" sz="2400" baseline="-25000" dirty="0">
                <a:ea typeface="Arial" charset="0"/>
                <a:cs typeface="Arial" charset="0"/>
              </a:rPr>
              <a:t>1</a:t>
            </a:r>
            <a:r>
              <a:rPr lang="en-US" sz="2400" dirty="0">
                <a:ea typeface="Arial" charset="0"/>
                <a:cs typeface="Arial" charset="0"/>
              </a:rPr>
              <a:t>=1</a:t>
            </a:r>
          </a:p>
          <a:p>
            <a:pPr lvl="1">
              <a:lnSpc>
                <a:spcPct val="80000"/>
              </a:lnSpc>
              <a:buFont typeface="Wingdings" charset="2"/>
              <a:buChar char="§"/>
            </a:pPr>
            <a:r>
              <a:rPr lang="en-US" sz="2400" dirty="0">
                <a:ea typeface="Arial" charset="0"/>
                <a:cs typeface="Arial" charset="0"/>
              </a:rPr>
              <a:t>A,B,C,D – constants</a:t>
            </a:r>
          </a:p>
          <a:p>
            <a:pPr lvl="1">
              <a:lnSpc>
                <a:spcPct val="80000"/>
              </a:lnSpc>
              <a:buFont typeface="Wingdings" charset="2"/>
              <a:buChar char="§"/>
            </a:pPr>
            <a:r>
              <a:rPr lang="en-US" sz="2400" dirty="0">
                <a:ea typeface="Arial" charset="0"/>
                <a:cs typeface="Arial" charset="0"/>
              </a:rPr>
              <a:t>x</a:t>
            </a:r>
            <a:r>
              <a:rPr lang="en-US" sz="2400" baseline="-25000" dirty="0">
                <a:ea typeface="Arial" charset="0"/>
                <a:cs typeface="Arial" charset="0"/>
              </a:rPr>
              <a:t>i</a:t>
            </a:r>
            <a:r>
              <a:rPr lang="en-US" sz="2400" dirty="0">
                <a:ea typeface="Arial" charset="0"/>
                <a:cs typeface="Arial" charset="0"/>
              </a:rPr>
              <a:t> – variables to </a:t>
            </a:r>
            <a:r>
              <a:rPr lang="en-US" sz="2400" dirty="0" smtClean="0">
                <a:ea typeface="Arial" charset="0"/>
                <a:cs typeface="Arial" charset="0"/>
              </a:rPr>
              <a:t>satisfy</a:t>
            </a:r>
          </a:p>
          <a:p>
            <a:pPr lvl="1">
              <a:lnSpc>
                <a:spcPct val="80000"/>
              </a:lnSpc>
              <a:buFont typeface="Wingdings" charset="2"/>
              <a:buChar char="§"/>
            </a:pPr>
            <a:r>
              <a:rPr lang="en-US" sz="2400" dirty="0" smtClean="0">
                <a:ea typeface="Arial" charset="0"/>
                <a:cs typeface="Arial" charset="0"/>
              </a:rPr>
              <a:t>No products on variables, just linear weighted sums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Can constrain variables to integers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No polynomial time guarantee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But often practical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Solvers </a:t>
            </a:r>
            <a:r>
              <a:rPr lang="en-US" sz="2400" dirty="0" smtClean="0"/>
              <a:t>exist   (significant piece on April 1 (seriously))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237C-06C0-1E4E-BCA6-0A5541597EA5}" type="slidenum">
              <a:rPr lang="en-US"/>
              <a:pPr/>
              <a:t>36</a:t>
            </a:fld>
            <a:endParaRPr lang="en-US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ILP Provision and Schedule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Now to make it look like an ILP nail…</a:t>
            </a:r>
          </a:p>
          <a:p>
            <a:r>
              <a:rPr lang="en-US" dirty="0" smtClean="0"/>
              <a:t>Formulate operator </a:t>
            </a:r>
            <a:r>
              <a:rPr lang="en-US" dirty="0"/>
              <a:t>selection and scheduling as ILP </a:t>
            </a:r>
            <a:r>
              <a:rPr lang="en-US" dirty="0" smtClean="0"/>
              <a:t>problem</a:t>
            </a:r>
          </a:p>
        </p:txBody>
      </p:sp>
      <p:pic>
        <p:nvPicPr>
          <p:cNvPr id="7" name="Picture 6" descr="j030282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4188219"/>
            <a:ext cx="1905000" cy="26697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9CEE-BC19-2B4E-BE9D-B473187C386D}" type="slidenum">
              <a:rPr lang="en-US"/>
              <a:pPr/>
              <a:t>37</a:t>
            </a:fld>
            <a:endParaRPr lang="en-US"/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Formulation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Integer variables M</a:t>
            </a:r>
            <a:r>
              <a:rPr lang="en-US" sz="2800" baseline="-25000" dirty="0"/>
              <a:t>i</a:t>
            </a:r>
            <a:r>
              <a:rPr lang="en-US" sz="28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 number of operators of type </a:t>
            </a:r>
            <a:r>
              <a:rPr lang="en-US" sz="2400" dirty="0" err="1"/>
              <a:t>i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0-1 (binary) variables </a:t>
            </a:r>
            <a:r>
              <a:rPr lang="en-US" sz="2800" dirty="0" err="1"/>
              <a:t>x</a:t>
            </a:r>
            <a:r>
              <a:rPr lang="en-US" sz="2800" baseline="-25000" dirty="0" err="1"/>
              <a:t>i,j</a:t>
            </a:r>
            <a:endParaRPr lang="en-US" sz="2800" baseline="-250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1 if node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/>
              <a:t>is scheduled into </a:t>
            </a:r>
            <a:r>
              <a:rPr lang="en-US" sz="2400" dirty="0" err="1"/>
              <a:t>timestep</a:t>
            </a:r>
            <a:r>
              <a:rPr lang="en-US" sz="2400" dirty="0"/>
              <a:t> </a:t>
            </a:r>
            <a:r>
              <a:rPr lang="en-US" sz="2400" dirty="0" err="1"/>
              <a:t>j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0 otherwise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Variable assignment completely specifies</a:t>
            </a:r>
            <a:r>
              <a:rPr lang="en-US" sz="2800" dirty="0" smtClean="0"/>
              <a:t> operator selection and schedule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This formulation for achieving a target time </a:t>
            </a:r>
            <a:r>
              <a:rPr lang="en-US" sz="2800" dirty="0" smtClean="0"/>
              <a:t>T</a:t>
            </a:r>
            <a:br>
              <a:rPr lang="en-US" sz="2800" dirty="0" smtClean="0"/>
            </a:br>
            <a:r>
              <a:rPr lang="en-US" sz="2800" dirty="0" smtClean="0"/>
              <a:t>(time constrained) 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 </a:t>
            </a:r>
            <a:r>
              <a:rPr lang="en-US" sz="2400" dirty="0" err="1"/>
              <a:t>j</a:t>
            </a:r>
            <a:r>
              <a:rPr lang="en-US" sz="2400" dirty="0"/>
              <a:t> ranges 0 to T-1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BC758-A660-E846-8DDA-C4101F7E0F4D}" type="slidenum">
              <a:rPr lang="en-US"/>
              <a:pPr/>
              <a:t>38</a:t>
            </a:fld>
            <a:endParaRPr lang="en-US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Target T </a:t>
            </a:r>
            <a:r>
              <a:rPr lang="en-US">
                <a:sym typeface="Wingdings" charset="2"/>
              </a:rPr>
              <a:t> Min T</a:t>
            </a:r>
            <a:endParaRPr lang="en-US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Formulation targets T</a:t>
            </a:r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What if we don’t know T? 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Want to minimize T?</a:t>
            </a:r>
          </a:p>
          <a:p>
            <a:r>
              <a:rPr lang="en-US" dirty="0"/>
              <a:t>Do binary search for minimum T</a:t>
            </a:r>
          </a:p>
          <a:p>
            <a:pPr lvl="1"/>
            <a:r>
              <a:rPr lang="en-US" dirty="0"/>
              <a:t>How does that impact solution time?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7" grpId="0" build="p" bldLvl="2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C97A-54F6-1A40-9D9C-AAB613673432}" type="slidenum">
              <a:rPr lang="en-US"/>
              <a:pPr/>
              <a:t>39</a:t>
            </a:fld>
            <a:endParaRPr lang="en-US"/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Constraints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dirty="0" smtClean="0">
                <a:solidFill>
                  <a:srgbClr val="FF6600"/>
                </a:solidFill>
              </a:rPr>
              <a:t>What properties must hold true for a solution to be valid?</a:t>
            </a:r>
          </a:p>
          <a:p>
            <a:pPr marL="609600" indent="-609600">
              <a:buFontTx/>
              <a:buAutoNum type="arabicPeriod"/>
            </a:pPr>
            <a:r>
              <a:rPr lang="en-US" dirty="0" smtClean="0"/>
              <a:t>Total </a:t>
            </a:r>
            <a:r>
              <a:rPr lang="en-US" dirty="0"/>
              <a:t>area constraints</a:t>
            </a:r>
          </a:p>
          <a:p>
            <a:pPr marL="609600" indent="-609600">
              <a:buFontTx/>
              <a:buAutoNum type="arabicPeriod"/>
            </a:pPr>
            <a:r>
              <a:rPr lang="en-US" dirty="0"/>
              <a:t>Not assign too many things to a </a:t>
            </a:r>
            <a:r>
              <a:rPr lang="en-US" dirty="0" err="1"/>
              <a:t>timestep</a:t>
            </a:r>
            <a:endParaRPr lang="en-US" dirty="0"/>
          </a:p>
          <a:p>
            <a:pPr marL="609600" indent="-609600">
              <a:buFontTx/>
              <a:buAutoNum type="arabicPeriod"/>
            </a:pPr>
            <a:r>
              <a:rPr lang="en-US" dirty="0"/>
              <a:t>Assign every node to some </a:t>
            </a:r>
            <a:r>
              <a:rPr lang="en-US" dirty="0" err="1"/>
              <a:t>timestep</a:t>
            </a:r>
            <a:endParaRPr lang="en-US" dirty="0"/>
          </a:p>
          <a:p>
            <a:pPr marL="609600" indent="-609600">
              <a:buFontTx/>
              <a:buAutoNum type="arabicPeriod"/>
            </a:pPr>
            <a:r>
              <a:rPr lang="en-US" dirty="0"/>
              <a:t>Maintain precedence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57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E5AE82-C75F-1C44-86A5-F6B2EFF0097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VLIW</a:t>
            </a:r>
          </a:p>
        </p:txBody>
      </p:sp>
      <p:sp>
        <p:nvSpPr>
          <p:cNvPr id="75781" name="Rectangle 1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5819" name="Line 112"/>
          <p:cNvSpPr>
            <a:spLocks noChangeShapeType="1"/>
          </p:cNvSpPr>
          <p:nvPr/>
        </p:nvSpPr>
        <p:spPr bwMode="auto">
          <a:xfrm>
            <a:off x="6096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0" name="Text Box 113"/>
          <p:cNvSpPr txBox="1">
            <a:spLocks noChangeArrowheads="1"/>
          </p:cNvSpPr>
          <p:nvPr/>
        </p:nvSpPr>
        <p:spPr bwMode="auto">
          <a:xfrm>
            <a:off x="0" y="3581400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Address</a:t>
            </a:r>
          </a:p>
        </p:txBody>
      </p:sp>
      <p:sp>
        <p:nvSpPr>
          <p:cNvPr id="75821" name="Line 114"/>
          <p:cNvSpPr>
            <a:spLocks noChangeShapeType="1"/>
          </p:cNvSpPr>
          <p:nvPr/>
        </p:nvSpPr>
        <p:spPr bwMode="auto">
          <a:xfrm>
            <a:off x="533400" y="3810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2" name="Line 115"/>
          <p:cNvSpPr>
            <a:spLocks noChangeShapeType="1"/>
          </p:cNvSpPr>
          <p:nvPr/>
        </p:nvSpPr>
        <p:spPr bwMode="auto">
          <a:xfrm>
            <a:off x="30480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3" name="Line 116"/>
          <p:cNvSpPr>
            <a:spLocks noChangeShapeType="1"/>
          </p:cNvSpPr>
          <p:nvPr/>
        </p:nvSpPr>
        <p:spPr bwMode="auto">
          <a:xfrm>
            <a:off x="3124200" y="2895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4" name="Rectangle 111"/>
          <p:cNvSpPr>
            <a:spLocks noChangeArrowheads="1"/>
          </p:cNvSpPr>
          <p:nvPr/>
        </p:nvSpPr>
        <p:spPr bwMode="auto">
          <a:xfrm>
            <a:off x="1524000" y="2667000"/>
            <a:ext cx="1600200" cy="312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charset="0"/>
                <a:ea typeface="Arial" charset="0"/>
                <a:cs typeface="Arial" charset="0"/>
              </a:rPr>
              <a:t>Instruction</a:t>
            </a:r>
          </a:p>
          <a:p>
            <a:pPr algn="ctr"/>
            <a:r>
              <a:rPr lang="en-US">
                <a:latin typeface="Arial" charset="0"/>
                <a:ea typeface="Arial" charset="0"/>
                <a:cs typeface="Arial" charset="0"/>
              </a:rPr>
              <a:t>Memory</a:t>
            </a:r>
          </a:p>
        </p:txBody>
      </p:sp>
      <p:sp>
        <p:nvSpPr>
          <p:cNvPr id="75825" name="Line 117"/>
          <p:cNvSpPr>
            <a:spLocks noChangeShapeType="1"/>
          </p:cNvSpPr>
          <p:nvPr/>
        </p:nvSpPr>
        <p:spPr bwMode="auto">
          <a:xfrm>
            <a:off x="3124200" y="2971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6" name="Line 118"/>
          <p:cNvSpPr>
            <a:spLocks noChangeShapeType="1"/>
          </p:cNvSpPr>
          <p:nvPr/>
        </p:nvSpPr>
        <p:spPr bwMode="auto">
          <a:xfrm>
            <a:off x="3124200" y="3429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7" name="Line 119"/>
          <p:cNvSpPr>
            <a:spLocks noChangeShapeType="1"/>
          </p:cNvSpPr>
          <p:nvPr/>
        </p:nvSpPr>
        <p:spPr bwMode="auto">
          <a:xfrm>
            <a:off x="3124200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8" name="Line 120"/>
          <p:cNvSpPr>
            <a:spLocks noChangeShapeType="1"/>
          </p:cNvSpPr>
          <p:nvPr/>
        </p:nvSpPr>
        <p:spPr bwMode="auto">
          <a:xfrm>
            <a:off x="3124200" y="3962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9" name="Line 121"/>
          <p:cNvSpPr>
            <a:spLocks noChangeShapeType="1"/>
          </p:cNvSpPr>
          <p:nvPr/>
        </p:nvSpPr>
        <p:spPr bwMode="auto">
          <a:xfrm>
            <a:off x="3124200" y="4191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0" name="Line 122"/>
          <p:cNvSpPr>
            <a:spLocks noChangeShapeType="1"/>
          </p:cNvSpPr>
          <p:nvPr/>
        </p:nvSpPr>
        <p:spPr bwMode="auto">
          <a:xfrm>
            <a:off x="3124200" y="4343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1" name="Line 123"/>
          <p:cNvSpPr>
            <a:spLocks noChangeShapeType="1"/>
          </p:cNvSpPr>
          <p:nvPr/>
        </p:nvSpPr>
        <p:spPr bwMode="auto">
          <a:xfrm>
            <a:off x="3124200" y="4572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1" name="Group 120"/>
          <p:cNvGrpSpPr/>
          <p:nvPr/>
        </p:nvGrpSpPr>
        <p:grpSpPr>
          <a:xfrm>
            <a:off x="4114800" y="1828800"/>
            <a:ext cx="4419600" cy="4495800"/>
            <a:chOff x="4114800" y="1828800"/>
            <a:chExt cx="4419600" cy="4495800"/>
          </a:xfrm>
        </p:grpSpPr>
        <p:sp>
          <p:nvSpPr>
            <p:cNvPr id="75782" name="Rectangle 6"/>
            <p:cNvSpPr>
              <a:spLocks noChangeArrowheads="1"/>
            </p:cNvSpPr>
            <p:nvPr/>
          </p:nvSpPr>
          <p:spPr bwMode="auto">
            <a:xfrm>
              <a:off x="7010400" y="4953000"/>
              <a:ext cx="914400" cy="533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75892" name="Rectangle 20"/>
            <p:cNvSpPr>
              <a:spLocks noChangeArrowheads="1"/>
            </p:cNvSpPr>
            <p:nvPr/>
          </p:nvSpPr>
          <p:spPr bwMode="auto">
            <a:xfrm>
              <a:off x="6934200" y="32004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3" name="Rectangle 21"/>
            <p:cNvSpPr>
              <a:spLocks noChangeArrowheads="1"/>
            </p:cNvSpPr>
            <p:nvPr/>
          </p:nvSpPr>
          <p:spPr bwMode="auto">
            <a:xfrm>
              <a:off x="6934200" y="35052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4" name="Rectangle 22"/>
            <p:cNvSpPr>
              <a:spLocks noChangeArrowheads="1"/>
            </p:cNvSpPr>
            <p:nvPr/>
          </p:nvSpPr>
          <p:spPr bwMode="auto">
            <a:xfrm>
              <a:off x="6934200" y="38100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5" name="Rectangle 23"/>
            <p:cNvSpPr>
              <a:spLocks noChangeArrowheads="1"/>
            </p:cNvSpPr>
            <p:nvPr/>
          </p:nvSpPr>
          <p:spPr bwMode="auto">
            <a:xfrm>
              <a:off x="6934200" y="41148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96" name="Rectangle 24"/>
            <p:cNvSpPr>
              <a:spLocks noChangeArrowheads="1"/>
            </p:cNvSpPr>
            <p:nvPr/>
          </p:nvSpPr>
          <p:spPr bwMode="auto">
            <a:xfrm>
              <a:off x="6934200" y="44196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7" name="Rectangle 26"/>
            <p:cNvSpPr>
              <a:spLocks noChangeArrowheads="1"/>
            </p:cNvSpPr>
            <p:nvPr/>
          </p:nvSpPr>
          <p:spPr bwMode="auto">
            <a:xfrm>
              <a:off x="7467600" y="32004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8" name="Rectangle 27"/>
            <p:cNvSpPr>
              <a:spLocks noChangeArrowheads="1"/>
            </p:cNvSpPr>
            <p:nvPr/>
          </p:nvSpPr>
          <p:spPr bwMode="auto">
            <a:xfrm>
              <a:off x="7467600" y="35052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9" name="Rectangle 28"/>
            <p:cNvSpPr>
              <a:spLocks noChangeArrowheads="1"/>
            </p:cNvSpPr>
            <p:nvPr/>
          </p:nvSpPr>
          <p:spPr bwMode="auto">
            <a:xfrm>
              <a:off x="7467600" y="38100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0" name="Rectangle 29"/>
            <p:cNvSpPr>
              <a:spLocks noChangeArrowheads="1"/>
            </p:cNvSpPr>
            <p:nvPr/>
          </p:nvSpPr>
          <p:spPr bwMode="auto">
            <a:xfrm>
              <a:off x="7467600" y="41148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1" name="Rectangle 30"/>
            <p:cNvSpPr>
              <a:spLocks noChangeArrowheads="1"/>
            </p:cNvSpPr>
            <p:nvPr/>
          </p:nvSpPr>
          <p:spPr bwMode="auto">
            <a:xfrm>
              <a:off x="7467600" y="44196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85" name="Line 33"/>
            <p:cNvSpPr>
              <a:spLocks noChangeShapeType="1"/>
            </p:cNvSpPr>
            <p:nvPr/>
          </p:nvSpPr>
          <p:spPr bwMode="auto">
            <a:xfrm>
              <a:off x="71628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86" name="Line 34"/>
            <p:cNvSpPr>
              <a:spLocks noChangeShapeType="1"/>
            </p:cNvSpPr>
            <p:nvPr/>
          </p:nvSpPr>
          <p:spPr bwMode="auto">
            <a:xfrm>
              <a:off x="76962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5" name="AutoShape 42"/>
            <p:cNvSpPr>
              <a:spLocks noChangeArrowheads="1"/>
            </p:cNvSpPr>
            <p:nvPr/>
          </p:nvSpPr>
          <p:spPr bwMode="auto">
            <a:xfrm>
              <a:off x="6781800" y="2743200"/>
              <a:ext cx="609600" cy="228600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6" name="Line 43"/>
            <p:cNvSpPr>
              <a:spLocks noChangeShapeType="1"/>
            </p:cNvSpPr>
            <p:nvPr/>
          </p:nvSpPr>
          <p:spPr bwMode="auto">
            <a:xfrm>
              <a:off x="7086600" y="2971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3" name="AutoShape 45"/>
            <p:cNvSpPr>
              <a:spLocks noChangeArrowheads="1"/>
            </p:cNvSpPr>
            <p:nvPr/>
          </p:nvSpPr>
          <p:spPr bwMode="auto">
            <a:xfrm>
              <a:off x="7315200" y="2743200"/>
              <a:ext cx="609600" cy="228600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4" name="Line 46"/>
            <p:cNvSpPr>
              <a:spLocks noChangeShapeType="1"/>
            </p:cNvSpPr>
            <p:nvPr/>
          </p:nvSpPr>
          <p:spPr bwMode="auto">
            <a:xfrm>
              <a:off x="7620000" y="2971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0" name="Line 56"/>
            <p:cNvSpPr>
              <a:spLocks noChangeShapeType="1"/>
            </p:cNvSpPr>
            <p:nvPr/>
          </p:nvSpPr>
          <p:spPr bwMode="auto">
            <a:xfrm>
              <a:off x="69342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1" name="Line 57"/>
            <p:cNvSpPr>
              <a:spLocks noChangeShapeType="1"/>
            </p:cNvSpPr>
            <p:nvPr/>
          </p:nvSpPr>
          <p:spPr bwMode="auto">
            <a:xfrm>
              <a:off x="72390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2" name="Line 58"/>
            <p:cNvSpPr>
              <a:spLocks noChangeShapeType="1"/>
            </p:cNvSpPr>
            <p:nvPr/>
          </p:nvSpPr>
          <p:spPr bwMode="auto">
            <a:xfrm>
              <a:off x="70866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7" name="Line 60"/>
            <p:cNvSpPr>
              <a:spLocks noChangeShapeType="1"/>
            </p:cNvSpPr>
            <p:nvPr/>
          </p:nvSpPr>
          <p:spPr bwMode="auto">
            <a:xfrm>
              <a:off x="74676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8" name="Line 61"/>
            <p:cNvSpPr>
              <a:spLocks noChangeShapeType="1"/>
            </p:cNvSpPr>
            <p:nvPr/>
          </p:nvSpPr>
          <p:spPr bwMode="auto">
            <a:xfrm>
              <a:off x="77724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9" name="Line 62"/>
            <p:cNvSpPr>
              <a:spLocks noChangeShapeType="1"/>
            </p:cNvSpPr>
            <p:nvPr/>
          </p:nvSpPr>
          <p:spPr bwMode="auto">
            <a:xfrm>
              <a:off x="76200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91" name="Line 63"/>
            <p:cNvSpPr>
              <a:spLocks noChangeShapeType="1"/>
            </p:cNvSpPr>
            <p:nvPr/>
          </p:nvSpPr>
          <p:spPr bwMode="auto">
            <a:xfrm>
              <a:off x="6096000" y="2514600"/>
              <a:ext cx="2057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92" name="Line 64"/>
            <p:cNvSpPr>
              <a:spLocks noChangeShapeType="1"/>
            </p:cNvSpPr>
            <p:nvPr/>
          </p:nvSpPr>
          <p:spPr bwMode="auto">
            <a:xfrm>
              <a:off x="5943600" y="2362200"/>
              <a:ext cx="2590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93" name="Line 65"/>
            <p:cNvSpPr>
              <a:spLocks noChangeShapeType="1"/>
            </p:cNvSpPr>
            <p:nvPr/>
          </p:nvSpPr>
          <p:spPr bwMode="auto">
            <a:xfrm>
              <a:off x="5791200" y="18288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94" name="Line 67"/>
            <p:cNvSpPr>
              <a:spLocks noChangeShapeType="1"/>
            </p:cNvSpPr>
            <p:nvPr/>
          </p:nvSpPr>
          <p:spPr bwMode="auto">
            <a:xfrm>
              <a:off x="8153400" y="2514600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95" name="Line 68"/>
            <p:cNvSpPr>
              <a:spLocks noChangeShapeType="1"/>
            </p:cNvSpPr>
            <p:nvPr/>
          </p:nvSpPr>
          <p:spPr bwMode="auto">
            <a:xfrm flipH="1">
              <a:off x="7467600" y="57150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96" name="Line 69"/>
            <p:cNvSpPr>
              <a:spLocks noChangeShapeType="1"/>
            </p:cNvSpPr>
            <p:nvPr/>
          </p:nvSpPr>
          <p:spPr bwMode="auto">
            <a:xfrm flipH="1" flipV="1">
              <a:off x="7467600" y="5486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9" name="Rectangle 5"/>
            <p:cNvSpPr>
              <a:spLocks noChangeArrowheads="1"/>
            </p:cNvSpPr>
            <p:nvPr/>
          </p:nvSpPr>
          <p:spPr bwMode="auto">
            <a:xfrm>
              <a:off x="5715000" y="4953000"/>
              <a:ext cx="914400" cy="838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X</a:t>
              </a:r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5715000" y="3200400"/>
              <a:ext cx="457200" cy="1524000"/>
              <a:chOff x="3360" y="2160"/>
              <a:chExt cx="288" cy="960"/>
            </a:xfrm>
          </p:grpSpPr>
          <p:sp>
            <p:nvSpPr>
              <p:cNvPr id="75872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3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5874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5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6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13"/>
            <p:cNvGrpSpPr>
              <a:grpSpLocks/>
            </p:cNvGrpSpPr>
            <p:nvPr/>
          </p:nvGrpSpPr>
          <p:grpSpPr bwMode="auto">
            <a:xfrm>
              <a:off x="6248400" y="3200400"/>
              <a:ext cx="457200" cy="1524000"/>
              <a:chOff x="3360" y="2160"/>
              <a:chExt cx="288" cy="960"/>
            </a:xfrm>
          </p:grpSpPr>
          <p:sp>
            <p:nvSpPr>
              <p:cNvPr id="75867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8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9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0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1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2" name="Line 31"/>
            <p:cNvSpPr>
              <a:spLocks noChangeShapeType="1"/>
            </p:cNvSpPr>
            <p:nvPr/>
          </p:nvSpPr>
          <p:spPr bwMode="auto">
            <a:xfrm>
              <a:off x="59436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3" name="Line 32"/>
            <p:cNvSpPr>
              <a:spLocks noChangeShapeType="1"/>
            </p:cNvSpPr>
            <p:nvPr/>
          </p:nvSpPr>
          <p:spPr bwMode="auto">
            <a:xfrm>
              <a:off x="64770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35"/>
            <p:cNvGrpSpPr>
              <a:grpSpLocks/>
            </p:cNvGrpSpPr>
            <p:nvPr/>
          </p:nvGrpSpPr>
          <p:grpSpPr bwMode="auto">
            <a:xfrm>
              <a:off x="5638800" y="2743200"/>
              <a:ext cx="609600" cy="457200"/>
              <a:chOff x="3312" y="1872"/>
              <a:chExt cx="384" cy="288"/>
            </a:xfrm>
          </p:grpSpPr>
          <p:sp>
            <p:nvSpPr>
              <p:cNvPr id="75865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6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38"/>
            <p:cNvGrpSpPr>
              <a:grpSpLocks/>
            </p:cNvGrpSpPr>
            <p:nvPr/>
          </p:nvGrpSpPr>
          <p:grpSpPr bwMode="auto">
            <a:xfrm>
              <a:off x="6248400" y="2743200"/>
              <a:ext cx="609600" cy="457200"/>
              <a:chOff x="3312" y="1872"/>
              <a:chExt cx="384" cy="288"/>
            </a:xfrm>
          </p:grpSpPr>
          <p:sp>
            <p:nvSpPr>
              <p:cNvPr id="75863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4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6" name="Line 48"/>
            <p:cNvSpPr>
              <a:spLocks noChangeShapeType="1"/>
            </p:cNvSpPr>
            <p:nvPr/>
          </p:nvSpPr>
          <p:spPr bwMode="auto">
            <a:xfrm>
              <a:off x="57912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7" name="Line 49"/>
            <p:cNvSpPr>
              <a:spLocks noChangeShapeType="1"/>
            </p:cNvSpPr>
            <p:nvPr/>
          </p:nvSpPr>
          <p:spPr bwMode="auto">
            <a:xfrm>
              <a:off x="60960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8" name="Line 50"/>
            <p:cNvSpPr>
              <a:spLocks noChangeShapeType="1"/>
            </p:cNvSpPr>
            <p:nvPr/>
          </p:nvSpPr>
          <p:spPr bwMode="auto">
            <a:xfrm>
              <a:off x="59436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9" name="Line 52"/>
            <p:cNvSpPr>
              <a:spLocks noChangeShapeType="1"/>
            </p:cNvSpPr>
            <p:nvPr/>
          </p:nvSpPr>
          <p:spPr bwMode="auto">
            <a:xfrm>
              <a:off x="64008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0" name="Line 53"/>
            <p:cNvSpPr>
              <a:spLocks noChangeShapeType="1"/>
            </p:cNvSpPr>
            <p:nvPr/>
          </p:nvSpPr>
          <p:spPr bwMode="auto">
            <a:xfrm>
              <a:off x="67056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1" name="Line 54"/>
            <p:cNvSpPr>
              <a:spLocks noChangeShapeType="1"/>
            </p:cNvSpPr>
            <p:nvPr/>
          </p:nvSpPr>
          <p:spPr bwMode="auto">
            <a:xfrm>
              <a:off x="65532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2" name="Line 70"/>
            <p:cNvSpPr>
              <a:spLocks noChangeShapeType="1"/>
            </p:cNvSpPr>
            <p:nvPr/>
          </p:nvSpPr>
          <p:spPr bwMode="auto">
            <a:xfrm>
              <a:off x="6172200" y="5791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98" name="Line 71"/>
            <p:cNvSpPr>
              <a:spLocks noChangeShapeType="1"/>
            </p:cNvSpPr>
            <p:nvPr/>
          </p:nvSpPr>
          <p:spPr bwMode="auto">
            <a:xfrm>
              <a:off x="6172200" y="6096000"/>
              <a:ext cx="2362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799" name="Line 72"/>
            <p:cNvSpPr>
              <a:spLocks noChangeShapeType="1"/>
            </p:cNvSpPr>
            <p:nvPr/>
          </p:nvSpPr>
          <p:spPr bwMode="auto">
            <a:xfrm flipH="1" flipV="1">
              <a:off x="8534400" y="2362200"/>
              <a:ext cx="0" cy="3733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00" name="Rectangle 76"/>
            <p:cNvSpPr>
              <a:spLocks noChangeArrowheads="1"/>
            </p:cNvSpPr>
            <p:nvPr/>
          </p:nvSpPr>
          <p:spPr bwMode="auto">
            <a:xfrm>
              <a:off x="4419600" y="4953000"/>
              <a:ext cx="914400" cy="838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X</a:t>
              </a:r>
            </a:p>
          </p:txBody>
        </p:sp>
        <p:sp>
          <p:nvSpPr>
            <p:cNvPr id="75844" name="Rectangle 78"/>
            <p:cNvSpPr>
              <a:spLocks noChangeArrowheads="1"/>
            </p:cNvSpPr>
            <p:nvPr/>
          </p:nvSpPr>
          <p:spPr bwMode="auto">
            <a:xfrm>
              <a:off x="4419600" y="32004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5" name="Rectangle 79"/>
            <p:cNvSpPr>
              <a:spLocks noChangeArrowheads="1"/>
            </p:cNvSpPr>
            <p:nvPr/>
          </p:nvSpPr>
          <p:spPr bwMode="auto">
            <a:xfrm>
              <a:off x="4419600" y="35052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46" name="Rectangle 80"/>
            <p:cNvSpPr>
              <a:spLocks noChangeArrowheads="1"/>
            </p:cNvSpPr>
            <p:nvPr/>
          </p:nvSpPr>
          <p:spPr bwMode="auto">
            <a:xfrm>
              <a:off x="4419600" y="38100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7" name="Rectangle 81"/>
            <p:cNvSpPr>
              <a:spLocks noChangeArrowheads="1"/>
            </p:cNvSpPr>
            <p:nvPr/>
          </p:nvSpPr>
          <p:spPr bwMode="auto">
            <a:xfrm>
              <a:off x="4419600" y="41148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8" name="Rectangle 82"/>
            <p:cNvSpPr>
              <a:spLocks noChangeArrowheads="1"/>
            </p:cNvSpPr>
            <p:nvPr/>
          </p:nvSpPr>
          <p:spPr bwMode="auto">
            <a:xfrm>
              <a:off x="4419600" y="44196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9" name="Rectangle 84"/>
            <p:cNvSpPr>
              <a:spLocks noChangeArrowheads="1"/>
            </p:cNvSpPr>
            <p:nvPr/>
          </p:nvSpPr>
          <p:spPr bwMode="auto">
            <a:xfrm>
              <a:off x="4953000" y="32004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0" name="Rectangle 85"/>
            <p:cNvSpPr>
              <a:spLocks noChangeArrowheads="1"/>
            </p:cNvSpPr>
            <p:nvPr/>
          </p:nvSpPr>
          <p:spPr bwMode="auto">
            <a:xfrm>
              <a:off x="4953000" y="35052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1" name="Rectangle 86"/>
            <p:cNvSpPr>
              <a:spLocks noChangeArrowheads="1"/>
            </p:cNvSpPr>
            <p:nvPr/>
          </p:nvSpPr>
          <p:spPr bwMode="auto">
            <a:xfrm>
              <a:off x="4953000" y="38100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2" name="Rectangle 87"/>
            <p:cNvSpPr>
              <a:spLocks noChangeArrowheads="1"/>
            </p:cNvSpPr>
            <p:nvPr/>
          </p:nvSpPr>
          <p:spPr bwMode="auto">
            <a:xfrm>
              <a:off x="4953000" y="41148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3" name="Rectangle 88"/>
            <p:cNvSpPr>
              <a:spLocks noChangeArrowheads="1"/>
            </p:cNvSpPr>
            <p:nvPr/>
          </p:nvSpPr>
          <p:spPr bwMode="auto">
            <a:xfrm>
              <a:off x="4953000" y="44196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03" name="Line 89"/>
            <p:cNvSpPr>
              <a:spLocks noChangeShapeType="1"/>
            </p:cNvSpPr>
            <p:nvPr/>
          </p:nvSpPr>
          <p:spPr bwMode="auto">
            <a:xfrm>
              <a:off x="46482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04" name="Line 90"/>
            <p:cNvSpPr>
              <a:spLocks noChangeShapeType="1"/>
            </p:cNvSpPr>
            <p:nvPr/>
          </p:nvSpPr>
          <p:spPr bwMode="auto">
            <a:xfrm>
              <a:off x="51816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7" name="AutoShape 92"/>
            <p:cNvSpPr>
              <a:spLocks noChangeArrowheads="1"/>
            </p:cNvSpPr>
            <p:nvPr/>
          </p:nvSpPr>
          <p:spPr bwMode="auto">
            <a:xfrm>
              <a:off x="4343400" y="2743200"/>
              <a:ext cx="609600" cy="228600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8" name="Line 93"/>
            <p:cNvSpPr>
              <a:spLocks noChangeShapeType="1"/>
            </p:cNvSpPr>
            <p:nvPr/>
          </p:nvSpPr>
          <p:spPr bwMode="auto">
            <a:xfrm>
              <a:off x="4648200" y="2971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5" name="AutoShape 95"/>
            <p:cNvSpPr>
              <a:spLocks noChangeArrowheads="1"/>
            </p:cNvSpPr>
            <p:nvPr/>
          </p:nvSpPr>
          <p:spPr bwMode="auto">
            <a:xfrm>
              <a:off x="4953000" y="2743200"/>
              <a:ext cx="609600" cy="228600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6" name="Line 96"/>
            <p:cNvSpPr>
              <a:spLocks noChangeShapeType="1"/>
            </p:cNvSpPr>
            <p:nvPr/>
          </p:nvSpPr>
          <p:spPr bwMode="auto">
            <a:xfrm>
              <a:off x="5257800" y="2971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07" name="Line 97"/>
            <p:cNvSpPr>
              <a:spLocks noChangeShapeType="1"/>
            </p:cNvSpPr>
            <p:nvPr/>
          </p:nvSpPr>
          <p:spPr bwMode="auto">
            <a:xfrm>
              <a:off x="44958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08" name="Line 98"/>
            <p:cNvSpPr>
              <a:spLocks noChangeShapeType="1"/>
            </p:cNvSpPr>
            <p:nvPr/>
          </p:nvSpPr>
          <p:spPr bwMode="auto">
            <a:xfrm>
              <a:off x="48006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09" name="Line 99"/>
            <p:cNvSpPr>
              <a:spLocks noChangeShapeType="1"/>
            </p:cNvSpPr>
            <p:nvPr/>
          </p:nvSpPr>
          <p:spPr bwMode="auto">
            <a:xfrm>
              <a:off x="46482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10" name="Line 100"/>
            <p:cNvSpPr>
              <a:spLocks noChangeShapeType="1"/>
            </p:cNvSpPr>
            <p:nvPr/>
          </p:nvSpPr>
          <p:spPr bwMode="auto">
            <a:xfrm>
              <a:off x="51054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11" name="Line 101"/>
            <p:cNvSpPr>
              <a:spLocks noChangeShapeType="1"/>
            </p:cNvSpPr>
            <p:nvPr/>
          </p:nvSpPr>
          <p:spPr bwMode="auto">
            <a:xfrm>
              <a:off x="54102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12" name="Line 102"/>
            <p:cNvSpPr>
              <a:spLocks noChangeShapeType="1"/>
            </p:cNvSpPr>
            <p:nvPr/>
          </p:nvSpPr>
          <p:spPr bwMode="auto">
            <a:xfrm>
              <a:off x="52578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13" name="Line 103"/>
            <p:cNvSpPr>
              <a:spLocks noChangeShapeType="1"/>
            </p:cNvSpPr>
            <p:nvPr/>
          </p:nvSpPr>
          <p:spPr bwMode="auto">
            <a:xfrm>
              <a:off x="4876800" y="5791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14" name="Line 104"/>
            <p:cNvSpPr>
              <a:spLocks noChangeShapeType="1"/>
            </p:cNvSpPr>
            <p:nvPr/>
          </p:nvSpPr>
          <p:spPr bwMode="auto">
            <a:xfrm flipH="1">
              <a:off x="4114800" y="1828800"/>
              <a:ext cx="1752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15" name="Line 105"/>
            <p:cNvSpPr>
              <a:spLocks noChangeShapeType="1"/>
            </p:cNvSpPr>
            <p:nvPr/>
          </p:nvSpPr>
          <p:spPr bwMode="auto">
            <a:xfrm flipH="1">
              <a:off x="4114800" y="63246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16" name="Line 106"/>
            <p:cNvSpPr>
              <a:spLocks noChangeShapeType="1"/>
            </p:cNvSpPr>
            <p:nvPr/>
          </p:nvSpPr>
          <p:spPr bwMode="auto">
            <a:xfrm>
              <a:off x="4114800" y="1828800"/>
              <a:ext cx="0" cy="449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17" name="Line 107"/>
            <p:cNvSpPr>
              <a:spLocks noChangeShapeType="1"/>
            </p:cNvSpPr>
            <p:nvPr/>
          </p:nvSpPr>
          <p:spPr bwMode="auto">
            <a:xfrm flipH="1">
              <a:off x="4648200" y="23622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18" name="Line 108"/>
            <p:cNvSpPr>
              <a:spLocks noChangeShapeType="1"/>
            </p:cNvSpPr>
            <p:nvPr/>
          </p:nvSpPr>
          <p:spPr bwMode="auto">
            <a:xfrm flipH="1">
              <a:off x="4800600" y="25146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2" name="Rectangle 118"/>
            <p:cNvSpPr>
              <a:spLocks noChangeArrowheads="1"/>
            </p:cNvSpPr>
            <p:nvPr/>
          </p:nvSpPr>
          <p:spPr bwMode="auto">
            <a:xfrm>
              <a:off x="4572000" y="5943600"/>
              <a:ext cx="457200" cy="460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3" name="Rectangle 119"/>
            <p:cNvSpPr>
              <a:spLocks noChangeArrowheads="1"/>
            </p:cNvSpPr>
            <p:nvPr/>
          </p:nvSpPr>
          <p:spPr bwMode="auto">
            <a:xfrm>
              <a:off x="5943600" y="5943600"/>
              <a:ext cx="457200" cy="460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4" name="Rectangle 120"/>
            <p:cNvSpPr>
              <a:spLocks noChangeArrowheads="1"/>
            </p:cNvSpPr>
            <p:nvPr/>
          </p:nvSpPr>
          <p:spPr bwMode="auto">
            <a:xfrm>
              <a:off x="7237413" y="5588000"/>
              <a:ext cx="457200" cy="4445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C237-87C8-594A-9EAA-BA9F0B5E54C9}" type="slidenum">
              <a:rPr lang="en-US"/>
              <a:pPr/>
              <a:t>40</a:t>
            </a:fld>
            <a:endParaRPr lang="en-US"/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(1) Total Area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Same as before</a:t>
            </a:r>
          </a:p>
        </p:txBody>
      </p:sp>
      <p:graphicFrame>
        <p:nvGraphicFramePr>
          <p:cNvPr id="276484" name="Object 4"/>
          <p:cNvGraphicFramePr>
            <a:graphicFrameLocks noChangeAspect="1"/>
          </p:cNvGraphicFramePr>
          <p:nvPr/>
        </p:nvGraphicFramePr>
        <p:xfrm>
          <a:off x="1246188" y="3733800"/>
          <a:ext cx="6042025" cy="1343025"/>
        </p:xfrm>
        <a:graphic>
          <a:graphicData uri="http://schemas.openxmlformats.org/presentationml/2006/ole">
            <p:oleObj spid="_x0000_s276484" name="Equation" r:id="rId4" imgW="11430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22E3-ED5A-2145-96E9-92E6F243A891}" type="slidenum">
              <a:rPr lang="en-US"/>
              <a:pPr/>
              <a:t>41</a:t>
            </a:fld>
            <a:endParaRPr lang="en-US"/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(2) Not overload timestep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each timestep j</a:t>
            </a:r>
          </a:p>
          <a:p>
            <a:pPr lvl="1"/>
            <a:r>
              <a:rPr lang="en-US"/>
              <a:t>For each operator type k</a:t>
            </a:r>
          </a:p>
        </p:txBody>
      </p:sp>
      <p:graphicFrame>
        <p:nvGraphicFramePr>
          <p:cNvPr id="278532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2128838" y="3505200"/>
          <a:ext cx="4352925" cy="1912938"/>
        </p:xfrm>
        <a:graphic>
          <a:graphicData uri="http://schemas.openxmlformats.org/presentationml/2006/ole">
            <p:oleObj spid="_x0000_s278532" name="Equation" r:id="rId4" imgW="838080" imgH="368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D53F-F764-D247-902C-6CBC0FBB57DD}" type="slidenum">
              <a:rPr lang="en-US"/>
              <a:pPr/>
              <a:t>42</a:t>
            </a:fld>
            <a:endParaRPr lang="en-US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(3)  Node is scheduled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each node in graph</a:t>
            </a:r>
          </a:p>
        </p:txBody>
      </p:sp>
      <p:graphicFrame>
        <p:nvGraphicFramePr>
          <p:cNvPr id="280580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2611438" y="3505200"/>
          <a:ext cx="3348037" cy="1912938"/>
        </p:xfrm>
        <a:graphic>
          <a:graphicData uri="http://schemas.openxmlformats.org/presentationml/2006/ole">
            <p:oleObj spid="_x0000_s280580" name="Equation" r:id="rId4" imgW="622080" imgH="355320" progId="Equation.3">
              <p:embed/>
            </p:oleObj>
          </a:graphicData>
        </a:graphic>
      </p:graphicFrame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898525" y="5754688"/>
            <a:ext cx="5405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Can narrow to sum over slack window.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A242-9E49-7946-BA89-E88BC89342AD}" type="slidenum">
              <a:rPr lang="en-US"/>
              <a:pPr/>
              <a:t>43</a:t>
            </a:fld>
            <a:endParaRPr lang="en-US"/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(4) Precedence Holds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077200" cy="4114800"/>
          </a:xfrm>
        </p:spPr>
        <p:txBody>
          <a:bodyPr/>
          <a:lstStyle/>
          <a:p>
            <a:r>
              <a:rPr lang="en-US" dirty="0"/>
              <a:t>For each edge from node</a:t>
            </a:r>
            <a:r>
              <a:rPr lang="en-US" dirty="0" smtClean="0"/>
              <a:t> </a:t>
            </a:r>
            <a:r>
              <a:rPr lang="en-US" i="1" dirty="0" err="1" smtClean="0"/>
              <a:t>src</a:t>
            </a:r>
            <a:r>
              <a:rPr lang="en-US" dirty="0" smtClean="0"/>
              <a:t> </a:t>
            </a:r>
            <a:r>
              <a:rPr lang="en-US" dirty="0"/>
              <a:t>to node</a:t>
            </a:r>
            <a:r>
              <a:rPr lang="en-US" dirty="0" smtClean="0"/>
              <a:t> </a:t>
            </a:r>
            <a:r>
              <a:rPr lang="en-US" i="1" dirty="0" err="1" smtClean="0"/>
              <a:t>snk</a:t>
            </a:r>
            <a:endParaRPr lang="en-US" i="1" dirty="0"/>
          </a:p>
        </p:txBody>
      </p:sp>
      <p:graphicFrame>
        <p:nvGraphicFramePr>
          <p:cNvPr id="282628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685800" y="3725863"/>
          <a:ext cx="8153400" cy="1619250"/>
        </p:xfrm>
        <a:graphic>
          <a:graphicData uri="http://schemas.openxmlformats.org/presentationml/2006/ole">
            <p:oleObj spid="_x0000_s282628" name="Equation" r:id="rId4" imgW="1854200" imgH="368300" progId="Equation.3">
              <p:embed/>
            </p:oleObj>
          </a:graphicData>
        </a:graphic>
      </p:graphicFrame>
      <p:sp>
        <p:nvSpPr>
          <p:cNvPr id="282629" name="Text Box 5"/>
          <p:cNvSpPr txBox="1">
            <a:spLocks noChangeArrowheads="1"/>
          </p:cNvSpPr>
          <p:nvPr/>
        </p:nvSpPr>
        <p:spPr bwMode="auto">
          <a:xfrm>
            <a:off x="898525" y="5754688"/>
            <a:ext cx="5557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Can narrow to sum over slack windows.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(Time Permitting)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are the ILP equations for the </a:t>
            </a:r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 example?</a:t>
            </a:r>
          </a:p>
          <a:p>
            <a:pPr marL="1009650" lvl="1" indent="-609600">
              <a:buFontTx/>
              <a:buAutoNum type="arabicPeriod"/>
            </a:pPr>
            <a:r>
              <a:rPr lang="en-US" dirty="0" smtClean="0">
                <a:solidFill>
                  <a:srgbClr val="FF6600"/>
                </a:solidFill>
              </a:rPr>
              <a:t>Total area constraints</a:t>
            </a:r>
          </a:p>
          <a:p>
            <a:pPr marL="1009650" lvl="1" indent="-609600">
              <a:buFontTx/>
              <a:buAutoNum type="arabicPeriod"/>
            </a:pPr>
            <a:r>
              <a:rPr lang="en-US" dirty="0" smtClean="0">
                <a:solidFill>
                  <a:srgbClr val="FF6600"/>
                </a:solidFill>
              </a:rPr>
              <a:t>Not assign too many things to a </a:t>
            </a:r>
            <a:r>
              <a:rPr lang="en-US" dirty="0" err="1" smtClean="0">
                <a:solidFill>
                  <a:srgbClr val="FF6600"/>
                </a:solidFill>
              </a:rPr>
              <a:t>timestep</a:t>
            </a:r>
            <a:endParaRPr lang="en-US" dirty="0" smtClean="0">
              <a:solidFill>
                <a:srgbClr val="FF6600"/>
              </a:solidFill>
            </a:endParaRPr>
          </a:p>
          <a:p>
            <a:pPr marL="1009650" lvl="1" indent="-609600">
              <a:buFontTx/>
              <a:buAutoNum type="arabicPeriod"/>
            </a:pPr>
            <a:r>
              <a:rPr lang="en-US" dirty="0" smtClean="0">
                <a:solidFill>
                  <a:srgbClr val="FF6600"/>
                </a:solidFill>
              </a:rPr>
              <a:t>Assign every node to some </a:t>
            </a:r>
            <a:r>
              <a:rPr lang="en-US" dirty="0" err="1" smtClean="0">
                <a:solidFill>
                  <a:srgbClr val="FF6600"/>
                </a:solidFill>
              </a:rPr>
              <a:t>timestep</a:t>
            </a:r>
            <a:endParaRPr lang="en-US" dirty="0" smtClean="0">
              <a:solidFill>
                <a:srgbClr val="FF6600"/>
              </a:solidFill>
            </a:endParaRPr>
          </a:p>
          <a:p>
            <a:pPr marL="1009650" lvl="1" indent="-609600">
              <a:buFontTx/>
              <a:buAutoNum type="arabicPeriod"/>
            </a:pPr>
            <a:r>
              <a:rPr lang="en-US" dirty="0" smtClean="0">
                <a:solidFill>
                  <a:srgbClr val="FF6600"/>
                </a:solidFill>
              </a:rPr>
              <a:t>Maintain precedence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6C2D-1551-9C4E-8A23-536E0DE1DC8B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C97A-54F6-1A40-9D9C-AAB613673432}" type="slidenum">
              <a:rPr lang="en-US"/>
              <a:pPr/>
              <a:t>45</a:t>
            </a:fld>
            <a:endParaRPr lang="en-US"/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Constraints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dirty="0" smtClean="0"/>
              <a:t>Total </a:t>
            </a:r>
            <a:r>
              <a:rPr lang="en-US" dirty="0"/>
              <a:t>area constraints</a:t>
            </a:r>
          </a:p>
          <a:p>
            <a:pPr marL="609600" indent="-609600">
              <a:buFontTx/>
              <a:buAutoNum type="arabicPeriod"/>
            </a:pPr>
            <a:r>
              <a:rPr lang="en-US" dirty="0"/>
              <a:t>Not assign too many things to a </a:t>
            </a:r>
            <a:r>
              <a:rPr lang="en-US" dirty="0" err="1"/>
              <a:t>timestep</a:t>
            </a:r>
            <a:endParaRPr lang="en-US" dirty="0"/>
          </a:p>
          <a:p>
            <a:pPr marL="609600" indent="-609600">
              <a:buFontTx/>
              <a:buAutoNum type="arabicPeriod"/>
            </a:pPr>
            <a:r>
              <a:rPr lang="en-US" dirty="0"/>
              <a:t>Assign every node to some </a:t>
            </a:r>
            <a:r>
              <a:rPr lang="en-US" dirty="0" err="1"/>
              <a:t>timestep</a:t>
            </a:r>
            <a:endParaRPr lang="en-US" dirty="0"/>
          </a:p>
          <a:p>
            <a:pPr marL="609600" indent="-609600">
              <a:buFontTx/>
              <a:buAutoNum type="arabicPeriod"/>
            </a:pPr>
            <a:r>
              <a:rPr lang="en-US" dirty="0"/>
              <a:t>Maintain precedence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ILP Solver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ILP Solver can take these constraints and find a solution (satisfying assignment)</a:t>
            </a:r>
          </a:p>
          <a:p>
            <a:endParaRPr lang="en-US" dirty="0" smtClean="0"/>
          </a:p>
          <a:p>
            <a:r>
              <a:rPr lang="en-US" dirty="0" smtClean="0"/>
              <a:t>On Wednesday, will see how to start to make this practical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6C2D-1551-9C4E-8A23-536E0DE1DC8B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83E25-320F-BD42-B3B4-B160E818C765}" type="slidenum">
              <a:rPr lang="en-US"/>
              <a:pPr/>
              <a:t>47</a:t>
            </a:fld>
            <a:endParaRPr lang="en-US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Round up Algorithms and Runtimes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sz="2800" dirty="0"/>
              <a:t>Exhaustive </a:t>
            </a:r>
            <a:r>
              <a:rPr lang="en-US" sz="2800" dirty="0" smtClean="0"/>
              <a:t>Schedule</a:t>
            </a:r>
          </a:p>
          <a:p>
            <a:r>
              <a:rPr lang="en-US" sz="2800" dirty="0"/>
              <a:t>Greedy Schedule</a:t>
            </a:r>
            <a:endParaRPr lang="en-US" sz="2800" dirty="0" smtClean="0"/>
          </a:p>
          <a:p>
            <a:r>
              <a:rPr lang="en-US" sz="2800" dirty="0" smtClean="0"/>
              <a:t>Analytic Estimates</a:t>
            </a:r>
            <a:endParaRPr lang="en-US" sz="2400" dirty="0" smtClean="0"/>
          </a:p>
          <a:p>
            <a:r>
              <a:rPr lang="en-US" sz="2800" dirty="0"/>
              <a:t>ILP</a:t>
            </a:r>
            <a:r>
              <a:rPr lang="en-US" sz="2800" dirty="0" smtClean="0"/>
              <a:t> formulation</a:t>
            </a:r>
          </a:p>
          <a:p>
            <a:pPr lvl="1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B8C4-D6C5-1848-A730-22EFC509C6A7}" type="slidenum">
              <a:rPr lang="en-US"/>
              <a:pPr/>
              <a:t>48</a:t>
            </a:fld>
            <a:endParaRPr lang="en-US"/>
          </a:p>
        </p:txBody>
      </p:sp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Big Ideas: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Estimators</a:t>
            </a:r>
          </a:p>
          <a:p>
            <a:r>
              <a:rPr lang="en-US"/>
              <a:t>Dominating Effects</a:t>
            </a:r>
          </a:p>
          <a:p>
            <a:r>
              <a:rPr lang="en-US"/>
              <a:t>Reformulate as a problem we already have a solution for</a:t>
            </a:r>
          </a:p>
          <a:p>
            <a:pPr lvl="1"/>
            <a:r>
              <a:rPr lang="en-US"/>
              <a:t>ILP</a:t>
            </a:r>
          </a:p>
          <a:p>
            <a:r>
              <a:rPr lang="en-US"/>
              <a:t>Technique: Greedy</a:t>
            </a:r>
          </a:p>
          <a:p>
            <a:r>
              <a:rPr lang="en-US"/>
              <a:t>Technique: ILP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6638A-EB28-6944-B161-9090D0C21730}" type="slidenum">
              <a:rPr lang="en-US"/>
              <a:pPr/>
              <a:t>49</a:t>
            </a:fld>
            <a:endParaRPr lang="en-US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Assignment 5 Thursday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 class on </a:t>
            </a:r>
            <a:r>
              <a:rPr lang="en-US" dirty="0" smtClean="0">
                <a:solidFill>
                  <a:srgbClr val="FF0000"/>
                </a:solidFill>
              </a:rPr>
              <a:t>Monday</a:t>
            </a:r>
          </a:p>
          <a:p>
            <a:pPr lvl="1"/>
            <a:r>
              <a:rPr lang="en-US" dirty="0" smtClean="0"/>
              <a:t>Will have class on Wednesday</a:t>
            </a:r>
            <a:endParaRPr lang="en-US" dirty="0" smtClean="0"/>
          </a:p>
          <a:p>
            <a:r>
              <a:rPr lang="en-US" dirty="0" smtClean="0"/>
              <a:t>No assignment 6 supplement</a:t>
            </a:r>
          </a:p>
          <a:p>
            <a:pPr lvl="1"/>
            <a:r>
              <a:rPr lang="en-US" dirty="0" smtClean="0"/>
              <a:t>Focus on project and </a:t>
            </a:r>
            <a:r>
              <a:rPr lang="en-US" dirty="0" err="1" smtClean="0"/>
              <a:t>writeup</a:t>
            </a:r>
            <a:endParaRPr lang="en-US" dirty="0" smtClean="0"/>
          </a:p>
          <a:p>
            <a:r>
              <a:rPr lang="en-US" dirty="0" smtClean="0"/>
              <a:t>Reading for Wednesday online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7772400" cy="4114800"/>
          </a:xfrm>
        </p:spPr>
        <p:txBody>
          <a:bodyPr/>
          <a:lstStyle/>
          <a:p>
            <a:r>
              <a:rPr lang="en-US" dirty="0" smtClean="0"/>
              <a:t>How do we determine the set of resources?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06C2D-1551-9C4E-8A23-536E0DE1DC8B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114800" y="2133600"/>
            <a:ext cx="4419600" cy="4495800"/>
            <a:chOff x="4114800" y="1828800"/>
            <a:chExt cx="4419600" cy="4495800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7010400" y="4953000"/>
              <a:ext cx="914400" cy="533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6934200" y="32004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21"/>
            <p:cNvSpPr>
              <a:spLocks noChangeArrowheads="1"/>
            </p:cNvSpPr>
            <p:nvPr/>
          </p:nvSpPr>
          <p:spPr bwMode="auto">
            <a:xfrm>
              <a:off x="6934200" y="35052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10" name="Rectangle 22"/>
            <p:cNvSpPr>
              <a:spLocks noChangeArrowheads="1"/>
            </p:cNvSpPr>
            <p:nvPr/>
          </p:nvSpPr>
          <p:spPr bwMode="auto">
            <a:xfrm>
              <a:off x="6934200" y="38100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11" name="Rectangle 23"/>
            <p:cNvSpPr>
              <a:spLocks noChangeArrowheads="1"/>
            </p:cNvSpPr>
            <p:nvPr/>
          </p:nvSpPr>
          <p:spPr bwMode="auto">
            <a:xfrm>
              <a:off x="6934200" y="41148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24"/>
            <p:cNvSpPr>
              <a:spLocks noChangeArrowheads="1"/>
            </p:cNvSpPr>
            <p:nvPr/>
          </p:nvSpPr>
          <p:spPr bwMode="auto">
            <a:xfrm>
              <a:off x="6934200" y="44196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26"/>
            <p:cNvSpPr>
              <a:spLocks noChangeArrowheads="1"/>
            </p:cNvSpPr>
            <p:nvPr/>
          </p:nvSpPr>
          <p:spPr bwMode="auto">
            <a:xfrm>
              <a:off x="7467600" y="32004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4" name="Rectangle 27"/>
            <p:cNvSpPr>
              <a:spLocks noChangeArrowheads="1"/>
            </p:cNvSpPr>
            <p:nvPr/>
          </p:nvSpPr>
          <p:spPr bwMode="auto">
            <a:xfrm>
              <a:off x="7467600" y="35052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5" name="Rectangle 28"/>
            <p:cNvSpPr>
              <a:spLocks noChangeArrowheads="1"/>
            </p:cNvSpPr>
            <p:nvPr/>
          </p:nvSpPr>
          <p:spPr bwMode="auto">
            <a:xfrm>
              <a:off x="7467600" y="38100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6" name="Rectangle 29"/>
            <p:cNvSpPr>
              <a:spLocks noChangeArrowheads="1"/>
            </p:cNvSpPr>
            <p:nvPr/>
          </p:nvSpPr>
          <p:spPr bwMode="auto">
            <a:xfrm>
              <a:off x="7467600" y="41148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7" name="Rectangle 30"/>
            <p:cNvSpPr>
              <a:spLocks noChangeArrowheads="1"/>
            </p:cNvSpPr>
            <p:nvPr/>
          </p:nvSpPr>
          <p:spPr bwMode="auto">
            <a:xfrm>
              <a:off x="7467600" y="44196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>
              <a:off x="71628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34"/>
            <p:cNvSpPr>
              <a:spLocks noChangeShapeType="1"/>
            </p:cNvSpPr>
            <p:nvPr/>
          </p:nvSpPr>
          <p:spPr bwMode="auto">
            <a:xfrm>
              <a:off x="76962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AutoShape 42"/>
            <p:cNvSpPr>
              <a:spLocks noChangeArrowheads="1"/>
            </p:cNvSpPr>
            <p:nvPr/>
          </p:nvSpPr>
          <p:spPr bwMode="auto">
            <a:xfrm>
              <a:off x="6781800" y="2743200"/>
              <a:ext cx="609600" cy="228600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43"/>
            <p:cNvSpPr>
              <a:spLocks noChangeShapeType="1"/>
            </p:cNvSpPr>
            <p:nvPr/>
          </p:nvSpPr>
          <p:spPr bwMode="auto">
            <a:xfrm>
              <a:off x="7086600" y="2971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AutoShape 45"/>
            <p:cNvSpPr>
              <a:spLocks noChangeArrowheads="1"/>
            </p:cNvSpPr>
            <p:nvPr/>
          </p:nvSpPr>
          <p:spPr bwMode="auto">
            <a:xfrm>
              <a:off x="7315200" y="2743200"/>
              <a:ext cx="609600" cy="228600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46"/>
            <p:cNvSpPr>
              <a:spLocks noChangeShapeType="1"/>
            </p:cNvSpPr>
            <p:nvPr/>
          </p:nvSpPr>
          <p:spPr bwMode="auto">
            <a:xfrm>
              <a:off x="7620000" y="2971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56"/>
            <p:cNvSpPr>
              <a:spLocks noChangeShapeType="1"/>
            </p:cNvSpPr>
            <p:nvPr/>
          </p:nvSpPr>
          <p:spPr bwMode="auto">
            <a:xfrm>
              <a:off x="69342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57"/>
            <p:cNvSpPr>
              <a:spLocks noChangeShapeType="1"/>
            </p:cNvSpPr>
            <p:nvPr/>
          </p:nvSpPr>
          <p:spPr bwMode="auto">
            <a:xfrm>
              <a:off x="72390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58"/>
            <p:cNvSpPr>
              <a:spLocks noChangeShapeType="1"/>
            </p:cNvSpPr>
            <p:nvPr/>
          </p:nvSpPr>
          <p:spPr bwMode="auto">
            <a:xfrm>
              <a:off x="70866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60"/>
            <p:cNvSpPr>
              <a:spLocks noChangeShapeType="1"/>
            </p:cNvSpPr>
            <p:nvPr/>
          </p:nvSpPr>
          <p:spPr bwMode="auto">
            <a:xfrm>
              <a:off x="74676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61"/>
            <p:cNvSpPr>
              <a:spLocks noChangeShapeType="1"/>
            </p:cNvSpPr>
            <p:nvPr/>
          </p:nvSpPr>
          <p:spPr bwMode="auto">
            <a:xfrm>
              <a:off x="77724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62"/>
            <p:cNvSpPr>
              <a:spLocks noChangeShapeType="1"/>
            </p:cNvSpPr>
            <p:nvPr/>
          </p:nvSpPr>
          <p:spPr bwMode="auto">
            <a:xfrm>
              <a:off x="76200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63"/>
            <p:cNvSpPr>
              <a:spLocks noChangeShapeType="1"/>
            </p:cNvSpPr>
            <p:nvPr/>
          </p:nvSpPr>
          <p:spPr bwMode="auto">
            <a:xfrm>
              <a:off x="6096000" y="2514600"/>
              <a:ext cx="2057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64"/>
            <p:cNvSpPr>
              <a:spLocks noChangeShapeType="1"/>
            </p:cNvSpPr>
            <p:nvPr/>
          </p:nvSpPr>
          <p:spPr bwMode="auto">
            <a:xfrm>
              <a:off x="5943600" y="2362200"/>
              <a:ext cx="2590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65"/>
            <p:cNvSpPr>
              <a:spLocks noChangeShapeType="1"/>
            </p:cNvSpPr>
            <p:nvPr/>
          </p:nvSpPr>
          <p:spPr bwMode="auto">
            <a:xfrm>
              <a:off x="5791200" y="18288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67"/>
            <p:cNvSpPr>
              <a:spLocks noChangeShapeType="1"/>
            </p:cNvSpPr>
            <p:nvPr/>
          </p:nvSpPr>
          <p:spPr bwMode="auto">
            <a:xfrm>
              <a:off x="8153400" y="2514600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68"/>
            <p:cNvSpPr>
              <a:spLocks noChangeShapeType="1"/>
            </p:cNvSpPr>
            <p:nvPr/>
          </p:nvSpPr>
          <p:spPr bwMode="auto">
            <a:xfrm flipH="1">
              <a:off x="7467600" y="57150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69"/>
            <p:cNvSpPr>
              <a:spLocks noChangeShapeType="1"/>
            </p:cNvSpPr>
            <p:nvPr/>
          </p:nvSpPr>
          <p:spPr bwMode="auto">
            <a:xfrm flipH="1" flipV="1">
              <a:off x="7467600" y="5486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5"/>
            <p:cNvSpPr>
              <a:spLocks noChangeArrowheads="1"/>
            </p:cNvSpPr>
            <p:nvPr/>
          </p:nvSpPr>
          <p:spPr bwMode="auto">
            <a:xfrm>
              <a:off x="5715000" y="4953000"/>
              <a:ext cx="914400" cy="838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X</a:t>
              </a:r>
            </a:p>
          </p:txBody>
        </p:sp>
        <p:grpSp>
          <p:nvGrpSpPr>
            <p:cNvPr id="37" name="Group 7"/>
            <p:cNvGrpSpPr>
              <a:grpSpLocks/>
            </p:cNvGrpSpPr>
            <p:nvPr/>
          </p:nvGrpSpPr>
          <p:grpSpPr bwMode="auto">
            <a:xfrm>
              <a:off x="5715000" y="3200400"/>
              <a:ext cx="457200" cy="1524000"/>
              <a:chOff x="3360" y="2160"/>
              <a:chExt cx="288" cy="960"/>
            </a:xfrm>
          </p:grpSpPr>
          <p:sp>
            <p:nvSpPr>
              <p:cNvPr id="93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95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8" name="Group 13"/>
            <p:cNvGrpSpPr>
              <a:grpSpLocks/>
            </p:cNvGrpSpPr>
            <p:nvPr/>
          </p:nvGrpSpPr>
          <p:grpSpPr bwMode="auto">
            <a:xfrm>
              <a:off x="6248400" y="3200400"/>
              <a:ext cx="457200" cy="1524000"/>
              <a:chOff x="3360" y="2160"/>
              <a:chExt cx="288" cy="960"/>
            </a:xfrm>
          </p:grpSpPr>
          <p:sp>
            <p:nvSpPr>
              <p:cNvPr id="88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9" name="Line 31"/>
            <p:cNvSpPr>
              <a:spLocks noChangeShapeType="1"/>
            </p:cNvSpPr>
            <p:nvPr/>
          </p:nvSpPr>
          <p:spPr bwMode="auto">
            <a:xfrm>
              <a:off x="59436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32"/>
            <p:cNvSpPr>
              <a:spLocks noChangeShapeType="1"/>
            </p:cNvSpPr>
            <p:nvPr/>
          </p:nvSpPr>
          <p:spPr bwMode="auto">
            <a:xfrm>
              <a:off x="64770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1" name="Group 35"/>
            <p:cNvGrpSpPr>
              <a:grpSpLocks/>
            </p:cNvGrpSpPr>
            <p:nvPr/>
          </p:nvGrpSpPr>
          <p:grpSpPr bwMode="auto">
            <a:xfrm>
              <a:off x="5638800" y="2743200"/>
              <a:ext cx="609600" cy="457200"/>
              <a:chOff x="3312" y="1872"/>
              <a:chExt cx="384" cy="288"/>
            </a:xfrm>
          </p:grpSpPr>
          <p:sp>
            <p:nvSpPr>
              <p:cNvPr id="86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2" name="Group 38"/>
            <p:cNvGrpSpPr>
              <a:grpSpLocks/>
            </p:cNvGrpSpPr>
            <p:nvPr/>
          </p:nvGrpSpPr>
          <p:grpSpPr bwMode="auto">
            <a:xfrm>
              <a:off x="6248400" y="2743200"/>
              <a:ext cx="609600" cy="457200"/>
              <a:chOff x="3312" y="1872"/>
              <a:chExt cx="384" cy="288"/>
            </a:xfrm>
          </p:grpSpPr>
          <p:sp>
            <p:nvSpPr>
              <p:cNvPr id="84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3" name="Line 48"/>
            <p:cNvSpPr>
              <a:spLocks noChangeShapeType="1"/>
            </p:cNvSpPr>
            <p:nvPr/>
          </p:nvSpPr>
          <p:spPr bwMode="auto">
            <a:xfrm>
              <a:off x="57912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49"/>
            <p:cNvSpPr>
              <a:spLocks noChangeShapeType="1"/>
            </p:cNvSpPr>
            <p:nvPr/>
          </p:nvSpPr>
          <p:spPr bwMode="auto">
            <a:xfrm>
              <a:off x="60960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50"/>
            <p:cNvSpPr>
              <a:spLocks noChangeShapeType="1"/>
            </p:cNvSpPr>
            <p:nvPr/>
          </p:nvSpPr>
          <p:spPr bwMode="auto">
            <a:xfrm>
              <a:off x="59436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52"/>
            <p:cNvSpPr>
              <a:spLocks noChangeShapeType="1"/>
            </p:cNvSpPr>
            <p:nvPr/>
          </p:nvSpPr>
          <p:spPr bwMode="auto">
            <a:xfrm>
              <a:off x="64008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53"/>
            <p:cNvSpPr>
              <a:spLocks noChangeShapeType="1"/>
            </p:cNvSpPr>
            <p:nvPr/>
          </p:nvSpPr>
          <p:spPr bwMode="auto">
            <a:xfrm>
              <a:off x="67056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54"/>
            <p:cNvSpPr>
              <a:spLocks noChangeShapeType="1"/>
            </p:cNvSpPr>
            <p:nvPr/>
          </p:nvSpPr>
          <p:spPr bwMode="auto">
            <a:xfrm>
              <a:off x="65532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70"/>
            <p:cNvSpPr>
              <a:spLocks noChangeShapeType="1"/>
            </p:cNvSpPr>
            <p:nvPr/>
          </p:nvSpPr>
          <p:spPr bwMode="auto">
            <a:xfrm>
              <a:off x="6172200" y="5791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71"/>
            <p:cNvSpPr>
              <a:spLocks noChangeShapeType="1"/>
            </p:cNvSpPr>
            <p:nvPr/>
          </p:nvSpPr>
          <p:spPr bwMode="auto">
            <a:xfrm>
              <a:off x="6172200" y="6096000"/>
              <a:ext cx="2362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72"/>
            <p:cNvSpPr>
              <a:spLocks noChangeShapeType="1"/>
            </p:cNvSpPr>
            <p:nvPr/>
          </p:nvSpPr>
          <p:spPr bwMode="auto">
            <a:xfrm flipH="1" flipV="1">
              <a:off x="8534400" y="2362200"/>
              <a:ext cx="0" cy="3733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76"/>
            <p:cNvSpPr>
              <a:spLocks noChangeArrowheads="1"/>
            </p:cNvSpPr>
            <p:nvPr/>
          </p:nvSpPr>
          <p:spPr bwMode="auto">
            <a:xfrm>
              <a:off x="4419600" y="4953000"/>
              <a:ext cx="914400" cy="838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X</a:t>
              </a:r>
            </a:p>
          </p:txBody>
        </p:sp>
        <p:sp>
          <p:nvSpPr>
            <p:cNvPr id="53" name="Rectangle 78"/>
            <p:cNvSpPr>
              <a:spLocks noChangeArrowheads="1"/>
            </p:cNvSpPr>
            <p:nvPr/>
          </p:nvSpPr>
          <p:spPr bwMode="auto">
            <a:xfrm>
              <a:off x="4419600" y="32004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54" name="Rectangle 79"/>
            <p:cNvSpPr>
              <a:spLocks noChangeArrowheads="1"/>
            </p:cNvSpPr>
            <p:nvPr/>
          </p:nvSpPr>
          <p:spPr bwMode="auto">
            <a:xfrm>
              <a:off x="4419600" y="35052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55" name="Rectangle 80"/>
            <p:cNvSpPr>
              <a:spLocks noChangeArrowheads="1"/>
            </p:cNvSpPr>
            <p:nvPr/>
          </p:nvSpPr>
          <p:spPr bwMode="auto">
            <a:xfrm>
              <a:off x="4419600" y="38100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81"/>
            <p:cNvSpPr>
              <a:spLocks noChangeArrowheads="1"/>
            </p:cNvSpPr>
            <p:nvPr/>
          </p:nvSpPr>
          <p:spPr bwMode="auto">
            <a:xfrm>
              <a:off x="4419600" y="41148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82"/>
            <p:cNvSpPr>
              <a:spLocks noChangeArrowheads="1"/>
            </p:cNvSpPr>
            <p:nvPr/>
          </p:nvSpPr>
          <p:spPr bwMode="auto">
            <a:xfrm>
              <a:off x="4419600" y="44196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84"/>
            <p:cNvSpPr>
              <a:spLocks noChangeArrowheads="1"/>
            </p:cNvSpPr>
            <p:nvPr/>
          </p:nvSpPr>
          <p:spPr bwMode="auto">
            <a:xfrm>
              <a:off x="4953000" y="32004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59" name="Rectangle 85"/>
            <p:cNvSpPr>
              <a:spLocks noChangeArrowheads="1"/>
            </p:cNvSpPr>
            <p:nvPr/>
          </p:nvSpPr>
          <p:spPr bwMode="auto">
            <a:xfrm>
              <a:off x="4953000" y="35052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0" name="Rectangle 86"/>
            <p:cNvSpPr>
              <a:spLocks noChangeArrowheads="1"/>
            </p:cNvSpPr>
            <p:nvPr/>
          </p:nvSpPr>
          <p:spPr bwMode="auto">
            <a:xfrm>
              <a:off x="4953000" y="38100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1" name="Rectangle 87"/>
            <p:cNvSpPr>
              <a:spLocks noChangeArrowheads="1"/>
            </p:cNvSpPr>
            <p:nvPr/>
          </p:nvSpPr>
          <p:spPr bwMode="auto">
            <a:xfrm>
              <a:off x="4953000" y="41148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88"/>
            <p:cNvSpPr>
              <a:spLocks noChangeArrowheads="1"/>
            </p:cNvSpPr>
            <p:nvPr/>
          </p:nvSpPr>
          <p:spPr bwMode="auto">
            <a:xfrm>
              <a:off x="4953000" y="44196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89"/>
            <p:cNvSpPr>
              <a:spLocks noChangeShapeType="1"/>
            </p:cNvSpPr>
            <p:nvPr/>
          </p:nvSpPr>
          <p:spPr bwMode="auto">
            <a:xfrm>
              <a:off x="46482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90"/>
            <p:cNvSpPr>
              <a:spLocks noChangeShapeType="1"/>
            </p:cNvSpPr>
            <p:nvPr/>
          </p:nvSpPr>
          <p:spPr bwMode="auto">
            <a:xfrm>
              <a:off x="51816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AutoShape 92"/>
            <p:cNvSpPr>
              <a:spLocks noChangeArrowheads="1"/>
            </p:cNvSpPr>
            <p:nvPr/>
          </p:nvSpPr>
          <p:spPr bwMode="auto">
            <a:xfrm>
              <a:off x="4343400" y="2743200"/>
              <a:ext cx="609600" cy="228600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93"/>
            <p:cNvSpPr>
              <a:spLocks noChangeShapeType="1"/>
            </p:cNvSpPr>
            <p:nvPr/>
          </p:nvSpPr>
          <p:spPr bwMode="auto">
            <a:xfrm>
              <a:off x="4648200" y="2971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AutoShape 95"/>
            <p:cNvSpPr>
              <a:spLocks noChangeArrowheads="1"/>
            </p:cNvSpPr>
            <p:nvPr/>
          </p:nvSpPr>
          <p:spPr bwMode="auto">
            <a:xfrm>
              <a:off x="4953000" y="2743200"/>
              <a:ext cx="609600" cy="228600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96"/>
            <p:cNvSpPr>
              <a:spLocks noChangeShapeType="1"/>
            </p:cNvSpPr>
            <p:nvPr/>
          </p:nvSpPr>
          <p:spPr bwMode="auto">
            <a:xfrm>
              <a:off x="5257800" y="2971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97"/>
            <p:cNvSpPr>
              <a:spLocks noChangeShapeType="1"/>
            </p:cNvSpPr>
            <p:nvPr/>
          </p:nvSpPr>
          <p:spPr bwMode="auto">
            <a:xfrm>
              <a:off x="44958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98"/>
            <p:cNvSpPr>
              <a:spLocks noChangeShapeType="1"/>
            </p:cNvSpPr>
            <p:nvPr/>
          </p:nvSpPr>
          <p:spPr bwMode="auto">
            <a:xfrm>
              <a:off x="48006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99"/>
            <p:cNvSpPr>
              <a:spLocks noChangeShapeType="1"/>
            </p:cNvSpPr>
            <p:nvPr/>
          </p:nvSpPr>
          <p:spPr bwMode="auto">
            <a:xfrm>
              <a:off x="46482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100"/>
            <p:cNvSpPr>
              <a:spLocks noChangeShapeType="1"/>
            </p:cNvSpPr>
            <p:nvPr/>
          </p:nvSpPr>
          <p:spPr bwMode="auto">
            <a:xfrm>
              <a:off x="51054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101"/>
            <p:cNvSpPr>
              <a:spLocks noChangeShapeType="1"/>
            </p:cNvSpPr>
            <p:nvPr/>
          </p:nvSpPr>
          <p:spPr bwMode="auto">
            <a:xfrm>
              <a:off x="54102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102"/>
            <p:cNvSpPr>
              <a:spLocks noChangeShapeType="1"/>
            </p:cNvSpPr>
            <p:nvPr/>
          </p:nvSpPr>
          <p:spPr bwMode="auto">
            <a:xfrm>
              <a:off x="52578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103"/>
            <p:cNvSpPr>
              <a:spLocks noChangeShapeType="1"/>
            </p:cNvSpPr>
            <p:nvPr/>
          </p:nvSpPr>
          <p:spPr bwMode="auto">
            <a:xfrm>
              <a:off x="4876800" y="5791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104"/>
            <p:cNvSpPr>
              <a:spLocks noChangeShapeType="1"/>
            </p:cNvSpPr>
            <p:nvPr/>
          </p:nvSpPr>
          <p:spPr bwMode="auto">
            <a:xfrm flipH="1">
              <a:off x="4114800" y="1828800"/>
              <a:ext cx="1752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105"/>
            <p:cNvSpPr>
              <a:spLocks noChangeShapeType="1"/>
            </p:cNvSpPr>
            <p:nvPr/>
          </p:nvSpPr>
          <p:spPr bwMode="auto">
            <a:xfrm flipH="1">
              <a:off x="4114800" y="63246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106"/>
            <p:cNvSpPr>
              <a:spLocks noChangeShapeType="1"/>
            </p:cNvSpPr>
            <p:nvPr/>
          </p:nvSpPr>
          <p:spPr bwMode="auto">
            <a:xfrm>
              <a:off x="4114800" y="1828800"/>
              <a:ext cx="0" cy="449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107"/>
            <p:cNvSpPr>
              <a:spLocks noChangeShapeType="1"/>
            </p:cNvSpPr>
            <p:nvPr/>
          </p:nvSpPr>
          <p:spPr bwMode="auto">
            <a:xfrm flipH="1">
              <a:off x="4648200" y="23622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108"/>
            <p:cNvSpPr>
              <a:spLocks noChangeShapeType="1"/>
            </p:cNvSpPr>
            <p:nvPr/>
          </p:nvSpPr>
          <p:spPr bwMode="auto">
            <a:xfrm flipH="1">
              <a:off x="4800600" y="25146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118"/>
            <p:cNvSpPr>
              <a:spLocks noChangeArrowheads="1"/>
            </p:cNvSpPr>
            <p:nvPr/>
          </p:nvSpPr>
          <p:spPr bwMode="auto">
            <a:xfrm>
              <a:off x="4572000" y="5943600"/>
              <a:ext cx="457200" cy="460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119"/>
            <p:cNvSpPr>
              <a:spLocks noChangeArrowheads="1"/>
            </p:cNvSpPr>
            <p:nvPr/>
          </p:nvSpPr>
          <p:spPr bwMode="auto">
            <a:xfrm>
              <a:off x="5943600" y="5943600"/>
              <a:ext cx="457200" cy="460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Rectangle 120"/>
            <p:cNvSpPr>
              <a:spLocks noChangeArrowheads="1"/>
            </p:cNvSpPr>
            <p:nvPr/>
          </p:nvSpPr>
          <p:spPr bwMode="auto">
            <a:xfrm>
              <a:off x="7237413" y="5588000"/>
              <a:ext cx="457200" cy="4445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6AD0-2A4F-AF4F-ABBF-F2AFC9FFE626}" type="slidenum">
              <a:rPr lang="en-US"/>
              <a:pPr/>
              <a:t>6</a:t>
            </a:fld>
            <a:endParaRPr lang="en-US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Today: Provisioning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Given</a:t>
            </a:r>
          </a:p>
          <a:p>
            <a:pPr lvl="1"/>
            <a:r>
              <a:rPr lang="en-US" dirty="0"/>
              <a:t>An area budget</a:t>
            </a:r>
          </a:p>
          <a:p>
            <a:pPr lvl="1"/>
            <a:r>
              <a:rPr lang="en-US" dirty="0"/>
              <a:t>A graph to schedule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library </a:t>
            </a:r>
            <a:r>
              <a:rPr lang="en-US" dirty="0"/>
              <a:t>of operators</a:t>
            </a:r>
          </a:p>
          <a:p>
            <a:r>
              <a:rPr lang="en-US" dirty="0"/>
              <a:t>Determine: </a:t>
            </a:r>
            <a:endParaRPr lang="en-US" dirty="0" smtClean="0"/>
          </a:p>
          <a:p>
            <a:pPr lvl="1"/>
            <a:r>
              <a:rPr lang="en-US" dirty="0" smtClean="0"/>
              <a:t>Delay minimizing </a:t>
            </a:r>
            <a:r>
              <a:rPr lang="en-US" dirty="0"/>
              <a:t>set of </a:t>
            </a:r>
            <a:r>
              <a:rPr lang="en-US" dirty="0" smtClean="0"/>
              <a:t>operators</a:t>
            </a:r>
          </a:p>
          <a:p>
            <a:pPr lvl="2"/>
            <a:r>
              <a:rPr lang="en-US" dirty="0" smtClean="0"/>
              <a:t>Or delay-achieving set of operators</a:t>
            </a:r>
          </a:p>
          <a:p>
            <a:pPr lvl="1"/>
            <a:r>
              <a:rPr lang="en-US" dirty="0"/>
              <a:t>i.e. select the operator set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791200" y="1447800"/>
            <a:ext cx="3200400" cy="3200400"/>
            <a:chOff x="4114800" y="1828800"/>
            <a:chExt cx="4419600" cy="4495800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7010400" y="4953000"/>
              <a:ext cx="914400" cy="533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9" name="Rectangle 20"/>
            <p:cNvSpPr>
              <a:spLocks noChangeArrowheads="1"/>
            </p:cNvSpPr>
            <p:nvPr/>
          </p:nvSpPr>
          <p:spPr bwMode="auto">
            <a:xfrm>
              <a:off x="6934200" y="32004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0" name="Rectangle 21"/>
            <p:cNvSpPr>
              <a:spLocks noChangeArrowheads="1"/>
            </p:cNvSpPr>
            <p:nvPr/>
          </p:nvSpPr>
          <p:spPr bwMode="auto">
            <a:xfrm>
              <a:off x="6934200" y="35052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11" name="Rectangle 22"/>
            <p:cNvSpPr>
              <a:spLocks noChangeArrowheads="1"/>
            </p:cNvSpPr>
            <p:nvPr/>
          </p:nvSpPr>
          <p:spPr bwMode="auto">
            <a:xfrm>
              <a:off x="6934200" y="38100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12" name="Rectangle 23"/>
            <p:cNvSpPr>
              <a:spLocks noChangeArrowheads="1"/>
            </p:cNvSpPr>
            <p:nvPr/>
          </p:nvSpPr>
          <p:spPr bwMode="auto">
            <a:xfrm>
              <a:off x="6934200" y="41148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24"/>
            <p:cNvSpPr>
              <a:spLocks noChangeArrowheads="1"/>
            </p:cNvSpPr>
            <p:nvPr/>
          </p:nvSpPr>
          <p:spPr bwMode="auto">
            <a:xfrm>
              <a:off x="6934200" y="44196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26"/>
            <p:cNvSpPr>
              <a:spLocks noChangeArrowheads="1"/>
            </p:cNvSpPr>
            <p:nvPr/>
          </p:nvSpPr>
          <p:spPr bwMode="auto">
            <a:xfrm>
              <a:off x="7467600" y="32004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5" name="Rectangle 27"/>
            <p:cNvSpPr>
              <a:spLocks noChangeArrowheads="1"/>
            </p:cNvSpPr>
            <p:nvPr/>
          </p:nvSpPr>
          <p:spPr bwMode="auto">
            <a:xfrm>
              <a:off x="7467600" y="35052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6" name="Rectangle 28"/>
            <p:cNvSpPr>
              <a:spLocks noChangeArrowheads="1"/>
            </p:cNvSpPr>
            <p:nvPr/>
          </p:nvSpPr>
          <p:spPr bwMode="auto">
            <a:xfrm>
              <a:off x="7467600" y="38100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7" name="Rectangle 29"/>
            <p:cNvSpPr>
              <a:spLocks noChangeArrowheads="1"/>
            </p:cNvSpPr>
            <p:nvPr/>
          </p:nvSpPr>
          <p:spPr bwMode="auto">
            <a:xfrm>
              <a:off x="7467600" y="41148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8" name="Rectangle 30"/>
            <p:cNvSpPr>
              <a:spLocks noChangeArrowheads="1"/>
            </p:cNvSpPr>
            <p:nvPr/>
          </p:nvSpPr>
          <p:spPr bwMode="auto">
            <a:xfrm>
              <a:off x="7467600" y="44196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33"/>
            <p:cNvSpPr>
              <a:spLocks noChangeShapeType="1"/>
            </p:cNvSpPr>
            <p:nvPr/>
          </p:nvSpPr>
          <p:spPr bwMode="auto">
            <a:xfrm>
              <a:off x="71628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>
              <a:off x="76962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AutoShape 42"/>
            <p:cNvSpPr>
              <a:spLocks noChangeArrowheads="1"/>
            </p:cNvSpPr>
            <p:nvPr/>
          </p:nvSpPr>
          <p:spPr bwMode="auto">
            <a:xfrm>
              <a:off x="6781800" y="2743200"/>
              <a:ext cx="609600" cy="228600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43"/>
            <p:cNvSpPr>
              <a:spLocks noChangeShapeType="1"/>
            </p:cNvSpPr>
            <p:nvPr/>
          </p:nvSpPr>
          <p:spPr bwMode="auto">
            <a:xfrm>
              <a:off x="7086600" y="2971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AutoShape 45"/>
            <p:cNvSpPr>
              <a:spLocks noChangeArrowheads="1"/>
            </p:cNvSpPr>
            <p:nvPr/>
          </p:nvSpPr>
          <p:spPr bwMode="auto">
            <a:xfrm>
              <a:off x="7315200" y="2743200"/>
              <a:ext cx="609600" cy="228600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46"/>
            <p:cNvSpPr>
              <a:spLocks noChangeShapeType="1"/>
            </p:cNvSpPr>
            <p:nvPr/>
          </p:nvSpPr>
          <p:spPr bwMode="auto">
            <a:xfrm>
              <a:off x="7620000" y="2971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56"/>
            <p:cNvSpPr>
              <a:spLocks noChangeShapeType="1"/>
            </p:cNvSpPr>
            <p:nvPr/>
          </p:nvSpPr>
          <p:spPr bwMode="auto">
            <a:xfrm>
              <a:off x="69342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57"/>
            <p:cNvSpPr>
              <a:spLocks noChangeShapeType="1"/>
            </p:cNvSpPr>
            <p:nvPr/>
          </p:nvSpPr>
          <p:spPr bwMode="auto">
            <a:xfrm>
              <a:off x="72390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58"/>
            <p:cNvSpPr>
              <a:spLocks noChangeShapeType="1"/>
            </p:cNvSpPr>
            <p:nvPr/>
          </p:nvSpPr>
          <p:spPr bwMode="auto">
            <a:xfrm>
              <a:off x="70866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60"/>
            <p:cNvSpPr>
              <a:spLocks noChangeShapeType="1"/>
            </p:cNvSpPr>
            <p:nvPr/>
          </p:nvSpPr>
          <p:spPr bwMode="auto">
            <a:xfrm>
              <a:off x="74676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61"/>
            <p:cNvSpPr>
              <a:spLocks noChangeShapeType="1"/>
            </p:cNvSpPr>
            <p:nvPr/>
          </p:nvSpPr>
          <p:spPr bwMode="auto">
            <a:xfrm>
              <a:off x="77724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62"/>
            <p:cNvSpPr>
              <a:spLocks noChangeShapeType="1"/>
            </p:cNvSpPr>
            <p:nvPr/>
          </p:nvSpPr>
          <p:spPr bwMode="auto">
            <a:xfrm>
              <a:off x="76200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63"/>
            <p:cNvSpPr>
              <a:spLocks noChangeShapeType="1"/>
            </p:cNvSpPr>
            <p:nvPr/>
          </p:nvSpPr>
          <p:spPr bwMode="auto">
            <a:xfrm>
              <a:off x="6096000" y="2514600"/>
              <a:ext cx="2057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64"/>
            <p:cNvSpPr>
              <a:spLocks noChangeShapeType="1"/>
            </p:cNvSpPr>
            <p:nvPr/>
          </p:nvSpPr>
          <p:spPr bwMode="auto">
            <a:xfrm>
              <a:off x="5943600" y="2362200"/>
              <a:ext cx="2590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65"/>
            <p:cNvSpPr>
              <a:spLocks noChangeShapeType="1"/>
            </p:cNvSpPr>
            <p:nvPr/>
          </p:nvSpPr>
          <p:spPr bwMode="auto">
            <a:xfrm>
              <a:off x="5791200" y="18288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67"/>
            <p:cNvSpPr>
              <a:spLocks noChangeShapeType="1"/>
            </p:cNvSpPr>
            <p:nvPr/>
          </p:nvSpPr>
          <p:spPr bwMode="auto">
            <a:xfrm>
              <a:off x="8153400" y="2514600"/>
              <a:ext cx="0" cy="3200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68"/>
            <p:cNvSpPr>
              <a:spLocks noChangeShapeType="1"/>
            </p:cNvSpPr>
            <p:nvPr/>
          </p:nvSpPr>
          <p:spPr bwMode="auto">
            <a:xfrm flipH="1">
              <a:off x="7467600" y="57150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69"/>
            <p:cNvSpPr>
              <a:spLocks noChangeShapeType="1"/>
            </p:cNvSpPr>
            <p:nvPr/>
          </p:nvSpPr>
          <p:spPr bwMode="auto">
            <a:xfrm flipH="1" flipV="1">
              <a:off x="7467600" y="5486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5"/>
            <p:cNvSpPr>
              <a:spLocks noChangeArrowheads="1"/>
            </p:cNvSpPr>
            <p:nvPr/>
          </p:nvSpPr>
          <p:spPr bwMode="auto">
            <a:xfrm>
              <a:off x="5715000" y="4953000"/>
              <a:ext cx="914400" cy="838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X</a:t>
              </a:r>
            </a:p>
          </p:txBody>
        </p:sp>
        <p:grpSp>
          <p:nvGrpSpPr>
            <p:cNvPr id="38" name="Group 7"/>
            <p:cNvGrpSpPr>
              <a:grpSpLocks/>
            </p:cNvGrpSpPr>
            <p:nvPr/>
          </p:nvGrpSpPr>
          <p:grpSpPr bwMode="auto">
            <a:xfrm>
              <a:off x="5715000" y="3200400"/>
              <a:ext cx="457200" cy="1524000"/>
              <a:chOff x="3360" y="2160"/>
              <a:chExt cx="288" cy="960"/>
            </a:xfrm>
          </p:grpSpPr>
          <p:sp>
            <p:nvSpPr>
              <p:cNvPr id="94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96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9" name="Group 13"/>
            <p:cNvGrpSpPr>
              <a:grpSpLocks/>
            </p:cNvGrpSpPr>
            <p:nvPr/>
          </p:nvGrpSpPr>
          <p:grpSpPr bwMode="auto">
            <a:xfrm>
              <a:off x="6248400" y="3200400"/>
              <a:ext cx="457200" cy="1524000"/>
              <a:chOff x="3360" y="2160"/>
              <a:chExt cx="288" cy="960"/>
            </a:xfrm>
          </p:grpSpPr>
          <p:sp>
            <p:nvSpPr>
              <p:cNvPr id="89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" name="Line 31"/>
            <p:cNvSpPr>
              <a:spLocks noChangeShapeType="1"/>
            </p:cNvSpPr>
            <p:nvPr/>
          </p:nvSpPr>
          <p:spPr bwMode="auto">
            <a:xfrm>
              <a:off x="59436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32"/>
            <p:cNvSpPr>
              <a:spLocks noChangeShapeType="1"/>
            </p:cNvSpPr>
            <p:nvPr/>
          </p:nvSpPr>
          <p:spPr bwMode="auto">
            <a:xfrm>
              <a:off x="64770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2" name="Group 35"/>
            <p:cNvGrpSpPr>
              <a:grpSpLocks/>
            </p:cNvGrpSpPr>
            <p:nvPr/>
          </p:nvGrpSpPr>
          <p:grpSpPr bwMode="auto">
            <a:xfrm>
              <a:off x="5638800" y="2743200"/>
              <a:ext cx="609600" cy="457200"/>
              <a:chOff x="3312" y="1872"/>
              <a:chExt cx="384" cy="288"/>
            </a:xfrm>
          </p:grpSpPr>
          <p:sp>
            <p:nvSpPr>
              <p:cNvPr id="87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3" name="Group 38"/>
            <p:cNvGrpSpPr>
              <a:grpSpLocks/>
            </p:cNvGrpSpPr>
            <p:nvPr/>
          </p:nvGrpSpPr>
          <p:grpSpPr bwMode="auto">
            <a:xfrm>
              <a:off x="6248400" y="2743200"/>
              <a:ext cx="609600" cy="457200"/>
              <a:chOff x="3312" y="1872"/>
              <a:chExt cx="384" cy="288"/>
            </a:xfrm>
          </p:grpSpPr>
          <p:sp>
            <p:nvSpPr>
              <p:cNvPr id="85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4" name="Line 48"/>
            <p:cNvSpPr>
              <a:spLocks noChangeShapeType="1"/>
            </p:cNvSpPr>
            <p:nvPr/>
          </p:nvSpPr>
          <p:spPr bwMode="auto">
            <a:xfrm>
              <a:off x="57912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49"/>
            <p:cNvSpPr>
              <a:spLocks noChangeShapeType="1"/>
            </p:cNvSpPr>
            <p:nvPr/>
          </p:nvSpPr>
          <p:spPr bwMode="auto">
            <a:xfrm>
              <a:off x="60960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50"/>
            <p:cNvSpPr>
              <a:spLocks noChangeShapeType="1"/>
            </p:cNvSpPr>
            <p:nvPr/>
          </p:nvSpPr>
          <p:spPr bwMode="auto">
            <a:xfrm>
              <a:off x="59436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52"/>
            <p:cNvSpPr>
              <a:spLocks noChangeShapeType="1"/>
            </p:cNvSpPr>
            <p:nvPr/>
          </p:nvSpPr>
          <p:spPr bwMode="auto">
            <a:xfrm>
              <a:off x="64008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53"/>
            <p:cNvSpPr>
              <a:spLocks noChangeShapeType="1"/>
            </p:cNvSpPr>
            <p:nvPr/>
          </p:nvSpPr>
          <p:spPr bwMode="auto">
            <a:xfrm>
              <a:off x="67056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54"/>
            <p:cNvSpPr>
              <a:spLocks noChangeShapeType="1"/>
            </p:cNvSpPr>
            <p:nvPr/>
          </p:nvSpPr>
          <p:spPr bwMode="auto">
            <a:xfrm>
              <a:off x="65532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70"/>
            <p:cNvSpPr>
              <a:spLocks noChangeShapeType="1"/>
            </p:cNvSpPr>
            <p:nvPr/>
          </p:nvSpPr>
          <p:spPr bwMode="auto">
            <a:xfrm>
              <a:off x="6172200" y="5791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71"/>
            <p:cNvSpPr>
              <a:spLocks noChangeShapeType="1"/>
            </p:cNvSpPr>
            <p:nvPr/>
          </p:nvSpPr>
          <p:spPr bwMode="auto">
            <a:xfrm>
              <a:off x="6172200" y="6096000"/>
              <a:ext cx="2362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72"/>
            <p:cNvSpPr>
              <a:spLocks noChangeShapeType="1"/>
            </p:cNvSpPr>
            <p:nvPr/>
          </p:nvSpPr>
          <p:spPr bwMode="auto">
            <a:xfrm flipH="1" flipV="1">
              <a:off x="8534400" y="2362200"/>
              <a:ext cx="0" cy="3733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76"/>
            <p:cNvSpPr>
              <a:spLocks noChangeArrowheads="1"/>
            </p:cNvSpPr>
            <p:nvPr/>
          </p:nvSpPr>
          <p:spPr bwMode="auto">
            <a:xfrm>
              <a:off x="4419600" y="4953000"/>
              <a:ext cx="914400" cy="838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X</a:t>
              </a:r>
            </a:p>
          </p:txBody>
        </p:sp>
        <p:sp>
          <p:nvSpPr>
            <p:cNvPr id="54" name="Rectangle 78"/>
            <p:cNvSpPr>
              <a:spLocks noChangeArrowheads="1"/>
            </p:cNvSpPr>
            <p:nvPr/>
          </p:nvSpPr>
          <p:spPr bwMode="auto">
            <a:xfrm>
              <a:off x="4419600" y="32004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55" name="Rectangle 79"/>
            <p:cNvSpPr>
              <a:spLocks noChangeArrowheads="1"/>
            </p:cNvSpPr>
            <p:nvPr/>
          </p:nvSpPr>
          <p:spPr bwMode="auto">
            <a:xfrm>
              <a:off x="4419600" y="35052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56" name="Rectangle 80"/>
            <p:cNvSpPr>
              <a:spLocks noChangeArrowheads="1"/>
            </p:cNvSpPr>
            <p:nvPr/>
          </p:nvSpPr>
          <p:spPr bwMode="auto">
            <a:xfrm>
              <a:off x="4419600" y="38100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81"/>
            <p:cNvSpPr>
              <a:spLocks noChangeArrowheads="1"/>
            </p:cNvSpPr>
            <p:nvPr/>
          </p:nvSpPr>
          <p:spPr bwMode="auto">
            <a:xfrm>
              <a:off x="4419600" y="41148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82"/>
            <p:cNvSpPr>
              <a:spLocks noChangeArrowheads="1"/>
            </p:cNvSpPr>
            <p:nvPr/>
          </p:nvSpPr>
          <p:spPr bwMode="auto">
            <a:xfrm>
              <a:off x="4419600" y="44196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84"/>
            <p:cNvSpPr>
              <a:spLocks noChangeArrowheads="1"/>
            </p:cNvSpPr>
            <p:nvPr/>
          </p:nvSpPr>
          <p:spPr bwMode="auto">
            <a:xfrm>
              <a:off x="4953000" y="32004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0" name="Rectangle 85"/>
            <p:cNvSpPr>
              <a:spLocks noChangeArrowheads="1"/>
            </p:cNvSpPr>
            <p:nvPr/>
          </p:nvSpPr>
          <p:spPr bwMode="auto">
            <a:xfrm>
              <a:off x="4953000" y="35052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1" name="Rectangle 86"/>
            <p:cNvSpPr>
              <a:spLocks noChangeArrowheads="1"/>
            </p:cNvSpPr>
            <p:nvPr/>
          </p:nvSpPr>
          <p:spPr bwMode="auto">
            <a:xfrm>
              <a:off x="4953000" y="38100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2" name="Rectangle 87"/>
            <p:cNvSpPr>
              <a:spLocks noChangeArrowheads="1"/>
            </p:cNvSpPr>
            <p:nvPr/>
          </p:nvSpPr>
          <p:spPr bwMode="auto">
            <a:xfrm>
              <a:off x="4953000" y="41148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88"/>
            <p:cNvSpPr>
              <a:spLocks noChangeArrowheads="1"/>
            </p:cNvSpPr>
            <p:nvPr/>
          </p:nvSpPr>
          <p:spPr bwMode="auto">
            <a:xfrm>
              <a:off x="4953000" y="4419600"/>
              <a:ext cx="4572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89"/>
            <p:cNvSpPr>
              <a:spLocks noChangeShapeType="1"/>
            </p:cNvSpPr>
            <p:nvPr/>
          </p:nvSpPr>
          <p:spPr bwMode="auto">
            <a:xfrm>
              <a:off x="46482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90"/>
            <p:cNvSpPr>
              <a:spLocks noChangeShapeType="1"/>
            </p:cNvSpPr>
            <p:nvPr/>
          </p:nvSpPr>
          <p:spPr bwMode="auto">
            <a:xfrm>
              <a:off x="5181600" y="4724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AutoShape 92"/>
            <p:cNvSpPr>
              <a:spLocks noChangeArrowheads="1"/>
            </p:cNvSpPr>
            <p:nvPr/>
          </p:nvSpPr>
          <p:spPr bwMode="auto">
            <a:xfrm>
              <a:off x="4343400" y="2743200"/>
              <a:ext cx="609600" cy="228600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93"/>
            <p:cNvSpPr>
              <a:spLocks noChangeShapeType="1"/>
            </p:cNvSpPr>
            <p:nvPr/>
          </p:nvSpPr>
          <p:spPr bwMode="auto">
            <a:xfrm>
              <a:off x="4648200" y="2971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AutoShape 95"/>
            <p:cNvSpPr>
              <a:spLocks noChangeArrowheads="1"/>
            </p:cNvSpPr>
            <p:nvPr/>
          </p:nvSpPr>
          <p:spPr bwMode="auto">
            <a:xfrm>
              <a:off x="4953000" y="2743200"/>
              <a:ext cx="609600" cy="228600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96"/>
            <p:cNvSpPr>
              <a:spLocks noChangeShapeType="1"/>
            </p:cNvSpPr>
            <p:nvPr/>
          </p:nvSpPr>
          <p:spPr bwMode="auto">
            <a:xfrm>
              <a:off x="5257800" y="29718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97"/>
            <p:cNvSpPr>
              <a:spLocks noChangeShapeType="1"/>
            </p:cNvSpPr>
            <p:nvPr/>
          </p:nvSpPr>
          <p:spPr bwMode="auto">
            <a:xfrm>
              <a:off x="44958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98"/>
            <p:cNvSpPr>
              <a:spLocks noChangeShapeType="1"/>
            </p:cNvSpPr>
            <p:nvPr/>
          </p:nvSpPr>
          <p:spPr bwMode="auto">
            <a:xfrm>
              <a:off x="48006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99"/>
            <p:cNvSpPr>
              <a:spLocks noChangeShapeType="1"/>
            </p:cNvSpPr>
            <p:nvPr/>
          </p:nvSpPr>
          <p:spPr bwMode="auto">
            <a:xfrm>
              <a:off x="46482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100"/>
            <p:cNvSpPr>
              <a:spLocks noChangeShapeType="1"/>
            </p:cNvSpPr>
            <p:nvPr/>
          </p:nvSpPr>
          <p:spPr bwMode="auto">
            <a:xfrm>
              <a:off x="5105400" y="1828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101"/>
            <p:cNvSpPr>
              <a:spLocks noChangeShapeType="1"/>
            </p:cNvSpPr>
            <p:nvPr/>
          </p:nvSpPr>
          <p:spPr bwMode="auto">
            <a:xfrm>
              <a:off x="5410200" y="25146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102"/>
            <p:cNvSpPr>
              <a:spLocks noChangeShapeType="1"/>
            </p:cNvSpPr>
            <p:nvPr/>
          </p:nvSpPr>
          <p:spPr bwMode="auto">
            <a:xfrm>
              <a:off x="5257800" y="2362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103"/>
            <p:cNvSpPr>
              <a:spLocks noChangeShapeType="1"/>
            </p:cNvSpPr>
            <p:nvPr/>
          </p:nvSpPr>
          <p:spPr bwMode="auto">
            <a:xfrm>
              <a:off x="4876800" y="5791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104"/>
            <p:cNvSpPr>
              <a:spLocks noChangeShapeType="1"/>
            </p:cNvSpPr>
            <p:nvPr/>
          </p:nvSpPr>
          <p:spPr bwMode="auto">
            <a:xfrm flipH="1">
              <a:off x="4114800" y="1828800"/>
              <a:ext cx="1752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105"/>
            <p:cNvSpPr>
              <a:spLocks noChangeShapeType="1"/>
            </p:cNvSpPr>
            <p:nvPr/>
          </p:nvSpPr>
          <p:spPr bwMode="auto">
            <a:xfrm flipH="1">
              <a:off x="4114800" y="63246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106"/>
            <p:cNvSpPr>
              <a:spLocks noChangeShapeType="1"/>
            </p:cNvSpPr>
            <p:nvPr/>
          </p:nvSpPr>
          <p:spPr bwMode="auto">
            <a:xfrm>
              <a:off x="4114800" y="1828800"/>
              <a:ext cx="0" cy="449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107"/>
            <p:cNvSpPr>
              <a:spLocks noChangeShapeType="1"/>
            </p:cNvSpPr>
            <p:nvPr/>
          </p:nvSpPr>
          <p:spPr bwMode="auto">
            <a:xfrm flipH="1">
              <a:off x="4648200" y="23622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108"/>
            <p:cNvSpPr>
              <a:spLocks noChangeShapeType="1"/>
            </p:cNvSpPr>
            <p:nvPr/>
          </p:nvSpPr>
          <p:spPr bwMode="auto">
            <a:xfrm flipH="1">
              <a:off x="4800600" y="25146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118"/>
            <p:cNvSpPr>
              <a:spLocks noChangeArrowheads="1"/>
            </p:cNvSpPr>
            <p:nvPr/>
          </p:nvSpPr>
          <p:spPr bwMode="auto">
            <a:xfrm>
              <a:off x="4572000" y="5943600"/>
              <a:ext cx="457200" cy="460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Rectangle 119"/>
            <p:cNvSpPr>
              <a:spLocks noChangeArrowheads="1"/>
            </p:cNvSpPr>
            <p:nvPr/>
          </p:nvSpPr>
          <p:spPr bwMode="auto">
            <a:xfrm>
              <a:off x="5943600" y="5943600"/>
              <a:ext cx="457200" cy="460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120"/>
            <p:cNvSpPr>
              <a:spLocks noChangeArrowheads="1"/>
            </p:cNvSpPr>
            <p:nvPr/>
          </p:nvSpPr>
          <p:spPr bwMode="auto">
            <a:xfrm>
              <a:off x="7237413" y="5588000"/>
              <a:ext cx="457200" cy="4445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8218-0C1F-914C-9ED8-6D444D471814}" type="slidenum">
              <a:rPr lang="en-US"/>
              <a:pPr/>
              <a:t>7</a:t>
            </a:fld>
            <a:endParaRPr 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Exhaustive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/>
              <a:t>Identify all area-feasible operator sets</a:t>
            </a:r>
          </a:p>
          <a:p>
            <a:pPr marL="990600" lvl="1" indent="-533400"/>
            <a:r>
              <a:rPr lang="en-US"/>
              <a:t>E.g. preclass exercise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Schedule for each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Select best</a:t>
            </a:r>
          </a:p>
          <a:p>
            <a:pPr marL="609600" indent="-609600"/>
            <a:endParaRPr lang="en-US"/>
          </a:p>
          <a:p>
            <a:pPr marL="609600" indent="-609600"/>
            <a:r>
              <a:rPr lang="en-US">
                <a:sym typeface="Wingdings" charset="2"/>
              </a:rPr>
              <a:t> optimal</a:t>
            </a:r>
          </a:p>
          <a:p>
            <a:pPr marL="609600" indent="-609600"/>
            <a:r>
              <a:rPr lang="en-US">
                <a:solidFill>
                  <a:srgbClr val="FF6600"/>
                </a:solidFill>
                <a:sym typeface="Wingdings" charset="2"/>
              </a:rPr>
              <a:t>Drawbacks?</a:t>
            </a:r>
            <a:endParaRPr lang="en-US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AEA5-35DE-EA44-8387-C32C3847A1E3}" type="slidenum">
              <a:rPr lang="en-US"/>
              <a:pPr/>
              <a:t>8</a:t>
            </a:fld>
            <a:endParaRPr lang="en-US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Exhaustive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large is space of feasible operator sets?</a:t>
            </a:r>
          </a:p>
          <a:p>
            <a:pPr lvl="1"/>
            <a:r>
              <a:rPr lang="en-US" dirty="0"/>
              <a:t>As function of </a:t>
            </a:r>
          </a:p>
          <a:p>
            <a:pPr lvl="2"/>
            <a:r>
              <a:rPr lang="en-US" dirty="0"/>
              <a:t>operator types –</a:t>
            </a:r>
            <a:r>
              <a:rPr lang="en-US" dirty="0" smtClean="0"/>
              <a:t> O</a:t>
            </a:r>
          </a:p>
          <a:p>
            <a:pPr lvl="3"/>
            <a:r>
              <a:rPr lang="en-US" dirty="0"/>
              <a:t>Types: add, multiply, divide, ….</a:t>
            </a:r>
          </a:p>
          <a:p>
            <a:pPr lvl="2"/>
            <a:r>
              <a:rPr lang="en-US" dirty="0"/>
              <a:t>Maximum number of operators of type</a:t>
            </a:r>
            <a:r>
              <a:rPr lang="en-US" dirty="0" smtClean="0"/>
              <a:t> </a:t>
            </a:r>
            <a:r>
              <a:rPr lang="en-US" dirty="0" err="1" smtClean="0"/>
              <a:t>m</a:t>
            </a:r>
            <a:endParaRPr lang="en-US" dirty="0" smtClean="0"/>
          </a:p>
          <a:p>
            <a:pPr lvl="1">
              <a:buFontTx/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813300" y="5181600"/>
          <a:ext cx="1004888" cy="838200"/>
        </p:xfrm>
        <a:graphic>
          <a:graphicData uri="http://schemas.openxmlformats.org/presentationml/2006/ole">
            <p:oleObj spid="_x0000_s30722" name="Equation" r:id="rId4" imgW="215900" imgH="165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B9EE-FA6E-7749-B094-6082B3ED44AE}" type="slidenum">
              <a:rPr lang="en-US"/>
              <a:pPr/>
              <a:t>9</a:t>
            </a:fld>
            <a:endParaRPr lang="en-US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Implication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Feasible operator space can be too large to explore exhaustively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5222</TotalTime>
  <Words>1859</Words>
  <Application>Microsoft Macintosh PowerPoint</Application>
  <PresentationFormat>On-screen Show (4:3)</PresentationFormat>
  <Paragraphs>565</Paragraphs>
  <Slides>49</Slides>
  <Notes>38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1" baseType="lpstr">
      <vt:lpstr>Blank Presentation</vt:lpstr>
      <vt:lpstr>Equation</vt:lpstr>
      <vt:lpstr>ESE535: Electronic Design Automation</vt:lpstr>
      <vt:lpstr>Today</vt:lpstr>
      <vt:lpstr>Previously</vt:lpstr>
      <vt:lpstr>VLIW</vt:lpstr>
      <vt:lpstr>Today</vt:lpstr>
      <vt:lpstr>Today: Provisioning</vt:lpstr>
      <vt:lpstr>Exhaustive</vt:lpstr>
      <vt:lpstr>Exhaustive</vt:lpstr>
      <vt:lpstr>Implication</vt:lpstr>
      <vt:lpstr>Greedy Incremental</vt:lpstr>
      <vt:lpstr>Greedy Incremental</vt:lpstr>
      <vt:lpstr>Greedy Incremental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Analytic Formulation</vt:lpstr>
      <vt:lpstr>Challenge</vt:lpstr>
      <vt:lpstr>Estimations</vt:lpstr>
      <vt:lpstr>Constraints</vt:lpstr>
      <vt:lpstr>Achieve Time Target</vt:lpstr>
      <vt:lpstr>Algebraic Solve</vt:lpstr>
      <vt:lpstr>Rearranging</vt:lpstr>
      <vt:lpstr>Bounding T</vt:lpstr>
      <vt:lpstr>Preclass</vt:lpstr>
      <vt:lpstr>Back Substitute from T to x</vt:lpstr>
      <vt:lpstr>Preclass</vt:lpstr>
      <vt:lpstr>Counter Example</vt:lpstr>
      <vt:lpstr>Analytic Counter Example</vt:lpstr>
      <vt:lpstr>ILP</vt:lpstr>
      <vt:lpstr>ILP</vt:lpstr>
      <vt:lpstr>ILP Provision and Schedule</vt:lpstr>
      <vt:lpstr>Formulation</vt:lpstr>
      <vt:lpstr>Target T  Min T</vt:lpstr>
      <vt:lpstr>Constraints</vt:lpstr>
      <vt:lpstr>(1) Total Area</vt:lpstr>
      <vt:lpstr>(2) Not overload timestep</vt:lpstr>
      <vt:lpstr>(3)  Node is scheduled</vt:lpstr>
      <vt:lpstr>(4) Precedence Holds</vt:lpstr>
      <vt:lpstr>Example (Time Permitting)</vt:lpstr>
      <vt:lpstr>Constraints</vt:lpstr>
      <vt:lpstr>ILP Solver</vt:lpstr>
      <vt:lpstr>Round up Algorithms and Runtimes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73</cp:revision>
  <cp:lastPrinted>2015-02-18T13:41:52Z</cp:lastPrinted>
  <dcterms:created xsi:type="dcterms:W3CDTF">2015-02-18T13:39:13Z</dcterms:created>
  <dcterms:modified xsi:type="dcterms:W3CDTF">2015-02-18T13:42:01Z</dcterms:modified>
</cp:coreProperties>
</file>