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95" r:id="rId3"/>
    <p:sldId id="260" r:id="rId4"/>
    <p:sldId id="261" r:id="rId5"/>
    <p:sldId id="311" r:id="rId6"/>
    <p:sldId id="313" r:id="rId7"/>
    <p:sldId id="262" r:id="rId8"/>
    <p:sldId id="314" r:id="rId9"/>
    <p:sldId id="315" r:id="rId10"/>
    <p:sldId id="263" r:id="rId11"/>
    <p:sldId id="296" r:id="rId12"/>
    <p:sldId id="293" r:id="rId13"/>
    <p:sldId id="307" r:id="rId14"/>
    <p:sldId id="308" r:id="rId15"/>
    <p:sldId id="264" r:id="rId16"/>
    <p:sldId id="305" r:id="rId17"/>
    <p:sldId id="265" r:id="rId18"/>
    <p:sldId id="319" r:id="rId19"/>
    <p:sldId id="320" r:id="rId20"/>
    <p:sldId id="321" r:id="rId21"/>
    <p:sldId id="322" r:id="rId22"/>
    <p:sldId id="266" r:id="rId23"/>
    <p:sldId id="292" r:id="rId24"/>
    <p:sldId id="267" r:id="rId25"/>
    <p:sldId id="268" r:id="rId26"/>
    <p:sldId id="269" r:id="rId27"/>
    <p:sldId id="318" r:id="rId28"/>
    <p:sldId id="270" r:id="rId29"/>
    <p:sldId id="271" r:id="rId30"/>
    <p:sldId id="272" r:id="rId31"/>
    <p:sldId id="273" r:id="rId32"/>
    <p:sldId id="274" r:id="rId33"/>
    <p:sldId id="298" r:id="rId34"/>
    <p:sldId id="300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303" r:id="rId50"/>
    <p:sldId id="304" r:id="rId51"/>
    <p:sldId id="289" r:id="rId52"/>
    <p:sldId id="290" r:id="rId53"/>
    <p:sldId id="291" r:id="rId54"/>
    <p:sldId id="294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17" autoAdjust="0"/>
    <p:restoredTop sz="94707" autoAdjust="0"/>
  </p:normalViewPr>
  <p:slideViewPr>
    <p:cSldViewPr>
      <p:cViewPr varScale="1">
        <p:scale>
          <a:sx n="99" d="100"/>
          <a:sy n="99" d="100"/>
        </p:scale>
        <p:origin x="-1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3686721F-74DD-9D4F-9299-841DC23AC1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D7C4B2A7-3C4D-6847-A524-9578A47D9A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1C96E-310B-6C4A-BAA6-6A66746A4713}" type="slidenum">
              <a:rPr lang="en-US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C3894-C534-5A43-BB8C-2B619A03B7D9}" type="slidenum">
              <a:rPr lang="en-US"/>
              <a:pPr/>
              <a:t>16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FD5E4-6BB5-6F4E-B8A9-4D6381A60B98}" type="slidenum">
              <a:rPr lang="en-US"/>
              <a:pPr/>
              <a:t>17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7734-6AF7-B74E-B761-79066B79A5F0}" type="slidenum">
              <a:rPr lang="en-US"/>
              <a:pPr/>
              <a:t>22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BC605-5DB7-3040-A291-0AA9D01A29FC}" type="slidenum">
              <a:rPr lang="en-US"/>
              <a:pPr/>
              <a:t>23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4918E-8BB4-ED44-951A-29CC522CBD1B}" type="slidenum">
              <a:rPr lang="en-US"/>
              <a:pPr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07AC1-A04E-C148-BF06-D3357A47FE5E}" type="slidenum">
              <a:rPr lang="en-US"/>
              <a:pPr/>
              <a:t>25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E90DC-717B-AC40-8AB2-82F17AFCF4B4}" type="slidenum">
              <a:rPr lang="en-US"/>
              <a:pPr/>
              <a:t>26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7BBC8-7966-E141-BEDB-B466840E2D50}" type="slidenum">
              <a:rPr lang="en-US"/>
              <a:pPr/>
              <a:t>28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4EA79-39B6-9B47-AD70-B5985E0AB011}" type="slidenum">
              <a:rPr lang="en-US"/>
              <a:pPr/>
              <a:t>29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6D10C-2DDE-B14C-A60F-2D446F9B7BA9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A6373-C8C3-674B-8FEB-6D2ADC91B478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C9D5B-7A9F-3741-99E4-3E86E2F802F3}" type="slidenum">
              <a:rPr lang="en-US"/>
              <a:pPr/>
              <a:t>31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26E84-B7A9-5443-ABCC-9C17D30D5E85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B98A-5337-B74D-976D-7D61E4AEA77F}" type="slidenum">
              <a:rPr lang="en-US"/>
              <a:pPr/>
              <a:t>33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3DEA4-6089-DC44-B9AE-7EF396D82138}" type="slidenum">
              <a:rPr lang="en-US"/>
              <a:pPr/>
              <a:t>34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C9D6-453E-8C45-8403-922C692F9821}" type="slidenum">
              <a:rPr lang="en-US"/>
              <a:pPr/>
              <a:t>35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A1A5-994F-B040-8280-8E98981B4C5E}" type="slidenum">
              <a:rPr lang="en-US"/>
              <a:pPr/>
              <a:t>36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6C160-5C9C-B04B-A4CB-953C217D6A78}" type="slidenum">
              <a:rPr lang="en-US"/>
              <a:pPr/>
              <a:t>37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D7430-CE12-134E-A25D-69948A3052BF}" type="slidenum">
              <a:rPr lang="en-US"/>
              <a:pPr/>
              <a:t>38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B6219-8209-3A4D-8D0B-CBC840FB372D}" type="slidenum">
              <a:rPr lang="en-US"/>
              <a:pPr/>
              <a:t>39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598F8-E3B3-494E-B589-D7E176BC9B39}" type="slidenum">
              <a:rPr lang="en-US"/>
              <a:pPr/>
              <a:t>40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ACC79-61E7-444B-A20C-8915208B73A3}" type="slidenum">
              <a:rPr lang="en-US"/>
              <a:pPr/>
              <a:t>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EE47A-5C79-4849-BFF6-54328C8D9068}" type="slidenum">
              <a:rPr lang="en-US"/>
              <a:pPr/>
              <a:t>41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22BA0-0AAE-4340-B0A0-229F826E6152}" type="slidenum">
              <a:rPr lang="en-US"/>
              <a:pPr/>
              <a:t>42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0637E-E689-EA4B-B2DD-40EA81EFF760}" type="slidenum">
              <a:rPr lang="en-US"/>
              <a:pPr/>
              <a:t>43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66495-5381-9F46-8C05-3D86962EE9AA}" type="slidenum">
              <a:rPr lang="en-US"/>
              <a:pPr/>
              <a:t>44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6F2C3-616D-F64E-8E9A-805140201214}" type="slidenum">
              <a:rPr lang="en-US"/>
              <a:pPr/>
              <a:t>45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C10A6-E9B4-3742-BC69-6D63098F2018}" type="slidenum">
              <a:rPr lang="en-US"/>
              <a:pPr/>
              <a:t>46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CDD15-20D2-0C44-BD3F-235589471BCA}" type="slidenum">
              <a:rPr lang="en-US"/>
              <a:pPr/>
              <a:t>47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72B0A-91FC-F74E-B995-DEA227E154E2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4CF5B-0986-B842-961F-53BF1A588481}" type="slidenum">
              <a:rPr lang="en-US"/>
              <a:pPr/>
              <a:t>49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2E059-CD43-2048-A5B3-17FF7248B296}" type="slidenum">
              <a:rPr lang="en-US"/>
              <a:pPr/>
              <a:t>50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1AD4F-D8A1-4F4E-B921-3C44568D2342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924D9-E66A-BA41-895D-5F18C33B24DA}" type="slidenum">
              <a:rPr lang="en-US"/>
              <a:pPr/>
              <a:t>51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98A00-73EC-714E-9E6C-5F195AE18684}" type="slidenum">
              <a:rPr lang="en-US"/>
              <a:pPr/>
              <a:t>52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6BEEE-5CE7-664D-ABC3-69DE248E2324}" type="slidenum">
              <a:rPr lang="en-US"/>
              <a:pPr/>
              <a:t>53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39" tIns="48320" rIns="96639" bIns="483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32474-CD7D-314A-B694-13A302742BBB}" type="slidenum">
              <a:rPr lang="en-US"/>
              <a:pPr/>
              <a:t>54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3A3AE-02AC-AD4E-B3A9-B785D0FC26BF}" type="slidenum">
              <a:rPr lang="en-US"/>
              <a:pPr/>
              <a:t>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D1CD-D860-D741-A7B3-5A497EBEF285}" type="slidenum">
              <a:rPr lang="en-US"/>
              <a:pPr/>
              <a:t>10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B192C-133A-714F-BACC-F3A4B59B23AC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36EFB-7ED4-D747-8E25-BA953AFA462A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6BD30-5D5D-964F-A359-189D3EE9039F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DCC25E-EE2E-9F49-B77A-BC4E51D1A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7B8AA1-47A8-AD4B-95C0-B079B4A91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D62396-56EE-7746-9A10-DA3004F4B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D1DB-BF49-DC41-B019-35F70EFB3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F7C6DE-FC54-E04C-994D-84F061160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B30E59-FA90-374C-A6F2-85D056AD4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47D426-1F6C-5E4C-9E8B-7FBE83B4F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9E2471-92E4-5B4C-99D8-782E15E12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C35143-5CBC-5349-BE24-EA2A32708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36A3CA-6266-D042-89DB-8110DEEBE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C8BBDA-DAB8-9F4C-B5F7-6688247AD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B30429-D8C4-7D4A-A723-26B027FDF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fld id="{4AAF2C06-908E-AE4F-B8E6-651B320016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90BC-D4DD-104B-8D58-45BD6E61CC7F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/>
              <a:t>ESE535:</a:t>
            </a:r>
            <a:br>
              <a:rPr lang="en-US"/>
            </a:br>
            <a:r>
              <a:rPr lang="en-US"/>
              <a:t>Electronic Design Automation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/>
              <a:t>Day</a:t>
            </a:r>
            <a:r>
              <a:rPr lang="en-US" dirty="0" smtClean="0"/>
              <a:t> 11:  </a:t>
            </a:r>
            <a:r>
              <a:rPr lang="en-US" dirty="0" smtClean="0"/>
              <a:t>February</a:t>
            </a:r>
            <a:r>
              <a:rPr lang="en-US" dirty="0" smtClean="0"/>
              <a:t> 25, 2015</a:t>
            </a:r>
          </a:p>
          <a:p>
            <a:r>
              <a:rPr lang="en-US" dirty="0"/>
              <a:t>Placement</a:t>
            </a:r>
          </a:p>
          <a:p>
            <a:r>
              <a:rPr lang="en-US" dirty="0"/>
              <a:t>(Intro, Constructive)</a:t>
            </a:r>
          </a:p>
        </p:txBody>
      </p:sp>
      <p:pic>
        <p:nvPicPr>
          <p:cNvPr id="2053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F019-AB5B-0841-BDCA-EB08584BED50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Bad: Delay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All critical path wires cross chip</a:t>
            </a:r>
          </a:p>
          <a:p>
            <a:pPr>
              <a:lnSpc>
                <a:spcPct val="90000"/>
              </a:lnSpc>
            </a:pPr>
            <a:r>
              <a:rPr lang="en-US" dirty="0"/>
              <a:t>Delay =O(|PATH|*2*</a:t>
            </a:r>
            <a:r>
              <a:rPr lang="en-US" dirty="0" err="1"/>
              <a:t>L</a:t>
            </a:r>
            <a:r>
              <a:rPr lang="en-US" baseline="-25000" dirty="0" err="1"/>
              <a:t>side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[and </a:t>
            </a:r>
            <a:r>
              <a:rPr lang="en-US" dirty="0" err="1"/>
              <a:t>L</a:t>
            </a:r>
            <a:r>
              <a:rPr lang="en-US" baseline="-25000" dirty="0" err="1"/>
              <a:t>side</a:t>
            </a:r>
            <a:r>
              <a:rPr lang="en-US" dirty="0"/>
              <a:t> is O(N)]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good: O(|PATH|*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compare</a:t>
            </a:r>
            <a:r>
              <a:rPr lang="en-US" dirty="0" smtClean="0"/>
              <a:t> 10ps </a:t>
            </a:r>
            <a:r>
              <a:rPr lang="en-US" dirty="0"/>
              <a:t>gates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many nanoseconds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cross chip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752600"/>
            <a:ext cx="1994315" cy="2143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114800"/>
            <a:ext cx="19177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DFF9-73BE-AE4B-B417-972B6724CC67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 Cycle Radius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15400" cy="4114800"/>
          </a:xfrm>
        </p:spPr>
        <p:txBody>
          <a:bodyPr/>
          <a:lstStyle/>
          <a:p>
            <a:r>
              <a:rPr lang="en-US" dirty="0"/>
              <a:t>Radius of logic can reach in one cycle (45 nm)</a:t>
            </a:r>
          </a:p>
          <a:p>
            <a:pPr lvl="1"/>
            <a:r>
              <a:rPr lang="en-US" dirty="0"/>
              <a:t>1 Cycle Radius = 10</a:t>
            </a:r>
          </a:p>
          <a:p>
            <a:pPr lvl="2"/>
            <a:r>
              <a:rPr lang="en-US" dirty="0"/>
              <a:t>Few hundred </a:t>
            </a:r>
            <a:r>
              <a:rPr lang="en-US" dirty="0" err="1"/>
              <a:t>PEs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Chip side</a:t>
            </a:r>
            <a:r>
              <a:rPr lang="en-US" dirty="0" smtClean="0"/>
              <a:t> 1,000 PE </a:t>
            </a:r>
          </a:p>
          <a:p>
            <a:pPr lvl="2"/>
            <a:r>
              <a:rPr lang="en-US" dirty="0" smtClean="0"/>
              <a:t>million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100s of cycles to cross</a:t>
            </a:r>
          </a:p>
        </p:txBody>
      </p:sp>
      <p:pic>
        <p:nvPicPr>
          <p:cNvPr id="49156" name="Picture 4" descr="cycle_rad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71900"/>
            <a:ext cx="43434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ECB-0A6A-9B4E-A5BC-EAB3A1BB73B9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Bad: Energy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All wires cross chip: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 O(L</a:t>
            </a:r>
            <a:r>
              <a:rPr lang="en-US" baseline="-25000"/>
              <a:t>side</a:t>
            </a:r>
            <a:r>
              <a:rPr lang="en-US"/>
              <a:t>) long </a:t>
            </a:r>
            <a:r>
              <a:rPr lang="en-US">
                <a:sym typeface="Symbol" charset="2"/>
              </a:rPr>
              <a:t> </a:t>
            </a:r>
            <a:r>
              <a:rPr lang="en-US"/>
              <a:t>O(L</a:t>
            </a:r>
            <a:r>
              <a:rPr lang="en-US" baseline="-25000"/>
              <a:t>side</a:t>
            </a:r>
            <a:r>
              <a:rPr lang="en-US"/>
              <a:t>) capacitance per wire</a:t>
            </a:r>
          </a:p>
          <a:p>
            <a:pPr lvl="2">
              <a:lnSpc>
                <a:spcPct val="90000"/>
              </a:lnSpc>
            </a:pPr>
            <a:r>
              <a:rPr lang="en-US"/>
              <a:t>Recall Area</a:t>
            </a:r>
            <a:r>
              <a:rPr lang="en-US">
                <a:sym typeface="Wingdings" charset="2"/>
              </a:rPr>
              <a:t>O(N</a:t>
            </a:r>
            <a:r>
              <a:rPr lang="en-US" baseline="30000">
                <a:sym typeface="Wingdings" charset="2"/>
              </a:rPr>
              <a:t>2</a:t>
            </a:r>
            <a:r>
              <a:rPr lang="en-US">
                <a:sym typeface="Wingdings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/>
              <a:t>So L</a:t>
            </a:r>
            <a:r>
              <a:rPr lang="en-US" baseline="-25000"/>
              <a:t>side</a:t>
            </a:r>
            <a:r>
              <a:rPr lang="en-US"/>
              <a:t> </a:t>
            </a:r>
            <a:r>
              <a:rPr lang="en-US">
                <a:sym typeface="Wingdings" charset="2"/>
              </a:rPr>
              <a:t> O(N)</a:t>
            </a: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ym typeface="Symbol" charset="2"/>
              </a:rPr>
              <a:t>  </a:t>
            </a:r>
            <a:r>
              <a:rPr lang="en-US"/>
              <a:t>O(N) wires </a:t>
            </a:r>
            <a:r>
              <a:rPr lang="en-US">
                <a:sym typeface="Symbol" charset="2"/>
              </a:rPr>
              <a:t> </a:t>
            </a:r>
            <a:r>
              <a:rPr lang="en-US"/>
              <a:t>O(N</a:t>
            </a:r>
            <a:r>
              <a:rPr lang="en-US" baseline="30000"/>
              <a:t>2</a:t>
            </a:r>
            <a:r>
              <a:rPr lang="en-US"/>
              <a:t>) capacitance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Good: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O(1) long wires </a:t>
            </a:r>
            <a:r>
              <a:rPr lang="en-US">
                <a:sym typeface="Symbol" charset="2"/>
              </a:rPr>
              <a:t> </a:t>
            </a:r>
            <a:r>
              <a:rPr lang="en-US"/>
              <a:t>O(N) capacitance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7A71B-81DB-FE46-81D8-F84E5637424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2450" y="-400050"/>
            <a:ext cx="1278890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28511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latin typeface="+mn-lt"/>
              </a:rPr>
              <a:t>Manhattan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0"/>
            <a:ext cx="3435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577C7-59D9-5E49-9C72-D5879E1DCF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 dirty="0" smtClean="0"/>
              <a:t>Manhattan Distance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 and Vertical Routing: Manhattan </a:t>
            </a:r>
            <a:r>
              <a:rPr lang="en-US" dirty="0"/>
              <a:t>distance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   |</a:t>
            </a:r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-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|+|Y</a:t>
            </a:r>
            <a:r>
              <a:rPr lang="en-US" baseline="-25000" dirty="0" err="1"/>
              <a:t>i</a:t>
            </a:r>
            <a:r>
              <a:rPr lang="en-US" dirty="0" err="1"/>
              <a:t>-Y</a:t>
            </a:r>
            <a:r>
              <a:rPr lang="en-US" baseline="-25000" dirty="0" err="1"/>
              <a:t>j</a:t>
            </a:r>
            <a:r>
              <a:rPr lang="en-US" dirty="0" smtClean="0"/>
              <a:t>|</a:t>
            </a:r>
          </a:p>
          <a:p>
            <a:r>
              <a:rPr lang="en-US" dirty="0" smtClean="0"/>
              <a:t>Contrast:</a:t>
            </a:r>
            <a:br>
              <a:rPr lang="en-US" dirty="0" smtClean="0"/>
            </a:br>
            <a:r>
              <a:rPr lang="en-US" dirty="0" smtClean="0"/>
              <a:t> Euclidean distance</a:t>
            </a:r>
          </a:p>
          <a:p>
            <a:pPr lvl="1"/>
            <a:endParaRPr lang="en-US" dirty="0" smtClean="0"/>
          </a:p>
        </p:txBody>
      </p:sp>
      <p:pic>
        <p:nvPicPr>
          <p:cNvPr id="28679" name="Picture 4" descr="mesh_gener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971800"/>
            <a:ext cx="3352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4876800"/>
          <a:ext cx="4021667" cy="952500"/>
        </p:xfrm>
        <a:graphic>
          <a:graphicData uri="http://schemas.openxmlformats.org/presentationml/2006/ole">
            <p:oleObj spid="_x0000_s123906" name="Equation" r:id="rId5" imgW="14478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52CA-5498-924B-80B6-B10EACD684A6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place everything close?</a:t>
            </a:r>
          </a:p>
        </p:txBody>
      </p:sp>
      <p:pic>
        <p:nvPicPr>
          <p:cNvPr id="11268" name="Picture 4" descr="sites_at_d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76600"/>
            <a:ext cx="33147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AAF2-9E12-1140-A316-DA48B709D36F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Consider a complete tree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nand2’s, no </a:t>
            </a:r>
            <a:r>
              <a:rPr lang="en-US" dirty="0" err="1"/>
              <a:t>fanout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 nodes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Logical circuit depth?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Circuit Area?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Side Length?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Average wire length between </a:t>
            </a:r>
            <a:r>
              <a:rPr lang="en-US" dirty="0" err="1">
                <a:solidFill>
                  <a:srgbClr val="FF6600"/>
                </a:solidFill>
              </a:rPr>
              <a:t>nand</a:t>
            </a:r>
            <a:r>
              <a:rPr lang="en-US" dirty="0">
                <a:solidFill>
                  <a:srgbClr val="FF6600"/>
                </a:solidFill>
              </a:rPr>
              <a:t> gates? (lower bound)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56C-39DE-1D40-AD91-4FF94299C1D5}" type="slidenum">
              <a:rPr lang="en-US"/>
              <a:pPr/>
              <a:t>17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“Closeness”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Try placing “everything” close</a:t>
            </a:r>
          </a:p>
        </p:txBody>
      </p:sp>
      <p:pic>
        <p:nvPicPr>
          <p:cNvPr id="12292" name="Picture 4" descr="try_close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486025"/>
            <a:ext cx="67056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5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2400 unit </a:t>
            </a:r>
            <a:r>
              <a:rPr lang="en-US" dirty="0" smtClean="0">
                <a:solidFill>
                  <a:srgbClr val="FF6600"/>
                </a:solidFill>
              </a:rPr>
              <a:t>side, </a:t>
            </a:r>
            <a:r>
              <a:rPr lang="en-US" dirty="0" smtClean="0">
                <a:solidFill>
                  <a:srgbClr val="FF6600"/>
                </a:solidFill>
              </a:rPr>
              <a:t>4 unit </a:t>
            </a:r>
            <a:r>
              <a:rPr lang="en-US" dirty="0" smtClean="0">
                <a:solidFill>
                  <a:srgbClr val="FF6600"/>
                </a:solidFill>
              </a:rPr>
              <a:t>×</a:t>
            </a:r>
            <a:r>
              <a:rPr lang="en-US" dirty="0" smtClean="0">
                <a:solidFill>
                  <a:srgbClr val="FF6600"/>
                </a:solidFill>
              </a:rPr>
              <a:t>  unit </a:t>
            </a:r>
            <a:r>
              <a:rPr lang="en-US" dirty="0" smtClean="0">
                <a:solidFill>
                  <a:srgbClr val="FF6600"/>
                </a:solidFill>
              </a:rPr>
              <a:t>gates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Wire </a:t>
            </a:r>
            <a:r>
              <a:rPr lang="en-US" dirty="0" smtClean="0">
                <a:solidFill>
                  <a:srgbClr val="FF6600"/>
                </a:solidFill>
              </a:rPr>
              <a:t>length lower bound?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C1D07-6B45-1B4C-A6A6-CC5792DA477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264025"/>
            <a:ext cx="50990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</a:t>
            </a:r>
            <a:r>
              <a:rPr lang="en-US" dirty="0" err="1" smtClean="0"/>
              <a:t>Preclass</a:t>
            </a:r>
            <a:r>
              <a:rPr lang="en-US" dirty="0" smtClean="0"/>
              <a:t> </a:t>
            </a:r>
            <a:r>
              <a:rPr lang="en-US" dirty="0" smtClean="0"/>
              <a:t>5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114800"/>
          </a:xfrm>
        </p:spPr>
        <p:txBody>
          <a:bodyPr/>
          <a:lstStyle/>
          <a:p>
            <a:r>
              <a:rPr lang="en-US" sz="2800" smtClean="0"/>
              <a:t>What’s minimum length for longest wires?</a:t>
            </a:r>
          </a:p>
          <a:p>
            <a:endParaRPr lang="en-US" sz="2800" smtClean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029200" y="281940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471" name="Text Box 56"/>
          <p:cNvSpPr txBox="1">
            <a:spLocks noChangeArrowheads="1"/>
          </p:cNvSpPr>
          <p:nvPr/>
        </p:nvSpPr>
        <p:spPr bwMode="auto">
          <a:xfrm>
            <a:off x="7010400" y="5562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5A7-E870-C848-A913-4F29338EBEEF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 Placement </a:t>
            </a:r>
            <a:r>
              <a:rPr lang="en-US" dirty="0"/>
              <a:t>Problem</a:t>
            </a:r>
          </a:p>
          <a:p>
            <a:r>
              <a:rPr lang="en-US" dirty="0" err="1"/>
              <a:t>Partitioning</a:t>
            </a:r>
            <a:r>
              <a:rPr lang="en-US" dirty="0" err="1">
                <a:sym typeface="Wingdings" charset="2"/>
              </a:rPr>
              <a:t>Placement</a:t>
            </a:r>
            <a:endParaRPr lang="en-US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Quadrisection</a:t>
            </a:r>
            <a:endParaRPr lang="en-US" dirty="0">
              <a:sym typeface="Wingdings" charset="2"/>
            </a:endParaRPr>
          </a:p>
          <a:p>
            <a:r>
              <a:rPr lang="en-US" dirty="0">
                <a:sym typeface="Wingdings" charset="2"/>
              </a:rPr>
              <a:t>Refinement 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Behavioral </a:t>
              </a:r>
            </a:p>
            <a:p>
              <a:pPr algn="ctr"/>
              <a:r>
                <a:rPr lang="en-US">
                  <a:ea typeface="Arial" charset="0"/>
                  <a:cs typeface="Arial" charset="0"/>
                </a:rPr>
                <a:t>(C, MATLAB, …)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RTL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Gate Netlist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Layout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ea typeface="Arial" charset="0"/>
                  <a:cs typeface="Arial" charset="0"/>
                </a:rPr>
                <a:t>Masks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790" y="631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charset="0"/>
                  <a:cs typeface="Arial" charset="0"/>
                </a:rPr>
                <a:t>Arch. Select</a:t>
              </a:r>
            </a:p>
            <a:p>
              <a:r>
                <a:rPr lang="en-US" sz="2000">
                  <a:ea typeface="Arial" charset="0"/>
                  <a:cs typeface="Arial" charset="0"/>
                </a:rPr>
                <a:t>Schedule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799" y="1296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charset="0"/>
                  <a:cs typeface="Arial" charset="0"/>
                </a:rPr>
                <a:t>FSM assign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Arial" charset="0"/>
                  <a:cs typeface="Arial" charset="0"/>
                </a:rPr>
                <a:t>Two-level, </a:t>
              </a:r>
            </a:p>
            <a:p>
              <a:r>
                <a:rPr lang="en-US" sz="2000" dirty="0">
                  <a:ea typeface="Arial" charset="0"/>
                  <a:cs typeface="Arial" charset="0"/>
                </a:rPr>
                <a:t>Multilevel opt.</a:t>
              </a:r>
            </a:p>
            <a:p>
              <a:r>
                <a:rPr lang="en-US" sz="2000" dirty="0">
                  <a:solidFill>
                    <a:schemeClr val="tx2"/>
                  </a:solidFill>
                  <a:ea typeface="Arial" charset="0"/>
                  <a:cs typeface="Arial" charset="0"/>
                </a:rPr>
                <a:t>Covering</a:t>
              </a:r>
            </a:p>
            <a:p>
              <a:r>
                <a:rPr lang="en-US" sz="2000" dirty="0">
                  <a:ea typeface="Arial" charset="0"/>
                  <a:cs typeface="Arial" charset="0"/>
                </a:rPr>
                <a:t>Retiming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838" y="2599"/>
              <a:ext cx="78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ea typeface="Arial" charset="0"/>
                  <a:cs typeface="Arial" charset="0"/>
                </a:rPr>
                <a:t>Placement</a:t>
              </a:r>
            </a:p>
            <a:p>
              <a:r>
                <a:rPr lang="en-US" sz="2000" dirty="0">
                  <a:ea typeface="Arial" charset="0"/>
                  <a:cs typeface="Arial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324B2-79C5-4747-AF6F-BC66393C56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34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Generalizing </a:t>
            </a:r>
            <a:br>
              <a:rPr lang="en-US" smtClean="0"/>
            </a:br>
            <a:r>
              <a:rPr lang="en-US" smtClean="0"/>
              <a:t>Interconnect Lengths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114800"/>
          </a:xfrm>
        </p:spPr>
        <p:txBody>
          <a:bodyPr/>
          <a:lstStyle/>
          <a:p>
            <a:r>
              <a:rPr lang="en-US" sz="2800" dirty="0" smtClean="0"/>
              <a:t>P&gt;0.5</a:t>
            </a:r>
          </a:p>
          <a:p>
            <a:r>
              <a:rPr lang="en-US" sz="2800" dirty="0" smtClean="0"/>
              <a:t>Side is </a:t>
            </a:r>
            <a:r>
              <a:rPr lang="en-US" sz="2800" dirty="0" smtClean="0">
                <a:sym typeface="Symbol" pitchFamily="1" charset="2"/>
              </a:rPr>
              <a:t></a:t>
            </a:r>
            <a:r>
              <a:rPr lang="en-US" sz="2800" dirty="0" smtClean="0"/>
              <a:t>(N)</a:t>
            </a:r>
          </a:p>
          <a:p>
            <a:r>
              <a:rPr lang="en-US" sz="2800" dirty="0" smtClean="0"/>
              <a:t>IO crossing it is 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p</a:t>
            </a:r>
            <a:endParaRPr lang="en-US" sz="2800" baseline="30000" dirty="0" smtClean="0"/>
          </a:p>
          <a:p>
            <a:r>
              <a:rPr lang="en-US" sz="2800" dirty="0" smtClean="0">
                <a:solidFill>
                  <a:srgbClr val="FF6600"/>
                </a:solidFill>
              </a:rPr>
              <a:t>What’s minimum length for longest wires?</a:t>
            </a:r>
          </a:p>
          <a:p>
            <a:r>
              <a:rPr lang="en-US" sz="2800" dirty="0" smtClean="0"/>
              <a:t>Implication: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Wire lengths grow at least as fast as N</a:t>
            </a:r>
            <a:r>
              <a:rPr lang="en-US" sz="2400" baseline="30000" dirty="0" smtClean="0">
                <a:ea typeface="ＭＳ Ｐゴシック" pitchFamily="1" charset="-128"/>
              </a:rPr>
              <a:t>(p-0.5)</a:t>
            </a:r>
          </a:p>
          <a:p>
            <a:endParaRPr lang="en-US" sz="2800" dirty="0" smtClean="0"/>
          </a:p>
        </p:txBody>
      </p:sp>
      <p:graphicFrame>
        <p:nvGraphicFramePr>
          <p:cNvPr id="101427" name="Object 3"/>
          <p:cNvGraphicFramePr>
            <a:graphicFrameLocks noChangeAspect="1"/>
          </p:cNvGraphicFramePr>
          <p:nvPr/>
        </p:nvGraphicFramePr>
        <p:xfrm>
          <a:off x="8420100" y="4368800"/>
          <a:ext cx="690563" cy="419100"/>
        </p:xfrm>
        <a:graphic>
          <a:graphicData uri="http://schemas.openxmlformats.org/presentationml/2006/ole">
            <p:oleObj spid="_x0000_s202754" name="Equation" r:id="rId3" imgW="266700" imgH="19050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29200" y="3322638"/>
            <a:ext cx="395288" cy="2346325"/>
            <a:chOff x="2496" y="2688"/>
            <a:chExt cx="96" cy="672"/>
          </a:xfrm>
        </p:grpSpPr>
        <p:sp>
          <p:nvSpPr>
            <p:cNvPr id="63542" name="Rectangle 4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3" name="Rectangle 5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4" name="Rectangle 6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5" name="Rectangle 7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6" name="Rectangle 8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21338" y="3322638"/>
            <a:ext cx="395287" cy="2346325"/>
            <a:chOff x="2496" y="2688"/>
            <a:chExt cx="96" cy="672"/>
          </a:xfrm>
        </p:grpSpPr>
        <p:sp>
          <p:nvSpPr>
            <p:cNvPr id="63537" name="Rectangle 11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8" name="Rectangle 12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9" name="Rectangle 13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0" name="Rectangle 14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1" name="Rectangle 15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213475" y="3322638"/>
            <a:ext cx="395288" cy="2346325"/>
            <a:chOff x="2496" y="2688"/>
            <a:chExt cx="96" cy="672"/>
          </a:xfrm>
        </p:grpSpPr>
        <p:sp>
          <p:nvSpPr>
            <p:cNvPr id="63532" name="Rectangle 17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3" name="Rectangle 18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4" name="Rectangle 19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5" name="Rectangle 20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6" name="Rectangle 21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807200" y="3322638"/>
            <a:ext cx="395288" cy="2346325"/>
            <a:chOff x="2496" y="2688"/>
            <a:chExt cx="96" cy="672"/>
          </a:xfrm>
        </p:grpSpPr>
        <p:sp>
          <p:nvSpPr>
            <p:cNvPr id="63527" name="Rectangle 23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28" name="Rectangle 24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29" name="Rectangle 25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0" name="Rectangle 26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63501" name="Line 28"/>
          <p:cNvSpPr>
            <a:spLocks noChangeShapeType="1"/>
          </p:cNvSpPr>
          <p:nvPr/>
        </p:nvSpPr>
        <p:spPr bwMode="auto">
          <a:xfrm>
            <a:off x="7596188" y="2819400"/>
            <a:ext cx="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Line 29"/>
          <p:cNvSpPr>
            <a:spLocks noChangeShapeType="1"/>
          </p:cNvSpPr>
          <p:nvPr/>
        </p:nvSpPr>
        <p:spPr bwMode="auto">
          <a:xfrm>
            <a:off x="7991475" y="332263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Line 30"/>
          <p:cNvSpPr>
            <a:spLocks noChangeShapeType="1"/>
          </p:cNvSpPr>
          <p:nvPr/>
        </p:nvSpPr>
        <p:spPr bwMode="auto">
          <a:xfrm>
            <a:off x="5819775" y="6003925"/>
            <a:ext cx="1382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819775" y="3322638"/>
            <a:ext cx="1974850" cy="334962"/>
            <a:chOff x="2688" y="2688"/>
            <a:chExt cx="480" cy="96"/>
          </a:xfrm>
        </p:grpSpPr>
        <p:sp>
          <p:nvSpPr>
            <p:cNvPr id="63524" name="Line 31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5" name="Line 32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6" name="Line 33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819775" y="3825875"/>
            <a:ext cx="1974850" cy="334963"/>
            <a:chOff x="2688" y="2688"/>
            <a:chExt cx="480" cy="96"/>
          </a:xfrm>
        </p:grpSpPr>
        <p:sp>
          <p:nvSpPr>
            <p:cNvPr id="63521" name="Line 36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2" name="Line 37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3" name="Line 38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819775" y="4327525"/>
            <a:ext cx="1974850" cy="336550"/>
            <a:chOff x="2688" y="2688"/>
            <a:chExt cx="480" cy="96"/>
          </a:xfrm>
        </p:grpSpPr>
        <p:sp>
          <p:nvSpPr>
            <p:cNvPr id="63518" name="Line 40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9" name="Line 41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0" name="Line 42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819775" y="4830763"/>
            <a:ext cx="1974850" cy="334962"/>
            <a:chOff x="2688" y="2688"/>
            <a:chExt cx="480" cy="96"/>
          </a:xfrm>
        </p:grpSpPr>
        <p:sp>
          <p:nvSpPr>
            <p:cNvPr id="63515" name="Line 44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6" name="Line 45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7" name="Line 46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819775" y="5334000"/>
            <a:ext cx="1974850" cy="334963"/>
            <a:chOff x="2688" y="2688"/>
            <a:chExt cx="480" cy="96"/>
          </a:xfrm>
        </p:grpSpPr>
        <p:sp>
          <p:nvSpPr>
            <p:cNvPr id="63512" name="Line 48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3" name="Line 49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Line 50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213475" y="1981200"/>
          <a:ext cx="2703513" cy="719138"/>
        </p:xfrm>
        <a:graphic>
          <a:graphicData uri="http://schemas.openxmlformats.org/presentationml/2006/ole">
            <p:oleObj spid="_x0000_s202755" name="Equation" r:id="rId4" imgW="647640" imgH="203040" progId="Equation.3">
              <p:embed/>
            </p:oleObj>
          </a:graphicData>
        </a:graphic>
      </p:graphicFrame>
      <p:graphicFrame>
        <p:nvGraphicFramePr>
          <p:cNvPr id="101431" name="Object 2"/>
          <p:cNvGraphicFramePr>
            <a:graphicFrameLocks noChangeAspect="1"/>
          </p:cNvGraphicFramePr>
          <p:nvPr/>
        </p:nvGraphicFramePr>
        <p:xfrm>
          <a:off x="5715000" y="6164263"/>
          <a:ext cx="1600200" cy="693737"/>
        </p:xfrm>
        <a:graphic>
          <a:graphicData uri="http://schemas.openxmlformats.org/presentationml/2006/ole">
            <p:oleObj spid="_x0000_s202756" name="Equation" r:id="rId5" imgW="469800" imgH="203040" progId="Equation.3">
              <p:embed/>
            </p:oleObj>
          </a:graphicData>
        </a:graphic>
      </p:graphicFrame>
      <p:sp>
        <p:nvSpPr>
          <p:cNvPr id="63509" name="Text Box 56"/>
          <p:cNvSpPr txBox="1">
            <a:spLocks noChangeArrowheads="1"/>
          </p:cNvSpPr>
          <p:nvPr/>
        </p:nvSpPr>
        <p:spPr bwMode="auto">
          <a:xfrm>
            <a:off x="7010400" y="5562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2133600" y="2438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4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324B2-79C5-4747-AF6F-BC66393C56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34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Generalizing </a:t>
            </a:r>
            <a:br>
              <a:rPr lang="en-US" smtClean="0"/>
            </a:br>
            <a:r>
              <a:rPr lang="en-US" smtClean="0"/>
              <a:t>Interconnect Lengths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114800"/>
          </a:xfrm>
        </p:spPr>
        <p:txBody>
          <a:bodyPr/>
          <a:lstStyle/>
          <a:p>
            <a:r>
              <a:rPr lang="en-US" dirty="0" smtClean="0"/>
              <a:t>Large cut widths</a:t>
            </a:r>
          </a:p>
          <a:p>
            <a:pPr lvl="1">
              <a:buNone/>
            </a:pPr>
            <a:r>
              <a:rPr lang="en-US" sz="3200" dirty="0" smtClean="0"/>
              <a:t>       </a:t>
            </a:r>
            <a:r>
              <a:rPr lang="en-US" sz="3200" b="1" dirty="0" smtClean="0">
                <a:solidFill>
                  <a:srgbClr val="0000FF"/>
                </a:solidFill>
              </a:rPr>
              <a:t>imply</a:t>
            </a:r>
            <a:r>
              <a:rPr lang="en-US" sz="3200" dirty="0" smtClean="0"/>
              <a:t> long wires</a:t>
            </a:r>
          </a:p>
          <a:p>
            <a:endParaRPr lang="en-US" sz="2800" dirty="0" smtClean="0"/>
          </a:p>
        </p:txBody>
      </p:sp>
      <p:graphicFrame>
        <p:nvGraphicFramePr>
          <p:cNvPr id="101427" name="Object 3"/>
          <p:cNvGraphicFramePr>
            <a:graphicFrameLocks noChangeAspect="1"/>
          </p:cNvGraphicFramePr>
          <p:nvPr/>
        </p:nvGraphicFramePr>
        <p:xfrm>
          <a:off x="8420100" y="4368800"/>
          <a:ext cx="690563" cy="419100"/>
        </p:xfrm>
        <a:graphic>
          <a:graphicData uri="http://schemas.openxmlformats.org/presentationml/2006/ole">
            <p:oleObj spid="_x0000_s203778" name="Equation" r:id="rId3" imgW="266700" imgH="19050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29200" y="3322638"/>
            <a:ext cx="395288" cy="2346325"/>
            <a:chOff x="2496" y="2688"/>
            <a:chExt cx="96" cy="672"/>
          </a:xfrm>
        </p:grpSpPr>
        <p:sp>
          <p:nvSpPr>
            <p:cNvPr id="63542" name="Rectangle 4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3" name="Rectangle 5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4" name="Rectangle 6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5" name="Rectangle 7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6" name="Rectangle 8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21338" y="3322638"/>
            <a:ext cx="395287" cy="2346325"/>
            <a:chOff x="2496" y="2688"/>
            <a:chExt cx="96" cy="672"/>
          </a:xfrm>
        </p:grpSpPr>
        <p:sp>
          <p:nvSpPr>
            <p:cNvPr id="63537" name="Rectangle 11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8" name="Rectangle 12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9" name="Rectangle 13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0" name="Rectangle 14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41" name="Rectangle 15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213475" y="3322638"/>
            <a:ext cx="395288" cy="2346325"/>
            <a:chOff x="2496" y="2688"/>
            <a:chExt cx="96" cy="672"/>
          </a:xfrm>
        </p:grpSpPr>
        <p:sp>
          <p:nvSpPr>
            <p:cNvPr id="63532" name="Rectangle 17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3" name="Rectangle 18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4" name="Rectangle 19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5" name="Rectangle 20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6" name="Rectangle 21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807200" y="3322638"/>
            <a:ext cx="395288" cy="2346325"/>
            <a:chOff x="2496" y="2688"/>
            <a:chExt cx="96" cy="672"/>
          </a:xfrm>
        </p:grpSpPr>
        <p:sp>
          <p:nvSpPr>
            <p:cNvPr id="63527" name="Rectangle 23"/>
            <p:cNvSpPr>
              <a:spLocks noChangeArrowheads="1"/>
            </p:cNvSpPr>
            <p:nvPr/>
          </p:nvSpPr>
          <p:spPr bwMode="auto">
            <a:xfrm>
              <a:off x="2496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28" name="Rectangle 24"/>
            <p:cNvSpPr>
              <a:spLocks noChangeArrowheads="1"/>
            </p:cNvSpPr>
            <p:nvPr/>
          </p:nvSpPr>
          <p:spPr bwMode="auto">
            <a:xfrm>
              <a:off x="2496" y="283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29" name="Rectangle 25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0" name="Rectangle 26"/>
            <p:cNvSpPr>
              <a:spLocks noChangeArrowheads="1"/>
            </p:cNvSpPr>
            <p:nvPr/>
          </p:nvSpPr>
          <p:spPr bwMode="auto">
            <a:xfrm>
              <a:off x="2496" y="312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63501" name="Line 28"/>
          <p:cNvSpPr>
            <a:spLocks noChangeShapeType="1"/>
          </p:cNvSpPr>
          <p:nvPr/>
        </p:nvSpPr>
        <p:spPr bwMode="auto">
          <a:xfrm>
            <a:off x="7596188" y="2819400"/>
            <a:ext cx="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Line 29"/>
          <p:cNvSpPr>
            <a:spLocks noChangeShapeType="1"/>
          </p:cNvSpPr>
          <p:nvPr/>
        </p:nvSpPr>
        <p:spPr bwMode="auto">
          <a:xfrm>
            <a:off x="7991475" y="332263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Line 30"/>
          <p:cNvSpPr>
            <a:spLocks noChangeShapeType="1"/>
          </p:cNvSpPr>
          <p:nvPr/>
        </p:nvSpPr>
        <p:spPr bwMode="auto">
          <a:xfrm>
            <a:off x="5819775" y="6003925"/>
            <a:ext cx="1382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819775" y="3322638"/>
            <a:ext cx="1974850" cy="334962"/>
            <a:chOff x="2688" y="2688"/>
            <a:chExt cx="480" cy="96"/>
          </a:xfrm>
        </p:grpSpPr>
        <p:sp>
          <p:nvSpPr>
            <p:cNvPr id="63524" name="Line 31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5" name="Line 32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6" name="Line 33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819775" y="3825875"/>
            <a:ext cx="1974850" cy="334963"/>
            <a:chOff x="2688" y="2688"/>
            <a:chExt cx="480" cy="96"/>
          </a:xfrm>
        </p:grpSpPr>
        <p:sp>
          <p:nvSpPr>
            <p:cNvPr id="63521" name="Line 36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2" name="Line 37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3" name="Line 38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819775" y="4327525"/>
            <a:ext cx="1974850" cy="336550"/>
            <a:chOff x="2688" y="2688"/>
            <a:chExt cx="480" cy="96"/>
          </a:xfrm>
        </p:grpSpPr>
        <p:sp>
          <p:nvSpPr>
            <p:cNvPr id="63518" name="Line 40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9" name="Line 41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0" name="Line 42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819775" y="4830763"/>
            <a:ext cx="1974850" cy="334962"/>
            <a:chOff x="2688" y="2688"/>
            <a:chExt cx="480" cy="96"/>
          </a:xfrm>
        </p:grpSpPr>
        <p:sp>
          <p:nvSpPr>
            <p:cNvPr id="63515" name="Line 44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6" name="Line 45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7" name="Line 46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819775" y="5334000"/>
            <a:ext cx="1974850" cy="334963"/>
            <a:chOff x="2688" y="2688"/>
            <a:chExt cx="480" cy="96"/>
          </a:xfrm>
        </p:grpSpPr>
        <p:sp>
          <p:nvSpPr>
            <p:cNvPr id="63512" name="Line 48"/>
            <p:cNvSpPr>
              <a:spLocks noChangeShapeType="1"/>
            </p:cNvSpPr>
            <p:nvPr/>
          </p:nvSpPr>
          <p:spPr bwMode="auto">
            <a:xfrm>
              <a:off x="2976" y="2736"/>
              <a:ext cx="192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3" name="Line 49"/>
            <p:cNvSpPr>
              <a:spLocks noChangeShapeType="1"/>
            </p:cNvSpPr>
            <p:nvPr/>
          </p:nvSpPr>
          <p:spPr bwMode="auto">
            <a:xfrm>
              <a:off x="2832" y="2688"/>
              <a:ext cx="33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Line 50"/>
            <p:cNvSpPr>
              <a:spLocks noChangeShapeType="1"/>
            </p:cNvSpPr>
            <p:nvPr/>
          </p:nvSpPr>
          <p:spPr bwMode="auto">
            <a:xfrm>
              <a:off x="2688" y="2784"/>
              <a:ext cx="48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213475" y="1981200"/>
          <a:ext cx="2703513" cy="719138"/>
        </p:xfrm>
        <a:graphic>
          <a:graphicData uri="http://schemas.openxmlformats.org/presentationml/2006/ole">
            <p:oleObj spid="_x0000_s203779" name="Equation" r:id="rId4" imgW="647640" imgH="203040" progId="Equation.3">
              <p:embed/>
            </p:oleObj>
          </a:graphicData>
        </a:graphic>
      </p:graphicFrame>
      <p:graphicFrame>
        <p:nvGraphicFramePr>
          <p:cNvPr id="101431" name="Object 2"/>
          <p:cNvGraphicFramePr>
            <a:graphicFrameLocks noChangeAspect="1"/>
          </p:cNvGraphicFramePr>
          <p:nvPr/>
        </p:nvGraphicFramePr>
        <p:xfrm>
          <a:off x="5715000" y="6164263"/>
          <a:ext cx="1600200" cy="693737"/>
        </p:xfrm>
        <a:graphic>
          <a:graphicData uri="http://schemas.openxmlformats.org/presentationml/2006/ole">
            <p:oleObj spid="_x0000_s203780" name="Equation" r:id="rId5" imgW="469800" imgH="203040" progId="Equation.3">
              <p:embed/>
            </p:oleObj>
          </a:graphicData>
        </a:graphic>
      </p:graphicFrame>
      <p:sp>
        <p:nvSpPr>
          <p:cNvPr id="63509" name="Text Box 56"/>
          <p:cNvSpPr txBox="1">
            <a:spLocks noChangeArrowheads="1"/>
          </p:cNvSpPr>
          <p:nvPr/>
        </p:nvSpPr>
        <p:spPr bwMode="auto">
          <a:xfrm>
            <a:off x="7010400" y="5562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0703-F989-D548-802B-0B57849CE1FF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Placement Problem Characteristics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Familiar</a:t>
            </a:r>
          </a:p>
          <a:p>
            <a:pPr lvl="1"/>
            <a:r>
              <a:rPr lang="en-US"/>
              <a:t>NP Complete</a:t>
            </a:r>
          </a:p>
          <a:p>
            <a:pPr lvl="1"/>
            <a:r>
              <a:rPr lang="en-US"/>
              <a:t>local, greedy not work</a:t>
            </a:r>
          </a:p>
          <a:p>
            <a:pPr lvl="1"/>
            <a:r>
              <a:rPr lang="en-US"/>
              <a:t>greedy gets stuck in local minima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44B4-9ACA-5B42-B991-BF542A66562D}" type="slidenum">
              <a:rPr lang="en-US"/>
              <a:pPr/>
              <a:t>23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Constructive Placement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674E-6CDB-DB44-B681-8EC845A85C8E}" type="slidenum">
              <a:rPr lang="en-US"/>
              <a:pPr/>
              <a:t>24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114800"/>
          </a:xfrm>
        </p:spPr>
        <p:txBody>
          <a:bodyPr/>
          <a:lstStyle/>
          <a:p>
            <a:r>
              <a:rPr lang="en-US" dirty="0"/>
              <a:t>Partition (bisect) to define halves of chip</a:t>
            </a:r>
          </a:p>
          <a:p>
            <a:pPr lvl="1"/>
            <a:r>
              <a:rPr lang="en-US" sz="3200" dirty="0"/>
              <a:t>minimize wire crossing</a:t>
            </a:r>
          </a:p>
          <a:p>
            <a:r>
              <a:rPr lang="en-US" dirty="0" err="1"/>
              <a:t>Recurse</a:t>
            </a:r>
            <a:r>
              <a:rPr lang="en-US" dirty="0"/>
              <a:t> to refine </a:t>
            </a:r>
          </a:p>
          <a:p>
            <a:r>
              <a:rPr lang="en-US" dirty="0"/>
              <a:t>When get down to single component, done</a:t>
            </a:r>
          </a:p>
          <a:p>
            <a:endParaRPr lang="en-US" dirty="0"/>
          </a:p>
        </p:txBody>
      </p:sp>
      <p:pic>
        <p:nvPicPr>
          <p:cNvPr id="14340" name="Picture 4" descr="recurse_bis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48150"/>
            <a:ext cx="4848225" cy="260985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553200" y="4495800"/>
            <a:ext cx="2133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620000" y="4495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620000" y="5486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8153400" y="5486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620000" y="609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19B-2175-6A41-A3A5-56882FE986F3}" type="slidenum">
              <a:rPr lang="en-US"/>
              <a:pPr/>
              <a:t>25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Adequate?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Does recursive bisection capture the primary constraints of two-dimensional placement?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0B16-C78A-5746-8B84-181CA3405122}" type="slidenum">
              <a:rPr lang="en-US"/>
              <a:pPr/>
              <a:t>26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Greedy, top-down cuts</a:t>
            </a:r>
          </a:p>
          <a:p>
            <a:pPr lvl="1"/>
            <a:r>
              <a:rPr lang="en-US"/>
              <a:t>maybe better pay cost early?</a:t>
            </a:r>
          </a:p>
          <a:p>
            <a:r>
              <a:rPr lang="en-US"/>
              <a:t>Two-dimensional problem</a:t>
            </a:r>
          </a:p>
          <a:p>
            <a:pPr lvl="1"/>
            <a:r>
              <a:rPr lang="en-US" sz="2400"/>
              <a:t>(often) no real cost difference between H and V cuts</a:t>
            </a:r>
          </a:p>
          <a:p>
            <a:r>
              <a:rPr lang="en-US"/>
              <a:t>Interaction between subtrees</a:t>
            </a:r>
          </a:p>
          <a:p>
            <a:pPr lvl="1"/>
            <a:r>
              <a:rPr lang="en-US"/>
              <a:t>not modeled by recursive bisect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Think of this (right) as logical graph.</a:t>
            </a:r>
          </a:p>
          <a:p>
            <a:r>
              <a:rPr lang="en-US" dirty="0" smtClean="0"/>
              <a:t>Assume we find the </a:t>
            </a:r>
            <a:r>
              <a:rPr lang="en-US" dirty="0" smtClean="0"/>
              <a:t>“right” bisection (shown)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Where </a:t>
            </a:r>
            <a:r>
              <a:rPr lang="en-US" dirty="0" smtClean="0">
                <a:solidFill>
                  <a:srgbClr val="FF6600"/>
                </a:solidFill>
              </a:rPr>
              <a:t>do A and B go?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recursive partitioning enforce/encourage this?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C6DE-FC54-E04C-994D-84F061160D1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33600"/>
            <a:ext cx="3898900" cy="3898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rot="16200000" flipH="1">
            <a:off x="4229100" y="4076700"/>
            <a:ext cx="47244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 flipH="1">
            <a:off x="6172200" y="35814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705600" y="3581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BA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86C-92B0-E94D-B351-1C2819A6F960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819400" y="1981200"/>
            <a:ext cx="3429000" cy="3733800"/>
            <a:chOff x="1296" y="1104"/>
            <a:chExt cx="2160" cy="2352"/>
          </a:xfrm>
        </p:grpSpPr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2544" y="1104"/>
              <a:ext cx="912" cy="235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296" y="1104"/>
              <a:ext cx="912" cy="235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1440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2688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1440" y="2496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2688" y="2496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016" y="172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016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016" y="1728"/>
              <a:ext cx="6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V="1">
              <a:off x="2016" y="1728"/>
              <a:ext cx="6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976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CB72-62F2-BF46-BFA6-06E07272B174}" type="slidenum">
              <a:rPr lang="en-US"/>
              <a:pPr/>
              <a:t>29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066800" y="2057400"/>
            <a:ext cx="2895600" cy="2590800"/>
            <a:chOff x="1920" y="1584"/>
            <a:chExt cx="1824" cy="1632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1920" y="1584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3168" y="1584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1920" y="26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496" y="187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496" y="292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3456" y="21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2256" y="21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974725" y="5068888"/>
            <a:ext cx="184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Ideal split</a:t>
            </a:r>
          </a:p>
          <a:p>
            <a:r>
              <a:rPr lang="en-US">
                <a:latin typeface="Helvetica" charset="0"/>
              </a:rPr>
              <a:t> (not typical)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029200" y="2057400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7010400" y="2057400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5029200" y="3733800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7010400" y="3733800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7467600" y="2971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5562600" y="2971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5943600" y="2514600"/>
            <a:ext cx="1066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943600" y="2514600"/>
            <a:ext cx="1066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638675" y="5068888"/>
            <a:ext cx="4167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“Equivalent” split</a:t>
            </a:r>
          </a:p>
          <a:p>
            <a:r>
              <a:rPr lang="en-US">
                <a:latin typeface="Helvetica" charset="0"/>
              </a:rPr>
              <a:t>  ignoring external constraints</a:t>
            </a:r>
          </a:p>
          <a:p>
            <a:r>
              <a:rPr lang="en-US">
                <a:latin typeface="Helvetica" charset="0"/>
              </a:rPr>
              <a:t>Practically -- makes all H</a:t>
            </a:r>
          </a:p>
          <a:p>
            <a:r>
              <a:rPr lang="en-US">
                <a:latin typeface="Helvetica" charset="0"/>
              </a:rPr>
              <a:t>  cuts also be V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2292-E221-E145-822C-F437B617FD79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r>
              <a:rPr lang="en-US" b="1" dirty="0"/>
              <a:t>Problem</a:t>
            </a:r>
            <a:r>
              <a:rPr lang="en-US" dirty="0"/>
              <a:t>: Pick locations for all building blocks</a:t>
            </a:r>
          </a:p>
          <a:p>
            <a:pPr lvl="1"/>
            <a:r>
              <a:rPr lang="en-US" dirty="0"/>
              <a:t>minimizing energy, delay, area</a:t>
            </a:r>
          </a:p>
          <a:p>
            <a:pPr lvl="1"/>
            <a:r>
              <a:rPr lang="en-US" dirty="0"/>
              <a:t>really:</a:t>
            </a:r>
          </a:p>
          <a:p>
            <a:pPr lvl="2"/>
            <a:r>
              <a:rPr lang="en-US" dirty="0"/>
              <a:t>minimize wire length</a:t>
            </a:r>
          </a:p>
          <a:p>
            <a:pPr lvl="2"/>
            <a:r>
              <a:rPr lang="en-US" dirty="0"/>
              <a:t>minimize channel density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B25F-8B0D-2745-9B76-BFC3EB48C733}" type="slidenum">
              <a:rPr lang="en-US"/>
              <a:pPr/>
              <a:t>30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819400" y="1981200"/>
            <a:ext cx="3429000" cy="3733800"/>
            <a:chOff x="1296" y="1104"/>
            <a:chExt cx="2160" cy="2352"/>
          </a:xfrm>
        </p:grpSpPr>
        <p:sp>
          <p:nvSpPr>
            <p:cNvPr id="19460" name="Oval 4"/>
            <p:cNvSpPr>
              <a:spLocks noChangeArrowheads="1"/>
            </p:cNvSpPr>
            <p:nvPr/>
          </p:nvSpPr>
          <p:spPr bwMode="auto">
            <a:xfrm>
              <a:off x="2544" y="1104"/>
              <a:ext cx="912" cy="235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1296" y="1104"/>
              <a:ext cx="912" cy="235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1440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2688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440" y="2496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2688" y="2496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2016" y="172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2016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2016" y="1728"/>
              <a:ext cx="6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V="1">
              <a:off x="2016" y="1728"/>
              <a:ext cx="6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2976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81400" y="2743200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4267200" y="22098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33528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3124200" y="22098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3124200" y="2743200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6FD4-5F0C-DE4C-AD11-69BC75DD42D2}" type="slidenum">
              <a:rPr lang="en-US"/>
              <a:pPr/>
              <a:t>31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/>
              <a:t>Need to keep track of where things are </a:t>
            </a:r>
          </a:p>
          <a:p>
            <a:pPr lvl="1"/>
            <a:r>
              <a:rPr lang="en-US"/>
              <a:t>outside of current partition</a:t>
            </a:r>
          </a:p>
          <a:p>
            <a:pPr lvl="1"/>
            <a:r>
              <a:rPr lang="en-US"/>
              <a:t>include costs induced by above</a:t>
            </a:r>
          </a:p>
          <a:p>
            <a:r>
              <a:rPr lang="en-US"/>
              <a:t>…but don’t necessarily know where things are</a:t>
            </a:r>
          </a:p>
          <a:p>
            <a:pPr lvl="1"/>
            <a:r>
              <a:rPr lang="en-US"/>
              <a:t>still solving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BC4-A5A7-A64B-B2A8-6D9819984CF7}" type="slidenum">
              <a:rPr lang="en-US"/>
              <a:pPr/>
              <a:t>32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Improvement: Ordered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/>
              <a:t>Order operations</a:t>
            </a:r>
          </a:p>
          <a:p>
            <a:r>
              <a:rPr lang="en-US"/>
              <a:t>Keep track of existing solution</a:t>
            </a:r>
          </a:p>
          <a:p>
            <a:r>
              <a:rPr lang="en-US"/>
              <a:t>Use to constrain or pass costs to next subproblem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5791200" y="4267200"/>
            <a:ext cx="2438400" cy="2438400"/>
            <a:chOff x="3648" y="2688"/>
            <a:chExt cx="1536" cy="1536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3648" y="2688"/>
              <a:ext cx="1536" cy="1536"/>
              <a:chOff x="1296" y="1104"/>
              <a:chExt cx="2160" cy="2352"/>
            </a:xfrm>
          </p:grpSpPr>
          <p:sp>
            <p:nvSpPr>
              <p:cNvPr id="21510" name="Oval 6"/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912" cy="235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1" name="Oval 7"/>
              <p:cNvSpPr>
                <a:spLocks noChangeArrowheads="1"/>
              </p:cNvSpPr>
              <p:nvPr/>
            </p:nvSpPr>
            <p:spPr bwMode="auto">
              <a:xfrm>
                <a:off x="1296" y="1104"/>
                <a:ext cx="912" cy="235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4" name="Oval 10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5" name="Oval 11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/>
                  <a:t>B</a:t>
                </a:r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2016" y="172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2016" y="2784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>
                <a:off x="2016" y="1728"/>
                <a:ext cx="67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 flipV="1">
                <a:off x="2016" y="1728"/>
                <a:ext cx="67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1776" y="2016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3989" y="3284"/>
              <a:ext cx="0" cy="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160" y="3096"/>
              <a:ext cx="478" cy="68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V="1">
              <a:off x="4160" y="3096"/>
              <a:ext cx="478" cy="68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4676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A778-4909-144D-825D-70ADB72629AE}" type="slidenum">
              <a:rPr lang="en-US"/>
              <a:pPr/>
              <a:t>33</a:t>
            </a:fld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V="1">
            <a:off x="6400800" y="5638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6324600" y="5562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 flipV="1">
            <a:off x="6096000" y="5562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 flipH="1" flipV="1">
            <a:off x="6477000" y="4191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H="1" flipV="1">
            <a:off x="6324600" y="4343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6248400" y="4267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 flipH="1">
            <a:off x="6019800" y="4267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Improvement: Ordered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/>
              <a:t>Order operations</a:t>
            </a:r>
          </a:p>
          <a:p>
            <a:r>
              <a:rPr lang="en-US"/>
              <a:t>Keep track of existing solution</a:t>
            </a:r>
          </a:p>
          <a:p>
            <a:r>
              <a:rPr lang="en-US"/>
              <a:t>Use to constrain or pass costs to next subproblem</a:t>
            </a:r>
          </a:p>
          <a:p>
            <a:r>
              <a:rPr lang="en-US"/>
              <a:t>Flow cut</a:t>
            </a:r>
          </a:p>
          <a:p>
            <a:pPr lvl="1"/>
            <a:r>
              <a:rPr lang="en-US"/>
              <a:t>use existing in src/sink</a:t>
            </a:r>
          </a:p>
          <a:p>
            <a:pPr lvl="1"/>
            <a:r>
              <a:rPr lang="en-US"/>
              <a:t>A nets = src, B nets = sink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199313" y="4267200"/>
            <a:ext cx="1030287" cy="2438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7362825" y="4614863"/>
            <a:ext cx="649288" cy="598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62825" y="5710238"/>
            <a:ext cx="649288" cy="596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6477000" y="4191000"/>
            <a:ext cx="88582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477000" y="6008688"/>
            <a:ext cx="885825" cy="46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7688263" y="5213350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4676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6096000" y="3962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S</a:t>
            </a:r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6096000" y="6248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T</a:t>
            </a:r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5791200" y="4876800"/>
            <a:ext cx="1371600" cy="1066800"/>
          </a:xfrm>
          <a:prstGeom prst="cloudCallout">
            <a:avLst>
              <a:gd name="adj1" fmla="val -45833"/>
              <a:gd name="adj2" fmla="val 614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252" name="Oval 28"/>
          <p:cNvSpPr>
            <a:spLocks noChangeArrowheads="1"/>
          </p:cNvSpPr>
          <p:nvPr/>
        </p:nvSpPr>
        <p:spPr bwMode="auto">
          <a:xfrm>
            <a:off x="5775325" y="5807075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B0CF-C7D9-E449-998B-618356F1AFCC}" type="slidenum">
              <a:rPr lang="en-US"/>
              <a:pPr/>
              <a:t>34</a:t>
            </a:fld>
            <a:endParaRPr lang="en-US"/>
          </a:p>
        </p:txBody>
      </p:sp>
      <p:sp>
        <p:nvSpPr>
          <p:cNvPr id="54274" name="Line 2"/>
          <p:cNvSpPr>
            <a:spLocks noChangeShapeType="1"/>
          </p:cNvSpPr>
          <p:nvPr/>
        </p:nvSpPr>
        <p:spPr bwMode="auto">
          <a:xfrm flipV="1">
            <a:off x="6400800" y="5638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 flipV="1">
            <a:off x="6324600" y="5562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 flipV="1">
            <a:off x="6096000" y="5562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 flipV="1">
            <a:off x="6477000" y="4191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 flipV="1">
            <a:off x="6324600" y="4343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6248400" y="4267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>
            <a:off x="6019800" y="4267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Improvement: Ordered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sz="2800"/>
              <a:t>Order operations</a:t>
            </a:r>
          </a:p>
          <a:p>
            <a:r>
              <a:rPr lang="en-US" sz="2800"/>
              <a:t>Keep track of existing solution</a:t>
            </a:r>
          </a:p>
          <a:p>
            <a:r>
              <a:rPr lang="en-US" sz="2800"/>
              <a:t>Use to constrain or pass costs to next subproblem</a:t>
            </a:r>
          </a:p>
          <a:p>
            <a:r>
              <a:rPr lang="en-US" sz="2800"/>
              <a:t>Flow cut</a:t>
            </a:r>
          </a:p>
          <a:p>
            <a:pPr lvl="1"/>
            <a:r>
              <a:rPr lang="en-US" sz="2400"/>
              <a:t>use existing in src/sink</a:t>
            </a:r>
          </a:p>
          <a:p>
            <a:pPr lvl="1"/>
            <a:r>
              <a:rPr lang="en-US" sz="2400"/>
              <a:t>A nets = src, B nets = sink</a:t>
            </a:r>
          </a:p>
          <a:p>
            <a:r>
              <a:rPr lang="en-US" sz="2800"/>
              <a:t>FM: start with fixed, </a:t>
            </a:r>
            <a:br>
              <a:rPr lang="en-US" sz="2800"/>
            </a:br>
            <a:r>
              <a:rPr lang="en-US" sz="2800"/>
              <a:t>unmovable nets for </a:t>
            </a:r>
            <a:br>
              <a:rPr lang="en-US" sz="2800"/>
            </a:br>
            <a:r>
              <a:rPr lang="en-US" sz="2800"/>
              <a:t>side-biased inputs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199313" y="4267200"/>
            <a:ext cx="1030287" cy="2438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7362825" y="4614863"/>
            <a:ext cx="649288" cy="5984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7362825" y="5710238"/>
            <a:ext cx="649288" cy="596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477000" y="4191000"/>
            <a:ext cx="88582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6477000" y="6008688"/>
            <a:ext cx="885825" cy="46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7688263" y="5213350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4676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6096000" y="3962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S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6096000" y="6248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T</a:t>
            </a: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5791200" y="4876800"/>
            <a:ext cx="1371600" cy="1066800"/>
          </a:xfrm>
          <a:prstGeom prst="cloudCallout">
            <a:avLst>
              <a:gd name="adj1" fmla="val -45833"/>
              <a:gd name="adj2" fmla="val 614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5775325" y="5807075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248-2649-534D-A1E6-3C76B7BFE1B9}" type="slidenum">
              <a:rPr lang="en-US"/>
              <a:pPr/>
              <a:t>35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Improvement: Constrain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Partition once</a:t>
            </a:r>
          </a:p>
          <a:p>
            <a:r>
              <a:rPr lang="en-US"/>
              <a:t>Constrain movement within existing partitions</a:t>
            </a:r>
          </a:p>
          <a:p>
            <a:r>
              <a:rPr lang="en-US"/>
              <a:t>Account for both H and V crossings</a:t>
            </a:r>
          </a:p>
          <a:p>
            <a:r>
              <a:rPr lang="en-US"/>
              <a:t>Partition next</a:t>
            </a:r>
          </a:p>
          <a:p>
            <a:pPr lvl="1"/>
            <a:r>
              <a:rPr lang="en-US"/>
              <a:t>(simultaneously work parallel problems)</a:t>
            </a:r>
          </a:p>
          <a:p>
            <a:pPr lvl="1"/>
            <a:r>
              <a:rPr lang="en-US"/>
              <a:t>easy modification to FM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429-2D2A-8040-852D-F4AE873C5243}" type="slidenum">
              <a:rPr lang="en-US"/>
              <a:pPr/>
              <a:t>36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 Partition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4800600" y="2362200"/>
            <a:ext cx="3429000" cy="3733800"/>
            <a:chOff x="1296" y="1104"/>
            <a:chExt cx="2160" cy="2352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2544" y="1104"/>
              <a:ext cx="912" cy="235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296" y="1104"/>
              <a:ext cx="912" cy="235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1440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688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1440" y="2496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2688" y="2496"/>
              <a:ext cx="576" cy="5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016" y="172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2016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016" y="1728"/>
              <a:ext cx="6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V="1">
              <a:off x="2016" y="1728"/>
              <a:ext cx="67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2976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85800" y="2362200"/>
            <a:ext cx="1219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057400" y="2362200"/>
            <a:ext cx="1219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85800" y="3810000"/>
            <a:ext cx="1219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057400" y="3810000"/>
            <a:ext cx="1219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33400" y="5562600"/>
            <a:ext cx="438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Solve AB and CD concurrently.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318125" y="3165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18125" y="4841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299325" y="31654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299325" y="476567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5C08-B2E2-614C-B35A-912E4D0520F0}" type="slidenum">
              <a:rPr lang="en-US"/>
              <a:pPr/>
              <a:t>37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Improvement: Quadrisect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Solve more of problem at once</a:t>
            </a:r>
          </a:p>
          <a:p>
            <a:r>
              <a:rPr lang="en-US"/>
              <a:t>Quadrisection:</a:t>
            </a:r>
          </a:p>
          <a:p>
            <a:pPr lvl="1"/>
            <a:r>
              <a:rPr lang="en-US"/>
              <a:t>partition into 4 bins simultaneously</a:t>
            </a:r>
          </a:p>
          <a:p>
            <a:pPr lvl="1"/>
            <a:r>
              <a:rPr lang="en-US"/>
              <a:t>keep track of costs all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2D72-00F7-3B4E-8546-F190824919B8}" type="slidenum">
              <a:rPr lang="en-US"/>
              <a:pPr/>
              <a:t>38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Quadrisect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Modify FM to work on multiple buckets</a:t>
            </a:r>
          </a:p>
          <a:p>
            <a:r>
              <a:rPr lang="en-US"/>
              <a:t>k-way has:</a:t>
            </a:r>
          </a:p>
          <a:p>
            <a:pPr lvl="1"/>
            <a:r>
              <a:rPr lang="en-US"/>
              <a:t>k(k-1) buckets</a:t>
            </a:r>
          </a:p>
          <a:p>
            <a:pPr lvl="1"/>
            <a:r>
              <a:rPr lang="en-US" sz="2400"/>
              <a:t>|from|</a:t>
            </a:r>
            <a:r>
              <a:rPr lang="en-US" sz="2400">
                <a:sym typeface="Symbol" charset="2"/>
              </a:rPr>
              <a:t>|</a:t>
            </a:r>
            <a:r>
              <a:rPr lang="en-US" sz="2400"/>
              <a:t>to|</a:t>
            </a:r>
          </a:p>
          <a:p>
            <a:pPr lvl="1"/>
            <a:r>
              <a:rPr lang="en-US" sz="2400"/>
              <a:t>quad</a:t>
            </a:r>
            <a:r>
              <a:rPr lang="en-US" sz="2400">
                <a:sym typeface="Symbol" charset="2"/>
              </a:rPr>
              <a:t></a:t>
            </a:r>
            <a:r>
              <a:rPr lang="en-US" sz="2400"/>
              <a:t> 12</a:t>
            </a:r>
          </a:p>
          <a:p>
            <a:r>
              <a:rPr lang="en-US"/>
              <a:t>reformulate gains</a:t>
            </a:r>
          </a:p>
          <a:p>
            <a:r>
              <a:rPr lang="en-US"/>
              <a:t>update still O(1)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0" y="3276600"/>
            <a:ext cx="1676400" cy="1676400"/>
            <a:chOff x="432" y="1488"/>
            <a:chExt cx="1632" cy="1680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432" y="1488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1296" y="1488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432" y="2400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1296" y="2400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C297-A0BA-7A49-9AB2-53C75EAE5882}" type="slidenum">
              <a:rPr lang="en-US"/>
              <a:pPr/>
              <a:t>39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Quadrisect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Cases (15):</a:t>
            </a:r>
          </a:p>
          <a:p>
            <a:pPr lvl="1"/>
            <a:r>
              <a:rPr lang="en-US"/>
              <a:t>(1 partition) </a:t>
            </a:r>
            <a:r>
              <a:rPr lang="en-US">
                <a:sym typeface="Wingdings" charset="2"/>
              </a:rPr>
              <a:t></a:t>
            </a:r>
            <a:r>
              <a:rPr lang="en-US"/>
              <a:t> 4 </a:t>
            </a:r>
          </a:p>
          <a:p>
            <a:pPr lvl="1"/>
            <a:r>
              <a:rPr lang="en-US"/>
              <a:t>(2 part) </a:t>
            </a:r>
            <a:r>
              <a:rPr lang="en-US">
                <a:sym typeface="Wingdings" charset="2"/>
              </a:rPr>
              <a:t></a:t>
            </a:r>
            <a:r>
              <a:rPr lang="en-US"/>
              <a:t> 6 = (4 choose 2)</a:t>
            </a:r>
          </a:p>
          <a:p>
            <a:pPr lvl="1"/>
            <a:r>
              <a:rPr lang="en-US"/>
              <a:t>(3 part) </a:t>
            </a:r>
            <a:r>
              <a:rPr lang="en-US">
                <a:sym typeface="Wingdings" charset="2"/>
              </a:rPr>
              <a:t></a:t>
            </a:r>
            <a:r>
              <a:rPr lang="en-US"/>
              <a:t> 4 = (4 choose 3)</a:t>
            </a:r>
          </a:p>
          <a:p>
            <a:pPr lvl="1"/>
            <a:r>
              <a:rPr lang="en-US"/>
              <a:t>(4 part) </a:t>
            </a:r>
            <a:r>
              <a:rPr lang="en-US">
                <a:sym typeface="Wingdings" charset="2"/>
              </a:rPr>
              <a:t></a:t>
            </a:r>
            <a:r>
              <a:rPr lang="en-US"/>
              <a:t> 1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D8AB-E676-934E-BF2D-5A7D2B7ECC5F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Placement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bad can it be?</a:t>
            </a:r>
          </a:p>
          <a:p>
            <a:pPr lvl="1"/>
            <a:r>
              <a:rPr lang="en-US"/>
              <a:t>Area</a:t>
            </a:r>
          </a:p>
          <a:p>
            <a:pPr lvl="1"/>
            <a:r>
              <a:rPr lang="en-US"/>
              <a:t>Delay</a:t>
            </a:r>
          </a:p>
          <a:p>
            <a:pPr lvl="1"/>
            <a:r>
              <a:rPr lang="en-US"/>
              <a:t>Energy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6A84-FDC0-F54A-9A4B-F4928B5338FE}" type="slidenum">
              <a:rPr lang="en-US"/>
              <a:pPr/>
              <a:t>40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257800" cy="4114800"/>
          </a:xfrm>
        </p:spPr>
        <p:txBody>
          <a:bodyPr/>
          <a:lstStyle/>
          <a:p>
            <a:r>
              <a:rPr lang="en-US" dirty="0"/>
              <a:t>Keep outside constraints</a:t>
            </a:r>
          </a:p>
          <a:p>
            <a:pPr lvl="1"/>
            <a:r>
              <a:rPr lang="en-US" dirty="0"/>
              <a:t>(cost effects)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Problem?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know detail place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can we do?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as at center of unrefined region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437188" y="2209800"/>
            <a:ext cx="3554412" cy="3657600"/>
            <a:chOff x="3425" y="1248"/>
            <a:chExt cx="2239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3425" y="1248"/>
              <a:ext cx="1056" cy="1056"/>
              <a:chOff x="432" y="1488"/>
              <a:chExt cx="1632" cy="1680"/>
            </a:xfrm>
          </p:grpSpPr>
          <p:sp>
            <p:nvSpPr>
              <p:cNvPr id="27654" name="Rectangle 6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768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768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6" name="Rectangle 8"/>
              <p:cNvSpPr>
                <a:spLocks noChangeArrowheads="1"/>
              </p:cNvSpPr>
              <p:nvPr/>
            </p:nvSpPr>
            <p:spPr bwMode="auto">
              <a:xfrm>
                <a:off x="432" y="2400"/>
                <a:ext cx="768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7" name="Rectangle 9"/>
              <p:cNvSpPr>
                <a:spLocks noChangeArrowheads="1"/>
              </p:cNvSpPr>
              <p:nvPr/>
            </p:nvSpPr>
            <p:spPr bwMode="auto">
              <a:xfrm>
                <a:off x="1296" y="2400"/>
                <a:ext cx="768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610" y="1248"/>
              <a:ext cx="1054" cy="10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425" y="2499"/>
              <a:ext cx="1054" cy="10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610" y="2499"/>
              <a:ext cx="1054" cy="10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2F8B-7AD2-2843-B420-5DD98F021EA7}" type="slidenum">
              <a:rPr lang="en-US"/>
              <a:pPr/>
              <a:t>41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Option: Terminal Propagation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5056188" cy="4114800"/>
          </a:xfrm>
        </p:spPr>
        <p:txBody>
          <a:bodyPr/>
          <a:lstStyle/>
          <a:p>
            <a:r>
              <a:rPr lang="en-US"/>
              <a:t>Abstract inputs as terminals</a:t>
            </a:r>
          </a:p>
          <a:p>
            <a:r>
              <a:rPr lang="en-US"/>
              <a:t>Partition based upon</a:t>
            </a:r>
          </a:p>
          <a:p>
            <a:r>
              <a:rPr lang="en-US"/>
              <a:t>Represent cost effects on placement/refinement decisions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437188" y="2209800"/>
            <a:ext cx="1676400" cy="1676400"/>
            <a:chOff x="432" y="1488"/>
            <a:chExt cx="1632" cy="1680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432" y="1488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296" y="1488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32" y="2400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1296" y="2400"/>
              <a:ext cx="76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315200" y="2209800"/>
            <a:ext cx="1673225" cy="1671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37188" y="4195763"/>
            <a:ext cx="1673225" cy="167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318375" y="4195763"/>
            <a:ext cx="1673225" cy="167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7034213" y="2514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7037388" y="3429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8077200" y="4195763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7086600" y="2590800"/>
            <a:ext cx="661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7086600" y="3429000"/>
            <a:ext cx="58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8077200" y="3505200"/>
            <a:ext cx="0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CA53-F4FA-EF48-B03A-9D62F8A5C1BD}" type="slidenum">
              <a:rPr lang="en-US"/>
              <a:pPr/>
              <a:t>42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Option: Refine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95800" cy="4114800"/>
          </a:xfrm>
        </p:spPr>
        <p:txBody>
          <a:bodyPr/>
          <a:lstStyle/>
          <a:p>
            <a:r>
              <a:rPr lang="en-US"/>
              <a:t>Keep refined placement</a:t>
            </a:r>
          </a:p>
          <a:p>
            <a:r>
              <a:rPr lang="en-US"/>
              <a:t>Use in cost estimates</a:t>
            </a:r>
          </a:p>
          <a:p>
            <a:endParaRPr lang="en-US"/>
          </a:p>
          <a:p>
            <a:endParaRPr lang="en-US"/>
          </a:p>
        </p:txBody>
      </p:sp>
      <p:grpSp>
        <p:nvGrpSpPr>
          <p:cNvPr id="29716" name="Group 20"/>
          <p:cNvGrpSpPr>
            <a:grpSpLocks/>
          </p:cNvGrpSpPr>
          <p:nvPr/>
        </p:nvGrpSpPr>
        <p:grpSpPr bwMode="auto">
          <a:xfrm>
            <a:off x="5437188" y="2209800"/>
            <a:ext cx="3554412" cy="3657600"/>
            <a:chOff x="3425" y="1392"/>
            <a:chExt cx="2239" cy="2304"/>
          </a:xfrm>
        </p:grpSpPr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3425" y="1392"/>
              <a:ext cx="2239" cy="2304"/>
              <a:chOff x="3425" y="1248"/>
              <a:chExt cx="2239" cy="2304"/>
            </a:xfrm>
          </p:grpSpPr>
          <p:grpSp>
            <p:nvGrpSpPr>
              <p:cNvPr id="29701" name="Group 5"/>
              <p:cNvGrpSpPr>
                <a:grpSpLocks/>
              </p:cNvGrpSpPr>
              <p:nvPr/>
            </p:nvGrpSpPr>
            <p:grpSpPr bwMode="auto">
              <a:xfrm>
                <a:off x="3425" y="1248"/>
                <a:ext cx="1056" cy="1056"/>
                <a:chOff x="432" y="1488"/>
                <a:chExt cx="1632" cy="1680"/>
              </a:xfrm>
            </p:grpSpPr>
            <p:sp>
              <p:nvSpPr>
                <p:cNvPr id="29702" name="Rectangle 6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03" name="Rectangle 7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04" name="Rectangle 8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05" name="Rectangle 9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706" name="Rectangle 10"/>
              <p:cNvSpPr>
                <a:spLocks noChangeArrowheads="1"/>
              </p:cNvSpPr>
              <p:nvPr/>
            </p:nvSpPr>
            <p:spPr bwMode="auto">
              <a:xfrm>
                <a:off x="4610" y="1248"/>
                <a:ext cx="1054" cy="10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7" name="Rectangle 11"/>
              <p:cNvSpPr>
                <a:spLocks noChangeArrowheads="1"/>
              </p:cNvSpPr>
              <p:nvPr/>
            </p:nvSpPr>
            <p:spPr bwMode="auto">
              <a:xfrm>
                <a:off x="3425" y="2499"/>
                <a:ext cx="1054" cy="10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8" name="Rectangle 12"/>
              <p:cNvSpPr>
                <a:spLocks noChangeArrowheads="1"/>
              </p:cNvSpPr>
              <p:nvPr/>
            </p:nvSpPr>
            <p:spPr bwMode="auto">
              <a:xfrm>
                <a:off x="4610" y="2499"/>
                <a:ext cx="1054" cy="10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3936" y="3120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5088" y="316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5136" y="1917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4224" y="1632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4224" y="220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1128-4DE6-884D-8E27-03337F59C179}" type="slidenum">
              <a:rPr lang="en-US"/>
              <a:pPr/>
              <a:t>43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7772400" cy="4114800"/>
          </a:xfrm>
        </p:spPr>
        <p:txBody>
          <a:bodyPr/>
          <a:lstStyle/>
          <a:p>
            <a:r>
              <a:rPr lang="en-US" dirty="0"/>
              <a:t>Still have ordering </a:t>
            </a:r>
            <a:r>
              <a:rPr lang="en-US" dirty="0" smtClean="0"/>
              <a:t>problem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is the problem?</a:t>
            </a:r>
          </a:p>
          <a:p>
            <a:r>
              <a:rPr lang="en-US" dirty="0"/>
              <a:t>Earlier </a:t>
            </a:r>
            <a:r>
              <a:rPr lang="en-US" dirty="0" err="1"/>
              <a:t>subproblems</a:t>
            </a:r>
            <a:r>
              <a:rPr lang="en-US" dirty="0"/>
              <a:t> solved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weak constraints from later</a:t>
            </a:r>
          </a:p>
          <a:p>
            <a:pPr lvl="1"/>
            <a:r>
              <a:rPr lang="en-US" dirty="0"/>
              <a:t>(cruder placement estimates)</a:t>
            </a:r>
          </a:p>
          <a:p>
            <a:r>
              <a:rPr lang="en-US" dirty="0"/>
              <a:t>Solved previous case by </a:t>
            </a:r>
            <a:r>
              <a:rPr lang="en-US" dirty="0" smtClean="0"/>
              <a:t>flattening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Why might not be satisfied with that?</a:t>
            </a:r>
          </a:p>
          <a:p>
            <a:r>
              <a:rPr lang="en-US" dirty="0" smtClean="0"/>
              <a:t>In </a:t>
            </a:r>
            <a:r>
              <a:rPr lang="en-US" dirty="0"/>
              <a:t>extreme give up divide and </a:t>
            </a:r>
            <a:r>
              <a:rPr lang="en-US" dirty="0" smtClean="0"/>
              <a:t>conquer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Alternative?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6248400" y="304800"/>
            <a:ext cx="2514600" cy="2590800"/>
            <a:chOff x="3425" y="1392"/>
            <a:chExt cx="2239" cy="2304"/>
          </a:xfrm>
        </p:grpSpPr>
        <p:grpSp>
          <p:nvGrpSpPr>
            <p:cNvPr id="30734" name="Group 14"/>
            <p:cNvGrpSpPr>
              <a:grpSpLocks/>
            </p:cNvGrpSpPr>
            <p:nvPr/>
          </p:nvGrpSpPr>
          <p:grpSpPr bwMode="auto">
            <a:xfrm>
              <a:off x="3425" y="1392"/>
              <a:ext cx="2239" cy="2304"/>
              <a:chOff x="3425" y="1248"/>
              <a:chExt cx="2239" cy="2304"/>
            </a:xfrm>
          </p:grpSpPr>
          <p:grpSp>
            <p:nvGrpSpPr>
              <p:cNvPr id="30735" name="Group 15"/>
              <p:cNvGrpSpPr>
                <a:grpSpLocks/>
              </p:cNvGrpSpPr>
              <p:nvPr/>
            </p:nvGrpSpPr>
            <p:grpSpPr bwMode="auto">
              <a:xfrm>
                <a:off x="3425" y="1248"/>
                <a:ext cx="1056" cy="1056"/>
                <a:chOff x="432" y="1488"/>
                <a:chExt cx="1632" cy="1680"/>
              </a:xfrm>
            </p:grpSpPr>
            <p:sp>
              <p:nvSpPr>
                <p:cNvPr id="30736" name="Rectangle 16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37" name="Rectangle 17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38" name="Rectangle 18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39" name="Rectangle 19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740" name="Rectangle 20"/>
              <p:cNvSpPr>
                <a:spLocks noChangeArrowheads="1"/>
              </p:cNvSpPr>
              <p:nvPr/>
            </p:nvSpPr>
            <p:spPr bwMode="auto">
              <a:xfrm>
                <a:off x="4610" y="1248"/>
                <a:ext cx="1054" cy="10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>
                <a:off x="3425" y="2499"/>
                <a:ext cx="1054" cy="10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2" name="Rectangle 22"/>
              <p:cNvSpPr>
                <a:spLocks noChangeArrowheads="1"/>
              </p:cNvSpPr>
              <p:nvPr/>
            </p:nvSpPr>
            <p:spPr bwMode="auto">
              <a:xfrm>
                <a:off x="4610" y="2499"/>
                <a:ext cx="1054" cy="10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3936" y="3120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5088" y="316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5136" y="1917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224" y="1632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224" y="220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BC5C-1BE9-B149-A932-2E9FAEA825FE}" type="slidenum">
              <a:rPr lang="en-US"/>
              <a:pPr/>
              <a:t>44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5638800" cy="4114800"/>
          </a:xfrm>
        </p:spPr>
        <p:txBody>
          <a:bodyPr/>
          <a:lstStyle/>
          <a:p>
            <a:r>
              <a:rPr lang="en-US" dirty="0"/>
              <a:t>After solve later problems</a:t>
            </a:r>
            <a:endParaRPr lang="en-US" dirty="0" smtClean="0"/>
          </a:p>
          <a:p>
            <a:r>
              <a:rPr lang="en-US" dirty="0" smtClean="0"/>
              <a:t>“Relax” </a:t>
            </a:r>
            <a:r>
              <a:rPr lang="en-US" dirty="0"/>
              <a:t>solution</a:t>
            </a:r>
          </a:p>
          <a:p>
            <a:r>
              <a:rPr lang="en-US" dirty="0"/>
              <a:t>Solve earlier problems again with refined placements (cost estimates)</a:t>
            </a:r>
          </a:p>
          <a:p>
            <a:r>
              <a:rPr lang="en-US" dirty="0"/>
              <a:t>Repeat until converge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5867400" y="3200400"/>
            <a:ext cx="3105150" cy="3209925"/>
            <a:chOff x="3840" y="1525"/>
            <a:chExt cx="1956" cy="2022"/>
          </a:xfrm>
        </p:grpSpPr>
        <p:grpSp>
          <p:nvGrpSpPr>
            <p:cNvPr id="31749" name="Group 5"/>
            <p:cNvGrpSpPr>
              <a:grpSpLocks/>
            </p:cNvGrpSpPr>
            <p:nvPr/>
          </p:nvGrpSpPr>
          <p:grpSpPr bwMode="auto">
            <a:xfrm>
              <a:off x="3840" y="1525"/>
              <a:ext cx="1956" cy="963"/>
              <a:chOff x="3840" y="1525"/>
              <a:chExt cx="1956" cy="963"/>
            </a:xfrm>
          </p:grpSpPr>
          <p:grpSp>
            <p:nvGrpSpPr>
              <p:cNvPr id="31750" name="Group 6"/>
              <p:cNvGrpSpPr>
                <a:grpSpLocks/>
              </p:cNvGrpSpPr>
              <p:nvPr/>
            </p:nvGrpSpPr>
            <p:grpSpPr bwMode="auto">
              <a:xfrm>
                <a:off x="3840" y="1525"/>
                <a:ext cx="906" cy="963"/>
                <a:chOff x="432" y="1488"/>
                <a:chExt cx="1632" cy="1680"/>
              </a:xfrm>
            </p:grpSpPr>
            <p:sp>
              <p:nvSpPr>
                <p:cNvPr id="31751" name="Rectangle 7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52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53" name="Rectangle 9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54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755" name="Group 11"/>
              <p:cNvGrpSpPr>
                <a:grpSpLocks/>
              </p:cNvGrpSpPr>
              <p:nvPr/>
            </p:nvGrpSpPr>
            <p:grpSpPr bwMode="auto">
              <a:xfrm>
                <a:off x="4890" y="1525"/>
                <a:ext cx="906" cy="963"/>
                <a:chOff x="432" y="1488"/>
                <a:chExt cx="1632" cy="1680"/>
              </a:xfrm>
            </p:grpSpPr>
            <p:sp>
              <p:nvSpPr>
                <p:cNvPr id="3175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58" name="Rectangle 14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59" name="Rectangle 15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0" name="Group 16"/>
            <p:cNvGrpSpPr>
              <a:grpSpLocks/>
            </p:cNvGrpSpPr>
            <p:nvPr/>
          </p:nvGrpSpPr>
          <p:grpSpPr bwMode="auto">
            <a:xfrm>
              <a:off x="3840" y="2584"/>
              <a:ext cx="1956" cy="963"/>
              <a:chOff x="3840" y="1525"/>
              <a:chExt cx="1956" cy="963"/>
            </a:xfrm>
          </p:grpSpPr>
          <p:grpSp>
            <p:nvGrpSpPr>
              <p:cNvPr id="31761" name="Group 17"/>
              <p:cNvGrpSpPr>
                <a:grpSpLocks/>
              </p:cNvGrpSpPr>
              <p:nvPr/>
            </p:nvGrpSpPr>
            <p:grpSpPr bwMode="auto">
              <a:xfrm>
                <a:off x="3840" y="1525"/>
                <a:ext cx="906" cy="963"/>
                <a:chOff x="432" y="1488"/>
                <a:chExt cx="1632" cy="1680"/>
              </a:xfrm>
            </p:grpSpPr>
            <p:sp>
              <p:nvSpPr>
                <p:cNvPr id="3176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3" name="Rectangle 19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4" name="Rectangle 20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5" name="Rectangle 21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766" name="Group 22"/>
              <p:cNvGrpSpPr>
                <a:grpSpLocks/>
              </p:cNvGrpSpPr>
              <p:nvPr/>
            </p:nvGrpSpPr>
            <p:grpSpPr bwMode="auto">
              <a:xfrm>
                <a:off x="4890" y="1525"/>
                <a:ext cx="906" cy="963"/>
                <a:chOff x="432" y="1488"/>
                <a:chExt cx="1632" cy="1680"/>
              </a:xfrm>
            </p:grpSpPr>
            <p:sp>
              <p:nvSpPr>
                <p:cNvPr id="31767" name="Rectangle 23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8" name="Rectangle 24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69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70" name="Rectangle 26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F13-C816-4641-9AE5-3CEF71AD7762}" type="slidenum">
              <a:rPr lang="en-US"/>
              <a:pPr/>
              <a:t>45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Iteration/Cycling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technique to deal with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phase</a:t>
            </a:r>
            <a:r>
              <a:rPr lang="en-US" i="1" dirty="0"/>
              <a:t>-ordering </a:t>
            </a:r>
            <a:r>
              <a:rPr lang="en-US" dirty="0"/>
              <a:t>problem </a:t>
            </a:r>
          </a:p>
          <a:p>
            <a:pPr lvl="1"/>
            <a:r>
              <a:rPr lang="en-US" dirty="0"/>
              <a:t>what order do we perform transformations, make decisions?</a:t>
            </a:r>
          </a:p>
          <a:p>
            <a:pPr lvl="1"/>
            <a:r>
              <a:rPr lang="en-US" dirty="0"/>
              <a:t>How get accurate information to everyone</a:t>
            </a:r>
          </a:p>
          <a:p>
            <a:r>
              <a:rPr lang="en-US" dirty="0"/>
              <a:t>Still basically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B522-00CB-F349-BBDA-373BF91540EE}" type="slidenum">
              <a:rPr lang="en-US"/>
              <a:pPr/>
              <a:t>46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391275" y="2895600"/>
            <a:ext cx="1752600" cy="1985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02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Relax using overlapping windows</a:t>
            </a:r>
          </a:p>
          <a:p>
            <a:pPr>
              <a:lnSpc>
                <a:spcPct val="90000"/>
              </a:lnSpc>
            </a:pPr>
            <a:r>
              <a:rPr lang="en-US"/>
              <a:t>Deal with edging effects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Huang&amp;Kahng claim </a:t>
            </a:r>
            <a:br>
              <a:rPr lang="en-US"/>
            </a:br>
            <a:r>
              <a:rPr lang="en-US"/>
              <a:t>10-15% improve</a:t>
            </a:r>
          </a:p>
          <a:p>
            <a:pPr lvl="1">
              <a:lnSpc>
                <a:spcPct val="90000"/>
              </a:lnSpc>
            </a:pPr>
            <a:r>
              <a:rPr lang="en-US"/>
              <a:t>cycle</a:t>
            </a:r>
          </a:p>
          <a:p>
            <a:pPr lvl="1">
              <a:lnSpc>
                <a:spcPct val="90000"/>
              </a:lnSpc>
            </a:pPr>
            <a:r>
              <a:rPr lang="en-US"/>
              <a:t>overlap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5715000" y="3200400"/>
            <a:ext cx="3105150" cy="3209925"/>
            <a:chOff x="3840" y="1525"/>
            <a:chExt cx="1956" cy="2022"/>
          </a:xfrm>
        </p:grpSpPr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3840" y="1525"/>
              <a:ext cx="1956" cy="963"/>
              <a:chOff x="3840" y="1525"/>
              <a:chExt cx="1956" cy="963"/>
            </a:xfrm>
          </p:grpSpPr>
          <p:grpSp>
            <p:nvGrpSpPr>
              <p:cNvPr id="33799" name="Group 7"/>
              <p:cNvGrpSpPr>
                <a:grpSpLocks/>
              </p:cNvGrpSpPr>
              <p:nvPr/>
            </p:nvGrpSpPr>
            <p:grpSpPr bwMode="auto">
              <a:xfrm>
                <a:off x="3840" y="1525"/>
                <a:ext cx="906" cy="963"/>
                <a:chOff x="432" y="1488"/>
                <a:chExt cx="1632" cy="1680"/>
              </a:xfrm>
            </p:grpSpPr>
            <p:sp>
              <p:nvSpPr>
                <p:cNvPr id="33800" name="Rectangle 8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1" name="Rectangle 9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3" name="Rectangle 11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804" name="Group 12"/>
              <p:cNvGrpSpPr>
                <a:grpSpLocks/>
              </p:cNvGrpSpPr>
              <p:nvPr/>
            </p:nvGrpSpPr>
            <p:grpSpPr bwMode="auto">
              <a:xfrm>
                <a:off x="4890" y="1525"/>
                <a:ext cx="906" cy="963"/>
                <a:chOff x="432" y="1488"/>
                <a:chExt cx="1632" cy="1680"/>
              </a:xfrm>
            </p:grpSpPr>
            <p:sp>
              <p:nvSpPr>
                <p:cNvPr id="338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6" name="Rectangle 14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8" name="Rectangle 16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09" name="Group 17"/>
            <p:cNvGrpSpPr>
              <a:grpSpLocks/>
            </p:cNvGrpSpPr>
            <p:nvPr/>
          </p:nvGrpSpPr>
          <p:grpSpPr bwMode="auto">
            <a:xfrm>
              <a:off x="3840" y="2584"/>
              <a:ext cx="1956" cy="963"/>
              <a:chOff x="3840" y="1525"/>
              <a:chExt cx="1956" cy="963"/>
            </a:xfrm>
          </p:grpSpPr>
          <p:grpSp>
            <p:nvGrpSpPr>
              <p:cNvPr id="33810" name="Group 18"/>
              <p:cNvGrpSpPr>
                <a:grpSpLocks/>
              </p:cNvGrpSpPr>
              <p:nvPr/>
            </p:nvGrpSpPr>
            <p:grpSpPr bwMode="auto">
              <a:xfrm>
                <a:off x="3840" y="1525"/>
                <a:ext cx="906" cy="963"/>
                <a:chOff x="432" y="1488"/>
                <a:chExt cx="1632" cy="1680"/>
              </a:xfrm>
            </p:grpSpPr>
            <p:sp>
              <p:nvSpPr>
                <p:cNvPr id="33811" name="Rectangle 19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2" name="Rectangle 20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4" name="Rectangle 22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815" name="Group 23"/>
              <p:cNvGrpSpPr>
                <a:grpSpLocks/>
              </p:cNvGrpSpPr>
              <p:nvPr/>
            </p:nvGrpSpPr>
            <p:grpSpPr bwMode="auto">
              <a:xfrm>
                <a:off x="4890" y="1525"/>
                <a:ext cx="906" cy="963"/>
                <a:chOff x="432" y="1488"/>
                <a:chExt cx="1632" cy="1680"/>
              </a:xfrm>
            </p:grpSpPr>
            <p:sp>
              <p:nvSpPr>
                <p:cNvPr id="33816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7" name="Rectangle 25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32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9" name="Rectangle 27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768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137-5F99-864B-93B6-1212E0CA935E}" type="slidenum">
              <a:rPr lang="en-US"/>
              <a:pPr/>
              <a:t>47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Refinement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 unbalanced cuts</a:t>
            </a:r>
          </a:p>
          <a:p>
            <a:pPr lvl="1"/>
            <a:r>
              <a:rPr lang="en-US"/>
              <a:t>most things still work</a:t>
            </a:r>
          </a:p>
          <a:p>
            <a:pPr lvl="1"/>
            <a:r>
              <a:rPr lang="en-US"/>
              <a:t>just distort refinement groups</a:t>
            </a:r>
          </a:p>
          <a:p>
            <a:pPr lvl="1"/>
            <a:r>
              <a:rPr lang="en-US"/>
              <a:t>allowing unbalance using FM quadrisection looks a bit tricky</a:t>
            </a:r>
          </a:p>
          <a:p>
            <a:pPr lvl="1"/>
            <a:r>
              <a:rPr lang="en-US"/>
              <a:t>gives another 5-10% improvement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625C-70A8-C142-95A6-D13C856B36FE}" type="slidenum">
              <a:rPr lang="en-US"/>
              <a:pPr/>
              <a:t>48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Runtime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gain update still O(1)</a:t>
            </a:r>
          </a:p>
          <a:p>
            <a:pPr lvl="1">
              <a:lnSpc>
                <a:spcPct val="90000"/>
              </a:lnSpc>
            </a:pPr>
            <a:r>
              <a:rPr lang="en-US"/>
              <a:t>(bigger constants)</a:t>
            </a:r>
          </a:p>
          <a:p>
            <a:pPr lvl="1">
              <a:lnSpc>
                <a:spcPct val="90000"/>
              </a:lnSpc>
            </a:pPr>
            <a:r>
              <a:rPr lang="en-US"/>
              <a:t>so, FM partition pass still O(N)</a:t>
            </a:r>
          </a:p>
          <a:p>
            <a:pPr>
              <a:lnSpc>
                <a:spcPct val="90000"/>
              </a:lnSpc>
            </a:pPr>
            <a:r>
              <a:rPr lang="en-US"/>
              <a:t>O(1) iterations expected</a:t>
            </a:r>
          </a:p>
          <a:p>
            <a:pPr>
              <a:lnSpc>
                <a:spcPct val="90000"/>
              </a:lnSpc>
            </a:pPr>
            <a:r>
              <a:rPr lang="en-US"/>
              <a:t>assume O(1) overlaps exploited</a:t>
            </a:r>
          </a:p>
          <a:p>
            <a:pPr>
              <a:lnSpc>
                <a:spcPct val="90000"/>
              </a:lnSpc>
            </a:pPr>
            <a:r>
              <a:rPr lang="en-US"/>
              <a:t>O(log(N)) levels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Total: O(N log(N))</a:t>
            </a:r>
          </a:p>
          <a:p>
            <a:pPr lvl="1">
              <a:lnSpc>
                <a:spcPct val="90000"/>
              </a:lnSpc>
            </a:pPr>
            <a:r>
              <a:rPr lang="en-US"/>
              <a:t>very fast compared to typical annealing</a:t>
            </a:r>
          </a:p>
          <a:p>
            <a:pPr lvl="2">
              <a:lnSpc>
                <a:spcPct val="90000"/>
              </a:lnSpc>
            </a:pPr>
            <a:r>
              <a:rPr lang="en-US"/>
              <a:t>(annealing next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1249-84C7-9641-8CDA-CB31A8801F8B}" type="slidenum">
              <a:rPr lang="en-US"/>
              <a:pPr/>
              <a:t>49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Quality: Area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229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381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[Huang&amp;Kahng/ISPD1997]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6015" y="0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Gordian-L: Analytic global placer</a:t>
            </a:r>
          </a:p>
          <a:p>
            <a:r>
              <a:rPr lang="en-US" sz="2000" dirty="0" smtClean="0">
                <a:latin typeface="+mn-lt"/>
              </a:rPr>
              <a:t>DOMINO: network flow detail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Channel Widths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Channel Width for Problem 1?</a:t>
            </a: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C6DE-FC54-E04C-994D-84F061160D1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43200"/>
            <a:ext cx="3898900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A319-A02B-7344-89B1-E17DB14BBD1D}" type="slidenum">
              <a:rPr lang="en-US"/>
              <a:pPr/>
              <a:t>50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Quality: Delay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Weight edges based on criticality</a:t>
            </a:r>
          </a:p>
          <a:p>
            <a:pPr lvl="1"/>
            <a:r>
              <a:rPr lang="en-US"/>
              <a:t>Periodic, interleaved timing analysis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86391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407B-0379-E84E-9047-FE6178ACF245}" type="slidenum">
              <a:rPr lang="en-US"/>
              <a:pPr/>
              <a:t>51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Uses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Good by self</a:t>
            </a:r>
          </a:p>
          <a:p>
            <a:pPr>
              <a:lnSpc>
                <a:spcPct val="90000"/>
              </a:lnSpc>
            </a:pPr>
            <a:r>
              <a:rPr lang="en-US" sz="2800"/>
              <a:t>Starting point for simulated annealing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speed convergence</a:t>
            </a:r>
          </a:p>
          <a:p>
            <a:pPr>
              <a:lnSpc>
                <a:spcPct val="90000"/>
              </a:lnSpc>
            </a:pPr>
            <a:r>
              <a:rPr lang="en-US" sz="2800"/>
              <a:t>With synthesis (both high level and logic)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 a quick estimate of physical effects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(play role in estimation/refinement at larger level)</a:t>
            </a:r>
          </a:p>
          <a:p>
            <a:pPr>
              <a:lnSpc>
                <a:spcPct val="90000"/>
              </a:lnSpc>
            </a:pPr>
            <a:r>
              <a:rPr lang="en-US" sz="2800"/>
              <a:t>Early/fast placement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before willing to spend time looking for best</a:t>
            </a:r>
          </a:p>
          <a:p>
            <a:pPr>
              <a:lnSpc>
                <a:spcPct val="90000"/>
              </a:lnSpc>
            </a:pPr>
            <a:r>
              <a:rPr lang="en-US" sz="2800"/>
              <a:t>For fast placement where time matters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FPGAs, online placement?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8A3F-56F0-C247-8970-767ED5898B98}" type="slidenum">
              <a:rPr lang="en-US"/>
              <a:pPr/>
              <a:t>52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/>
              <a:t>Partition to minimize cut size</a:t>
            </a:r>
          </a:p>
          <a:p>
            <a:r>
              <a:rPr lang="en-US"/>
              <a:t>Additional constraints to do well</a:t>
            </a:r>
          </a:p>
          <a:p>
            <a:pPr lvl="1"/>
            <a:r>
              <a:rPr lang="en-US"/>
              <a:t>Improving constant factors</a:t>
            </a:r>
          </a:p>
          <a:p>
            <a:r>
              <a:rPr lang="en-US"/>
              <a:t>Quadrisection</a:t>
            </a:r>
          </a:p>
          <a:p>
            <a:r>
              <a:rPr lang="en-US"/>
              <a:t>Keep track of estimated placement</a:t>
            </a:r>
          </a:p>
          <a:p>
            <a:r>
              <a:rPr lang="en-US"/>
              <a:t>Relax/iterate/Refine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E466-EDF1-2640-B928-97BDE6EDEF7C}" type="slidenum">
              <a:rPr lang="en-US"/>
              <a:pPr/>
              <a:t>53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Big Ideas: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/>
              <a:t>Potential dominance of interconnect</a:t>
            </a:r>
          </a:p>
          <a:p>
            <a:r>
              <a:rPr lang="en-US"/>
              <a:t>Divide-and-conquer</a:t>
            </a:r>
          </a:p>
          <a:p>
            <a:r>
              <a:rPr lang="en-US"/>
              <a:t>Successive Refinement</a:t>
            </a:r>
          </a:p>
          <a:p>
            <a:r>
              <a:rPr lang="en-US"/>
              <a:t>Phase ordering: estimate/relax/iterate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9C5B-2702-F349-8FD6-4DDB20754FFC}" type="slidenum">
              <a:rPr lang="en-US"/>
              <a:pPr/>
              <a:t>54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Reading for </a:t>
            </a:r>
            <a:r>
              <a:rPr lang="en-US" dirty="0" smtClean="0"/>
              <a:t>Monday</a:t>
            </a:r>
          </a:p>
          <a:p>
            <a:pPr lvl="1"/>
            <a:r>
              <a:rPr lang="en-US" dirty="0"/>
              <a:t>Online (JSTOR): classic paper on </a:t>
            </a:r>
            <a:br>
              <a:rPr lang="en-US" dirty="0"/>
            </a:br>
            <a:r>
              <a:rPr lang="en-US" dirty="0"/>
              <a:t>Simulated Annealing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Channel Widths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Channel Width for Problem 2?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C6DE-FC54-E04C-994D-84F061160D1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62200"/>
            <a:ext cx="3993264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CA33-1032-664C-85DA-BA6C30AF494F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Bad: Area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wires cross bisection</a:t>
            </a:r>
          </a:p>
          <a:p>
            <a:r>
              <a:rPr lang="en-US"/>
              <a:t>O(N</a:t>
            </a:r>
            <a:r>
              <a:rPr lang="en-US" baseline="30000"/>
              <a:t>2</a:t>
            </a:r>
            <a:r>
              <a:rPr lang="en-US"/>
              <a:t>) area</a:t>
            </a:r>
          </a:p>
          <a:p>
            <a:endParaRPr lang="en-US"/>
          </a:p>
          <a:p>
            <a:r>
              <a:rPr lang="en-US"/>
              <a:t>good: O(N)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962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495800"/>
            <a:ext cx="1724901" cy="185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572000"/>
            <a:ext cx="16891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bad can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delay be?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C6DE-FC54-E04C-994D-84F061160D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4050019" cy="4353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good can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delay be?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C6DE-FC54-E04C-994D-84F061160D1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33600"/>
            <a:ext cx="3898900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2610</TotalTime>
  <Words>1811</Words>
  <Application>Microsoft Macintosh PowerPoint</Application>
  <PresentationFormat>On-screen Show (4:3)</PresentationFormat>
  <Paragraphs>451</Paragraphs>
  <Slides>54</Slides>
  <Notes>43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Blank Presentation</vt:lpstr>
      <vt:lpstr>Equation</vt:lpstr>
      <vt:lpstr>Microsoft Equation</vt:lpstr>
      <vt:lpstr>ESE535: Electronic Design Automation</vt:lpstr>
      <vt:lpstr>Today</vt:lpstr>
      <vt:lpstr>Placement</vt:lpstr>
      <vt:lpstr>Bad Placement</vt:lpstr>
      <vt:lpstr>Preclass Channel Widths</vt:lpstr>
      <vt:lpstr>Preclass Channel Widths</vt:lpstr>
      <vt:lpstr>Bad: Area</vt:lpstr>
      <vt:lpstr>Delay</vt:lpstr>
      <vt:lpstr>Delay</vt:lpstr>
      <vt:lpstr>Bad: Delay</vt:lpstr>
      <vt:lpstr>Clock Cycle Radius</vt:lpstr>
      <vt:lpstr>Bad: Energy</vt:lpstr>
      <vt:lpstr>Slide 13</vt:lpstr>
      <vt:lpstr>Manhattan Distance</vt:lpstr>
      <vt:lpstr>Distance</vt:lpstr>
      <vt:lpstr>Illustration</vt:lpstr>
      <vt:lpstr>“Closeness”</vt:lpstr>
      <vt:lpstr>Preclass 5</vt:lpstr>
      <vt:lpstr>Generalizing Preclass 5</vt:lpstr>
      <vt:lpstr>Generalizing  Interconnect Lengths</vt:lpstr>
      <vt:lpstr>Generalizing  Interconnect Lengths</vt:lpstr>
      <vt:lpstr>Placement Problem Characteristics</vt:lpstr>
      <vt:lpstr>Constructive Placement</vt:lpstr>
      <vt:lpstr>Basic Idea</vt:lpstr>
      <vt:lpstr>Adequate?</vt:lpstr>
      <vt:lpstr>Problems</vt:lpstr>
      <vt:lpstr>Example</vt:lpstr>
      <vt:lpstr>Interaction</vt:lpstr>
      <vt:lpstr>Example</vt:lpstr>
      <vt:lpstr>Interaction</vt:lpstr>
      <vt:lpstr>Problem</vt:lpstr>
      <vt:lpstr>Improvement: Ordered</vt:lpstr>
      <vt:lpstr>Improvement: Ordered</vt:lpstr>
      <vt:lpstr>Improvement: Ordered</vt:lpstr>
      <vt:lpstr>Improvement: Constrain</vt:lpstr>
      <vt:lpstr>Constrain Partition</vt:lpstr>
      <vt:lpstr>Improvement: Quadrisect</vt:lpstr>
      <vt:lpstr>Quadrisect</vt:lpstr>
      <vt:lpstr>Quadrisect</vt:lpstr>
      <vt:lpstr>Recurse</vt:lpstr>
      <vt:lpstr>Option: Terminal Propagation</vt:lpstr>
      <vt:lpstr>Option: Refine</vt:lpstr>
      <vt:lpstr>Problem</vt:lpstr>
      <vt:lpstr>Iterate</vt:lpstr>
      <vt:lpstr>Iteration/Cycling</vt:lpstr>
      <vt:lpstr>Refinement</vt:lpstr>
      <vt:lpstr>Possible Refinement</vt:lpstr>
      <vt:lpstr>Runtime</vt:lpstr>
      <vt:lpstr>Quality: Area</vt:lpstr>
      <vt:lpstr>Quality: Delay</vt:lpstr>
      <vt:lpstr>Uses</vt:lpstr>
      <vt:lpstr>Summary</vt:lpstr>
      <vt:lpstr>Big Ideas: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50</cp:revision>
  <cp:lastPrinted>2013-02-11T13:20:15Z</cp:lastPrinted>
  <dcterms:created xsi:type="dcterms:W3CDTF">2015-02-25T07:09:17Z</dcterms:created>
  <dcterms:modified xsi:type="dcterms:W3CDTF">2015-02-25T12:38:51Z</dcterms:modified>
</cp:coreProperties>
</file>