
<file path=[Content_Types].xml><?xml version="1.0" encoding="utf-8"?>
<Types xmlns="http://schemas.openxmlformats.org/package/2006/content-types">
  <Override PartName="/ppt/notesSlides/notesSlide24.xml" ContentType="application/vnd.openxmlformats-officedocument.presentationml.notesSlide+xml"/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Default Extension="vml" ContentType="application/vnd.openxmlformats-officedocument.vmlDrawing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Default Extension="pict" ContentType="image/pict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Microsoft_Equation2.bin" ContentType="application/vnd.openxmlformats-officedocument.oleObject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3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Default Extension="wmf" ContentType="image/x-wmf"/>
  <Override PartName="/docProps/app.xml" ContentType="application/vnd.openxmlformats-officedocument.extended-properties+xml"/>
  <Override PartName="/ppt/notesSlides/notesSlide34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Microsoft_Equation1.bin" ContentType="application/vnd.openxmlformats-officedocument.oleObject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notesSlides/notesSlide2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325" r:id="rId3"/>
    <p:sldId id="326" r:id="rId4"/>
    <p:sldId id="257" r:id="rId5"/>
    <p:sldId id="276" r:id="rId6"/>
    <p:sldId id="277" r:id="rId7"/>
    <p:sldId id="260" r:id="rId8"/>
    <p:sldId id="261" r:id="rId9"/>
    <p:sldId id="262" r:id="rId10"/>
    <p:sldId id="309" r:id="rId11"/>
    <p:sldId id="310" r:id="rId12"/>
    <p:sldId id="311" r:id="rId13"/>
    <p:sldId id="333" r:id="rId14"/>
    <p:sldId id="327" r:id="rId15"/>
    <p:sldId id="312" r:id="rId16"/>
    <p:sldId id="313" r:id="rId17"/>
    <p:sldId id="328" r:id="rId18"/>
    <p:sldId id="314" r:id="rId19"/>
    <p:sldId id="322" r:id="rId20"/>
    <p:sldId id="308" r:id="rId21"/>
    <p:sldId id="319" r:id="rId22"/>
    <p:sldId id="320" r:id="rId23"/>
    <p:sldId id="315" r:id="rId24"/>
    <p:sldId id="321" r:id="rId25"/>
    <p:sldId id="263" r:id="rId26"/>
    <p:sldId id="299" r:id="rId27"/>
    <p:sldId id="301" r:id="rId28"/>
    <p:sldId id="329" r:id="rId29"/>
    <p:sldId id="316" r:id="rId30"/>
    <p:sldId id="317" r:id="rId31"/>
    <p:sldId id="318" r:id="rId32"/>
    <p:sldId id="330" r:id="rId33"/>
    <p:sldId id="334" r:id="rId34"/>
    <p:sldId id="335" r:id="rId35"/>
    <p:sldId id="303" r:id="rId36"/>
    <p:sldId id="304" r:id="rId37"/>
    <p:sldId id="270" r:id="rId38"/>
    <p:sldId id="271" r:id="rId39"/>
    <p:sldId id="272" r:id="rId40"/>
    <p:sldId id="302" r:id="rId41"/>
    <p:sldId id="273" r:id="rId42"/>
    <p:sldId id="274" r:id="rId43"/>
    <p:sldId id="275" r:id="rId44"/>
    <p:sldId id="297" r:id="rId4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993300"/>
    <a:srgbClr val="660066"/>
    <a:srgbClr val="008000"/>
    <a:srgbClr val="00CC99"/>
    <a:srgbClr val="3333CC"/>
    <a:srgbClr val="CC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17" autoAdjust="0"/>
    <p:restoredTop sz="94595" autoAdjust="0"/>
  </p:normalViewPr>
  <p:slideViewPr>
    <p:cSldViewPr>
      <p:cViewPr varScale="1">
        <p:scale>
          <a:sx n="115" d="100"/>
          <a:sy n="115" d="100"/>
        </p:scale>
        <p:origin x="-6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5" rIns="96652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5" rIns="96652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5" rIns="96652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5" rIns="96652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7BBA0EDE-A846-284E-B272-33A2AAE2DF9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5" rIns="96652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5" rIns="96652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5" rIns="96652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5" rIns="96652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5" rIns="96652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E2F1F7B9-D8FC-5345-BBAF-32B2DDDC2CD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707DD-2BD0-3F49-AA4C-BF73F4AADBB9}" type="slidenum">
              <a:rPr lang="en-US"/>
              <a:pPr/>
              <a:t>1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8DFAA0-D389-DC45-A361-7F1B89EFE8F5}" type="slidenum">
              <a:rPr lang="en-US"/>
              <a:pPr/>
              <a:t>12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DE2F98-567D-4B4B-8F14-B274A470BFA9}" type="slidenum">
              <a:rPr lang="en-US"/>
              <a:pPr/>
              <a:t>15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B5A55C-182E-284C-B37F-5C1D0DC4377A}" type="slidenum">
              <a:rPr lang="en-US"/>
              <a:pPr/>
              <a:t>16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FAB5D4-607A-5C46-B34E-B131719FEADC}" type="slidenum">
              <a:rPr lang="en-US"/>
              <a:pPr/>
              <a:t>18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67D5F9-A975-3147-9CEF-E5343D5DC913}" type="slidenum">
              <a:rPr lang="en-US"/>
              <a:pPr/>
              <a:t>19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0EEDB-39FE-4A4C-BCAD-C0A4798E994D}" type="slidenum">
              <a:rPr lang="en-US"/>
              <a:pPr/>
              <a:t>20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A83E1-20DE-5A49-A2B5-AA8CFB033F4E}" type="slidenum">
              <a:rPr lang="en-US"/>
              <a:pPr/>
              <a:t>21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67D5F9-A975-3147-9CEF-E5343D5DC913}" type="slidenum">
              <a:rPr lang="en-US"/>
              <a:pPr/>
              <a:t>22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78CED4-E430-AD44-BEA1-50C14BE1F3EE}" type="slidenum">
              <a:rPr lang="en-US"/>
              <a:pPr/>
              <a:t>23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7978C8-4281-3741-9B48-B1653AAF8F78}" type="slidenum">
              <a:rPr lang="en-US"/>
              <a:pPr/>
              <a:t>24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E8EB86-7DA5-7C47-898F-E4F924D812AB}" type="slidenum">
              <a:rPr lang="en-US"/>
              <a:pPr/>
              <a:t>4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236CC9-3643-0346-8F89-42D68DFECD2B}" type="slidenum">
              <a:rPr lang="en-US"/>
              <a:pPr/>
              <a:t>25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F7DC76-99BE-2141-BF7A-AAEF608723CA}" type="slidenum">
              <a:rPr lang="en-US"/>
              <a:pPr/>
              <a:t>26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312D04-FDAD-614E-B703-1C1EF7B6707D}" type="slidenum">
              <a:rPr lang="en-US"/>
              <a:pPr/>
              <a:t>27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0C3A7-7359-284C-81F8-E8A2F62BCCA8}" type="slidenum">
              <a:rPr lang="en-US"/>
              <a:pPr/>
              <a:t>28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875D2F-6EAD-7445-84C3-4B599463FCB0}" type="slidenum">
              <a:rPr lang="en-US"/>
              <a:pPr/>
              <a:t>29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682B2F-8E9C-5C4E-A138-E74DAD7CFB32}" type="slidenum">
              <a:rPr lang="en-US"/>
              <a:pPr/>
              <a:t>30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23E4B7-9A29-D746-BAFC-9AD3CD5FF63C}" type="slidenum">
              <a:rPr lang="en-US"/>
              <a:pPr/>
              <a:t>31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B5A55C-182E-284C-B37F-5C1D0DC4377A}" type="slidenum">
              <a:rPr lang="en-US"/>
              <a:pPr/>
              <a:t>32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786EBD-51B5-AB42-8BFA-748FDDB1649A}" type="slidenum">
              <a:rPr lang="en-US"/>
              <a:pPr/>
              <a:t>35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BBD66-6996-4F45-B85C-EE44A11B1325}" type="slidenum">
              <a:rPr lang="en-US"/>
              <a:pPr/>
              <a:t>36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1179E2-95F6-744D-8005-775F2959FF68}" type="slidenum">
              <a:rPr lang="en-US"/>
              <a:pPr/>
              <a:t>5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31434E-DCE6-9743-B410-18C2947408A1}" type="slidenum">
              <a:rPr lang="en-US"/>
              <a:pPr/>
              <a:t>37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480E79-829A-A14D-8602-087D6286FF5C}" type="slidenum">
              <a:rPr lang="en-US"/>
              <a:pPr/>
              <a:t>38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7A3974-0D1C-AB43-98F4-10409C60A0A6}" type="slidenum">
              <a:rPr lang="en-US"/>
              <a:pPr/>
              <a:t>39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F5EC2-F4FA-E64D-81D5-0537840A8762}" type="slidenum">
              <a:rPr lang="en-US"/>
              <a:pPr/>
              <a:t>40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69A7FE-930D-4046-8424-5C722CF60209}" type="slidenum">
              <a:rPr lang="en-US"/>
              <a:pPr/>
              <a:t>41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89552F-7134-A842-BACE-A42134259C46}" type="slidenum">
              <a:rPr lang="en-US"/>
              <a:pPr/>
              <a:t>42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995D5D-4597-BB46-9600-852D2D18E06D}" type="slidenum">
              <a:rPr lang="en-US"/>
              <a:pPr/>
              <a:t>43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2" tIns="48325" rIns="96652" bIns="4832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FB573B-452E-FD40-9A42-553CE686A886}" type="slidenum">
              <a:rPr lang="en-US"/>
              <a:pPr/>
              <a:t>44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050C94-2C60-FD41-923E-CFF90717C820}" type="slidenum">
              <a:rPr lang="en-US"/>
              <a:pPr/>
              <a:t>6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37252-66E8-4D44-9456-A7178105BDFF}" type="slidenum">
              <a:rPr lang="en-US"/>
              <a:pPr/>
              <a:t>7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ACB3FF-8BC1-8E4C-BAD2-94FEE51B9911}" type="slidenum">
              <a:rPr lang="en-US"/>
              <a:pPr/>
              <a:t>8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0C3A7-7359-284C-81F8-E8A2F62BCCA8}" type="slidenum">
              <a:rPr lang="en-US"/>
              <a:pPr/>
              <a:t>9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8CBA1-94FB-BC47-872D-46E32DDA7FD8}" type="slidenum">
              <a:rPr lang="en-US"/>
              <a:pPr/>
              <a:t>10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216569-863F-B642-A671-C88164100078}" type="slidenum">
              <a:rPr lang="en-US"/>
              <a:pPr/>
              <a:t>11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0C7E2CA-1B6C-2940-A52E-BD1C03D690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BC5C663-9026-0D40-92D6-4B747BD6AC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6CBD0E3-8A28-5543-B1E6-43270EAE15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F05EC91-1A06-C347-B04C-71A80D01E2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8D0965-51CF-4E46-9DA4-B122A39145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614E577-09BC-0B41-95B5-B2A78E6D47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3227AEB-24E3-F54E-A626-022BF28AE1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4CB5E65-EF7C-D940-919A-63465058A6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B561976-9597-E04E-A75D-5C7E70D8C0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33ECA4-070E-5D41-813E-890B1E82C6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87B6BDF-CCCA-094C-8058-C8D13A316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333CC"/>
                </a:solidFill>
                <a:latin typeface="+mn-lt"/>
              </a:defRPr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+mn-lt"/>
              </a:defRPr>
            </a:lvl1pPr>
          </a:lstStyle>
          <a:p>
            <a:fld id="{6D867425-E1DC-C24B-8B86-4E14508E6C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Microsoft_Equation1.bin"/><Relationship Id="rId5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Microsoft_Equation2.bin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9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1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5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3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49C5-7CF6-8144-9C8A-9CA0B7E71913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</a:t>
            </a:r>
            <a:r>
              <a:rPr lang="en-US" dirty="0" smtClean="0"/>
              <a:t>12:  March 2, 2015</a:t>
            </a:r>
          </a:p>
          <a:p>
            <a:r>
              <a:rPr lang="en-US" dirty="0"/>
              <a:t>Placement II</a:t>
            </a:r>
          </a:p>
          <a:p>
            <a:r>
              <a:rPr lang="en-US" dirty="0"/>
              <a:t>(Simulated Annealing)</a:t>
            </a:r>
          </a:p>
        </p:txBody>
      </p:sp>
      <p:pic>
        <p:nvPicPr>
          <p:cNvPr id="2053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0" y="603885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0757F-CBD1-4E4F-BEBE-B120BE610418}" type="slidenum">
              <a:rPr lang="en-US"/>
              <a:pPr/>
              <a:t>10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660066"/>
                </a:solidFill>
              </a:rPr>
              <a:t>Cost </a:t>
            </a:r>
            <a:r>
              <a:rPr lang="en-US"/>
              <a:t>Function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 marL="609600" indent="-609600"/>
            <a:r>
              <a:rPr lang="en-US" dirty="0"/>
              <a:t>Can be very general</a:t>
            </a:r>
          </a:p>
          <a:p>
            <a:pPr marL="990600" lvl="1" indent="-533400"/>
            <a:r>
              <a:rPr lang="en-US" dirty="0"/>
              <a:t>Combine area, timing, energy, </a:t>
            </a:r>
            <a:r>
              <a:rPr lang="en-US" dirty="0" err="1"/>
              <a:t>routability</a:t>
            </a:r>
            <a:r>
              <a:rPr lang="en-US" dirty="0"/>
              <a:t>…</a:t>
            </a:r>
          </a:p>
          <a:p>
            <a:pPr marL="609600" indent="-609600"/>
            <a:r>
              <a:rPr lang="en-US" dirty="0"/>
              <a:t>Desirable characteristics:</a:t>
            </a:r>
          </a:p>
          <a:p>
            <a:pPr marL="990600" lvl="1" indent="-533400">
              <a:buFontTx/>
              <a:buAutoNum type="arabicPeriod"/>
            </a:pPr>
            <a:r>
              <a:rPr lang="en-US" dirty="0"/>
              <a:t>drive entire solution in right direction	</a:t>
            </a:r>
          </a:p>
          <a:p>
            <a:pPr marL="1371600" lvl="2" indent="-457200"/>
            <a:r>
              <a:rPr lang="en-US" dirty="0"/>
              <a:t>reward </a:t>
            </a:r>
            <a:r>
              <a:rPr lang="en-US" b="1" dirty="0" smtClean="0"/>
              <a:t>every</a:t>
            </a:r>
            <a:r>
              <a:rPr lang="en-US" dirty="0" smtClean="0"/>
              <a:t> </a:t>
            </a:r>
            <a:r>
              <a:rPr lang="en-US" dirty="0"/>
              <a:t>good move</a:t>
            </a:r>
          </a:p>
          <a:p>
            <a:pPr marL="990600" lvl="1" indent="-533400">
              <a:buFontTx/>
              <a:buAutoNum type="arabicPeriod"/>
            </a:pPr>
            <a:r>
              <a:rPr lang="en-US" dirty="0"/>
              <a:t>cheap to compute delta costs</a:t>
            </a:r>
          </a:p>
          <a:p>
            <a:pPr marL="1371600" lvl="2" indent="-457200"/>
            <a:r>
              <a:rPr lang="en-US" i="1" dirty="0"/>
              <a:t>e.g.</a:t>
            </a:r>
            <a:r>
              <a:rPr lang="en-US" dirty="0"/>
              <a:t> FM</a:t>
            </a:r>
          </a:p>
          <a:p>
            <a:pPr marL="1371600" lvl="2" indent="-457200"/>
            <a:r>
              <a:rPr lang="en-US" dirty="0"/>
              <a:t>Ideally O(1)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A905-613F-EA47-A012-612ED6A7F663}" type="slidenum">
              <a:rPr lang="en-US"/>
              <a:pPr/>
              <a:t>11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Bad </a:t>
            </a:r>
            <a:r>
              <a:rPr lang="en-US">
                <a:solidFill>
                  <a:srgbClr val="660066"/>
                </a:solidFill>
              </a:rPr>
              <a:t>Cost</a:t>
            </a:r>
            <a:r>
              <a:rPr lang="en-US"/>
              <a:t> Functions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7772400" cy="4114800"/>
          </a:xfrm>
        </p:spPr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Not reward</a:t>
            </a:r>
            <a:r>
              <a:rPr lang="en-US" sz="2800" dirty="0"/>
              <a:t> every move:</a:t>
            </a:r>
          </a:p>
          <a:p>
            <a:pPr lvl="1"/>
            <a:r>
              <a:rPr lang="en-US" sz="2400" dirty="0"/>
              <a:t>size &lt; threshold ?</a:t>
            </a:r>
          </a:p>
          <a:p>
            <a:pPr lvl="1"/>
            <a:r>
              <a:rPr lang="en-US" sz="2400" dirty="0"/>
              <a:t>Anything using max</a:t>
            </a:r>
          </a:p>
          <a:p>
            <a:pPr lvl="2"/>
            <a:r>
              <a:rPr lang="en-US" sz="2000" dirty="0"/>
              <a:t>channel width</a:t>
            </a:r>
          </a:p>
          <a:p>
            <a:pPr lvl="2"/>
            <a:r>
              <a:rPr lang="en-US" sz="2000" dirty="0"/>
              <a:t>critical path delay</a:t>
            </a:r>
            <a:r>
              <a:rPr lang="en-US" sz="2000" dirty="0" smtClean="0"/>
              <a:t> </a:t>
            </a:r>
          </a:p>
          <a:p>
            <a:pPr lvl="2"/>
            <a:r>
              <a:rPr lang="en-US" sz="2000" dirty="0" smtClean="0">
                <a:solidFill>
                  <a:srgbClr val="FF6600"/>
                </a:solidFill>
              </a:rPr>
              <a:t>How apply to example at right?</a:t>
            </a:r>
          </a:p>
          <a:p>
            <a:r>
              <a:rPr lang="en-US" sz="2800" dirty="0">
                <a:solidFill>
                  <a:srgbClr val="FF0000"/>
                </a:solidFill>
              </a:rPr>
              <a:t>Expensive</a:t>
            </a:r>
            <a:r>
              <a:rPr lang="en-US" sz="2800" dirty="0"/>
              <a:t> update cost</a:t>
            </a:r>
          </a:p>
          <a:p>
            <a:pPr lvl="1"/>
            <a:r>
              <a:rPr lang="en-US" sz="2400" dirty="0"/>
              <a:t>rerun router on every move</a:t>
            </a:r>
          </a:p>
          <a:p>
            <a:pPr lvl="1"/>
            <a:r>
              <a:rPr lang="en-US" sz="2400" dirty="0"/>
              <a:t>rerun static timing analysis</a:t>
            </a:r>
          </a:p>
          <a:p>
            <a:pPr lvl="2"/>
            <a:r>
              <a:rPr lang="en-US" sz="2000" i="1" dirty="0"/>
              <a:t>E.g.</a:t>
            </a:r>
            <a:r>
              <a:rPr lang="en-US" sz="2000" dirty="0"/>
              <a:t> recalculate critical path delay</a:t>
            </a:r>
          </a:p>
          <a:p>
            <a:endParaRPr lang="en-US" sz="28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4876800" y="3276600"/>
            <a:ext cx="4267200" cy="381000"/>
            <a:chOff x="4876800" y="3276600"/>
            <a:chExt cx="4267200" cy="381000"/>
          </a:xfrm>
        </p:grpSpPr>
        <p:grpSp>
          <p:nvGrpSpPr>
            <p:cNvPr id="128004" name="Group 4"/>
            <p:cNvGrpSpPr>
              <a:grpSpLocks/>
            </p:cNvGrpSpPr>
            <p:nvPr/>
          </p:nvGrpSpPr>
          <p:grpSpPr bwMode="auto">
            <a:xfrm>
              <a:off x="4876800" y="3276600"/>
              <a:ext cx="1981200" cy="381000"/>
              <a:chOff x="3840" y="2064"/>
              <a:chExt cx="1248" cy="240"/>
            </a:xfrm>
          </p:grpSpPr>
          <p:sp>
            <p:nvSpPr>
              <p:cNvPr id="128005" name="Rectangle 5"/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006" name="Rectangle 6"/>
              <p:cNvSpPr>
                <a:spLocks noChangeArrowheads="1"/>
              </p:cNvSpPr>
              <p:nvPr/>
            </p:nvSpPr>
            <p:spPr bwMode="auto">
              <a:xfrm>
                <a:off x="4176" y="2064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007" name="Rectangle 7"/>
              <p:cNvSpPr>
                <a:spLocks noChangeArrowheads="1"/>
              </p:cNvSpPr>
              <p:nvPr/>
            </p:nvSpPr>
            <p:spPr bwMode="auto">
              <a:xfrm>
                <a:off x="4512" y="2064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008" name="Rectangle 8"/>
              <p:cNvSpPr>
                <a:spLocks noChangeArrowheads="1"/>
              </p:cNvSpPr>
              <p:nvPr/>
            </p:nvSpPr>
            <p:spPr bwMode="auto">
              <a:xfrm>
                <a:off x="4848" y="2064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128009" name="AutoShape 9"/>
              <p:cNvCxnSpPr>
                <a:cxnSpLocks noChangeShapeType="1"/>
                <a:stCxn id="128005" idx="0"/>
                <a:endCxn id="128007" idx="0"/>
              </p:cNvCxnSpPr>
              <p:nvPr/>
            </p:nvCxnSpPr>
            <p:spPr bwMode="auto">
              <a:xfrm rot="5400000" flipV="1">
                <a:off x="4295" y="1729"/>
                <a:ext cx="1" cy="672"/>
              </a:xfrm>
              <a:prstGeom prst="bentConnector3">
                <a:avLst>
                  <a:gd name="adj1" fmla="val -1440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128010" name="AutoShape 10"/>
              <p:cNvCxnSpPr>
                <a:cxnSpLocks noChangeShapeType="1"/>
                <a:stCxn id="128006" idx="0"/>
                <a:endCxn id="128008" idx="0"/>
              </p:cNvCxnSpPr>
              <p:nvPr/>
            </p:nvCxnSpPr>
            <p:spPr bwMode="auto">
              <a:xfrm rot="5400000" flipV="1">
                <a:off x="4631" y="1729"/>
                <a:ext cx="1" cy="672"/>
              </a:xfrm>
              <a:prstGeom prst="bentConnector3">
                <a:avLst>
                  <a:gd name="adj1" fmla="val -2530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cxnSp>
        </p:grpSp>
        <p:grpSp>
          <p:nvGrpSpPr>
            <p:cNvPr id="128011" name="Group 11"/>
            <p:cNvGrpSpPr>
              <a:grpSpLocks/>
            </p:cNvGrpSpPr>
            <p:nvPr/>
          </p:nvGrpSpPr>
          <p:grpSpPr bwMode="auto">
            <a:xfrm>
              <a:off x="7162800" y="3276600"/>
              <a:ext cx="1981200" cy="381000"/>
              <a:chOff x="3840" y="2064"/>
              <a:chExt cx="1248" cy="240"/>
            </a:xfrm>
          </p:grpSpPr>
          <p:sp>
            <p:nvSpPr>
              <p:cNvPr id="128012" name="Rectangle 12"/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013" name="Rectangle 13"/>
              <p:cNvSpPr>
                <a:spLocks noChangeArrowheads="1"/>
              </p:cNvSpPr>
              <p:nvPr/>
            </p:nvSpPr>
            <p:spPr bwMode="auto">
              <a:xfrm>
                <a:off x="4176" y="2064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014" name="Rectangle 14"/>
              <p:cNvSpPr>
                <a:spLocks noChangeArrowheads="1"/>
              </p:cNvSpPr>
              <p:nvPr/>
            </p:nvSpPr>
            <p:spPr bwMode="auto">
              <a:xfrm>
                <a:off x="4512" y="2064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015" name="Rectangle 15"/>
              <p:cNvSpPr>
                <a:spLocks noChangeArrowheads="1"/>
              </p:cNvSpPr>
              <p:nvPr/>
            </p:nvSpPr>
            <p:spPr bwMode="auto">
              <a:xfrm>
                <a:off x="4848" y="2064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128016" name="AutoShape 16"/>
              <p:cNvCxnSpPr>
                <a:cxnSpLocks noChangeShapeType="1"/>
                <a:stCxn id="128012" idx="0"/>
                <a:endCxn id="128014" idx="0"/>
              </p:cNvCxnSpPr>
              <p:nvPr/>
            </p:nvCxnSpPr>
            <p:spPr bwMode="auto">
              <a:xfrm rot="5400000" flipV="1">
                <a:off x="4295" y="1729"/>
                <a:ext cx="1" cy="672"/>
              </a:xfrm>
              <a:prstGeom prst="bentConnector3">
                <a:avLst>
                  <a:gd name="adj1" fmla="val -1440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128017" name="AutoShape 17"/>
              <p:cNvCxnSpPr>
                <a:cxnSpLocks noChangeShapeType="1"/>
                <a:stCxn id="128013" idx="0"/>
                <a:endCxn id="128015" idx="0"/>
              </p:cNvCxnSpPr>
              <p:nvPr/>
            </p:nvCxnSpPr>
            <p:spPr bwMode="auto">
              <a:xfrm rot="5400000" flipV="1">
                <a:off x="4631" y="1729"/>
                <a:ext cx="1" cy="672"/>
              </a:xfrm>
              <a:prstGeom prst="bentConnector3">
                <a:avLst>
                  <a:gd name="adj1" fmla="val -2530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8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8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A418-93D9-CF4F-B8BA-508EE63D7D85}" type="slidenum">
              <a:rPr lang="en-US"/>
              <a:pPr/>
              <a:t>12</a:t>
            </a:fld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Example</a:t>
            </a:r>
            <a:r>
              <a:rPr lang="en-US">
                <a:solidFill>
                  <a:srgbClr val="660066"/>
                </a:solidFill>
              </a:rPr>
              <a:t> Cost</a:t>
            </a:r>
            <a:r>
              <a:rPr lang="en-US"/>
              <a:t> Functions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Total Wire Length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Linear, quadratic…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Symbol" charset="2"/>
              </a:rPr>
              <a:t>S</a:t>
            </a:r>
            <a:r>
              <a:rPr lang="en-US" sz="2800"/>
              <a:t> Bounding Box (semi-perimeter)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Surrogate for routed net length</a:t>
            </a:r>
          </a:p>
          <a:p>
            <a:pPr>
              <a:lnSpc>
                <a:spcPct val="80000"/>
              </a:lnSpc>
            </a:pPr>
            <a:endParaRPr lang="en-US" sz="2800">
              <a:latin typeface="Symbol" charset="2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Symbol" charset="2"/>
              </a:rPr>
              <a:t>S</a:t>
            </a:r>
            <a:r>
              <a:rPr lang="en-US" sz="2800"/>
              <a:t> (e</a:t>
            </a:r>
            <a:r>
              <a:rPr lang="en-US" sz="2800" baseline="30000"/>
              <a:t>channel_density</a:t>
            </a:r>
            <a:r>
              <a:rPr lang="en-US" sz="2800"/>
              <a:t>)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Dominate by largest density </a:t>
            </a:r>
            <a:r>
              <a:rPr lang="en-US" sz="2400">
                <a:sym typeface="Wingdings" charset="2"/>
              </a:rPr>
              <a:t> approximate max</a:t>
            </a:r>
            <a:endParaRPr lang="en-US" sz="2400"/>
          </a:p>
          <a:p>
            <a:pPr lvl="1">
              <a:lnSpc>
                <a:spcPct val="80000"/>
              </a:lnSpc>
            </a:pPr>
            <a:r>
              <a:rPr lang="en-US" sz="2400"/>
              <a:t>Rewards improvement in non-maximum channel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But reward is larger for denser channels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Can be computed incrementally</a:t>
            </a:r>
          </a:p>
        </p:txBody>
      </p:sp>
      <p:grpSp>
        <p:nvGrpSpPr>
          <p:cNvPr id="130052" name="Group 4"/>
          <p:cNvGrpSpPr>
            <a:grpSpLocks/>
          </p:cNvGrpSpPr>
          <p:nvPr/>
        </p:nvGrpSpPr>
        <p:grpSpPr bwMode="auto">
          <a:xfrm>
            <a:off x="6934200" y="1219200"/>
            <a:ext cx="1524000" cy="1981200"/>
            <a:chOff x="4368" y="768"/>
            <a:chExt cx="960" cy="1248"/>
          </a:xfrm>
        </p:grpSpPr>
        <p:sp>
          <p:nvSpPr>
            <p:cNvPr id="130053" name="Oval 5"/>
            <p:cNvSpPr>
              <a:spLocks noChangeArrowheads="1"/>
            </p:cNvSpPr>
            <p:nvPr/>
          </p:nvSpPr>
          <p:spPr bwMode="auto">
            <a:xfrm>
              <a:off x="4704" y="19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54" name="Oval 6"/>
            <p:cNvSpPr>
              <a:spLocks noChangeArrowheads="1"/>
            </p:cNvSpPr>
            <p:nvPr/>
          </p:nvSpPr>
          <p:spPr bwMode="auto">
            <a:xfrm>
              <a:off x="5232" y="14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30055" name="Oval 7"/>
            <p:cNvSpPr>
              <a:spLocks noChangeArrowheads="1"/>
            </p:cNvSpPr>
            <p:nvPr/>
          </p:nvSpPr>
          <p:spPr bwMode="auto">
            <a:xfrm>
              <a:off x="4896" y="110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56" name="Oval 8"/>
            <p:cNvSpPr>
              <a:spLocks noChangeArrowheads="1"/>
            </p:cNvSpPr>
            <p:nvPr/>
          </p:nvSpPr>
          <p:spPr bwMode="auto">
            <a:xfrm>
              <a:off x="4896" y="14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30057" name="Line 9"/>
            <p:cNvSpPr>
              <a:spLocks noChangeShapeType="1"/>
            </p:cNvSpPr>
            <p:nvPr/>
          </p:nvSpPr>
          <p:spPr bwMode="auto">
            <a:xfrm flipV="1">
              <a:off x="4752" y="1104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58" name="Line 10"/>
            <p:cNvSpPr>
              <a:spLocks noChangeShapeType="1"/>
            </p:cNvSpPr>
            <p:nvPr/>
          </p:nvSpPr>
          <p:spPr bwMode="auto">
            <a:xfrm>
              <a:off x="4752" y="110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59" name="Text Box 11"/>
            <p:cNvSpPr txBox="1">
              <a:spLocks noChangeArrowheads="1"/>
            </p:cNvSpPr>
            <p:nvPr/>
          </p:nvSpPr>
          <p:spPr bwMode="auto">
            <a:xfrm>
              <a:off x="4368" y="1344"/>
              <a:ext cx="3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</a:rPr>
                <a:t>bb</a:t>
              </a:r>
              <a:r>
                <a:rPr lang="en-US" baseline="-25000">
                  <a:latin typeface="Arial" charset="0"/>
                </a:rPr>
                <a:t>y</a:t>
              </a:r>
            </a:p>
          </p:txBody>
        </p:sp>
        <p:sp>
          <p:nvSpPr>
            <p:cNvPr id="130060" name="Text Box 12"/>
            <p:cNvSpPr txBox="1">
              <a:spLocks noChangeArrowheads="1"/>
            </p:cNvSpPr>
            <p:nvPr/>
          </p:nvSpPr>
          <p:spPr bwMode="auto">
            <a:xfrm>
              <a:off x="4848" y="768"/>
              <a:ext cx="3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</a:rPr>
                <a:t>bb</a:t>
              </a:r>
              <a:r>
                <a:rPr lang="en-US" baseline="-25000">
                  <a:latin typeface="Arial" charset="0"/>
                </a:rPr>
                <a:t>x</a:t>
              </a:r>
            </a:p>
          </p:txBody>
        </p:sp>
      </p:grpSp>
      <p:grpSp>
        <p:nvGrpSpPr>
          <p:cNvPr id="130061" name="Group 13"/>
          <p:cNvGrpSpPr>
            <a:grpSpLocks/>
          </p:cNvGrpSpPr>
          <p:nvPr/>
        </p:nvGrpSpPr>
        <p:grpSpPr bwMode="auto">
          <a:xfrm>
            <a:off x="4495800" y="3962400"/>
            <a:ext cx="4267200" cy="381000"/>
            <a:chOff x="2736" y="2976"/>
            <a:chExt cx="2688" cy="240"/>
          </a:xfrm>
        </p:grpSpPr>
        <p:grpSp>
          <p:nvGrpSpPr>
            <p:cNvPr id="130062" name="Group 14"/>
            <p:cNvGrpSpPr>
              <a:grpSpLocks/>
            </p:cNvGrpSpPr>
            <p:nvPr/>
          </p:nvGrpSpPr>
          <p:grpSpPr bwMode="auto">
            <a:xfrm>
              <a:off x="2736" y="2976"/>
              <a:ext cx="1248" cy="240"/>
              <a:chOff x="3840" y="2064"/>
              <a:chExt cx="1248" cy="240"/>
            </a:xfrm>
          </p:grpSpPr>
          <p:sp>
            <p:nvSpPr>
              <p:cNvPr id="130063" name="Rectangle 15"/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064" name="Rectangle 16"/>
              <p:cNvSpPr>
                <a:spLocks noChangeArrowheads="1"/>
              </p:cNvSpPr>
              <p:nvPr/>
            </p:nvSpPr>
            <p:spPr bwMode="auto">
              <a:xfrm>
                <a:off x="4176" y="2064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065" name="Rectangle 17"/>
              <p:cNvSpPr>
                <a:spLocks noChangeArrowheads="1"/>
              </p:cNvSpPr>
              <p:nvPr/>
            </p:nvSpPr>
            <p:spPr bwMode="auto">
              <a:xfrm>
                <a:off x="4512" y="2064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066" name="Rectangle 18"/>
              <p:cNvSpPr>
                <a:spLocks noChangeArrowheads="1"/>
              </p:cNvSpPr>
              <p:nvPr/>
            </p:nvSpPr>
            <p:spPr bwMode="auto">
              <a:xfrm>
                <a:off x="4848" y="2064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130067" name="AutoShape 19"/>
              <p:cNvCxnSpPr>
                <a:cxnSpLocks noChangeShapeType="1"/>
                <a:stCxn id="130063" idx="0"/>
                <a:endCxn id="130065" idx="0"/>
              </p:cNvCxnSpPr>
              <p:nvPr/>
            </p:nvCxnSpPr>
            <p:spPr bwMode="auto">
              <a:xfrm rot="5400000" flipV="1">
                <a:off x="4295" y="1729"/>
                <a:ext cx="1" cy="672"/>
              </a:xfrm>
              <a:prstGeom prst="bentConnector3">
                <a:avLst>
                  <a:gd name="adj1" fmla="val -1440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130068" name="AutoShape 20"/>
              <p:cNvCxnSpPr>
                <a:cxnSpLocks noChangeShapeType="1"/>
                <a:stCxn id="130064" idx="0"/>
                <a:endCxn id="130066" idx="0"/>
              </p:cNvCxnSpPr>
              <p:nvPr/>
            </p:nvCxnSpPr>
            <p:spPr bwMode="auto">
              <a:xfrm rot="5400000" flipV="1">
                <a:off x="4631" y="1729"/>
                <a:ext cx="1" cy="672"/>
              </a:xfrm>
              <a:prstGeom prst="bentConnector3">
                <a:avLst>
                  <a:gd name="adj1" fmla="val -2530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cxnSp>
        </p:grpSp>
        <p:grpSp>
          <p:nvGrpSpPr>
            <p:cNvPr id="130069" name="Group 21"/>
            <p:cNvGrpSpPr>
              <a:grpSpLocks/>
            </p:cNvGrpSpPr>
            <p:nvPr/>
          </p:nvGrpSpPr>
          <p:grpSpPr bwMode="auto">
            <a:xfrm>
              <a:off x="4176" y="2976"/>
              <a:ext cx="1248" cy="240"/>
              <a:chOff x="3840" y="2064"/>
              <a:chExt cx="1248" cy="240"/>
            </a:xfrm>
          </p:grpSpPr>
          <p:sp>
            <p:nvSpPr>
              <p:cNvPr id="130070" name="Rectangle 22"/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071" name="Rectangle 23"/>
              <p:cNvSpPr>
                <a:spLocks noChangeArrowheads="1"/>
              </p:cNvSpPr>
              <p:nvPr/>
            </p:nvSpPr>
            <p:spPr bwMode="auto">
              <a:xfrm>
                <a:off x="4176" y="2064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072" name="Rectangle 24"/>
              <p:cNvSpPr>
                <a:spLocks noChangeArrowheads="1"/>
              </p:cNvSpPr>
              <p:nvPr/>
            </p:nvSpPr>
            <p:spPr bwMode="auto">
              <a:xfrm>
                <a:off x="4512" y="2064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073" name="Rectangle 25"/>
              <p:cNvSpPr>
                <a:spLocks noChangeArrowheads="1"/>
              </p:cNvSpPr>
              <p:nvPr/>
            </p:nvSpPr>
            <p:spPr bwMode="auto">
              <a:xfrm>
                <a:off x="4848" y="2064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130074" name="AutoShape 26"/>
              <p:cNvCxnSpPr>
                <a:cxnSpLocks noChangeShapeType="1"/>
                <a:stCxn id="130070" idx="0"/>
                <a:endCxn id="130072" idx="0"/>
              </p:cNvCxnSpPr>
              <p:nvPr/>
            </p:nvCxnSpPr>
            <p:spPr bwMode="auto">
              <a:xfrm rot="5400000" flipV="1">
                <a:off x="4295" y="1729"/>
                <a:ext cx="1" cy="672"/>
              </a:xfrm>
              <a:prstGeom prst="bentConnector3">
                <a:avLst>
                  <a:gd name="adj1" fmla="val -1440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130075" name="AutoShape 27"/>
              <p:cNvCxnSpPr>
                <a:cxnSpLocks noChangeShapeType="1"/>
                <a:stCxn id="130071" idx="0"/>
                <a:endCxn id="130073" idx="0"/>
              </p:cNvCxnSpPr>
              <p:nvPr/>
            </p:nvCxnSpPr>
            <p:spPr bwMode="auto">
              <a:xfrm rot="5400000" flipV="1">
                <a:off x="4631" y="1729"/>
                <a:ext cx="1" cy="672"/>
              </a:xfrm>
              <a:prstGeom prst="bentConnector3">
                <a:avLst>
                  <a:gd name="adj1" fmla="val -2530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Cost Functions in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Next few slides will look at cost functions in use by VPR</a:t>
            </a:r>
          </a:p>
          <a:p>
            <a:pPr lvl="1"/>
            <a:r>
              <a:rPr lang="en-US" dirty="0" smtClean="0"/>
              <a:t>Versatile Placement and Routing</a:t>
            </a:r>
          </a:p>
          <a:p>
            <a:pPr lvl="1"/>
            <a:r>
              <a:rPr lang="en-US" dirty="0" smtClean="0"/>
              <a:t>Widely used, open-source placement and routing tool for </a:t>
            </a:r>
            <a:r>
              <a:rPr lang="en-US" dirty="0" err="1" smtClean="0"/>
              <a:t>FPGAs</a:t>
            </a:r>
            <a:endParaRPr lang="en-US" dirty="0" smtClean="0"/>
          </a:p>
          <a:p>
            <a:pPr lvl="1"/>
            <a:r>
              <a:rPr lang="en-US" dirty="0" smtClean="0"/>
              <a:t>From Univ. of Toronto</a:t>
            </a:r>
          </a:p>
          <a:p>
            <a:pPr lvl="1"/>
            <a:r>
              <a:rPr lang="en-US" dirty="0" smtClean="0"/>
              <a:t>Now part of VTR (</a:t>
            </a:r>
            <a:r>
              <a:rPr lang="en-US" dirty="0" err="1" smtClean="0"/>
              <a:t>Verilog</a:t>
            </a:r>
            <a:r>
              <a:rPr lang="en-US" dirty="0" smtClean="0"/>
              <a:t>-to-Routing) suite</a:t>
            </a:r>
          </a:p>
          <a:p>
            <a:r>
              <a:rPr lang="en-US" dirty="0" smtClean="0"/>
              <a:t>More complicated than earlier examples</a:t>
            </a:r>
          </a:p>
          <a:p>
            <a:pPr lvl="1"/>
            <a:r>
              <a:rPr lang="en-US" dirty="0" smtClean="0"/>
              <a:t>We’ll try to make sense of components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EC91-1A06-C347-B04C-71A80D01E22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Bounding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Why might not be satisfied with bounding box?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Should these all contribute same cost?</a:t>
            </a:r>
          </a:p>
          <a:p>
            <a:pPr lvl="3"/>
            <a:r>
              <a:rPr lang="en-US" dirty="0" smtClean="0"/>
              <a:t>2, 3, 4, or 5 terminals on same net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EC91-1A06-C347-B04C-71A80D01E229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267200"/>
            <a:ext cx="7480300" cy="2080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D222-B40D-984A-B923-9F77E2F9D32A}" type="slidenum">
              <a:rPr lang="en-US"/>
              <a:pPr/>
              <a:t>15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VPR </a:t>
            </a:r>
            <a:r>
              <a:rPr lang="en-US" dirty="0"/>
              <a:t>Wire </a:t>
            </a:r>
            <a:r>
              <a:rPr lang="en-US" dirty="0">
                <a:solidFill>
                  <a:srgbClr val="660066"/>
                </a:solidFill>
              </a:rPr>
              <a:t>Costs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72400" cy="4114800"/>
          </a:xfrm>
        </p:spPr>
        <p:txBody>
          <a:bodyPr/>
          <a:lstStyle/>
          <a:p>
            <a:r>
              <a:rPr lang="en-US"/>
              <a:t>VPR Bounding Box</a:t>
            </a:r>
          </a:p>
        </p:txBody>
      </p:sp>
      <p:graphicFrame>
        <p:nvGraphicFramePr>
          <p:cNvPr id="132100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1547813" y="2286000"/>
          <a:ext cx="6580187" cy="950913"/>
        </p:xfrm>
        <a:graphic>
          <a:graphicData uri="http://schemas.openxmlformats.org/presentationml/2006/ole">
            <p:oleObj spid="_x0000_s132100" name="Equation" r:id="rId4" imgW="2197100" imgH="317500" progId="Equation.3">
              <p:embed/>
            </p:oleObj>
          </a:graphicData>
        </a:graphic>
      </p:graphicFrame>
      <p:pic>
        <p:nvPicPr>
          <p:cNvPr id="1321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3429000"/>
            <a:ext cx="4159250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2102" name="Text Box 6"/>
          <p:cNvSpPr txBox="1">
            <a:spLocks noChangeArrowheads="1"/>
          </p:cNvSpPr>
          <p:nvPr/>
        </p:nvSpPr>
        <p:spPr bwMode="auto">
          <a:xfrm>
            <a:off x="288925" y="4230688"/>
            <a:ext cx="31464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Swartz, Betz, &amp; Rose </a:t>
            </a:r>
          </a:p>
          <a:p>
            <a:r>
              <a:rPr lang="en-US">
                <a:solidFill>
                  <a:schemeClr val="accent2"/>
                </a:solidFill>
                <a:latin typeface="Arial" charset="0"/>
              </a:rPr>
              <a:t>FPGA 1998</a:t>
            </a:r>
          </a:p>
          <a:p>
            <a:endParaRPr lang="en-US">
              <a:solidFill>
                <a:schemeClr val="accent2"/>
              </a:solidFill>
              <a:latin typeface="Arial" charset="0"/>
            </a:endParaRPr>
          </a:p>
          <a:p>
            <a:r>
              <a:rPr lang="en-US">
                <a:solidFill>
                  <a:schemeClr val="accent2"/>
                </a:solidFill>
                <a:latin typeface="Arial" charset="0"/>
              </a:rPr>
              <a:t>Original table:</a:t>
            </a:r>
          </a:p>
          <a:p>
            <a:r>
              <a:rPr lang="en-US">
                <a:solidFill>
                  <a:schemeClr val="accent2"/>
                </a:solidFill>
                <a:latin typeface="Arial" charset="0"/>
              </a:rPr>
              <a:t>Cheng ICCAD 1994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D3B4-0ED8-234B-B808-F6F46B19A27C}" type="slidenum">
              <a:rPr lang="en-US"/>
              <a:pPr/>
              <a:t>16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 smtClean="0"/>
              <a:t>Example: VPR </a:t>
            </a:r>
            <a:r>
              <a:rPr lang="en-US" dirty="0"/>
              <a:t>Timing </a:t>
            </a:r>
            <a:r>
              <a:rPr lang="en-US" dirty="0">
                <a:solidFill>
                  <a:srgbClr val="660066"/>
                </a:solidFill>
              </a:rPr>
              <a:t>Costs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077200" cy="4114800"/>
          </a:xfrm>
        </p:spPr>
        <p:txBody>
          <a:bodyPr/>
          <a:lstStyle/>
          <a:p>
            <a:r>
              <a:rPr lang="en-US" dirty="0" err="1"/>
              <a:t>Criticality(e</a:t>
            </a:r>
            <a:r>
              <a:rPr lang="en-US" dirty="0"/>
              <a:t>)=1-Slack(e)/Dmax</a:t>
            </a:r>
          </a:p>
          <a:p>
            <a:r>
              <a:rPr lang="en-US" dirty="0" err="1"/>
              <a:t>TCost(e</a:t>
            </a:r>
            <a:r>
              <a:rPr lang="en-US" dirty="0"/>
              <a:t>)=</a:t>
            </a:r>
            <a:r>
              <a:rPr lang="en-US" dirty="0" err="1"/>
              <a:t>Delay(e</a:t>
            </a:r>
            <a:r>
              <a:rPr lang="en-US" dirty="0"/>
              <a:t>)*</a:t>
            </a:r>
            <a:r>
              <a:rPr lang="en-US" dirty="0" err="1"/>
              <a:t>Criticality(e)</a:t>
            </a:r>
            <a:r>
              <a:rPr lang="en-US" baseline="30000" dirty="0" err="1"/>
              <a:t>CriticalityExp</a:t>
            </a:r>
            <a:endParaRPr lang="en-US" baseline="30000" dirty="0"/>
          </a:p>
          <a:p>
            <a:r>
              <a:rPr lang="en-US" dirty="0"/>
              <a:t>Keep all edge</a:t>
            </a:r>
            <a:r>
              <a:rPr lang="en-US" dirty="0" smtClean="0"/>
              <a:t> Criticalities </a:t>
            </a:r>
            <a:r>
              <a:rPr lang="en-US" dirty="0"/>
              <a:t>in a table</a:t>
            </a:r>
          </a:p>
          <a:p>
            <a:r>
              <a:rPr lang="en-US" dirty="0" err="1"/>
              <a:t>Recompute</a:t>
            </a:r>
            <a:r>
              <a:rPr lang="en-US" dirty="0"/>
              <a:t> Net Criticality</a:t>
            </a:r>
            <a:br>
              <a:rPr lang="en-US" dirty="0"/>
            </a:br>
            <a:r>
              <a:rPr lang="en-US" dirty="0"/>
              <a:t> at each Temperature</a:t>
            </a:r>
          </a:p>
          <a:p>
            <a:endParaRPr lang="en-US" dirty="0"/>
          </a:p>
        </p:txBody>
      </p:sp>
      <p:pic>
        <p:nvPicPr>
          <p:cNvPr id="134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2275" y="3459163"/>
            <a:ext cx="3641725" cy="339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365125" y="5678488"/>
            <a:ext cx="3521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Marquardt, Betz, &amp; Rose</a:t>
            </a:r>
          </a:p>
          <a:p>
            <a:r>
              <a:rPr lang="en-US">
                <a:solidFill>
                  <a:schemeClr val="accent2"/>
                </a:solidFill>
                <a:latin typeface="Arial" charset="0"/>
              </a:rPr>
              <a:t>FPGA2000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might we deal with multiple costs?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E.g. Wire cost  and Timing costs 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EC91-1A06-C347-B04C-71A80D01E22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9851-27CF-954D-B2B4-BB2AB188B2DC}" type="slidenum">
              <a:rPr lang="en-US"/>
              <a:pPr/>
              <a:t>18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/>
              <a:t>VPR Balance </a:t>
            </a:r>
            <a:br>
              <a:rPr lang="en-US" sz="4000"/>
            </a:br>
            <a:r>
              <a:rPr lang="en-US" sz="4000"/>
              <a:t>Wire and Time </a:t>
            </a:r>
            <a:r>
              <a:rPr lang="en-US" sz="4000">
                <a:solidFill>
                  <a:srgbClr val="660066"/>
                </a:solidFill>
              </a:rPr>
              <a:t>Cost</a:t>
            </a:r>
          </a:p>
        </p:txBody>
      </p:sp>
      <p:graphicFrame>
        <p:nvGraphicFramePr>
          <p:cNvPr id="136195" name="Object 3"/>
          <p:cNvGraphicFramePr>
            <a:graphicFrameLocks noChangeAspect="1"/>
          </p:cNvGraphicFramePr>
          <p:nvPr>
            <p:ph idx="1"/>
          </p:nvPr>
        </p:nvGraphicFramePr>
        <p:xfrm>
          <a:off x="533400" y="4953000"/>
          <a:ext cx="7924800" cy="1243013"/>
        </p:xfrm>
        <a:graphic>
          <a:graphicData uri="http://schemas.openxmlformats.org/presentationml/2006/ole">
            <p:oleObj spid="_x0000_s136195" name="Equation" r:id="rId4" imgW="2755800" imgH="431640" progId="Equation.3">
              <p:embed/>
            </p:oleObj>
          </a:graphicData>
        </a:graphic>
      </p:graphicFrame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3200400" y="6172200"/>
            <a:ext cx="5419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</a:rPr>
              <a:t>Marquardt, Betz, &amp;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Rose    FPGA2000</a:t>
            </a:r>
            <a:endParaRPr lang="en-US" dirty="0">
              <a:solidFill>
                <a:schemeClr val="accent2"/>
              </a:solidFill>
              <a:latin typeface="Arial" charset="0"/>
            </a:endParaRPr>
          </a:p>
        </p:txBody>
      </p:sp>
      <p:pic>
        <p:nvPicPr>
          <p:cNvPr id="13619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1295400"/>
            <a:ext cx="4267200" cy="301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619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1371600"/>
            <a:ext cx="4572000" cy="29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09600" y="4419600"/>
            <a:ext cx="7416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Anneal Cost is weighted linear sum of Wire and Time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BE6F6-7D80-FE46-9BF0-A92A3EBFEA51}" type="slidenum">
              <a:rPr lang="en-US"/>
              <a:pPr/>
              <a:t>19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/>
              <a:t>Basic Algorithm Sketch (review)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Pick an initial solution</a:t>
            </a:r>
          </a:p>
          <a:p>
            <a:pPr>
              <a:lnSpc>
                <a:spcPct val="90000"/>
              </a:lnSpc>
            </a:pPr>
            <a:r>
              <a:rPr lang="en-US" dirty="0"/>
              <a:t>Set temperature (T) to </a:t>
            </a:r>
            <a:r>
              <a:rPr lang="en-US" dirty="0">
                <a:solidFill>
                  <a:srgbClr val="CC0000"/>
                </a:solidFill>
              </a:rPr>
              <a:t>initial value</a:t>
            </a:r>
          </a:p>
          <a:p>
            <a:pPr>
              <a:lnSpc>
                <a:spcPct val="90000"/>
              </a:lnSpc>
            </a:pPr>
            <a:r>
              <a:rPr lang="en-US" dirty="0"/>
              <a:t>while (T&gt;</a:t>
            </a:r>
            <a:r>
              <a:rPr lang="en-US" dirty="0" err="1"/>
              <a:t>T</a:t>
            </a:r>
            <a:r>
              <a:rPr lang="en-US" baseline="-25000" dirty="0" err="1"/>
              <a:t>min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</a:t>
            </a:r>
            <a:r>
              <a:rPr lang="en-US" dirty="0">
                <a:solidFill>
                  <a:srgbClr val="008000"/>
                </a:solidFill>
              </a:rPr>
              <a:t>time</a:t>
            </a:r>
            <a:r>
              <a:rPr lang="en-US" dirty="0"/>
              <a:t> at 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pick a </a:t>
            </a:r>
            <a:r>
              <a:rPr lang="en-US" dirty="0">
                <a:solidFill>
                  <a:srgbClr val="993300"/>
                </a:solidFill>
              </a:rPr>
              <a:t>move</a:t>
            </a:r>
            <a:r>
              <a:rPr lang="en-US" dirty="0"/>
              <a:t> at random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compute </a:t>
            </a:r>
            <a:r>
              <a:rPr lang="en-US" dirty="0" err="1">
                <a:solidFill>
                  <a:srgbClr val="660066"/>
                </a:solidFill>
                <a:latin typeface="Symbol" charset="2"/>
              </a:rPr>
              <a:t>D</a:t>
            </a:r>
            <a:r>
              <a:rPr lang="en-US" dirty="0" err="1">
                <a:solidFill>
                  <a:srgbClr val="660066"/>
                </a:solidFill>
              </a:rPr>
              <a:t>cost</a:t>
            </a:r>
            <a:endParaRPr lang="en-US" dirty="0">
              <a:solidFill>
                <a:srgbClr val="660066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dirty="0"/>
              <a:t>if less than zero, accept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else if </a:t>
            </a:r>
            <a:r>
              <a:rPr lang="en-US" dirty="0" smtClean="0"/>
              <a:t>(random()&lt;</a:t>
            </a:r>
            <a:r>
              <a:rPr lang="en-US" dirty="0" err="1"/>
              <a:t>e</a:t>
            </a:r>
            <a:r>
              <a:rPr lang="en-US" baseline="30000" dirty="0" err="1"/>
              <a:t>-</a:t>
            </a:r>
            <a:r>
              <a:rPr lang="en-US" baseline="30000" dirty="0" err="1">
                <a:latin typeface="Symbol" charset="2"/>
              </a:rPr>
              <a:t>D</a:t>
            </a:r>
            <a:r>
              <a:rPr lang="en-US" baseline="30000" dirty="0" err="1"/>
              <a:t>cost/T</a:t>
            </a:r>
            <a:r>
              <a:rPr lang="en-US" dirty="0"/>
              <a:t>), accept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3333CC"/>
                </a:solidFill>
              </a:rPr>
              <a:t>update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Squared </a:t>
            </a:r>
            <a:r>
              <a:rPr lang="en-US" dirty="0" err="1" smtClean="0">
                <a:solidFill>
                  <a:srgbClr val="FF6600"/>
                </a:solidFill>
              </a:rPr>
              <a:t>wirelength</a:t>
            </a:r>
            <a:r>
              <a:rPr lang="en-US" dirty="0" smtClean="0">
                <a:solidFill>
                  <a:srgbClr val="FF6600"/>
                </a:solidFill>
              </a:rPr>
              <a:t> for top placement?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Squared </a:t>
            </a:r>
            <a:r>
              <a:rPr lang="en-US" dirty="0" err="1" smtClean="0">
                <a:solidFill>
                  <a:srgbClr val="FF6600"/>
                </a:solidFill>
              </a:rPr>
              <a:t>wirelength</a:t>
            </a:r>
            <a:r>
              <a:rPr lang="en-US" dirty="0" smtClean="0">
                <a:solidFill>
                  <a:srgbClr val="FF6600"/>
                </a:solidFill>
              </a:rPr>
              <a:t> for bottom placement?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Number of swaps?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Squared </a:t>
            </a:r>
            <a:r>
              <a:rPr lang="en-US" dirty="0" err="1" smtClean="0">
                <a:solidFill>
                  <a:srgbClr val="FF6600"/>
                </a:solidFill>
              </a:rPr>
              <a:t>wirelength</a:t>
            </a:r>
            <a:r>
              <a:rPr lang="en-US" dirty="0" smtClean="0">
                <a:solidFill>
                  <a:srgbClr val="FF6600"/>
                </a:solidFill>
              </a:rPr>
              <a:t> after swap for each of these cases?</a:t>
            </a:r>
          </a:p>
          <a:p>
            <a:pPr lvl="1"/>
            <a:r>
              <a:rPr lang="en-US" dirty="0" smtClean="0"/>
              <a:t>Sample from class </a:t>
            </a:r>
          </a:p>
          <a:p>
            <a:pPr lvl="1"/>
            <a:r>
              <a:rPr lang="en-US" dirty="0" smtClean="0"/>
              <a:t>(everyone assigned 1 or 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EC91-1A06-C347-B04C-71A80D01E22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81E8-1E86-764D-85A7-39A2394B564F}" type="slidenum">
              <a:rPr lang="en-US"/>
              <a:pPr/>
              <a:t>20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3300"/>
                </a:solidFill>
              </a:rPr>
              <a:t>Moves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Swap two cells</a:t>
            </a:r>
          </a:p>
          <a:p>
            <a:pPr lvl="1"/>
            <a:r>
              <a:rPr lang="en-US" dirty="0"/>
              <a:t>Within some distance limit? (ex. to come)</a:t>
            </a:r>
            <a:endParaRPr lang="en-US" dirty="0" smtClean="0"/>
          </a:p>
          <a:p>
            <a:r>
              <a:rPr lang="en-US" dirty="0" smtClean="0"/>
              <a:t>Swap </a:t>
            </a:r>
            <a:r>
              <a:rPr lang="en-US" dirty="0"/>
              <a:t>regions </a:t>
            </a:r>
          </a:p>
          <a:p>
            <a:pPr lvl="1"/>
            <a:r>
              <a:rPr lang="en-US" dirty="0"/>
              <a:t>…rows, columns, </a:t>
            </a:r>
            <a:r>
              <a:rPr lang="en-US" dirty="0" err="1"/>
              <a:t>subtrees</a:t>
            </a:r>
            <a:r>
              <a:rPr lang="en-US" dirty="0"/>
              <a:t>, cluster</a:t>
            </a:r>
            <a:endParaRPr lang="en-US" dirty="0" smtClean="0"/>
          </a:p>
          <a:p>
            <a:r>
              <a:rPr lang="en-US" dirty="0" smtClean="0"/>
              <a:t>Rotate </a:t>
            </a:r>
            <a:r>
              <a:rPr lang="en-US" dirty="0"/>
              <a:t>cell (when feasible)</a:t>
            </a:r>
            <a:endParaRPr lang="en-US" dirty="0" smtClean="0"/>
          </a:p>
          <a:p>
            <a:r>
              <a:rPr lang="en-US" dirty="0" smtClean="0"/>
              <a:t>Flip </a:t>
            </a:r>
            <a:r>
              <a:rPr lang="en-US" dirty="0"/>
              <a:t>(mirror) cell</a:t>
            </a:r>
            <a:endParaRPr lang="en-US" dirty="0" smtClean="0"/>
          </a:p>
          <a:p>
            <a:r>
              <a:rPr lang="en-US" dirty="0" smtClean="0"/>
              <a:t>Permute </a:t>
            </a:r>
            <a:r>
              <a:rPr lang="en-US" dirty="0"/>
              <a:t>cell inputs (equivalent inputs)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801F-1DA0-0845-9F9E-B828702834A2}" type="slidenum">
              <a:rPr lang="en-US"/>
              <a:pPr/>
              <a:t>21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Legality Constraints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Examples: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Limit on number of</a:t>
            </a:r>
            <a:r>
              <a:rPr lang="en-US" dirty="0" smtClean="0"/>
              <a:t> </a:t>
            </a:r>
            <a:r>
              <a:rPr lang="en-US" dirty="0" err="1" smtClean="0"/>
              <a:t>LUTs</a:t>
            </a:r>
            <a:r>
              <a:rPr lang="en-US" dirty="0" smtClean="0"/>
              <a:t>/PE </a:t>
            </a:r>
            <a:r>
              <a:rPr lang="en-US" dirty="0"/>
              <a:t>(position)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Limit on number of Inputs/cluster (region)</a:t>
            </a:r>
          </a:p>
          <a:p>
            <a:pPr>
              <a:lnSpc>
                <a:spcPct val="90000"/>
              </a:lnSpc>
            </a:pPr>
            <a:r>
              <a:rPr lang="en-US" dirty="0"/>
              <a:t>Options:</a:t>
            </a:r>
          </a:p>
          <a:p>
            <a:pPr marL="97155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Force all moves to be legal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Force initial placement to be legal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Illegal moves rejected</a:t>
            </a:r>
          </a:p>
          <a:p>
            <a:pPr marL="97155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Allow illegal placement/moves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Set cost function to make undesirable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Make less desirable (more costly) over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BE6F6-7D80-FE46-9BF0-A92A3EBFEA51}" type="slidenum">
              <a:rPr lang="en-US"/>
              <a:pPr/>
              <a:t>22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/>
              <a:t>Basic Algorithm Sketch (review)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Pick an initial solution</a:t>
            </a:r>
          </a:p>
          <a:p>
            <a:pPr>
              <a:lnSpc>
                <a:spcPct val="90000"/>
              </a:lnSpc>
            </a:pPr>
            <a:r>
              <a:rPr lang="en-US" dirty="0"/>
              <a:t>Set temperature (T) to </a:t>
            </a:r>
            <a:r>
              <a:rPr lang="en-US" dirty="0">
                <a:solidFill>
                  <a:srgbClr val="CC0000"/>
                </a:solidFill>
              </a:rPr>
              <a:t>initial value</a:t>
            </a:r>
          </a:p>
          <a:p>
            <a:pPr>
              <a:lnSpc>
                <a:spcPct val="90000"/>
              </a:lnSpc>
            </a:pPr>
            <a:r>
              <a:rPr lang="en-US" dirty="0"/>
              <a:t>while (T&gt;</a:t>
            </a:r>
            <a:r>
              <a:rPr lang="en-US" dirty="0" err="1"/>
              <a:t>T</a:t>
            </a:r>
            <a:r>
              <a:rPr lang="en-US" baseline="-25000" dirty="0" err="1"/>
              <a:t>min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</a:t>
            </a:r>
            <a:r>
              <a:rPr lang="en-US" dirty="0">
                <a:solidFill>
                  <a:srgbClr val="008000"/>
                </a:solidFill>
              </a:rPr>
              <a:t>time</a:t>
            </a:r>
            <a:r>
              <a:rPr lang="en-US" dirty="0"/>
              <a:t> at 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pick a </a:t>
            </a:r>
            <a:r>
              <a:rPr lang="en-US" dirty="0">
                <a:solidFill>
                  <a:srgbClr val="993300"/>
                </a:solidFill>
              </a:rPr>
              <a:t>move</a:t>
            </a:r>
            <a:r>
              <a:rPr lang="en-US" dirty="0"/>
              <a:t> at random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compute </a:t>
            </a:r>
            <a:r>
              <a:rPr lang="en-US" dirty="0" err="1">
                <a:solidFill>
                  <a:srgbClr val="660066"/>
                </a:solidFill>
                <a:latin typeface="Symbol" charset="2"/>
              </a:rPr>
              <a:t>D</a:t>
            </a:r>
            <a:r>
              <a:rPr lang="en-US" dirty="0" err="1">
                <a:solidFill>
                  <a:srgbClr val="660066"/>
                </a:solidFill>
              </a:rPr>
              <a:t>cost</a:t>
            </a:r>
            <a:endParaRPr lang="en-US" dirty="0">
              <a:solidFill>
                <a:srgbClr val="660066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dirty="0"/>
              <a:t>if less than zero, accept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else if </a:t>
            </a:r>
            <a:r>
              <a:rPr lang="en-US" dirty="0" smtClean="0"/>
              <a:t>(random()&lt;</a:t>
            </a:r>
            <a:r>
              <a:rPr lang="en-US" dirty="0" err="1"/>
              <a:t>e</a:t>
            </a:r>
            <a:r>
              <a:rPr lang="en-US" baseline="30000" dirty="0" err="1"/>
              <a:t>-</a:t>
            </a:r>
            <a:r>
              <a:rPr lang="en-US" baseline="30000" dirty="0" err="1">
                <a:latin typeface="Symbol" charset="2"/>
              </a:rPr>
              <a:t>D</a:t>
            </a:r>
            <a:r>
              <a:rPr lang="en-US" baseline="30000" dirty="0" err="1"/>
              <a:t>cost/T</a:t>
            </a:r>
            <a:r>
              <a:rPr lang="en-US" dirty="0"/>
              <a:t>), accept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3333CC"/>
                </a:solidFill>
              </a:rPr>
              <a:t>update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706C-8E09-E943-A147-29B2074339DE}" type="slidenum">
              <a:rPr lang="en-US"/>
              <a:pPr/>
              <a:t>23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6600"/>
                </a:solidFill>
              </a:rPr>
              <a:t>Initial Solution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Random</a:t>
            </a:r>
          </a:p>
          <a:p>
            <a:r>
              <a:rPr lang="en-US" dirty="0"/>
              <a:t>Spectral Placement </a:t>
            </a:r>
          </a:p>
          <a:p>
            <a:r>
              <a:rPr lang="en-US" dirty="0"/>
              <a:t>Constructive Placement </a:t>
            </a:r>
          </a:p>
          <a:p>
            <a:pPr lvl="1"/>
            <a:r>
              <a:rPr lang="en-US" dirty="0"/>
              <a:t>Fast placers start at lower temperature; assume constructive got global right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But may be stuck in minima region defined by constructive placement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F385-0BF8-E34D-9C7E-C03EE750E623}" type="slidenum">
              <a:rPr lang="en-US"/>
              <a:pPr/>
              <a:t>24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/>
              <a:t>Basic Algorithm Sketch (review)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Pick an initial solution</a:t>
            </a:r>
          </a:p>
          <a:p>
            <a:pPr>
              <a:lnSpc>
                <a:spcPct val="90000"/>
              </a:lnSpc>
            </a:pPr>
            <a:r>
              <a:rPr lang="en-US" dirty="0"/>
              <a:t>Set temperature (T) to </a:t>
            </a:r>
            <a:r>
              <a:rPr lang="en-US" dirty="0">
                <a:solidFill>
                  <a:srgbClr val="CC0000"/>
                </a:solidFill>
              </a:rPr>
              <a:t>initial value</a:t>
            </a:r>
          </a:p>
          <a:p>
            <a:pPr>
              <a:lnSpc>
                <a:spcPct val="90000"/>
              </a:lnSpc>
            </a:pPr>
            <a:r>
              <a:rPr lang="en-US" dirty="0"/>
              <a:t>while (T&gt;</a:t>
            </a:r>
            <a:r>
              <a:rPr lang="en-US" dirty="0" err="1"/>
              <a:t>T</a:t>
            </a:r>
            <a:r>
              <a:rPr lang="en-US" baseline="-25000" dirty="0" err="1"/>
              <a:t>min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</a:t>
            </a:r>
            <a:r>
              <a:rPr lang="en-US" dirty="0">
                <a:solidFill>
                  <a:srgbClr val="008000"/>
                </a:solidFill>
              </a:rPr>
              <a:t>time</a:t>
            </a:r>
            <a:r>
              <a:rPr lang="en-US" dirty="0"/>
              <a:t> at 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pick a </a:t>
            </a:r>
            <a:r>
              <a:rPr lang="en-US" dirty="0">
                <a:solidFill>
                  <a:srgbClr val="993300"/>
                </a:solidFill>
              </a:rPr>
              <a:t>move</a:t>
            </a:r>
            <a:r>
              <a:rPr lang="en-US" dirty="0"/>
              <a:t> at random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compute </a:t>
            </a:r>
            <a:r>
              <a:rPr lang="en-US" dirty="0" err="1">
                <a:solidFill>
                  <a:srgbClr val="660066"/>
                </a:solidFill>
                <a:latin typeface="Symbol" charset="2"/>
              </a:rPr>
              <a:t>D</a:t>
            </a:r>
            <a:r>
              <a:rPr lang="en-US" dirty="0" err="1">
                <a:solidFill>
                  <a:srgbClr val="660066"/>
                </a:solidFill>
              </a:rPr>
              <a:t>cost</a:t>
            </a:r>
            <a:endParaRPr lang="en-US" dirty="0">
              <a:solidFill>
                <a:srgbClr val="660066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dirty="0"/>
              <a:t>if less than zero, accept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else if </a:t>
            </a:r>
            <a:r>
              <a:rPr lang="en-US" dirty="0" smtClean="0"/>
              <a:t>(random()&lt;</a:t>
            </a:r>
            <a:r>
              <a:rPr lang="en-US" dirty="0" err="1"/>
              <a:t>e</a:t>
            </a:r>
            <a:r>
              <a:rPr lang="en-US" baseline="30000" dirty="0" err="1"/>
              <a:t>-</a:t>
            </a:r>
            <a:r>
              <a:rPr lang="en-US" baseline="30000" dirty="0" err="1">
                <a:latin typeface="Symbol" charset="2"/>
              </a:rPr>
              <a:t>D</a:t>
            </a:r>
            <a:r>
              <a:rPr lang="en-US" baseline="30000" dirty="0" err="1"/>
              <a:t>cost/T</a:t>
            </a:r>
            <a:r>
              <a:rPr lang="en-US" dirty="0"/>
              <a:t>), accept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3333CC"/>
                </a:solidFill>
              </a:rPr>
              <a:t>update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60A6-4D99-C14B-8FA9-5A1B1229BF5A}" type="slidenum">
              <a:rPr lang="en-US"/>
              <a:pPr/>
              <a:t>25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Details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29600" cy="5334000"/>
          </a:xfrm>
        </p:spPr>
        <p:txBody>
          <a:bodyPr/>
          <a:lstStyle/>
          <a:p>
            <a:r>
              <a:rPr lang="en-US" sz="3600" dirty="0">
                <a:solidFill>
                  <a:srgbClr val="CC0000"/>
                </a:solidFill>
              </a:rPr>
              <a:t>Initial Temperature</a:t>
            </a:r>
          </a:p>
          <a:p>
            <a:pPr lvl="1"/>
            <a:r>
              <a:rPr lang="en-US" sz="3200" dirty="0"/>
              <a:t>T</a:t>
            </a:r>
            <a:r>
              <a:rPr lang="en-US" sz="3200" baseline="-25000" dirty="0"/>
              <a:t>0</a:t>
            </a:r>
            <a:r>
              <a:rPr lang="en-US" sz="3200" dirty="0"/>
              <a:t>=-</a:t>
            </a:r>
            <a:r>
              <a:rPr lang="en-US" sz="3200" dirty="0" err="1">
                <a:latin typeface="Symbol" charset="2"/>
              </a:rPr>
              <a:t>D</a:t>
            </a:r>
            <a:r>
              <a:rPr lang="en-US" sz="3200" dirty="0" err="1"/>
              <a:t>avg/ln(P</a:t>
            </a:r>
            <a:r>
              <a:rPr lang="en-US" sz="3200" baseline="-25000" dirty="0" err="1"/>
              <a:t>accept</a:t>
            </a:r>
            <a:r>
              <a:rPr lang="en-US" sz="3200" dirty="0"/>
              <a:t>)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 err="1"/>
              <a:t>e</a:t>
            </a:r>
            <a:r>
              <a:rPr lang="en-US" sz="3200" baseline="30000" dirty="0" err="1"/>
              <a:t>-</a:t>
            </a:r>
            <a:r>
              <a:rPr lang="en-US" sz="3200" baseline="30000" dirty="0" err="1">
                <a:latin typeface="Symbol" charset="2"/>
              </a:rPr>
              <a:t>D</a:t>
            </a:r>
            <a:r>
              <a:rPr lang="en-US" sz="3200" baseline="30000" dirty="0" err="1"/>
              <a:t>cost/T</a:t>
            </a:r>
            <a:endParaRPr lang="en-US" sz="3200" baseline="30000" dirty="0"/>
          </a:p>
          <a:p>
            <a:pPr lvl="1"/>
            <a:r>
              <a:rPr lang="en-US" sz="3200" dirty="0"/>
              <a:t>e</a:t>
            </a:r>
            <a:r>
              <a:rPr lang="en-US" sz="3200" baseline="30000" dirty="0"/>
              <a:t>-</a:t>
            </a:r>
            <a:r>
              <a:rPr lang="en-US" sz="3200" baseline="30000" dirty="0">
                <a:latin typeface="Symbol" charset="2"/>
              </a:rPr>
              <a:t>D</a:t>
            </a:r>
            <a:r>
              <a:rPr lang="en-US" sz="3200" baseline="30000" dirty="0"/>
              <a:t>cost/T0</a:t>
            </a:r>
            <a:r>
              <a:rPr lang="en-US" sz="3200" dirty="0"/>
              <a:t>=</a:t>
            </a:r>
            <a:r>
              <a:rPr lang="en-US" sz="3200" dirty="0" err="1"/>
              <a:t>e</a:t>
            </a:r>
            <a:r>
              <a:rPr lang="en-US" sz="3200" baseline="30000" dirty="0" err="1"/>
              <a:t>-</a:t>
            </a:r>
            <a:r>
              <a:rPr lang="en-US" sz="3200" baseline="30000" dirty="0" err="1">
                <a:latin typeface="Symbol" charset="2"/>
              </a:rPr>
              <a:t>D</a:t>
            </a:r>
            <a:r>
              <a:rPr lang="en-US" sz="3200" baseline="30000" dirty="0" err="1"/>
              <a:t>cost/(-</a:t>
            </a:r>
            <a:r>
              <a:rPr lang="en-US" sz="3200" baseline="30000" dirty="0" err="1">
                <a:latin typeface="Symbol" charset="2"/>
              </a:rPr>
              <a:t>D</a:t>
            </a:r>
            <a:r>
              <a:rPr lang="en-US" sz="3200" baseline="30000" dirty="0" err="1"/>
              <a:t>avg/ln(Paccept</a:t>
            </a:r>
            <a:r>
              <a:rPr lang="en-US" sz="3200" baseline="30000" dirty="0"/>
              <a:t>))</a:t>
            </a:r>
          </a:p>
          <a:p>
            <a:pPr lvl="1"/>
            <a:r>
              <a:rPr lang="en-US" sz="3200" dirty="0"/>
              <a:t>Average move </a:t>
            </a:r>
            <a:r>
              <a:rPr lang="en-US" sz="3200" dirty="0" err="1">
                <a:sym typeface="Wingdings" charset="2"/>
              </a:rPr>
              <a:t></a:t>
            </a:r>
            <a:r>
              <a:rPr lang="en-US" sz="3200" dirty="0">
                <a:sym typeface="Wingdings" charset="2"/>
              </a:rPr>
              <a:t> </a:t>
            </a:r>
            <a:r>
              <a:rPr lang="en-US" sz="3200" dirty="0" err="1"/>
              <a:t>e</a:t>
            </a:r>
            <a:r>
              <a:rPr lang="en-US" sz="3200" baseline="30000" dirty="0" err="1"/>
              <a:t>ln(Paccept</a:t>
            </a:r>
            <a:r>
              <a:rPr lang="en-US" sz="3200" baseline="30000" dirty="0"/>
              <a:t>)</a:t>
            </a:r>
            <a:endParaRPr lang="en-US" sz="3200" dirty="0"/>
          </a:p>
          <a:p>
            <a:pPr lvl="2"/>
            <a:r>
              <a:rPr lang="en-US" sz="2800" dirty="0"/>
              <a:t>Accepted with Probability </a:t>
            </a:r>
            <a:r>
              <a:rPr lang="en-US" sz="2800" dirty="0" err="1" smtClean="0"/>
              <a:t>P</a:t>
            </a:r>
            <a:r>
              <a:rPr lang="en-US" sz="2800" baseline="-25000" dirty="0" err="1" smtClean="0"/>
              <a:t>accept</a:t>
            </a:r>
            <a:endParaRPr lang="en-US" sz="2800" baseline="-25000" dirty="0" smtClean="0"/>
          </a:p>
          <a:p>
            <a:pPr lvl="1"/>
            <a:endParaRPr lang="en-US" sz="3200" baseline="-25000" dirty="0" smtClean="0"/>
          </a:p>
          <a:p>
            <a:r>
              <a:rPr lang="en-US" sz="3600" dirty="0" smtClean="0"/>
              <a:t>When </a:t>
            </a:r>
            <a:r>
              <a:rPr lang="en-US" sz="3600" dirty="0" err="1" smtClean="0"/>
              <a:t>P</a:t>
            </a:r>
            <a:r>
              <a:rPr lang="en-US" sz="3600" baseline="-25000" dirty="0" err="1" smtClean="0"/>
              <a:t>accept</a:t>
            </a:r>
            <a:r>
              <a:rPr lang="en-US" sz="3600" dirty="0" smtClean="0"/>
              <a:t>=1, moves randomize</a:t>
            </a:r>
          </a:p>
          <a:p>
            <a:pPr lvl="1"/>
            <a:endParaRPr lang="en-US" sz="3200" baseline="-25000" dirty="0"/>
          </a:p>
          <a:p>
            <a:pPr lvl="1"/>
            <a:endParaRPr lang="en-US" sz="3200" baseline="300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640C-3B6E-2F4E-89E4-5F16FECFDABB}" type="slidenum">
              <a:rPr lang="en-US"/>
              <a:pPr/>
              <a:t>26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Details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rgbClr val="3333CC"/>
                </a:solidFill>
              </a:rPr>
              <a:t>Cooling </a:t>
            </a:r>
            <a:r>
              <a:rPr lang="en-US" sz="3600" dirty="0" smtClean="0">
                <a:solidFill>
                  <a:srgbClr val="3333CC"/>
                </a:solidFill>
              </a:rPr>
              <a:t>schedule</a:t>
            </a:r>
            <a:r>
              <a:rPr lang="en-US" sz="3600" dirty="0" smtClean="0"/>
              <a:t>: options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fixed ratio: T=</a:t>
            </a:r>
            <a:r>
              <a:rPr lang="en-US" dirty="0" err="1">
                <a:latin typeface="Symbol" charset="2"/>
              </a:rPr>
              <a:t>l</a:t>
            </a:r>
            <a:r>
              <a:rPr lang="en-US" dirty="0" err="1"/>
              <a:t>T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sz="2800" dirty="0"/>
              <a:t>(</a:t>
            </a:r>
            <a:r>
              <a:rPr lang="en-US" sz="2800" i="1" dirty="0"/>
              <a:t>e.g.</a:t>
            </a:r>
            <a:r>
              <a:rPr lang="en-US" sz="2800" dirty="0"/>
              <a:t> </a:t>
            </a:r>
            <a:r>
              <a:rPr lang="en-US" sz="2800" dirty="0" err="1">
                <a:latin typeface="Symbol" charset="2"/>
              </a:rPr>
              <a:t>l</a:t>
            </a:r>
            <a:r>
              <a:rPr lang="en-US" sz="2800" dirty="0"/>
              <a:t>=0.85)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temperature dependent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function of both temperature and acceptance rate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example to come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solidFill>
                  <a:srgbClr val="008000"/>
                </a:solidFill>
              </a:rPr>
              <a:t>Time at each </a:t>
            </a:r>
            <a:r>
              <a:rPr lang="en-US" sz="3600" dirty="0" smtClean="0">
                <a:solidFill>
                  <a:srgbClr val="008000"/>
                </a:solidFill>
              </a:rPr>
              <a:t>temperature</a:t>
            </a:r>
            <a:r>
              <a:rPr lang="en-US" sz="3600" dirty="0" smtClean="0"/>
              <a:t>: options</a:t>
            </a:r>
            <a:endParaRPr lang="en-US" sz="3600" dirty="0" smtClean="0">
              <a:solidFill>
                <a:srgbClr val="008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fixed number of moves?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fixed number of rejected moves?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fixed fraction of rejected moves?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757-29D2-2F4B-ADCF-FA542918DE8E}" type="slidenum">
              <a:rPr lang="en-US"/>
              <a:pPr/>
              <a:t>27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VPR </a:t>
            </a:r>
            <a:r>
              <a:rPr lang="en-US">
                <a:solidFill>
                  <a:srgbClr val="3333CC"/>
                </a:solidFill>
              </a:rPr>
              <a:t>Cooling</a:t>
            </a:r>
            <a:r>
              <a:rPr lang="en-US"/>
              <a:t> Schedule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Moves at Temperature = cN</a:t>
            </a:r>
            <a:r>
              <a:rPr lang="en-US" baseline="30000"/>
              <a:t>4/3</a:t>
            </a:r>
          </a:p>
          <a:p>
            <a:r>
              <a:rPr lang="en-US"/>
              <a:t>Temperature Update</a:t>
            </a:r>
          </a:p>
          <a:p>
            <a:pPr lvl="1"/>
            <a:r>
              <a:rPr lang="en-US"/>
              <a:t>Tnew=Told</a:t>
            </a:r>
            <a:r>
              <a:rPr lang="en-US">
                <a:ea typeface="Arial" charset="0"/>
                <a:cs typeface="Arial" charset="0"/>
              </a:rPr>
              <a:t>×</a:t>
            </a:r>
            <a:r>
              <a:rPr lang="en-US">
                <a:latin typeface="Symbol" charset="2"/>
                <a:ea typeface="Arial" charset="0"/>
                <a:cs typeface="Arial" charset="0"/>
              </a:rPr>
              <a:t>g</a:t>
            </a:r>
          </a:p>
          <a:p>
            <a:pPr lvl="1"/>
            <a:r>
              <a:rPr lang="en-US" b="1">
                <a:ea typeface="Arial" charset="0"/>
                <a:cs typeface="Arial" charset="0"/>
              </a:rPr>
              <a:t>Idea:</a:t>
            </a:r>
            <a:r>
              <a:rPr lang="en-US">
                <a:ea typeface="Arial" charset="0"/>
                <a:cs typeface="Arial" charset="0"/>
              </a:rPr>
              <a:t> advance slowly</a:t>
            </a:r>
            <a:br>
              <a:rPr lang="en-US">
                <a:ea typeface="Arial" charset="0"/>
                <a:cs typeface="Arial" charset="0"/>
              </a:rPr>
            </a:br>
            <a:r>
              <a:rPr lang="en-US">
                <a:ea typeface="Arial" charset="0"/>
                <a:cs typeface="Arial" charset="0"/>
              </a:rPr>
              <a:t>in good </a:t>
            </a:r>
            <a:r>
              <a:rPr lang="en-US">
                <a:latin typeface="Symbol" charset="2"/>
                <a:ea typeface="Arial" charset="0"/>
                <a:cs typeface="Arial" charset="0"/>
              </a:rPr>
              <a:t>a</a:t>
            </a:r>
            <a:r>
              <a:rPr lang="en-US">
                <a:ea typeface="Arial" charset="0"/>
                <a:cs typeface="Arial" charset="0"/>
              </a:rPr>
              <a:t> range</a:t>
            </a:r>
          </a:p>
          <a:p>
            <a:pPr lvl="1"/>
            <a:r>
              <a:rPr lang="en-US">
                <a:latin typeface="Symbol" charset="2"/>
                <a:ea typeface="Arial" charset="0"/>
                <a:cs typeface="Arial" charset="0"/>
                <a:sym typeface="Symbol" charset="2"/>
              </a:rPr>
              <a:t>a</a:t>
            </a:r>
            <a:r>
              <a:rPr lang="en-US">
                <a:ea typeface="Arial" charset="0"/>
                <a:cs typeface="Arial" charset="0"/>
                <a:sym typeface="Symbol" charset="2"/>
              </a:rPr>
              <a:t> is measured </a:t>
            </a:r>
            <a:br>
              <a:rPr lang="en-US">
                <a:ea typeface="Arial" charset="0"/>
                <a:cs typeface="Arial" charset="0"/>
                <a:sym typeface="Symbol" charset="2"/>
              </a:rPr>
            </a:br>
            <a:r>
              <a:rPr lang="en-US">
                <a:ea typeface="Arial" charset="0"/>
                <a:cs typeface="Arial" charset="0"/>
                <a:sym typeface="Symbol" charset="2"/>
              </a:rPr>
              <a:t>acceptance rate</a:t>
            </a:r>
          </a:p>
        </p:txBody>
      </p:sp>
      <p:pic>
        <p:nvPicPr>
          <p:cNvPr id="1044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124200"/>
            <a:ext cx="3302000" cy="299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533400" y="5562600"/>
            <a:ext cx="3521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Betz, Rose, &amp; Marquardt</a:t>
            </a:r>
          </a:p>
          <a:p>
            <a:r>
              <a:rPr lang="en-US">
                <a:solidFill>
                  <a:schemeClr val="accent2"/>
                </a:solidFill>
                <a:latin typeface="Arial" charset="0"/>
              </a:rPr>
              <a:t>Kluwer 1999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2F71-3E7B-6E47-BCB7-51D2658A4BD7}" type="slidenum">
              <a:rPr lang="en-US"/>
              <a:pPr/>
              <a:t>28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Basic Algorithm Sketch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Pick an initial solution</a:t>
            </a:r>
          </a:p>
          <a:p>
            <a:pPr>
              <a:lnSpc>
                <a:spcPct val="90000"/>
              </a:lnSpc>
            </a:pPr>
            <a:r>
              <a:rPr lang="en-US" dirty="0"/>
              <a:t>Set temperature (T) to </a:t>
            </a:r>
            <a:r>
              <a:rPr lang="en-US" dirty="0">
                <a:solidFill>
                  <a:srgbClr val="CC0000"/>
                </a:solidFill>
              </a:rPr>
              <a:t>initial value</a:t>
            </a:r>
          </a:p>
          <a:p>
            <a:pPr>
              <a:lnSpc>
                <a:spcPct val="90000"/>
              </a:lnSpc>
            </a:pPr>
            <a:r>
              <a:rPr lang="en-US" dirty="0"/>
              <a:t>while (T&gt;</a:t>
            </a:r>
            <a:r>
              <a:rPr lang="en-US" dirty="0" err="1"/>
              <a:t>T</a:t>
            </a:r>
            <a:r>
              <a:rPr lang="en-US" baseline="-25000" dirty="0" err="1"/>
              <a:t>min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</a:t>
            </a:r>
            <a:r>
              <a:rPr lang="en-US" dirty="0">
                <a:solidFill>
                  <a:srgbClr val="008000"/>
                </a:solidFill>
              </a:rPr>
              <a:t>time</a:t>
            </a:r>
            <a:r>
              <a:rPr lang="en-US" dirty="0"/>
              <a:t> at 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pick a </a:t>
            </a:r>
            <a:r>
              <a:rPr lang="en-US" dirty="0">
                <a:solidFill>
                  <a:srgbClr val="993300"/>
                </a:solidFill>
              </a:rPr>
              <a:t>move</a:t>
            </a:r>
            <a:r>
              <a:rPr lang="en-US" dirty="0"/>
              <a:t> at random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compute </a:t>
            </a:r>
            <a:r>
              <a:rPr lang="en-US" dirty="0" err="1">
                <a:solidFill>
                  <a:srgbClr val="660066"/>
                </a:solidFill>
                <a:latin typeface="Symbol" charset="2"/>
              </a:rPr>
              <a:t>D</a:t>
            </a:r>
            <a:r>
              <a:rPr lang="en-US" dirty="0" err="1">
                <a:solidFill>
                  <a:srgbClr val="660066"/>
                </a:solidFill>
              </a:rPr>
              <a:t>cost</a:t>
            </a:r>
            <a:endParaRPr lang="en-US" dirty="0">
              <a:solidFill>
                <a:srgbClr val="660066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dirty="0"/>
              <a:t>if less than zero, accept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else if </a:t>
            </a:r>
            <a:r>
              <a:rPr lang="en-US" dirty="0" smtClean="0"/>
              <a:t>(random()&lt;</a:t>
            </a:r>
            <a:r>
              <a:rPr lang="en-US" dirty="0" err="1"/>
              <a:t>e</a:t>
            </a:r>
            <a:r>
              <a:rPr lang="en-US" baseline="30000" dirty="0" err="1"/>
              <a:t>-</a:t>
            </a:r>
            <a:r>
              <a:rPr lang="en-US" baseline="30000" dirty="0" err="1">
                <a:latin typeface="Symbol" charset="2"/>
              </a:rPr>
              <a:t>D</a:t>
            </a:r>
            <a:r>
              <a:rPr lang="en-US" baseline="30000" dirty="0" err="1"/>
              <a:t>cost/T</a:t>
            </a:r>
            <a:r>
              <a:rPr lang="en-US" dirty="0"/>
              <a:t>), accept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3333CC"/>
                </a:solidFill>
              </a:rPr>
              <a:t>update 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61742" y="3505200"/>
            <a:ext cx="21822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What happens</a:t>
            </a:r>
          </a:p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when </a:t>
            </a:r>
            <a:r>
              <a:rPr lang="en-US" dirty="0" smtClean="0">
                <a:solidFill>
                  <a:srgbClr val="FF6600"/>
                </a:solidFill>
              </a:rPr>
              <a:t>T</a:t>
            </a:r>
            <a:r>
              <a:rPr lang="en-US" dirty="0" smtClean="0">
                <a:solidFill>
                  <a:srgbClr val="FF6600"/>
                </a:solidFill>
                <a:sym typeface="Wingdings"/>
              </a:rPr>
              <a:t>0 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A660B-C208-0046-8419-74060A259D1F}" type="slidenum">
              <a:rPr lang="en-US"/>
              <a:pPr/>
              <a:t>29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3300"/>
                </a:solidFill>
              </a:rPr>
              <a:t>Range</a:t>
            </a:r>
            <a:r>
              <a:rPr lang="en-US"/>
              <a:t> </a:t>
            </a:r>
            <a:r>
              <a:rPr lang="en-US">
                <a:solidFill>
                  <a:srgbClr val="3333CC"/>
                </a:solidFill>
              </a:rPr>
              <a:t>Limit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Want to tune so accepting 44% of the moves – Lam and Delosme DAC 1988</a:t>
            </a:r>
          </a:p>
          <a:p>
            <a:r>
              <a:rPr lang="en-US"/>
              <a:t>VPR</a:t>
            </a:r>
          </a:p>
          <a:p>
            <a:pPr lvl="1"/>
            <a:r>
              <a:rPr lang="en-US"/>
              <a:t>Define Rlimit – defines maximum </a:t>
            </a:r>
            <a:r>
              <a:rPr lang="en-US">
                <a:sym typeface="Symbol" charset="2"/>
              </a:rPr>
              <a:t>x and y accepted</a:t>
            </a:r>
          </a:p>
          <a:p>
            <a:pPr lvl="1"/>
            <a:r>
              <a:rPr lang="en-US">
                <a:sym typeface="Symbol" charset="2"/>
              </a:rPr>
              <a:t>Tune Rlimit to maintain acceptance rate</a:t>
            </a:r>
          </a:p>
          <a:p>
            <a:pPr lvl="1"/>
            <a:r>
              <a:rPr lang="en-US">
                <a:sym typeface="Symbol" charset="2"/>
              </a:rPr>
              <a:t>Rlimit</a:t>
            </a:r>
            <a:r>
              <a:rPr lang="en-US" baseline="30000">
                <a:sym typeface="Symbol" charset="2"/>
              </a:rPr>
              <a:t>new</a:t>
            </a:r>
            <a:r>
              <a:rPr lang="en-US">
                <a:sym typeface="Symbol" charset="2"/>
              </a:rPr>
              <a:t>=Rlimit</a:t>
            </a:r>
            <a:r>
              <a:rPr lang="en-US" baseline="30000">
                <a:sym typeface="Symbol" charset="2"/>
              </a:rPr>
              <a:t>old</a:t>
            </a:r>
            <a:r>
              <a:rPr lang="en-US">
                <a:ea typeface="Arial" charset="0"/>
                <a:cs typeface="Arial" charset="0"/>
                <a:sym typeface="Symbol" charset="2"/>
              </a:rPr>
              <a:t>×(1-0.44+</a:t>
            </a:r>
            <a:r>
              <a:rPr lang="en-US">
                <a:latin typeface="Symbol" charset="2"/>
                <a:ea typeface="Arial" charset="0"/>
                <a:cs typeface="Arial" charset="0"/>
                <a:sym typeface="Symbol" charset="2"/>
              </a:rPr>
              <a:t>a</a:t>
            </a:r>
            <a:r>
              <a:rPr lang="en-US">
                <a:ea typeface="Arial" charset="0"/>
                <a:cs typeface="Arial" charset="0"/>
                <a:sym typeface="Symbol" charset="2"/>
              </a:rPr>
              <a:t>)</a:t>
            </a:r>
          </a:p>
          <a:p>
            <a:pPr lvl="2"/>
            <a:r>
              <a:rPr lang="en-US">
                <a:latin typeface="Symbol" charset="2"/>
                <a:ea typeface="Arial" charset="0"/>
                <a:cs typeface="Arial" charset="0"/>
                <a:sym typeface="Symbol" charset="2"/>
              </a:rPr>
              <a:t>a</a:t>
            </a:r>
            <a:r>
              <a:rPr lang="en-US">
                <a:ea typeface="Arial" charset="0"/>
                <a:cs typeface="Arial" charset="0"/>
                <a:sym typeface="Symbol" charset="2"/>
              </a:rPr>
              <a:t> is measured acceptance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Why can’t we find an improving swap?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EC91-1A06-C347-B04C-71A80D01E22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ADDF6-8571-AE4F-B0BB-4FB9629327A0}" type="slidenum">
              <a:rPr lang="en-US"/>
              <a:pPr/>
              <a:t>30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993300"/>
                </a:solidFill>
              </a:rPr>
              <a:t>Range </a:t>
            </a:r>
            <a:r>
              <a:rPr lang="en-US"/>
              <a:t>Limiting?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dirty="0" err="1"/>
              <a:t>Eguro</a:t>
            </a:r>
            <a:r>
              <a:rPr lang="en-US" dirty="0"/>
              <a:t> alternate [DAC 2005]</a:t>
            </a:r>
          </a:p>
          <a:p>
            <a:pPr lvl="1"/>
            <a:r>
              <a:rPr lang="en-US" dirty="0"/>
              <a:t> define P=D</a:t>
            </a:r>
            <a:r>
              <a:rPr lang="en-US" baseline="30000" dirty="0"/>
              <a:t>-M</a:t>
            </a:r>
          </a:p>
          <a:p>
            <a:pPr lvl="1"/>
            <a:r>
              <a:rPr lang="en-US" dirty="0"/>
              <a:t>Tune M to control </a:t>
            </a:r>
            <a:r>
              <a:rPr lang="en-US" dirty="0">
                <a:latin typeface="Symbol" charset="2"/>
              </a:rPr>
              <a:t>a</a:t>
            </a:r>
          </a:p>
        </p:txBody>
      </p:sp>
      <p:pic>
        <p:nvPicPr>
          <p:cNvPr id="1423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505200"/>
            <a:ext cx="670560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0B0F-8D6B-9C46-BC02-932917300167}" type="slidenum">
              <a:rPr lang="en-US"/>
              <a:pPr/>
              <a:t>31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993300"/>
                </a:solidFill>
              </a:rPr>
              <a:t>Range Limiting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43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447800"/>
            <a:ext cx="7834313" cy="465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3124200" y="6172200"/>
            <a:ext cx="50943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solidFill>
                  <a:schemeClr val="accent2"/>
                </a:solidFill>
                <a:latin typeface="Arial" charset="0"/>
              </a:rPr>
              <a:t>Eguro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, 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Hauck, &amp; Sharma DAC 2005</a:t>
            </a: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6824663" y="1143000"/>
            <a:ext cx="23193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Distance is</a:t>
            </a:r>
          </a:p>
          <a:p>
            <a:r>
              <a:rPr lang="en-US">
                <a:latin typeface="Arial" charset="0"/>
                <a:ea typeface="Arial" charset="0"/>
                <a:cs typeface="Arial" charset="0"/>
              </a:rPr>
              <a:t>   P</a:t>
            </a:r>
            <a:r>
              <a:rPr lang="en-US" baseline="-25000">
                <a:latin typeface="Arial" charset="0"/>
                <a:ea typeface="Arial" charset="0"/>
                <a:cs typeface="Arial" charset="0"/>
              </a:rPr>
              <a:t>swap</a:t>
            </a:r>
            <a:r>
              <a:rPr lang="en-US">
                <a:latin typeface="Arial" charset="0"/>
                <a:ea typeface="Arial" charset="0"/>
                <a:cs typeface="Arial" charset="0"/>
              </a:rPr>
              <a:t>=D</a:t>
            </a:r>
            <a:r>
              <a:rPr lang="en-US" baseline="30000">
                <a:latin typeface="Arial" charset="0"/>
                <a:ea typeface="Arial" charset="0"/>
                <a:cs typeface="Arial" charset="0"/>
              </a:rPr>
              <a:t>-M</a:t>
            </a:r>
          </a:p>
          <a:p>
            <a:r>
              <a:rPr lang="en-US">
                <a:latin typeface="Arial" charset="0"/>
                <a:ea typeface="Arial" charset="0"/>
                <a:cs typeface="Arial" charset="0"/>
              </a:rPr>
              <a:t>M adjusted</a:t>
            </a:r>
          </a:p>
          <a:p>
            <a:r>
              <a:rPr lang="en-US">
                <a:latin typeface="Arial" charset="0"/>
                <a:ea typeface="Arial" charset="0"/>
                <a:cs typeface="Arial" charset="0"/>
              </a:rPr>
              <a:t>For 44% accept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D3B4-0ED8-234B-B808-F6F46B19A27C}" type="slidenum">
              <a:rPr lang="en-US"/>
              <a:pPr/>
              <a:t>32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 smtClean="0"/>
              <a:t>Recall: VPR </a:t>
            </a:r>
            <a:r>
              <a:rPr lang="en-US" dirty="0"/>
              <a:t>Timing </a:t>
            </a:r>
            <a:r>
              <a:rPr lang="en-US" dirty="0">
                <a:solidFill>
                  <a:srgbClr val="660066"/>
                </a:solidFill>
              </a:rPr>
              <a:t>Costs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077200" cy="4114800"/>
          </a:xfrm>
        </p:spPr>
        <p:txBody>
          <a:bodyPr/>
          <a:lstStyle/>
          <a:p>
            <a:r>
              <a:rPr lang="en-US" dirty="0" err="1"/>
              <a:t>Criticality(e</a:t>
            </a:r>
            <a:r>
              <a:rPr lang="en-US" dirty="0"/>
              <a:t>)=1-Slack(e)/Dmax</a:t>
            </a:r>
          </a:p>
          <a:p>
            <a:r>
              <a:rPr lang="en-US" dirty="0" err="1"/>
              <a:t>TCost(e</a:t>
            </a:r>
            <a:r>
              <a:rPr lang="en-US" dirty="0"/>
              <a:t>)=</a:t>
            </a:r>
            <a:r>
              <a:rPr lang="en-US" dirty="0" err="1"/>
              <a:t>Delay(e</a:t>
            </a:r>
            <a:r>
              <a:rPr lang="en-US" dirty="0"/>
              <a:t>)*</a:t>
            </a:r>
            <a:r>
              <a:rPr lang="en-US" dirty="0" err="1"/>
              <a:t>Criticality(e)</a:t>
            </a:r>
            <a:r>
              <a:rPr lang="en-US" baseline="30000" dirty="0" err="1"/>
              <a:t>CriticalityExp</a:t>
            </a:r>
            <a:endParaRPr lang="en-US" baseline="30000" dirty="0"/>
          </a:p>
          <a:p>
            <a:r>
              <a:rPr lang="en-US" dirty="0"/>
              <a:t>Keep all edge</a:t>
            </a:r>
            <a:r>
              <a:rPr lang="en-US" dirty="0" smtClean="0"/>
              <a:t> criticalities </a:t>
            </a:r>
            <a:r>
              <a:rPr lang="en-US" dirty="0"/>
              <a:t>in a table</a:t>
            </a:r>
          </a:p>
          <a:p>
            <a:r>
              <a:rPr lang="en-US" dirty="0" err="1">
                <a:solidFill>
                  <a:srgbClr val="FF0000"/>
                </a:solidFill>
              </a:rPr>
              <a:t>Recompute</a:t>
            </a:r>
            <a:r>
              <a:rPr lang="en-US" dirty="0">
                <a:solidFill>
                  <a:srgbClr val="FF0000"/>
                </a:solidFill>
              </a:rPr>
              <a:t> Net Criticality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 at each </a:t>
            </a:r>
            <a:r>
              <a:rPr lang="en-US" dirty="0" smtClean="0">
                <a:solidFill>
                  <a:srgbClr val="FF0000"/>
                </a:solidFill>
              </a:rPr>
              <a:t>Temperature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Why might be a problem?</a:t>
            </a:r>
          </a:p>
          <a:p>
            <a:endParaRPr lang="en-US" dirty="0"/>
          </a:p>
        </p:txBody>
      </p:sp>
      <p:pic>
        <p:nvPicPr>
          <p:cNvPr id="134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2275" y="3459163"/>
            <a:ext cx="3641725" cy="339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365125" y="5678488"/>
            <a:ext cx="3521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Marquardt, Betz, &amp; Rose</a:t>
            </a:r>
          </a:p>
          <a:p>
            <a:r>
              <a:rPr lang="en-US">
                <a:solidFill>
                  <a:schemeClr val="accent2"/>
                </a:solidFill>
                <a:latin typeface="Arial" charset="0"/>
              </a:rPr>
              <a:t>FPGA2000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Criticality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95400"/>
          </a:xfrm>
        </p:spPr>
        <p:txBody>
          <a:bodyPr/>
          <a:lstStyle/>
          <a:p>
            <a:r>
              <a:rPr lang="en-US" dirty="0" smtClean="0"/>
              <a:t>Consider: Initial Critical Path D</a:t>
            </a:r>
            <a:r>
              <a:rPr lang="en-US" dirty="0" smtClean="0">
                <a:sym typeface="Wingdings"/>
              </a:rPr>
              <a:t>EF</a:t>
            </a:r>
          </a:p>
          <a:p>
            <a:pPr lvl="1"/>
            <a:r>
              <a:rPr lang="en-US" dirty="0" smtClean="0">
                <a:sym typeface="Wingdings"/>
              </a:rPr>
              <a:t>Secondary Path ABC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EC91-1A06-C347-B04C-71A80D01E229}" type="slidenum">
              <a:rPr lang="en-US" smtClean="0"/>
              <a:pPr/>
              <a:t>33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524000" y="3962400"/>
            <a:ext cx="5334000" cy="457200"/>
            <a:chOff x="1524000" y="3962400"/>
            <a:chExt cx="5334000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15240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1336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7432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3528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9624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45720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816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7912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4008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524000" y="4648200"/>
            <a:ext cx="5334000" cy="457200"/>
            <a:chOff x="1524000" y="3962400"/>
            <a:chExt cx="5334000" cy="4572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15240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1336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7432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3528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624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5720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1816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7912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64008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524000" y="5334000"/>
            <a:ext cx="5334000" cy="457200"/>
            <a:chOff x="1524000" y="3962400"/>
            <a:chExt cx="5334000" cy="457200"/>
          </a:xfrm>
        </p:grpSpPr>
        <p:sp>
          <p:nvSpPr>
            <p:cNvPr id="28" name="Rectangle 27"/>
            <p:cNvSpPr/>
            <p:nvPr/>
          </p:nvSpPr>
          <p:spPr bwMode="auto">
            <a:xfrm>
              <a:off x="15240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1336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7432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3528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9624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45720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51816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57912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400800" y="3962400"/>
              <a:ext cx="4572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38" name="Straight Arrow Connector 37"/>
          <p:cNvCxnSpPr>
            <a:stCxn id="28" idx="3"/>
            <a:endCxn id="34" idx="1"/>
          </p:cNvCxnSpPr>
          <p:nvPr/>
        </p:nvCxnSpPr>
        <p:spPr bwMode="auto">
          <a:xfrm>
            <a:off x="1981200" y="5562600"/>
            <a:ext cx="3200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34" idx="3"/>
            <a:endCxn id="36" idx="1"/>
          </p:cNvCxnSpPr>
          <p:nvPr/>
        </p:nvCxnSpPr>
        <p:spPr bwMode="auto">
          <a:xfrm>
            <a:off x="5638800" y="5562600"/>
            <a:ext cx="762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>
            <a:stCxn id="6" idx="3"/>
            <a:endCxn id="8" idx="1"/>
          </p:cNvCxnSpPr>
          <p:nvPr/>
        </p:nvCxnSpPr>
        <p:spPr bwMode="auto">
          <a:xfrm>
            <a:off x="1981200" y="4191000"/>
            <a:ext cx="762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stCxn id="8" idx="3"/>
            <a:endCxn id="11" idx="1"/>
          </p:cNvCxnSpPr>
          <p:nvPr/>
        </p:nvCxnSpPr>
        <p:spPr bwMode="auto">
          <a:xfrm>
            <a:off x="3200400" y="4191000"/>
            <a:ext cx="1371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Changing Criticality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352800"/>
            <a:ext cx="7772400" cy="1295400"/>
          </a:xfrm>
        </p:spPr>
        <p:txBody>
          <a:bodyPr/>
          <a:lstStyle/>
          <a:p>
            <a:r>
              <a:rPr lang="en-US" dirty="0" smtClean="0"/>
              <a:t>After moves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EC91-1A06-C347-B04C-71A80D01E229}" type="slidenum">
              <a:rPr lang="en-US" smtClean="0"/>
              <a:pPr/>
              <a:t>34</a:t>
            </a:fld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1752600" y="1143000"/>
            <a:ext cx="5334000" cy="1828800"/>
            <a:chOff x="1524000" y="3962400"/>
            <a:chExt cx="5334000" cy="1828800"/>
          </a:xfrm>
        </p:grpSpPr>
        <p:grpSp>
          <p:nvGrpSpPr>
            <p:cNvPr id="15" name="Group 15"/>
            <p:cNvGrpSpPr/>
            <p:nvPr/>
          </p:nvGrpSpPr>
          <p:grpSpPr>
            <a:xfrm>
              <a:off x="1524000" y="3962400"/>
              <a:ext cx="5334000" cy="457200"/>
              <a:chOff x="1524000" y="3962400"/>
              <a:chExt cx="5334000" cy="457200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15240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21336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27432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33528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39624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45720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C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51816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57912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64008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16" name="Group 16"/>
            <p:cNvGrpSpPr/>
            <p:nvPr/>
          </p:nvGrpSpPr>
          <p:grpSpPr>
            <a:xfrm>
              <a:off x="1524000" y="4648200"/>
              <a:ext cx="5334000" cy="457200"/>
              <a:chOff x="1524000" y="3962400"/>
              <a:chExt cx="5334000" cy="457200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15240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21336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27432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33528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39624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45720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51816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57912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64008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17" name="Group 26"/>
            <p:cNvGrpSpPr/>
            <p:nvPr/>
          </p:nvGrpSpPr>
          <p:grpSpPr>
            <a:xfrm>
              <a:off x="1524000" y="5334000"/>
              <a:ext cx="5334000" cy="457200"/>
              <a:chOff x="1524000" y="3962400"/>
              <a:chExt cx="5334000" cy="457200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15240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21336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27432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33528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39624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45720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51816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E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57912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64008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F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cxnSp>
          <p:nvCxnSpPr>
            <p:cNvPr id="38" name="Straight Arrow Connector 37"/>
            <p:cNvCxnSpPr>
              <a:stCxn id="28" idx="3"/>
              <a:endCxn id="34" idx="1"/>
            </p:cNvCxnSpPr>
            <p:nvPr/>
          </p:nvCxnSpPr>
          <p:spPr bwMode="auto">
            <a:xfrm>
              <a:off x="1981200" y="5562600"/>
              <a:ext cx="3200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Straight Arrow Connector 39"/>
            <p:cNvCxnSpPr>
              <a:stCxn id="34" idx="3"/>
              <a:endCxn id="36" idx="1"/>
            </p:cNvCxnSpPr>
            <p:nvPr/>
          </p:nvCxnSpPr>
          <p:spPr bwMode="auto">
            <a:xfrm>
              <a:off x="5638800" y="55626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Straight Arrow Connector 41"/>
            <p:cNvCxnSpPr>
              <a:stCxn id="7" idx="3"/>
              <a:endCxn id="8" idx="1"/>
            </p:cNvCxnSpPr>
            <p:nvPr/>
          </p:nvCxnSpPr>
          <p:spPr bwMode="auto">
            <a:xfrm>
              <a:off x="2590800" y="4191000"/>
              <a:ext cx="152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" name="Straight Arrow Connector 43"/>
            <p:cNvCxnSpPr>
              <a:stCxn id="8" idx="3"/>
              <a:endCxn id="11" idx="1"/>
            </p:cNvCxnSpPr>
            <p:nvPr/>
          </p:nvCxnSpPr>
          <p:spPr bwMode="auto">
            <a:xfrm>
              <a:off x="3200400" y="4191000"/>
              <a:ext cx="1371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3" name="Group 42"/>
          <p:cNvGrpSpPr/>
          <p:nvPr/>
        </p:nvGrpSpPr>
        <p:grpSpPr>
          <a:xfrm>
            <a:off x="2286000" y="4648200"/>
            <a:ext cx="5334000" cy="1828800"/>
            <a:chOff x="1524000" y="3962400"/>
            <a:chExt cx="5334000" cy="1828800"/>
          </a:xfrm>
        </p:grpSpPr>
        <p:grpSp>
          <p:nvGrpSpPr>
            <p:cNvPr id="45" name="Group 15"/>
            <p:cNvGrpSpPr/>
            <p:nvPr/>
          </p:nvGrpSpPr>
          <p:grpSpPr>
            <a:xfrm>
              <a:off x="1524000" y="3962400"/>
              <a:ext cx="5334000" cy="457200"/>
              <a:chOff x="1524000" y="3962400"/>
              <a:chExt cx="5334000" cy="457200"/>
            </a:xfrm>
          </p:grpSpPr>
          <p:sp>
            <p:nvSpPr>
              <p:cNvPr id="70" name="Rectangle 69"/>
              <p:cNvSpPr/>
              <p:nvPr/>
            </p:nvSpPr>
            <p:spPr bwMode="auto">
              <a:xfrm>
                <a:off x="15240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 bwMode="auto">
              <a:xfrm>
                <a:off x="21336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 bwMode="auto">
              <a:xfrm>
                <a:off x="27432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33528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B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 bwMode="auto">
              <a:xfrm>
                <a:off x="39624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 bwMode="auto">
              <a:xfrm>
                <a:off x="45720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 bwMode="auto">
              <a:xfrm>
                <a:off x="51816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 bwMode="auto">
              <a:xfrm>
                <a:off x="57912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 bwMode="auto">
              <a:xfrm>
                <a:off x="64008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C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46" name="Group 16"/>
            <p:cNvGrpSpPr/>
            <p:nvPr/>
          </p:nvGrpSpPr>
          <p:grpSpPr>
            <a:xfrm>
              <a:off x="1524000" y="4648200"/>
              <a:ext cx="5334000" cy="457200"/>
              <a:chOff x="1524000" y="3962400"/>
              <a:chExt cx="5334000" cy="457200"/>
            </a:xfrm>
          </p:grpSpPr>
          <p:sp>
            <p:nvSpPr>
              <p:cNvPr id="61" name="Rectangle 60"/>
              <p:cNvSpPr/>
              <p:nvPr/>
            </p:nvSpPr>
            <p:spPr bwMode="auto">
              <a:xfrm>
                <a:off x="15240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 bwMode="auto">
              <a:xfrm>
                <a:off x="21336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>
                <a:off x="27432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>
                <a:off x="33528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>
                <a:off x="39624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45720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51816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 bwMode="auto">
              <a:xfrm>
                <a:off x="57912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 bwMode="auto">
              <a:xfrm>
                <a:off x="64008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47" name="Group 26"/>
            <p:cNvGrpSpPr/>
            <p:nvPr/>
          </p:nvGrpSpPr>
          <p:grpSpPr>
            <a:xfrm>
              <a:off x="1524000" y="5334000"/>
              <a:ext cx="5334000" cy="457200"/>
              <a:chOff x="1524000" y="3962400"/>
              <a:chExt cx="5334000" cy="457200"/>
            </a:xfrm>
          </p:grpSpPr>
          <p:sp>
            <p:nvSpPr>
              <p:cNvPr id="52" name="Rectangle 51"/>
              <p:cNvSpPr/>
              <p:nvPr/>
            </p:nvSpPr>
            <p:spPr bwMode="auto">
              <a:xfrm>
                <a:off x="15240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21336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27432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E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33528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39624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F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45720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>
                <a:off x="51816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 bwMode="auto">
              <a:xfrm>
                <a:off x="57912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6400800" y="3962400"/>
                <a:ext cx="4572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cxnSp>
          <p:nvCxnSpPr>
            <p:cNvPr id="48" name="Straight Arrow Connector 47"/>
            <p:cNvCxnSpPr>
              <a:stCxn id="52" idx="3"/>
              <a:endCxn id="54" idx="1"/>
            </p:cNvCxnSpPr>
            <p:nvPr/>
          </p:nvCxnSpPr>
          <p:spPr bwMode="auto">
            <a:xfrm>
              <a:off x="1981200" y="55626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>
              <a:off x="3200400" y="55626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0" name="Straight Arrow Connector 49"/>
            <p:cNvCxnSpPr>
              <a:stCxn id="71" idx="3"/>
              <a:endCxn id="73" idx="1"/>
            </p:cNvCxnSpPr>
            <p:nvPr/>
          </p:nvCxnSpPr>
          <p:spPr bwMode="auto">
            <a:xfrm>
              <a:off x="2590800" y="41910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1" name="Straight Arrow Connector 50"/>
            <p:cNvCxnSpPr>
              <a:stCxn id="73" idx="3"/>
              <a:endCxn id="78" idx="1"/>
            </p:cNvCxnSpPr>
            <p:nvPr/>
          </p:nvCxnSpPr>
          <p:spPr bwMode="auto">
            <a:xfrm>
              <a:off x="3810000" y="4191000"/>
              <a:ext cx="2590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C0A7A-784D-1440-8C2E-A6095A14E5F9}" type="slidenum">
              <a:rPr lang="en-US"/>
              <a:pPr/>
              <a:t>35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Stale Criticality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r>
              <a:rPr lang="en-US" dirty="0"/>
              <a:t>Criticality becomes stale during </a:t>
            </a:r>
            <a:r>
              <a:rPr lang="en-US" dirty="0" smtClean="0"/>
              <a:t>moves</a:t>
            </a:r>
            <a:endParaRPr lang="en-US" dirty="0"/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228600" y="6019800"/>
            <a:ext cx="3760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chemeClr val="accent2"/>
                </a:solidFill>
                <a:latin typeface="Arial" charset="0"/>
              </a:rPr>
              <a:t>Eguro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 &amp;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Hauck DAC 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2008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133600"/>
            <a:ext cx="7557669" cy="390097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auto">
          <a:xfrm>
            <a:off x="4267200" y="1955012"/>
            <a:ext cx="2895600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405E-F627-A24D-8FC7-5691728E47CF}" type="slidenum">
              <a:rPr lang="en-US"/>
              <a:pPr/>
              <a:t>36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/>
              <a:t>Basic Algorithm Sketch (review)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Pick an initial solution</a:t>
            </a:r>
          </a:p>
          <a:p>
            <a:pPr>
              <a:lnSpc>
                <a:spcPct val="90000"/>
              </a:lnSpc>
            </a:pPr>
            <a:r>
              <a:rPr lang="en-US" dirty="0"/>
              <a:t>Set temperature (T) to </a:t>
            </a:r>
            <a:r>
              <a:rPr lang="en-US" dirty="0">
                <a:solidFill>
                  <a:srgbClr val="CC0000"/>
                </a:solidFill>
              </a:rPr>
              <a:t>initial value</a:t>
            </a:r>
          </a:p>
          <a:p>
            <a:pPr>
              <a:lnSpc>
                <a:spcPct val="90000"/>
              </a:lnSpc>
            </a:pPr>
            <a:r>
              <a:rPr lang="en-US" dirty="0"/>
              <a:t>while (T&gt;</a:t>
            </a:r>
            <a:r>
              <a:rPr lang="en-US" dirty="0" err="1"/>
              <a:t>T</a:t>
            </a:r>
            <a:r>
              <a:rPr lang="en-US" baseline="-25000" dirty="0" err="1"/>
              <a:t>min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</a:t>
            </a:r>
            <a:r>
              <a:rPr lang="en-US" dirty="0">
                <a:solidFill>
                  <a:srgbClr val="008000"/>
                </a:solidFill>
              </a:rPr>
              <a:t>time</a:t>
            </a:r>
            <a:r>
              <a:rPr lang="en-US" dirty="0"/>
              <a:t> at 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pick a </a:t>
            </a:r>
            <a:r>
              <a:rPr lang="en-US" dirty="0">
                <a:solidFill>
                  <a:srgbClr val="993300"/>
                </a:solidFill>
              </a:rPr>
              <a:t>move</a:t>
            </a:r>
            <a:r>
              <a:rPr lang="en-US" dirty="0"/>
              <a:t> at random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compute </a:t>
            </a:r>
            <a:r>
              <a:rPr lang="en-US" dirty="0" err="1">
                <a:solidFill>
                  <a:srgbClr val="660066"/>
                </a:solidFill>
                <a:latin typeface="Symbol" charset="2"/>
              </a:rPr>
              <a:t>D</a:t>
            </a:r>
            <a:r>
              <a:rPr lang="en-US" dirty="0" err="1">
                <a:solidFill>
                  <a:srgbClr val="660066"/>
                </a:solidFill>
              </a:rPr>
              <a:t>cost</a:t>
            </a:r>
            <a:endParaRPr lang="en-US" dirty="0">
              <a:solidFill>
                <a:srgbClr val="660066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dirty="0"/>
              <a:t>if less than zero, accept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else if </a:t>
            </a:r>
            <a:r>
              <a:rPr lang="en-US" dirty="0" smtClean="0"/>
              <a:t>(random()&lt;</a:t>
            </a:r>
            <a:r>
              <a:rPr lang="en-US" dirty="0" err="1"/>
              <a:t>e</a:t>
            </a:r>
            <a:r>
              <a:rPr lang="en-US" baseline="30000" dirty="0" err="1"/>
              <a:t>-</a:t>
            </a:r>
            <a:r>
              <a:rPr lang="en-US" baseline="30000" dirty="0" err="1">
                <a:latin typeface="Symbol" charset="2"/>
              </a:rPr>
              <a:t>D</a:t>
            </a:r>
            <a:r>
              <a:rPr lang="en-US" baseline="30000" dirty="0" err="1"/>
              <a:t>cost/T</a:t>
            </a:r>
            <a:r>
              <a:rPr lang="en-US" dirty="0"/>
              <a:t>), accept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3333CC"/>
                </a:solidFill>
              </a:rPr>
              <a:t>update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743F-6252-C14E-AC5D-25F9D0BCC350}" type="slidenum">
              <a:rPr lang="en-US"/>
              <a:pPr/>
              <a:t>37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Variant: “Rejectionless”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Order moves by cost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compare FM</a:t>
            </a:r>
          </a:p>
          <a:p>
            <a:pPr>
              <a:lnSpc>
                <a:spcPct val="90000"/>
              </a:lnSpc>
            </a:pPr>
            <a:r>
              <a:rPr lang="en-US" sz="2800"/>
              <a:t>Pick random number first</a:t>
            </a:r>
          </a:p>
          <a:p>
            <a:pPr>
              <a:lnSpc>
                <a:spcPct val="90000"/>
              </a:lnSpc>
            </a:pPr>
            <a:r>
              <a:rPr lang="en-US" sz="2800"/>
              <a:t>Use random to define range of move costs will currently accept</a:t>
            </a:r>
          </a:p>
          <a:p>
            <a:pPr>
              <a:lnSpc>
                <a:spcPct val="90000"/>
              </a:lnSpc>
            </a:pPr>
            <a:r>
              <a:rPr lang="en-US" sz="2800"/>
              <a:t>Pick randomly within this range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 b="1"/>
              <a:t>Idea: </a:t>
            </a:r>
            <a:r>
              <a:rPr lang="en-US" sz="2800"/>
              <a:t>never pick a costly move which will be rejected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EF7D2-5220-1A41-8DB2-3FE0C719438F}" type="slidenum">
              <a:rPr lang="en-US"/>
              <a:pPr/>
              <a:t>38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Simulated Annealing Theory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r>
              <a:rPr lang="en-US"/>
              <a:t>If stay long enough at each cooling stage</a:t>
            </a:r>
          </a:p>
          <a:p>
            <a:pPr lvl="1"/>
            <a:r>
              <a:rPr lang="en-US"/>
              <a:t>will achieve tight error bound</a:t>
            </a:r>
          </a:p>
          <a:p>
            <a:r>
              <a:rPr lang="en-US"/>
              <a:t>If cool long enough</a:t>
            </a:r>
          </a:p>
          <a:p>
            <a:pPr lvl="1"/>
            <a:r>
              <a:rPr lang="en-US"/>
              <a:t>will find optimum</a:t>
            </a:r>
          </a:p>
          <a:p>
            <a:r>
              <a:rPr lang="en-US"/>
              <a:t>…but is it any less work than exhaustive exploration?</a:t>
            </a:r>
          </a:p>
          <a:p>
            <a:pPr lvl="1"/>
            <a:r>
              <a:rPr lang="en-US"/>
              <a:t>Good to have a continuum….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729A0-DA49-094F-80F1-FB02D9413500}" type="slidenum">
              <a:rPr lang="en-US"/>
              <a:pPr/>
              <a:t>39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24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Good results</a:t>
            </a:r>
          </a:p>
          <a:p>
            <a:pPr lvl="1">
              <a:lnSpc>
                <a:spcPct val="90000"/>
              </a:lnSpc>
            </a:pPr>
            <a:r>
              <a:rPr lang="en-US"/>
              <a:t>ultimately, what most commercial tools use...what vpr uses…</a:t>
            </a:r>
          </a:p>
          <a:p>
            <a:pPr>
              <a:lnSpc>
                <a:spcPct val="90000"/>
              </a:lnSpc>
            </a:pPr>
            <a:r>
              <a:rPr lang="en-US"/>
              <a:t>Slow convergence</a:t>
            </a:r>
          </a:p>
          <a:p>
            <a:pPr>
              <a:lnSpc>
                <a:spcPct val="90000"/>
              </a:lnSpc>
            </a:pPr>
            <a:r>
              <a:rPr lang="en-US"/>
              <a:t>Tricky to pick schedules to accelerate convergence</a:t>
            </a:r>
          </a:p>
          <a:p>
            <a:pPr lvl="1">
              <a:lnSpc>
                <a:spcPct val="90000"/>
              </a:lnSpc>
            </a:pPr>
            <a:r>
              <a:rPr lang="en-US"/>
              <a:t>Too slow </a:t>
            </a:r>
            <a:r>
              <a:rPr lang="en-US">
                <a:sym typeface="Wingdings" charset="2"/>
              </a:rPr>
              <a:t> runs too long</a:t>
            </a:r>
          </a:p>
          <a:p>
            <a:pPr lvl="1">
              <a:lnSpc>
                <a:spcPct val="90000"/>
              </a:lnSpc>
            </a:pPr>
            <a:r>
              <a:rPr lang="en-US">
                <a:sym typeface="Wingdings" charset="2"/>
              </a:rPr>
              <a:t>Too fast  freezes prematurelylocal min</a:t>
            </a:r>
            <a:br>
              <a:rPr lang="en-US">
                <a:sym typeface="Wingdings" charset="2"/>
              </a:rPr>
            </a:br>
            <a:r>
              <a:rPr lang="en-US">
                <a:sym typeface="Wingdings" charset="2"/>
              </a:rPr>
              <a:t>               low quality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2D06-93AA-F34D-AA15-092A4E917BA2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Placement</a:t>
            </a:r>
          </a:p>
          <a:p>
            <a:r>
              <a:rPr lang="en-US" dirty="0"/>
              <a:t>Improving Quality</a:t>
            </a:r>
          </a:p>
          <a:p>
            <a:pPr lvl="1"/>
            <a:r>
              <a:rPr lang="en-US" dirty="0"/>
              <a:t>Cost functions</a:t>
            </a:r>
          </a:p>
          <a:p>
            <a:pPr lvl="1"/>
            <a:r>
              <a:rPr lang="en-US" dirty="0"/>
              <a:t>Avoiding local minima</a:t>
            </a:r>
          </a:p>
          <a:p>
            <a:r>
              <a:rPr lang="en-US" dirty="0"/>
              <a:t>Technique:  </a:t>
            </a:r>
          </a:p>
          <a:p>
            <a:pPr lvl="1"/>
            <a:r>
              <a:rPr lang="en-US" dirty="0"/>
              <a:t>Simulated Annealing</a:t>
            </a:r>
          </a:p>
        </p:txBody>
      </p: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4102" name="Text Box 6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Arial" charset="0"/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>
                  <a:latin typeface="Arial" charset="0"/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4103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4104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Gate Netlist</a:t>
              </a:r>
            </a:p>
          </p:txBody>
        </p:sp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8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0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4111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7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4112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4113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Two-level, </a:t>
              </a:r>
            </a:p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4114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3333CC"/>
                  </a:solidFill>
                  <a:latin typeface="Arial" charset="0"/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323D-7B3D-5242-B7AF-663D7E275AE7}" type="slidenum">
              <a:rPr lang="en-US"/>
              <a:pPr/>
              <a:t>40</a:t>
            </a:fld>
            <a:endParaRPr 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Pragmatic Approach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Good way to find out what optimization is possible</a:t>
            </a:r>
          </a:p>
          <a:p>
            <a:pPr lvl="1">
              <a:lnSpc>
                <a:spcPct val="90000"/>
              </a:lnSpc>
            </a:pPr>
            <a:r>
              <a:rPr lang="en-US"/>
              <a:t>Run for long time and cool slowly</a:t>
            </a:r>
          </a:p>
          <a:p>
            <a:pPr lvl="1">
              <a:lnSpc>
                <a:spcPct val="90000"/>
              </a:lnSpc>
            </a:pPr>
            <a:r>
              <a:rPr lang="en-US"/>
              <a:t>If can slow down cooling and get improvement</a:t>
            </a:r>
          </a:p>
          <a:p>
            <a:pPr lvl="2">
              <a:lnSpc>
                <a:spcPct val="90000"/>
              </a:lnSpc>
            </a:pPr>
            <a:r>
              <a:rPr lang="en-US"/>
              <a:t>Demonstration haven’t found optimum, yet</a:t>
            </a:r>
          </a:p>
          <a:p>
            <a:pPr>
              <a:lnSpc>
                <a:spcPct val="90000"/>
              </a:lnSpc>
            </a:pPr>
            <a:r>
              <a:rPr lang="en-US"/>
              <a:t>Once know good result this way</a:t>
            </a:r>
          </a:p>
          <a:p>
            <a:pPr lvl="1">
              <a:lnSpc>
                <a:spcPct val="90000"/>
              </a:lnSpc>
            </a:pPr>
            <a:r>
              <a:rPr lang="en-US"/>
              <a:t>Can try to accelerate convergence</a:t>
            </a:r>
          </a:p>
          <a:p>
            <a:pPr lvl="1">
              <a:lnSpc>
                <a:spcPct val="90000"/>
              </a:lnSpc>
            </a:pPr>
            <a:r>
              <a:rPr lang="en-US"/>
              <a:t>w/out sacrificing quality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bldLvl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2156-1AAA-184F-942B-A3DAC6CDD3F2}" type="slidenum">
              <a:rPr lang="en-US"/>
              <a:pPr/>
              <a:t>41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Big</a:t>
            </a:r>
            <a:r>
              <a:rPr lang="en-US" dirty="0" smtClean="0"/>
              <a:t> “Hammer”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77724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Costly, but general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Works for most all problems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(part, placement, route, retime, schedule…)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Can have hybrid/mixed cost functions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as long as weight to single potential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(</a:t>
            </a:r>
            <a:r>
              <a:rPr lang="en-US" sz="2400" i="1" dirty="0"/>
              <a:t>e.g.</a:t>
            </a:r>
            <a:r>
              <a:rPr lang="en-US" sz="2400" dirty="0"/>
              <a:t> wire/time from VPR)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With care, can attack multiple levels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place and route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FF0000"/>
                </a:solidFill>
              </a:rPr>
              <a:t>Ignores structure of problem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resignation to finding/understanding structure</a:t>
            </a:r>
          </a:p>
        </p:txBody>
      </p:sp>
      <p:pic>
        <p:nvPicPr>
          <p:cNvPr id="9" name="Picture 8" descr="j030282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0"/>
            <a:ext cx="1905000" cy="26697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163D8-CA81-4F45-B64E-85EE42D3F9FD}" type="slidenum">
              <a:rPr lang="en-US"/>
              <a:pPr/>
              <a:t>42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r>
              <a:rPr lang="en-US"/>
              <a:t>Simulated Annealing</a:t>
            </a:r>
          </a:p>
          <a:p>
            <a:pPr lvl="1"/>
            <a:r>
              <a:rPr lang="en-US"/>
              <a:t>use randomness to explore space</a:t>
            </a:r>
          </a:p>
          <a:p>
            <a:pPr lvl="1"/>
            <a:r>
              <a:rPr lang="en-US"/>
              <a:t>accept “bad” moves to avoid local minima</a:t>
            </a:r>
          </a:p>
          <a:p>
            <a:pPr lvl="1"/>
            <a:r>
              <a:rPr lang="en-US"/>
              <a:t>decrease tolerance over time</a:t>
            </a:r>
          </a:p>
          <a:p>
            <a:r>
              <a:rPr lang="en-US"/>
              <a:t>General purpose solution	</a:t>
            </a:r>
          </a:p>
          <a:p>
            <a:pPr lvl="1"/>
            <a:r>
              <a:rPr lang="en-US"/>
              <a:t>costly in runtime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808DC-52A5-4C42-AC0A-8B89B0C06E8A}" type="slidenum">
              <a:rPr lang="en-US"/>
              <a:pPr/>
              <a:t>43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Big Ideas: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r>
              <a:rPr lang="en-US" dirty="0"/>
              <a:t>Use randomness to explore </a:t>
            </a:r>
            <a:r>
              <a:rPr lang="en-US" dirty="0" smtClean="0"/>
              <a:t>large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(non-convex) space</a:t>
            </a:r>
          </a:p>
          <a:p>
            <a:pPr lvl="1"/>
            <a:r>
              <a:rPr lang="en-US" dirty="0"/>
              <a:t>Sample various parts of space</a:t>
            </a:r>
          </a:p>
          <a:p>
            <a:pPr lvl="1"/>
            <a:r>
              <a:rPr lang="en-US" dirty="0"/>
              <a:t>Avoid becoming trapped in local minimum</a:t>
            </a:r>
          </a:p>
          <a:p>
            <a:r>
              <a:rPr lang="en-US" dirty="0"/>
              <a:t>Technique</a:t>
            </a:r>
          </a:p>
          <a:p>
            <a:pPr lvl="1"/>
            <a:r>
              <a:rPr lang="en-US" dirty="0"/>
              <a:t>Simulated Annealing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D3F4-0E15-DF48-AAB9-E81993B59B6C}" type="slidenum">
              <a:rPr lang="en-US"/>
              <a:pPr/>
              <a:t>44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Reading for Wednesday online</a:t>
            </a:r>
          </a:p>
          <a:p>
            <a:r>
              <a:rPr lang="en-US" dirty="0" smtClean="0"/>
              <a:t>Assignment</a:t>
            </a:r>
            <a:r>
              <a:rPr lang="en-US" dirty="0" smtClean="0"/>
              <a:t> 6 </a:t>
            </a:r>
            <a:r>
              <a:rPr lang="en-US" dirty="0" smtClean="0"/>
              <a:t>due</a:t>
            </a:r>
            <a:r>
              <a:rPr lang="en-US" dirty="0" smtClean="0"/>
              <a:t> </a:t>
            </a:r>
            <a:r>
              <a:rPr lang="en-US" dirty="0" smtClean="0"/>
              <a:t>Thursday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EA5A-9C68-2349-99DF-54B4D74563FA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Simulated Annealing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800"/>
              <a:t>Physically motivated approach</a:t>
            </a:r>
          </a:p>
          <a:p>
            <a:r>
              <a:rPr lang="en-US" sz="2800"/>
              <a:t>Physical world has similar problems</a:t>
            </a:r>
          </a:p>
          <a:p>
            <a:pPr lvl="1"/>
            <a:r>
              <a:rPr lang="en-US" sz="2400"/>
              <a:t>objects/atoms seeking minimum cost arrangement</a:t>
            </a:r>
          </a:p>
          <a:p>
            <a:pPr lvl="1"/>
            <a:r>
              <a:rPr lang="en-US" sz="2400"/>
              <a:t>at high temperature (energy) can move around</a:t>
            </a:r>
          </a:p>
          <a:p>
            <a:pPr lvl="2"/>
            <a:r>
              <a:rPr lang="en-US" sz="2000" i="1"/>
              <a:t>E.g.</a:t>
            </a:r>
            <a:r>
              <a:rPr lang="en-US" sz="2000"/>
              <a:t> it melts </a:t>
            </a:r>
          </a:p>
          <a:p>
            <a:pPr lvl="1"/>
            <a:r>
              <a:rPr lang="en-US" sz="2400"/>
              <a:t>at low temperature, no free energy to move</a:t>
            </a:r>
          </a:p>
          <a:p>
            <a:pPr lvl="1"/>
            <a:r>
              <a:rPr lang="en-US" sz="2400"/>
              <a:t>cool quickly</a:t>
            </a:r>
            <a:r>
              <a:rPr lang="en-US" sz="2400">
                <a:sym typeface="Wingdings" charset="2"/>
              </a:rPr>
              <a:t></a:t>
            </a:r>
            <a:r>
              <a:rPr lang="en-US" sz="2400"/>
              <a:t>freeze in defects (weak structure)</a:t>
            </a:r>
          </a:p>
          <a:p>
            <a:pPr lvl="2"/>
            <a:r>
              <a:rPr lang="en-US" sz="2000"/>
              <a:t>glass</a:t>
            </a:r>
          </a:p>
          <a:p>
            <a:pPr lvl="1"/>
            <a:r>
              <a:rPr lang="en-US" sz="2400"/>
              <a:t>cool slowly</a:t>
            </a:r>
            <a:r>
              <a:rPr lang="en-US" sz="2400">
                <a:sym typeface="Wingdings" charset="2"/>
              </a:rPr>
              <a:t></a:t>
            </a:r>
            <a:r>
              <a:rPr lang="en-US" sz="2400"/>
              <a:t> allow to find minimum cost</a:t>
            </a:r>
          </a:p>
          <a:p>
            <a:pPr lvl="2"/>
            <a:r>
              <a:rPr lang="en-US" sz="2000"/>
              <a:t>crystal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580B-F5AD-1B4B-84E5-5C468DA48DD3}" type="slidenum">
              <a:rPr lang="en-US"/>
              <a:pPr/>
              <a:t>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Benefit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Avoid Local Minima</a:t>
            </a:r>
          </a:p>
          <a:p>
            <a:pPr lvl="1"/>
            <a:r>
              <a:rPr lang="en-US"/>
              <a:t>Allowed to take locally non-improving moves in order to avoid being stuck</a:t>
            </a:r>
          </a:p>
        </p:txBody>
      </p:sp>
      <p:sp>
        <p:nvSpPr>
          <p:cNvPr id="25608" name="Freeform 8"/>
          <p:cNvSpPr>
            <a:spLocks/>
          </p:cNvSpPr>
          <p:nvPr/>
        </p:nvSpPr>
        <p:spPr bwMode="auto">
          <a:xfrm>
            <a:off x="381000" y="4114800"/>
            <a:ext cx="8429625" cy="2071688"/>
          </a:xfrm>
          <a:custGeom>
            <a:avLst/>
            <a:gdLst/>
            <a:ahLst/>
            <a:cxnLst>
              <a:cxn ang="0">
                <a:pos x="99" y="585"/>
              </a:cxn>
              <a:cxn ang="0">
                <a:pos x="198" y="747"/>
              </a:cxn>
              <a:cxn ang="0">
                <a:pos x="288" y="873"/>
              </a:cxn>
              <a:cxn ang="0">
                <a:pos x="396" y="927"/>
              </a:cxn>
              <a:cxn ang="0">
                <a:pos x="567" y="585"/>
              </a:cxn>
              <a:cxn ang="0">
                <a:pos x="657" y="81"/>
              </a:cxn>
              <a:cxn ang="0">
                <a:pos x="945" y="18"/>
              </a:cxn>
              <a:cxn ang="0">
                <a:pos x="990" y="117"/>
              </a:cxn>
              <a:cxn ang="0">
                <a:pos x="1161" y="1170"/>
              </a:cxn>
              <a:cxn ang="0">
                <a:pos x="1224" y="1125"/>
              </a:cxn>
              <a:cxn ang="0">
                <a:pos x="1332" y="1017"/>
              </a:cxn>
              <a:cxn ang="0">
                <a:pos x="1458" y="684"/>
              </a:cxn>
              <a:cxn ang="0">
                <a:pos x="1548" y="225"/>
              </a:cxn>
              <a:cxn ang="0">
                <a:pos x="1647" y="117"/>
              </a:cxn>
              <a:cxn ang="0">
                <a:pos x="1764" y="189"/>
              </a:cxn>
              <a:cxn ang="0">
                <a:pos x="1809" y="360"/>
              </a:cxn>
              <a:cxn ang="0">
                <a:pos x="1872" y="531"/>
              </a:cxn>
              <a:cxn ang="0">
                <a:pos x="1926" y="711"/>
              </a:cxn>
              <a:cxn ang="0">
                <a:pos x="2034" y="657"/>
              </a:cxn>
              <a:cxn ang="0">
                <a:pos x="2088" y="549"/>
              </a:cxn>
              <a:cxn ang="0">
                <a:pos x="2124" y="279"/>
              </a:cxn>
              <a:cxn ang="0">
                <a:pos x="2196" y="189"/>
              </a:cxn>
              <a:cxn ang="0">
                <a:pos x="2232" y="117"/>
              </a:cxn>
              <a:cxn ang="0">
                <a:pos x="2304" y="171"/>
              </a:cxn>
              <a:cxn ang="0">
                <a:pos x="2358" y="315"/>
              </a:cxn>
              <a:cxn ang="0">
                <a:pos x="2448" y="513"/>
              </a:cxn>
              <a:cxn ang="0">
                <a:pos x="2628" y="423"/>
              </a:cxn>
              <a:cxn ang="0">
                <a:pos x="2727" y="657"/>
              </a:cxn>
              <a:cxn ang="0">
                <a:pos x="2898" y="1044"/>
              </a:cxn>
              <a:cxn ang="0">
                <a:pos x="3132" y="1143"/>
              </a:cxn>
              <a:cxn ang="0">
                <a:pos x="3222" y="639"/>
              </a:cxn>
              <a:cxn ang="0">
                <a:pos x="3276" y="45"/>
              </a:cxn>
              <a:cxn ang="0">
                <a:pos x="3501" y="36"/>
              </a:cxn>
              <a:cxn ang="0">
                <a:pos x="3573" y="171"/>
              </a:cxn>
              <a:cxn ang="0">
                <a:pos x="3636" y="459"/>
              </a:cxn>
              <a:cxn ang="0">
                <a:pos x="3780" y="477"/>
              </a:cxn>
              <a:cxn ang="0">
                <a:pos x="3888" y="495"/>
              </a:cxn>
              <a:cxn ang="0">
                <a:pos x="3969" y="783"/>
              </a:cxn>
              <a:cxn ang="0">
                <a:pos x="4176" y="927"/>
              </a:cxn>
              <a:cxn ang="0">
                <a:pos x="4230" y="1017"/>
              </a:cxn>
              <a:cxn ang="0">
                <a:pos x="4356" y="1215"/>
              </a:cxn>
              <a:cxn ang="0">
                <a:pos x="4500" y="1305"/>
              </a:cxn>
              <a:cxn ang="0">
                <a:pos x="4554" y="1161"/>
              </a:cxn>
              <a:cxn ang="0">
                <a:pos x="4662" y="621"/>
              </a:cxn>
              <a:cxn ang="0">
                <a:pos x="4797" y="369"/>
              </a:cxn>
              <a:cxn ang="0">
                <a:pos x="4878" y="225"/>
              </a:cxn>
              <a:cxn ang="0">
                <a:pos x="5004" y="180"/>
              </a:cxn>
              <a:cxn ang="0">
                <a:pos x="5094" y="846"/>
              </a:cxn>
              <a:cxn ang="0">
                <a:pos x="5166" y="801"/>
              </a:cxn>
            </a:cxnLst>
            <a:rect l="0" t="0" r="r" b="b"/>
            <a:pathLst>
              <a:path w="5310" h="1305">
                <a:moveTo>
                  <a:pt x="0" y="504"/>
                </a:moveTo>
                <a:cubicBezTo>
                  <a:pt x="66" y="526"/>
                  <a:pt x="49" y="552"/>
                  <a:pt x="99" y="585"/>
                </a:cubicBezTo>
                <a:cubicBezTo>
                  <a:pt x="129" y="646"/>
                  <a:pt x="114" y="678"/>
                  <a:pt x="180" y="711"/>
                </a:cubicBezTo>
                <a:cubicBezTo>
                  <a:pt x="186" y="723"/>
                  <a:pt x="189" y="738"/>
                  <a:pt x="198" y="747"/>
                </a:cubicBezTo>
                <a:cubicBezTo>
                  <a:pt x="207" y="756"/>
                  <a:pt x="226" y="755"/>
                  <a:pt x="234" y="765"/>
                </a:cubicBezTo>
                <a:cubicBezTo>
                  <a:pt x="259" y="796"/>
                  <a:pt x="270" y="837"/>
                  <a:pt x="288" y="873"/>
                </a:cubicBezTo>
                <a:cubicBezTo>
                  <a:pt x="300" y="897"/>
                  <a:pt x="336" y="897"/>
                  <a:pt x="360" y="909"/>
                </a:cubicBezTo>
                <a:cubicBezTo>
                  <a:pt x="372" y="915"/>
                  <a:pt x="396" y="927"/>
                  <a:pt x="396" y="927"/>
                </a:cubicBezTo>
                <a:cubicBezTo>
                  <a:pt x="431" y="857"/>
                  <a:pt x="429" y="785"/>
                  <a:pt x="504" y="747"/>
                </a:cubicBezTo>
                <a:cubicBezTo>
                  <a:pt x="529" y="696"/>
                  <a:pt x="553" y="640"/>
                  <a:pt x="567" y="585"/>
                </a:cubicBezTo>
                <a:cubicBezTo>
                  <a:pt x="572" y="479"/>
                  <a:pt x="579" y="212"/>
                  <a:pt x="594" y="117"/>
                </a:cubicBezTo>
                <a:cubicBezTo>
                  <a:pt x="598" y="93"/>
                  <a:pt x="636" y="93"/>
                  <a:pt x="657" y="81"/>
                </a:cubicBezTo>
                <a:cubicBezTo>
                  <a:pt x="704" y="54"/>
                  <a:pt x="752" y="33"/>
                  <a:pt x="801" y="9"/>
                </a:cubicBezTo>
                <a:cubicBezTo>
                  <a:pt x="849" y="12"/>
                  <a:pt x="898" y="7"/>
                  <a:pt x="945" y="18"/>
                </a:cubicBezTo>
                <a:cubicBezTo>
                  <a:pt x="954" y="20"/>
                  <a:pt x="950" y="36"/>
                  <a:pt x="954" y="45"/>
                </a:cubicBezTo>
                <a:cubicBezTo>
                  <a:pt x="965" y="69"/>
                  <a:pt x="990" y="117"/>
                  <a:pt x="990" y="117"/>
                </a:cubicBezTo>
                <a:cubicBezTo>
                  <a:pt x="1029" y="351"/>
                  <a:pt x="1065" y="583"/>
                  <a:pt x="1089" y="819"/>
                </a:cubicBezTo>
                <a:cubicBezTo>
                  <a:pt x="1092" y="928"/>
                  <a:pt x="1020" y="1142"/>
                  <a:pt x="1161" y="1170"/>
                </a:cubicBezTo>
                <a:cubicBezTo>
                  <a:pt x="1176" y="1167"/>
                  <a:pt x="1194" y="1170"/>
                  <a:pt x="1206" y="1161"/>
                </a:cubicBezTo>
                <a:cubicBezTo>
                  <a:pt x="1217" y="1153"/>
                  <a:pt x="1215" y="1134"/>
                  <a:pt x="1224" y="1125"/>
                </a:cubicBezTo>
                <a:cubicBezTo>
                  <a:pt x="1233" y="1116"/>
                  <a:pt x="1248" y="1113"/>
                  <a:pt x="1260" y="1107"/>
                </a:cubicBezTo>
                <a:cubicBezTo>
                  <a:pt x="1302" y="1023"/>
                  <a:pt x="1272" y="1047"/>
                  <a:pt x="1332" y="1017"/>
                </a:cubicBezTo>
                <a:cubicBezTo>
                  <a:pt x="1373" y="934"/>
                  <a:pt x="1393" y="870"/>
                  <a:pt x="1422" y="783"/>
                </a:cubicBezTo>
                <a:cubicBezTo>
                  <a:pt x="1457" y="678"/>
                  <a:pt x="1424" y="841"/>
                  <a:pt x="1458" y="684"/>
                </a:cubicBezTo>
                <a:cubicBezTo>
                  <a:pt x="1479" y="587"/>
                  <a:pt x="1487" y="485"/>
                  <a:pt x="1503" y="387"/>
                </a:cubicBezTo>
                <a:cubicBezTo>
                  <a:pt x="1518" y="296"/>
                  <a:pt x="1527" y="296"/>
                  <a:pt x="1548" y="225"/>
                </a:cubicBezTo>
                <a:cubicBezTo>
                  <a:pt x="1553" y="208"/>
                  <a:pt x="1559" y="166"/>
                  <a:pt x="1575" y="153"/>
                </a:cubicBezTo>
                <a:cubicBezTo>
                  <a:pt x="1596" y="136"/>
                  <a:pt x="1647" y="117"/>
                  <a:pt x="1647" y="117"/>
                </a:cubicBezTo>
                <a:cubicBezTo>
                  <a:pt x="1655" y="119"/>
                  <a:pt x="1738" y="127"/>
                  <a:pt x="1755" y="153"/>
                </a:cubicBezTo>
                <a:cubicBezTo>
                  <a:pt x="1762" y="163"/>
                  <a:pt x="1759" y="178"/>
                  <a:pt x="1764" y="189"/>
                </a:cubicBezTo>
                <a:cubicBezTo>
                  <a:pt x="1774" y="214"/>
                  <a:pt x="1800" y="261"/>
                  <a:pt x="1800" y="261"/>
                </a:cubicBezTo>
                <a:cubicBezTo>
                  <a:pt x="1803" y="294"/>
                  <a:pt x="1805" y="327"/>
                  <a:pt x="1809" y="360"/>
                </a:cubicBezTo>
                <a:cubicBezTo>
                  <a:pt x="1811" y="381"/>
                  <a:pt x="1811" y="403"/>
                  <a:pt x="1818" y="423"/>
                </a:cubicBezTo>
                <a:cubicBezTo>
                  <a:pt x="1831" y="461"/>
                  <a:pt x="1862" y="492"/>
                  <a:pt x="1872" y="531"/>
                </a:cubicBezTo>
                <a:cubicBezTo>
                  <a:pt x="1886" y="585"/>
                  <a:pt x="1898" y="625"/>
                  <a:pt x="1917" y="675"/>
                </a:cubicBezTo>
                <a:cubicBezTo>
                  <a:pt x="1921" y="687"/>
                  <a:pt x="1918" y="701"/>
                  <a:pt x="1926" y="711"/>
                </a:cubicBezTo>
                <a:cubicBezTo>
                  <a:pt x="1932" y="718"/>
                  <a:pt x="1944" y="717"/>
                  <a:pt x="1953" y="720"/>
                </a:cubicBezTo>
                <a:cubicBezTo>
                  <a:pt x="1988" y="703"/>
                  <a:pt x="2015" y="692"/>
                  <a:pt x="2034" y="657"/>
                </a:cubicBezTo>
                <a:cubicBezTo>
                  <a:pt x="2047" y="633"/>
                  <a:pt x="2058" y="609"/>
                  <a:pt x="2070" y="585"/>
                </a:cubicBezTo>
                <a:cubicBezTo>
                  <a:pt x="2076" y="573"/>
                  <a:pt x="2088" y="549"/>
                  <a:pt x="2088" y="549"/>
                </a:cubicBezTo>
                <a:cubicBezTo>
                  <a:pt x="2096" y="465"/>
                  <a:pt x="2102" y="402"/>
                  <a:pt x="2115" y="315"/>
                </a:cubicBezTo>
                <a:cubicBezTo>
                  <a:pt x="2117" y="303"/>
                  <a:pt x="2116" y="289"/>
                  <a:pt x="2124" y="279"/>
                </a:cubicBezTo>
                <a:cubicBezTo>
                  <a:pt x="2133" y="269"/>
                  <a:pt x="2148" y="267"/>
                  <a:pt x="2160" y="261"/>
                </a:cubicBezTo>
                <a:cubicBezTo>
                  <a:pt x="2172" y="237"/>
                  <a:pt x="2184" y="213"/>
                  <a:pt x="2196" y="189"/>
                </a:cubicBezTo>
                <a:cubicBezTo>
                  <a:pt x="2202" y="177"/>
                  <a:pt x="2208" y="165"/>
                  <a:pt x="2214" y="153"/>
                </a:cubicBezTo>
                <a:cubicBezTo>
                  <a:pt x="2220" y="141"/>
                  <a:pt x="2219" y="120"/>
                  <a:pt x="2232" y="117"/>
                </a:cubicBezTo>
                <a:cubicBezTo>
                  <a:pt x="2244" y="114"/>
                  <a:pt x="2256" y="111"/>
                  <a:pt x="2268" y="108"/>
                </a:cubicBezTo>
                <a:cubicBezTo>
                  <a:pt x="2281" y="128"/>
                  <a:pt x="2296" y="148"/>
                  <a:pt x="2304" y="171"/>
                </a:cubicBezTo>
                <a:cubicBezTo>
                  <a:pt x="2312" y="194"/>
                  <a:pt x="2311" y="221"/>
                  <a:pt x="2322" y="243"/>
                </a:cubicBezTo>
                <a:cubicBezTo>
                  <a:pt x="2334" y="267"/>
                  <a:pt x="2346" y="291"/>
                  <a:pt x="2358" y="315"/>
                </a:cubicBezTo>
                <a:cubicBezTo>
                  <a:pt x="2364" y="327"/>
                  <a:pt x="2376" y="351"/>
                  <a:pt x="2376" y="351"/>
                </a:cubicBezTo>
                <a:cubicBezTo>
                  <a:pt x="2386" y="411"/>
                  <a:pt x="2395" y="478"/>
                  <a:pt x="2448" y="513"/>
                </a:cubicBezTo>
                <a:cubicBezTo>
                  <a:pt x="2449" y="513"/>
                  <a:pt x="2546" y="503"/>
                  <a:pt x="2556" y="495"/>
                </a:cubicBezTo>
                <a:cubicBezTo>
                  <a:pt x="2672" y="394"/>
                  <a:pt x="2528" y="473"/>
                  <a:pt x="2628" y="423"/>
                </a:cubicBezTo>
                <a:cubicBezTo>
                  <a:pt x="2645" y="372"/>
                  <a:pt x="2657" y="383"/>
                  <a:pt x="2700" y="405"/>
                </a:cubicBezTo>
                <a:cubicBezTo>
                  <a:pt x="2738" y="559"/>
                  <a:pt x="2702" y="395"/>
                  <a:pt x="2727" y="657"/>
                </a:cubicBezTo>
                <a:cubicBezTo>
                  <a:pt x="2738" y="770"/>
                  <a:pt x="2717" y="747"/>
                  <a:pt x="2772" y="783"/>
                </a:cubicBezTo>
                <a:cubicBezTo>
                  <a:pt x="2815" y="869"/>
                  <a:pt x="2855" y="958"/>
                  <a:pt x="2898" y="1044"/>
                </a:cubicBezTo>
                <a:cubicBezTo>
                  <a:pt x="2913" y="1113"/>
                  <a:pt x="2908" y="1148"/>
                  <a:pt x="2970" y="1179"/>
                </a:cubicBezTo>
                <a:cubicBezTo>
                  <a:pt x="3049" y="1172"/>
                  <a:pt x="3076" y="1181"/>
                  <a:pt x="3132" y="1143"/>
                </a:cubicBezTo>
                <a:cubicBezTo>
                  <a:pt x="3173" y="1061"/>
                  <a:pt x="3153" y="1093"/>
                  <a:pt x="3186" y="1044"/>
                </a:cubicBezTo>
                <a:cubicBezTo>
                  <a:pt x="3223" y="914"/>
                  <a:pt x="3216" y="772"/>
                  <a:pt x="3222" y="639"/>
                </a:cubicBezTo>
                <a:cubicBezTo>
                  <a:pt x="3213" y="485"/>
                  <a:pt x="3218" y="341"/>
                  <a:pt x="3240" y="189"/>
                </a:cubicBezTo>
                <a:cubicBezTo>
                  <a:pt x="3244" y="161"/>
                  <a:pt x="3245" y="70"/>
                  <a:pt x="3276" y="45"/>
                </a:cubicBezTo>
                <a:cubicBezTo>
                  <a:pt x="3314" y="15"/>
                  <a:pt x="3343" y="10"/>
                  <a:pt x="3384" y="0"/>
                </a:cubicBezTo>
                <a:cubicBezTo>
                  <a:pt x="3430" y="8"/>
                  <a:pt x="3463" y="10"/>
                  <a:pt x="3501" y="36"/>
                </a:cubicBezTo>
                <a:cubicBezTo>
                  <a:pt x="3513" y="84"/>
                  <a:pt x="3519" y="95"/>
                  <a:pt x="3564" y="117"/>
                </a:cubicBezTo>
                <a:cubicBezTo>
                  <a:pt x="3567" y="135"/>
                  <a:pt x="3569" y="153"/>
                  <a:pt x="3573" y="171"/>
                </a:cubicBezTo>
                <a:cubicBezTo>
                  <a:pt x="3578" y="195"/>
                  <a:pt x="3591" y="243"/>
                  <a:pt x="3591" y="243"/>
                </a:cubicBezTo>
                <a:cubicBezTo>
                  <a:pt x="3599" y="322"/>
                  <a:pt x="3617" y="383"/>
                  <a:pt x="3636" y="459"/>
                </a:cubicBezTo>
                <a:cubicBezTo>
                  <a:pt x="3649" y="513"/>
                  <a:pt x="3637" y="527"/>
                  <a:pt x="3690" y="540"/>
                </a:cubicBezTo>
                <a:cubicBezTo>
                  <a:pt x="3772" y="499"/>
                  <a:pt x="3747" y="526"/>
                  <a:pt x="3780" y="477"/>
                </a:cubicBezTo>
                <a:cubicBezTo>
                  <a:pt x="3792" y="428"/>
                  <a:pt x="3780" y="399"/>
                  <a:pt x="3825" y="369"/>
                </a:cubicBezTo>
                <a:cubicBezTo>
                  <a:pt x="3868" y="398"/>
                  <a:pt x="3869" y="449"/>
                  <a:pt x="3888" y="495"/>
                </a:cubicBezTo>
                <a:cubicBezTo>
                  <a:pt x="3898" y="520"/>
                  <a:pt x="3924" y="567"/>
                  <a:pt x="3924" y="567"/>
                </a:cubicBezTo>
                <a:cubicBezTo>
                  <a:pt x="3936" y="636"/>
                  <a:pt x="3947" y="716"/>
                  <a:pt x="3969" y="783"/>
                </a:cubicBezTo>
                <a:cubicBezTo>
                  <a:pt x="4015" y="752"/>
                  <a:pt x="4007" y="707"/>
                  <a:pt x="4032" y="657"/>
                </a:cubicBezTo>
                <a:cubicBezTo>
                  <a:pt x="4074" y="742"/>
                  <a:pt x="4084" y="881"/>
                  <a:pt x="4176" y="927"/>
                </a:cubicBezTo>
                <a:cubicBezTo>
                  <a:pt x="4199" y="1019"/>
                  <a:pt x="4162" y="910"/>
                  <a:pt x="4221" y="981"/>
                </a:cubicBezTo>
                <a:cubicBezTo>
                  <a:pt x="4229" y="991"/>
                  <a:pt x="4225" y="1006"/>
                  <a:pt x="4230" y="1017"/>
                </a:cubicBezTo>
                <a:cubicBezTo>
                  <a:pt x="4255" y="1078"/>
                  <a:pt x="4290" y="1138"/>
                  <a:pt x="4320" y="1197"/>
                </a:cubicBezTo>
                <a:cubicBezTo>
                  <a:pt x="4326" y="1209"/>
                  <a:pt x="4344" y="1209"/>
                  <a:pt x="4356" y="1215"/>
                </a:cubicBezTo>
                <a:cubicBezTo>
                  <a:pt x="4367" y="1258"/>
                  <a:pt x="4384" y="1272"/>
                  <a:pt x="4428" y="1287"/>
                </a:cubicBezTo>
                <a:cubicBezTo>
                  <a:pt x="4451" y="1295"/>
                  <a:pt x="4500" y="1305"/>
                  <a:pt x="4500" y="1305"/>
                </a:cubicBezTo>
                <a:cubicBezTo>
                  <a:pt x="4512" y="1281"/>
                  <a:pt x="4529" y="1259"/>
                  <a:pt x="4536" y="1233"/>
                </a:cubicBezTo>
                <a:cubicBezTo>
                  <a:pt x="4542" y="1209"/>
                  <a:pt x="4554" y="1161"/>
                  <a:pt x="4554" y="1161"/>
                </a:cubicBezTo>
                <a:cubicBezTo>
                  <a:pt x="4557" y="1071"/>
                  <a:pt x="4559" y="981"/>
                  <a:pt x="4563" y="891"/>
                </a:cubicBezTo>
                <a:cubicBezTo>
                  <a:pt x="4567" y="795"/>
                  <a:pt x="4565" y="670"/>
                  <a:pt x="4662" y="621"/>
                </a:cubicBezTo>
                <a:cubicBezTo>
                  <a:pt x="4678" y="582"/>
                  <a:pt x="4697" y="550"/>
                  <a:pt x="4716" y="513"/>
                </a:cubicBezTo>
                <a:cubicBezTo>
                  <a:pt x="4727" y="447"/>
                  <a:pt x="4737" y="399"/>
                  <a:pt x="4797" y="369"/>
                </a:cubicBezTo>
                <a:cubicBezTo>
                  <a:pt x="4803" y="361"/>
                  <a:pt x="4835" y="319"/>
                  <a:pt x="4842" y="306"/>
                </a:cubicBezTo>
                <a:cubicBezTo>
                  <a:pt x="4846" y="298"/>
                  <a:pt x="4868" y="235"/>
                  <a:pt x="4878" y="225"/>
                </a:cubicBezTo>
                <a:cubicBezTo>
                  <a:pt x="4887" y="216"/>
                  <a:pt x="4902" y="213"/>
                  <a:pt x="4914" y="207"/>
                </a:cubicBezTo>
                <a:cubicBezTo>
                  <a:pt x="4942" y="151"/>
                  <a:pt x="4949" y="153"/>
                  <a:pt x="5004" y="180"/>
                </a:cubicBezTo>
                <a:cubicBezTo>
                  <a:pt x="5033" y="382"/>
                  <a:pt x="5020" y="365"/>
                  <a:pt x="5013" y="693"/>
                </a:cubicBezTo>
                <a:cubicBezTo>
                  <a:pt x="5022" y="819"/>
                  <a:pt x="4996" y="822"/>
                  <a:pt x="5094" y="846"/>
                </a:cubicBezTo>
                <a:cubicBezTo>
                  <a:pt x="5094" y="846"/>
                  <a:pt x="5153" y="832"/>
                  <a:pt x="5157" y="828"/>
                </a:cubicBezTo>
                <a:cubicBezTo>
                  <a:pt x="5164" y="821"/>
                  <a:pt x="5158" y="807"/>
                  <a:pt x="5166" y="801"/>
                </a:cubicBezTo>
                <a:cubicBezTo>
                  <a:pt x="5187" y="786"/>
                  <a:pt x="5285" y="756"/>
                  <a:pt x="5310" y="75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3994D-BB75-DA41-A449-42F1EDBC69F1}" type="slidenum">
              <a:rPr lang="en-US"/>
              <a:pPr/>
              <a:t>7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Simulated Annealing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At high temperature can move around</a:t>
            </a:r>
          </a:p>
          <a:p>
            <a:pPr lvl="1"/>
            <a:r>
              <a:rPr lang="en-US" sz="2400"/>
              <a:t>not trapped to only make “improving” moves</a:t>
            </a:r>
          </a:p>
          <a:p>
            <a:pPr lvl="1"/>
            <a:r>
              <a:rPr lang="en-US" sz="2400"/>
              <a:t>free energy from “temperature” allows exploration of non-minimum states</a:t>
            </a:r>
          </a:p>
          <a:p>
            <a:pPr lvl="1"/>
            <a:r>
              <a:rPr lang="en-US" sz="2400"/>
              <a:t>avoid being trapped in local minima</a:t>
            </a:r>
            <a:endParaRPr lang="en-US" sz="2000"/>
          </a:p>
          <a:p>
            <a:r>
              <a:rPr lang="en-US" sz="2800"/>
              <a:t>As temperature lowers</a:t>
            </a:r>
          </a:p>
          <a:p>
            <a:pPr lvl="1"/>
            <a:r>
              <a:rPr lang="en-US" sz="2400"/>
              <a:t>less energy available to take big, non-minimizing moves</a:t>
            </a:r>
          </a:p>
          <a:p>
            <a:pPr lvl="1"/>
            <a:r>
              <a:rPr lang="en-US" sz="2400"/>
              <a:t>more local / greedy moves</a:t>
            </a:r>
          </a:p>
          <a:p>
            <a:pPr lvl="1"/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37F1E-207D-B745-9563-F34C844576DE}" type="slidenum">
              <a:rPr lang="en-US"/>
              <a:pPr/>
              <a:t>8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Design Optimization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/>
              <a:t>Components:</a:t>
            </a:r>
            <a:endParaRPr lang="en-US" sz="280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/>
              <a:t>“Energy” (Cost) function to minimize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represent </a:t>
            </a:r>
            <a:r>
              <a:rPr lang="en-US" sz="2400" b="1"/>
              <a:t>entire</a:t>
            </a:r>
            <a:r>
              <a:rPr lang="en-US" sz="2400"/>
              <a:t> state, drives system forward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/>
              <a:t>Moves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local rearrangement/transformation of solution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/>
              <a:t>Cooling schedule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initial temperature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temperature steps (sequence)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time at each temperature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2F71-3E7B-6E47-BCB7-51D2658A4BD7}" type="slidenum">
              <a:rPr lang="en-US"/>
              <a:pPr/>
              <a:t>9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Basic Algorithm Sketch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Pick an initial solution</a:t>
            </a:r>
          </a:p>
          <a:p>
            <a:pPr>
              <a:lnSpc>
                <a:spcPct val="90000"/>
              </a:lnSpc>
            </a:pPr>
            <a:r>
              <a:rPr lang="en-US" dirty="0"/>
              <a:t>Set temperature (T) to </a:t>
            </a:r>
            <a:r>
              <a:rPr lang="en-US" dirty="0">
                <a:solidFill>
                  <a:srgbClr val="CC0000"/>
                </a:solidFill>
              </a:rPr>
              <a:t>initial value</a:t>
            </a:r>
          </a:p>
          <a:p>
            <a:pPr>
              <a:lnSpc>
                <a:spcPct val="90000"/>
              </a:lnSpc>
            </a:pPr>
            <a:r>
              <a:rPr lang="en-US" dirty="0"/>
              <a:t>while (T&gt;</a:t>
            </a:r>
            <a:r>
              <a:rPr lang="en-US" dirty="0" err="1"/>
              <a:t>T</a:t>
            </a:r>
            <a:r>
              <a:rPr lang="en-US" baseline="-25000" dirty="0" err="1"/>
              <a:t>min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</a:t>
            </a:r>
            <a:r>
              <a:rPr lang="en-US" dirty="0">
                <a:solidFill>
                  <a:srgbClr val="008000"/>
                </a:solidFill>
              </a:rPr>
              <a:t>time</a:t>
            </a:r>
            <a:r>
              <a:rPr lang="en-US" dirty="0"/>
              <a:t> at 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pick a </a:t>
            </a:r>
            <a:r>
              <a:rPr lang="en-US" dirty="0">
                <a:solidFill>
                  <a:srgbClr val="993300"/>
                </a:solidFill>
              </a:rPr>
              <a:t>move</a:t>
            </a:r>
            <a:r>
              <a:rPr lang="en-US" dirty="0"/>
              <a:t> at random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compute </a:t>
            </a:r>
            <a:r>
              <a:rPr lang="en-US" dirty="0" err="1">
                <a:solidFill>
                  <a:srgbClr val="660066"/>
                </a:solidFill>
                <a:latin typeface="Symbol" charset="2"/>
              </a:rPr>
              <a:t>D</a:t>
            </a:r>
            <a:r>
              <a:rPr lang="en-US" dirty="0" err="1">
                <a:solidFill>
                  <a:srgbClr val="660066"/>
                </a:solidFill>
              </a:rPr>
              <a:t>cost</a:t>
            </a:r>
            <a:endParaRPr lang="en-US" dirty="0">
              <a:solidFill>
                <a:srgbClr val="660066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dirty="0"/>
              <a:t>if less than zero, accept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else if </a:t>
            </a:r>
            <a:r>
              <a:rPr lang="en-US" dirty="0" smtClean="0"/>
              <a:t>(random()&lt;</a:t>
            </a:r>
            <a:r>
              <a:rPr lang="en-US" dirty="0" err="1"/>
              <a:t>e</a:t>
            </a:r>
            <a:r>
              <a:rPr lang="en-US" baseline="30000" dirty="0" err="1"/>
              <a:t>-</a:t>
            </a:r>
            <a:r>
              <a:rPr lang="en-US" baseline="30000" dirty="0" err="1">
                <a:latin typeface="Symbol" charset="2"/>
              </a:rPr>
              <a:t>D</a:t>
            </a:r>
            <a:r>
              <a:rPr lang="en-US" baseline="30000" dirty="0" err="1"/>
              <a:t>cost/T</a:t>
            </a:r>
            <a:r>
              <a:rPr lang="en-US" dirty="0"/>
              <a:t>), accept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3333CC"/>
                </a:solidFill>
              </a:rPr>
              <a:t>update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3402</TotalTime>
  <Words>2175</Words>
  <Application>Microsoft Macintosh PowerPoint</Application>
  <PresentationFormat>On-screen Show (4:3)</PresentationFormat>
  <Paragraphs>482</Paragraphs>
  <Slides>44</Slides>
  <Notes>37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Blank Presentation</vt:lpstr>
      <vt:lpstr>Equation</vt:lpstr>
      <vt:lpstr>ESE535: Electronic Design Automation</vt:lpstr>
      <vt:lpstr>Preclass</vt:lpstr>
      <vt:lpstr>Preclass Lesson</vt:lpstr>
      <vt:lpstr>Today</vt:lpstr>
      <vt:lpstr>Simulated Annealing</vt:lpstr>
      <vt:lpstr>Key Benefit</vt:lpstr>
      <vt:lpstr>Simulated Annealing</vt:lpstr>
      <vt:lpstr>Design Optimization</vt:lpstr>
      <vt:lpstr>Basic Algorithm Sketch</vt:lpstr>
      <vt:lpstr>Cost Function</vt:lpstr>
      <vt:lpstr>Bad Cost Functions</vt:lpstr>
      <vt:lpstr>Example Cost Functions</vt:lpstr>
      <vt:lpstr>Cost Functions in Use</vt:lpstr>
      <vt:lpstr>Bounding Box</vt:lpstr>
      <vt:lpstr>Example: VPR Wire Costs</vt:lpstr>
      <vt:lpstr>Example: VPR Timing Costs</vt:lpstr>
      <vt:lpstr>Different Costs</vt:lpstr>
      <vt:lpstr>VPR Balance  Wire and Time Cost</vt:lpstr>
      <vt:lpstr>Basic Algorithm Sketch (review)</vt:lpstr>
      <vt:lpstr>Moves</vt:lpstr>
      <vt:lpstr>Legality Constraints</vt:lpstr>
      <vt:lpstr>Basic Algorithm Sketch (review)</vt:lpstr>
      <vt:lpstr>Initial Solution</vt:lpstr>
      <vt:lpstr>Basic Algorithm Sketch (review)</vt:lpstr>
      <vt:lpstr>Details</vt:lpstr>
      <vt:lpstr>Details</vt:lpstr>
      <vt:lpstr>VPR Cooling Schedule</vt:lpstr>
      <vt:lpstr>Basic Algorithm Sketch</vt:lpstr>
      <vt:lpstr>Range Limit</vt:lpstr>
      <vt:lpstr>Range Limiting?</vt:lpstr>
      <vt:lpstr>Range Limiting</vt:lpstr>
      <vt:lpstr>Recall: VPR Timing Costs</vt:lpstr>
      <vt:lpstr>Changing Criticality</vt:lpstr>
      <vt:lpstr>Changing Criticality</vt:lpstr>
      <vt:lpstr>Stale Criticality</vt:lpstr>
      <vt:lpstr>Basic Algorithm Sketch (review)</vt:lpstr>
      <vt:lpstr>Variant: “Rejectionless”</vt:lpstr>
      <vt:lpstr>Simulated Annealing Theory</vt:lpstr>
      <vt:lpstr>Practice</vt:lpstr>
      <vt:lpstr>Pragmatic Approach</vt:lpstr>
      <vt:lpstr>Big “Hammer”</vt:lpstr>
      <vt:lpstr>Summary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48</cp:revision>
  <cp:lastPrinted>2015-03-02T13:31:17Z</cp:lastPrinted>
  <dcterms:created xsi:type="dcterms:W3CDTF">2015-03-01T20:26:38Z</dcterms:created>
  <dcterms:modified xsi:type="dcterms:W3CDTF">2015-03-02T13:31:46Z</dcterms:modified>
</cp:coreProperties>
</file>