
<file path=[Content_Types].xml><?xml version="1.0" encoding="utf-8"?>
<Types xmlns="http://schemas.openxmlformats.org/package/2006/content-types"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70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9.xml" ContentType="application/vnd.openxmlformats-officedocument.presentationml.slide+xml"/>
  <Override PartName="/ppt/slides/slide47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64.xml" ContentType="application/vnd.openxmlformats-officedocument.presentationml.notesSlide+xml"/>
  <Override PartName="/ppt/slides/slide66.xml" ContentType="application/vnd.openxmlformats-officedocument.presentationml.slide+xml"/>
  <Override PartName="/ppt/theme/theme1.xml" ContentType="application/vnd.openxmlformats-officedocument.theme+xml"/>
  <Override PartName="/ppt/notesSlides/notesSlide74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75.xml" ContentType="application/vnd.openxmlformats-officedocument.presentationml.slide+xml"/>
  <Default Extension="jpeg" ContentType="image/jpeg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notesSlides/notesSlide4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42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61.xml" ContentType="application/vnd.openxmlformats-officedocument.presentationml.slide+xml"/>
  <Override PartName="/ppt/slides/slide29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8.xml" ContentType="application/vnd.openxmlformats-officedocument.presentationml.slide+xml"/>
  <Override PartName="/ppt/slides/slide71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7.xml" ContentType="application/vnd.openxmlformats-officedocument.presentationml.slide+xml"/>
  <Override PartName="/ppt/theme/theme2.xml" ContentType="application/vnd.openxmlformats-officedocument.theme+xml"/>
  <Override PartName="/ppt/notesSlides/notesSlide75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Override PartName="/ppt/notesSlides/notesSlide41.xml" ContentType="application/vnd.openxmlformats-officedocument.presentationml.notesSlide+xml"/>
  <Override PartName="/ppt/slideLayouts/slideLayout6.xml" ContentType="application/vnd.openxmlformats-officedocument.presentationml.slideLayout+xml"/>
  <Default Extension="xml" ContentType="application/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8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60.xml" ContentType="application/vnd.openxmlformats-officedocument.presentationml.notesSlide+xml"/>
  <Override PartName="/ppt/notesSlides/notesSlide2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70.xml" ContentType="application/vnd.openxmlformats-officedocument.presentationml.notesSlide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docProps/core.xml" ContentType="application/vnd.openxmlformats-package.core-properties+xml"/>
  <Override PartName="/ppt/notesSlides/notesSlide66.xml" ContentType="application/vnd.openxmlformats-officedocument.presentationml.notesSlide+xml"/>
  <Override PartName="/ppt/slides/slide68.xml" ContentType="application/vnd.openxmlformats-officedocument.presentationml.slide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s/slide77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notesSlides/notesSlide42.xml" ContentType="application/vnd.openxmlformats-officedocument.presentationml.notesSlide+xml"/>
  <Override PartName="/ppt/slideLayouts/slideLayout7.xml" ContentType="application/vnd.openxmlformats-officedocument.presentationml.slideLayout+xml"/>
  <Default Extension="png" ContentType="image/png"/>
  <Override PartName="/ppt/slides/slide44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61.xml" ContentType="application/vnd.openxmlformats-officedocument.presentationml.notesSlide+xml"/>
  <Override PartName="/ppt/notesSlides/notesSlide29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48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78.xml" ContentType="application/vnd.openxmlformats-officedocument.presentationml.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4.xml" ContentType="application/vnd.openxmlformats-officedocument.presentationml.notesSlide+xml"/>
  <Override PartName="/ppt/viewProps.xml" ContentType="application/vnd.openxmlformats-officedocument.presentationml.viewProps+xml"/>
  <Default Extension="rels" ContentType="application/vnd.openxmlformats-package.relationships+xml"/>
  <Override PartName="/ppt/slides/slide26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slides/slide7.xml" ContentType="application/vnd.openxmlformats-officedocument.presentationml.slide+xml"/>
  <Override PartName="/ppt/notesSlides/notesSlide4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45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49.xml" ContentType="application/vnd.openxmlformats-officedocument.presentationml.notesSlide+xml"/>
  <Override PartName="/ppt/presentation.xml" ContentType="application/vnd.openxmlformats-officedocument.presentationml.presentation.main+xml"/>
  <Override PartName="/ppt/notesSlides/notesSlide59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notesSlides/notesSlide4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73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257" r:id="rId3"/>
    <p:sldId id="259" r:id="rId4"/>
    <p:sldId id="260" r:id="rId5"/>
    <p:sldId id="261" r:id="rId6"/>
    <p:sldId id="280" r:id="rId7"/>
    <p:sldId id="340" r:id="rId8"/>
    <p:sldId id="342" r:id="rId9"/>
    <p:sldId id="353" r:id="rId10"/>
    <p:sldId id="324" r:id="rId11"/>
    <p:sldId id="281" r:id="rId12"/>
    <p:sldId id="343" r:id="rId13"/>
    <p:sldId id="262" r:id="rId14"/>
    <p:sldId id="282" r:id="rId15"/>
    <p:sldId id="263" r:id="rId16"/>
    <p:sldId id="331" r:id="rId17"/>
    <p:sldId id="330" r:id="rId18"/>
    <p:sldId id="332" r:id="rId19"/>
    <p:sldId id="344" r:id="rId20"/>
    <p:sldId id="336" r:id="rId21"/>
    <p:sldId id="333" r:id="rId22"/>
    <p:sldId id="334" r:id="rId23"/>
    <p:sldId id="335" r:id="rId24"/>
    <p:sldId id="337" r:id="rId25"/>
    <p:sldId id="264" r:id="rId26"/>
    <p:sldId id="347" r:id="rId27"/>
    <p:sldId id="349" r:id="rId28"/>
    <p:sldId id="288" r:id="rId29"/>
    <p:sldId id="267" r:id="rId30"/>
    <p:sldId id="289" r:id="rId31"/>
    <p:sldId id="345" r:id="rId32"/>
    <p:sldId id="269" r:id="rId33"/>
    <p:sldId id="290" r:id="rId34"/>
    <p:sldId id="319" r:id="rId35"/>
    <p:sldId id="321" r:id="rId36"/>
    <p:sldId id="320" r:id="rId37"/>
    <p:sldId id="270" r:id="rId38"/>
    <p:sldId id="328" r:id="rId39"/>
    <p:sldId id="291" r:id="rId40"/>
    <p:sldId id="292" r:id="rId41"/>
    <p:sldId id="293" r:id="rId42"/>
    <p:sldId id="294" r:id="rId43"/>
    <p:sldId id="297" r:id="rId44"/>
    <p:sldId id="296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54" r:id="rId53"/>
    <p:sldId id="305" r:id="rId54"/>
    <p:sldId id="325" r:id="rId55"/>
    <p:sldId id="326" r:id="rId56"/>
    <p:sldId id="273" r:id="rId57"/>
    <p:sldId id="306" r:id="rId58"/>
    <p:sldId id="308" r:id="rId59"/>
    <p:sldId id="309" r:id="rId60"/>
    <p:sldId id="307" r:id="rId61"/>
    <p:sldId id="274" r:id="rId62"/>
    <p:sldId id="310" r:id="rId63"/>
    <p:sldId id="311" r:id="rId64"/>
    <p:sldId id="346" r:id="rId65"/>
    <p:sldId id="350" r:id="rId66"/>
    <p:sldId id="351" r:id="rId67"/>
    <p:sldId id="275" r:id="rId68"/>
    <p:sldId id="312" r:id="rId69"/>
    <p:sldId id="313" r:id="rId70"/>
    <p:sldId id="314" r:id="rId71"/>
    <p:sldId id="315" r:id="rId72"/>
    <p:sldId id="276" r:id="rId73"/>
    <p:sldId id="352" r:id="rId74"/>
    <p:sldId id="316" r:id="rId75"/>
    <p:sldId id="317" r:id="rId76"/>
    <p:sldId id="278" r:id="rId77"/>
    <p:sldId id="258" r:id="rId78"/>
    <p:sldId id="318" r:id="rId7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hiddenSlides="1" frameSlides="1"/>
  <p:clrMru>
    <a:srgbClr val="FFFF00"/>
    <a:srgbClr val="FF0000"/>
    <a:srgbClr val="00FF00"/>
    <a:srgbClr val="00FFFF"/>
    <a:srgbClr val="FF006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65" autoAdjust="0"/>
    <p:restoredTop sz="94718" autoAdjust="0"/>
  </p:normalViewPr>
  <p:slideViewPr>
    <p:cSldViewPr>
      <p:cViewPr varScale="1">
        <p:scale>
          <a:sx n="115" d="100"/>
          <a:sy n="115" d="100"/>
        </p:scale>
        <p:origin x="-68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6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notesMaster" Target="notesMasters/notesMaster1.xml"/><Relationship Id="rId81" Type="http://schemas.openxmlformats.org/officeDocument/2006/relationships/handoutMaster" Target="handoutMasters/handoutMaster1.xml"/><Relationship Id="rId82" Type="http://schemas.openxmlformats.org/officeDocument/2006/relationships/printerSettings" Target="printerSettings/printerSettings1.bin"/><Relationship Id="rId83" Type="http://schemas.openxmlformats.org/officeDocument/2006/relationships/presProps" Target="presProps.xml"/><Relationship Id="rId84" Type="http://schemas.openxmlformats.org/officeDocument/2006/relationships/viewProps" Target="viewProps.xml"/><Relationship Id="rId85" Type="http://schemas.openxmlformats.org/officeDocument/2006/relationships/theme" Target="theme/theme1.xml"/><Relationship Id="rId86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4.xml"/><Relationship Id="rId4" Type="http://schemas.openxmlformats.org/officeDocument/2006/relationships/slide" Target="slides/slide55.xml"/><Relationship Id="rId5" Type="http://schemas.openxmlformats.org/officeDocument/2006/relationships/slide" Target="slides/slide58.xml"/><Relationship Id="rId6" Type="http://schemas.openxmlformats.org/officeDocument/2006/relationships/slide" Target="slides/slide59.xml"/><Relationship Id="rId1" Type="http://schemas.openxmlformats.org/officeDocument/2006/relationships/slide" Target="slides/slide50.xml"/><Relationship Id="rId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405804AC-01BC-C840-BF77-E877EC4844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0725"/>
            <a:ext cx="4799013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DF57DC32-9061-9A4F-BB04-694F3DB796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F7B4E7-C3B1-A74E-BB46-45980EA8FF6A}" type="slidenum">
              <a:rPr lang="en-US"/>
              <a:pPr/>
              <a:t>1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27FA0-D8E9-CA4F-8042-335D3ECB8336}" type="slidenum">
              <a:rPr lang="en-US"/>
              <a:pPr/>
              <a:t>10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BB3E12-56E2-934F-898B-369F6C6DAB5A}" type="slidenum">
              <a:rPr lang="en-US"/>
              <a:pPr/>
              <a:t>11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BB3E12-56E2-934F-898B-369F6C6DAB5A}" type="slidenum">
              <a:rPr lang="en-US"/>
              <a:pPr/>
              <a:t>12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BBD46B-932A-9C43-8535-1D7BCE49662A}" type="slidenum">
              <a:rPr lang="en-US"/>
              <a:pPr/>
              <a:t>13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2CD2B6-BAF4-444E-BA1E-FA810C89F897}" type="slidenum">
              <a:rPr lang="en-US"/>
              <a:pPr/>
              <a:t>14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F3E03E-AC3B-C144-9E32-5C98C33D6745}" type="slidenum">
              <a:rPr lang="en-US"/>
              <a:pPr/>
              <a:t>15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596C75-B801-8749-9136-647ED584F5A7}" type="slidenum">
              <a:rPr lang="en-US"/>
              <a:pPr/>
              <a:t>16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85BF8-99CB-764C-AA75-86D5193AEA7A}" type="slidenum">
              <a:rPr lang="en-US"/>
              <a:pPr/>
              <a:t>17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59A746-C84C-8B44-9A45-CF95EF7DE449}" type="slidenum">
              <a:rPr lang="en-US"/>
              <a:pPr/>
              <a:t>18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59A746-C84C-8B44-9A45-CF95EF7DE449}" type="slidenum">
              <a:rPr lang="en-US"/>
              <a:pPr/>
              <a:t>19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5D935E-A3AD-8B4C-99B1-AA3F8375BD75}" type="slidenum">
              <a:rPr lang="en-US"/>
              <a:pPr/>
              <a:t>2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9066B2-2CB6-A04E-9ECC-F720A79AEE32}" type="slidenum">
              <a:rPr lang="en-US"/>
              <a:pPr/>
              <a:t>20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7F1FE-F949-264B-A7E6-C78FA1366E21}" type="slidenum">
              <a:rPr lang="en-US"/>
              <a:pPr/>
              <a:t>21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1A9106-5A29-2442-AD8E-231372733871}" type="slidenum">
              <a:rPr lang="en-US"/>
              <a:pPr/>
              <a:t>22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8A4421-5CE4-EF47-B9FA-8B734B460926}" type="slidenum">
              <a:rPr lang="en-US"/>
              <a:pPr/>
              <a:t>23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761CEB-EC92-1E4F-8C64-2FB61F5734C0}" type="slidenum">
              <a:rPr lang="en-US"/>
              <a:pPr/>
              <a:t>24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CB38D2-FBDD-6040-85B4-11961AAA8533}" type="slidenum">
              <a:rPr lang="en-US"/>
              <a:pPr/>
              <a:t>25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6FA0C3-642F-204D-8499-430216723C28}" type="slidenum">
              <a:rPr lang="en-US"/>
              <a:pPr/>
              <a:t>28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22639F-ECED-D547-BA07-3DFF9C58FD4D}" type="slidenum">
              <a:rPr lang="en-US"/>
              <a:pPr/>
              <a:t>29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04719-6C04-294A-9EF3-131D5464763D}" type="slidenum">
              <a:rPr lang="en-US"/>
              <a:pPr/>
              <a:t>3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FEE426-E68C-054F-B83A-DD15286FC23B}" type="slidenum">
              <a:rPr lang="en-US"/>
              <a:pPr/>
              <a:t>30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FEE426-E68C-054F-B83A-DD15286FC23B}" type="slidenum">
              <a:rPr lang="en-US"/>
              <a:pPr/>
              <a:t>31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AFB92B-2084-B64C-A045-C60A886EBEA1}" type="slidenum">
              <a:rPr lang="en-US"/>
              <a:pPr/>
              <a:t>32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8B8C5-7187-6048-8E98-DDF58F86ED83}" type="slidenum">
              <a:rPr lang="en-US"/>
              <a:pPr/>
              <a:t>33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64FFDD-3B65-1D48-899C-108CFFA72768}" type="slidenum">
              <a:rPr lang="en-US"/>
              <a:pPr/>
              <a:t>34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EBC15-7F2B-164F-9CE0-8BAA722BDEF6}" type="slidenum">
              <a:rPr lang="en-US"/>
              <a:pPr/>
              <a:t>35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1C8FA5-964E-0841-A82B-0B4ACDB553C9}" type="slidenum">
              <a:rPr lang="en-US"/>
              <a:pPr/>
              <a:t>36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A3275-9CFD-6C4C-B373-E10E34D7AAFB}" type="slidenum">
              <a:rPr lang="en-US"/>
              <a:pPr/>
              <a:t>37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A91601-67E0-5A4A-A4B2-A18D64BC293D}" type="slidenum">
              <a:rPr lang="en-US"/>
              <a:pPr/>
              <a:t>38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FFA737-7D0B-FD47-B884-1937A3DB9FF8}" type="slidenum">
              <a:rPr lang="en-US"/>
              <a:pPr/>
              <a:t>39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2E1C47-0193-494E-84F2-3B8EC1B5BA8A}" type="slidenum">
              <a:rPr lang="en-US"/>
              <a:pPr/>
              <a:t>4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1D1602-485F-424B-B1F1-3D8595308394}" type="slidenum">
              <a:rPr lang="en-US"/>
              <a:pPr/>
              <a:t>40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7B749-6B64-124F-A3CF-3E0B55D8A915}" type="slidenum">
              <a:rPr lang="en-US"/>
              <a:pPr/>
              <a:t>41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0542B9-ED58-DF4E-87E3-5B7A2B22ED12}" type="slidenum">
              <a:rPr lang="en-US"/>
              <a:pPr/>
              <a:t>42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A860CB-40AB-7942-B3AB-6E3262C8CF2A}" type="slidenum">
              <a:rPr lang="en-US"/>
              <a:pPr/>
              <a:t>43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16B11-7FD7-084D-AAAE-B01A5FB4E52D}" type="slidenum">
              <a:rPr lang="en-US"/>
              <a:pPr/>
              <a:t>44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E9D492-E6B0-EB47-B264-E67F599F5104}" type="slidenum">
              <a:rPr lang="en-US"/>
              <a:pPr/>
              <a:t>45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5918F-0925-EB4B-95C2-B2BFC95DA68F}" type="slidenum">
              <a:rPr lang="en-US"/>
              <a:pPr/>
              <a:t>46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AF75CB-D06E-234C-BF5A-DDE0E8E9C1EA}" type="slidenum">
              <a:rPr lang="en-US"/>
              <a:pPr/>
              <a:t>47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5A2BC5-F7FE-3F48-8AF6-534C53DCB313}" type="slidenum">
              <a:rPr lang="en-US"/>
              <a:pPr/>
              <a:t>48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73979-69F0-DD4C-963B-B4F71309DA5F}" type="slidenum">
              <a:rPr lang="en-US"/>
              <a:pPr/>
              <a:t>49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DE5F5-F389-EF46-94B2-83309C72A9F8}" type="slidenum">
              <a:rPr lang="en-US"/>
              <a:pPr/>
              <a:t>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7A5F38-CDD2-0F4E-A887-B0FB4B7B9D1A}" type="slidenum">
              <a:rPr lang="en-US"/>
              <a:pPr/>
              <a:t>50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A04A6-E0E8-3043-8FE1-D0349422D575}" type="slidenum">
              <a:rPr lang="en-US"/>
              <a:pPr/>
              <a:t>51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B176AE-9D52-554D-9693-46C7E0A00FC3}" type="slidenum">
              <a:rPr lang="en-US"/>
              <a:pPr/>
              <a:t>53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E030BD-401B-5A45-BB3E-BBC0BB1BFECD}" type="slidenum">
              <a:rPr lang="en-US"/>
              <a:pPr/>
              <a:t>54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6F864A-15C8-8D48-AF5B-DD61F7D413F4}" type="slidenum">
              <a:rPr lang="en-US"/>
              <a:pPr/>
              <a:t>55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3526DC-5430-244A-84F4-6C45EEDB0903}" type="slidenum">
              <a:rPr lang="en-US"/>
              <a:pPr/>
              <a:t>56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9C2456-B492-E541-B2DC-F55C0517F53A}" type="slidenum">
              <a:rPr lang="en-US"/>
              <a:pPr/>
              <a:t>57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31B49D-B5FD-D947-975E-BA08EB690DA6}" type="slidenum">
              <a:rPr lang="en-US"/>
              <a:pPr/>
              <a:t>58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17102-6BF9-DB40-B44E-5A2397232CCB}" type="slidenum">
              <a:rPr lang="en-US"/>
              <a:pPr/>
              <a:t>59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A0491-0C1C-3D4B-8581-4A1E51035948}" type="slidenum">
              <a:rPr lang="en-US"/>
              <a:pPr/>
              <a:t>60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207F5-B359-3345-91BB-DB17DCF0AA5F}" type="slidenum">
              <a:rPr lang="en-US"/>
              <a:pPr/>
              <a:t>6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D24994-E32E-8D49-95D5-BF0C8115CCD5}" type="slidenum">
              <a:rPr lang="en-US"/>
              <a:pPr/>
              <a:t>61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2E3CC0-47D4-9B41-BADA-CC61F8C52E21}" type="slidenum">
              <a:rPr lang="en-US"/>
              <a:pPr/>
              <a:t>62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EC8143-5653-9847-8C6F-42F77881A4E4}" type="slidenum">
              <a:rPr lang="en-US"/>
              <a:pPr/>
              <a:t>63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E7BEB-0311-2940-B5E6-8901368BC3E9}" type="slidenum">
              <a:rPr lang="en-US"/>
              <a:pPr/>
              <a:t>67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ED8E8B-9ECD-C740-999C-A9DE08854D93}" type="slidenum">
              <a:rPr lang="en-US"/>
              <a:pPr/>
              <a:t>68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F035B3-A973-B844-9D8C-F9034498F012}" type="slidenum">
              <a:rPr lang="en-US"/>
              <a:pPr/>
              <a:t>69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1A86D-3258-AC40-AB55-E58DED965EAF}" type="slidenum">
              <a:rPr lang="en-US"/>
              <a:pPr/>
              <a:t>70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EDD20D-9DED-9847-81FC-AEECDD9008D5}" type="slidenum">
              <a:rPr lang="en-US"/>
              <a:pPr/>
              <a:t>71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0B84E4-F968-C941-8EC0-1CC82A77F70E}" type="slidenum">
              <a:rPr lang="en-US"/>
              <a:pPr/>
              <a:t>72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207F5-B359-3345-91BB-DB17DCF0AA5F}" type="slidenum">
              <a:rPr lang="en-US"/>
              <a:pPr/>
              <a:t>7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9470F-966A-284E-A4A5-1E38F96C432D}" type="slidenum">
              <a:rPr lang="en-US"/>
              <a:pPr/>
              <a:t>74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53C64-DA37-7B48-8A16-A2357AC10FBF}" type="slidenum">
              <a:rPr lang="en-US"/>
              <a:pPr/>
              <a:t>75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3256CD-8A2E-3546-95D1-A232F81A4503}" type="slidenum">
              <a:rPr lang="en-US"/>
              <a:pPr/>
              <a:t>76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BB2579-0009-6543-9807-38D1678FB715}" type="slidenum">
              <a:rPr lang="en-US"/>
              <a:pPr/>
              <a:t>77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8636C-0395-3548-8200-5B541C049830}" type="slidenum">
              <a:rPr lang="en-US"/>
              <a:pPr/>
              <a:t>78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DE5F5-F389-EF46-94B2-83309C72A9F8}" type="slidenum">
              <a:rPr lang="en-US"/>
              <a:pPr/>
              <a:t>8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207F5-B359-3345-91BB-DB17DCF0AA5F}" type="slidenum">
              <a:rPr lang="en-US"/>
              <a:pPr/>
              <a:t>9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8C76863-5AA7-8C4C-81D4-6AFD39E725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B86DC0F-49BB-5748-A80F-CE022FCCC2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281F5B7-1FF5-C642-978C-F6F290EF7E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1F1769-E1D8-F442-9673-192FE7BBEC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4A58944-F6B5-D442-A341-FA25928F0A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F71A2D-7DA2-1F41-9901-FCD16E9885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48D98CD-4D9B-704B-97DB-F25EB58C0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98EC84A-81C9-E547-B94F-CD1F8B119D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4B4D58-C617-0E4E-896A-5E06C8C070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E2BA96-80C0-ED48-9505-419C113841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C75631-2AD9-6E46-B5DA-01512C1922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EE27A2-0EEF-4349-9ED7-D0A5AF6DAA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9873B-64DD-674C-BD29-EDBA7062C16C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</a:t>
            </a:r>
            <a:r>
              <a:rPr lang="en-US" dirty="0" smtClean="0"/>
              <a:t>13:  March 3, 2015</a:t>
            </a:r>
          </a:p>
          <a:p>
            <a:r>
              <a:rPr lang="en-US" dirty="0"/>
              <a:t>Routing 1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8565-CA5F-0B42-954B-4663F1B5C54D}" type="slidenum">
              <a:rPr lang="en-US"/>
              <a:pPr/>
              <a:t>10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Gate Array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3505200" cy="4648200"/>
          </a:xfrm>
        </p:spPr>
        <p:txBody>
          <a:bodyPr/>
          <a:lstStyle/>
          <a:p>
            <a:r>
              <a:rPr lang="en-US" dirty="0"/>
              <a:t>Opportunities</a:t>
            </a:r>
          </a:p>
          <a:p>
            <a:pPr lvl="1"/>
            <a:r>
              <a:rPr lang="en-US" dirty="0"/>
              <a:t>Choice in paths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Exploit </a:t>
            </a:r>
            <a:r>
              <a:rPr lang="en-US" dirty="0"/>
              <a:t>freedom to: </a:t>
            </a:r>
          </a:p>
          <a:p>
            <a:pPr lvl="2"/>
            <a:r>
              <a:rPr lang="en-US" dirty="0"/>
              <a:t>Meet channel limits</a:t>
            </a:r>
          </a:p>
          <a:p>
            <a:pPr lvl="2"/>
            <a:r>
              <a:rPr lang="en-US" dirty="0"/>
              <a:t>Minimize channel width</a:t>
            </a:r>
          </a:p>
        </p:txBody>
      </p:sp>
      <p:grpSp>
        <p:nvGrpSpPr>
          <p:cNvPr id="77828" name="Group 4"/>
          <p:cNvGrpSpPr>
            <a:grpSpLocks/>
          </p:cNvGrpSpPr>
          <p:nvPr/>
        </p:nvGrpSpPr>
        <p:grpSpPr bwMode="auto">
          <a:xfrm>
            <a:off x="3962400" y="1447800"/>
            <a:ext cx="4876800" cy="4876800"/>
            <a:chOff x="1344" y="960"/>
            <a:chExt cx="3072" cy="3072"/>
          </a:xfrm>
        </p:grpSpPr>
        <p:grpSp>
          <p:nvGrpSpPr>
            <p:cNvPr id="77829" name="Group 5"/>
            <p:cNvGrpSpPr>
              <a:grpSpLocks/>
            </p:cNvGrpSpPr>
            <p:nvPr/>
          </p:nvGrpSpPr>
          <p:grpSpPr bwMode="auto">
            <a:xfrm>
              <a:off x="1440" y="1008"/>
              <a:ext cx="2880" cy="3024"/>
              <a:chOff x="1248" y="1296"/>
              <a:chExt cx="2880" cy="3024"/>
            </a:xfrm>
          </p:grpSpPr>
          <p:grpSp>
            <p:nvGrpSpPr>
              <p:cNvPr id="77830" name="Group 6"/>
              <p:cNvGrpSpPr>
                <a:grpSpLocks/>
              </p:cNvGrpSpPr>
              <p:nvPr/>
            </p:nvGrpSpPr>
            <p:grpSpPr bwMode="auto">
              <a:xfrm>
                <a:off x="1248" y="1296"/>
                <a:ext cx="2880" cy="336"/>
                <a:chOff x="1248" y="1296"/>
                <a:chExt cx="2880" cy="336"/>
              </a:xfrm>
            </p:grpSpPr>
            <p:sp>
              <p:nvSpPr>
                <p:cNvPr id="77831" name="Rectangle 7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32" name="Rectangle 8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33" name="Rectangle 9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34" name="Rectangle 10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35" name="Rectangle 11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7836" name="Group 12"/>
              <p:cNvGrpSpPr>
                <a:grpSpLocks/>
              </p:cNvGrpSpPr>
              <p:nvPr/>
            </p:nvGrpSpPr>
            <p:grpSpPr bwMode="auto">
              <a:xfrm>
                <a:off x="1248" y="1968"/>
                <a:ext cx="2880" cy="336"/>
                <a:chOff x="1248" y="1296"/>
                <a:chExt cx="2880" cy="336"/>
              </a:xfrm>
            </p:grpSpPr>
            <p:sp>
              <p:nvSpPr>
                <p:cNvPr id="77837" name="Rectangle 13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38" name="Rectangle 14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39" name="Rectangle 15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40" name="Rectangle 16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41" name="Rectangle 17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7842" name="Group 18"/>
              <p:cNvGrpSpPr>
                <a:grpSpLocks/>
              </p:cNvGrpSpPr>
              <p:nvPr/>
            </p:nvGrpSpPr>
            <p:grpSpPr bwMode="auto">
              <a:xfrm>
                <a:off x="1248" y="2640"/>
                <a:ext cx="2880" cy="336"/>
                <a:chOff x="1248" y="1296"/>
                <a:chExt cx="2880" cy="336"/>
              </a:xfrm>
            </p:grpSpPr>
            <p:sp>
              <p:nvSpPr>
                <p:cNvPr id="77843" name="Rectangle 19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44" name="Rectangle 20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45" name="Rectangle 21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46" name="Rectangle 22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47" name="Rectangle 23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7848" name="Group 24"/>
              <p:cNvGrpSpPr>
                <a:grpSpLocks/>
              </p:cNvGrpSpPr>
              <p:nvPr/>
            </p:nvGrpSpPr>
            <p:grpSpPr bwMode="auto">
              <a:xfrm>
                <a:off x="1248" y="3312"/>
                <a:ext cx="2880" cy="336"/>
                <a:chOff x="1248" y="1296"/>
                <a:chExt cx="2880" cy="336"/>
              </a:xfrm>
            </p:grpSpPr>
            <p:sp>
              <p:nvSpPr>
                <p:cNvPr id="77849" name="Rectangle 25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50" name="Rectangle 26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51" name="Rectangle 27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52" name="Rectangle 28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53" name="Rectangle 29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7854" name="Group 30"/>
              <p:cNvGrpSpPr>
                <a:grpSpLocks/>
              </p:cNvGrpSpPr>
              <p:nvPr/>
            </p:nvGrpSpPr>
            <p:grpSpPr bwMode="auto">
              <a:xfrm>
                <a:off x="1248" y="3984"/>
                <a:ext cx="2880" cy="336"/>
                <a:chOff x="1248" y="1296"/>
                <a:chExt cx="2880" cy="336"/>
              </a:xfrm>
            </p:grpSpPr>
            <p:sp>
              <p:nvSpPr>
                <p:cNvPr id="77855" name="Rectangle 31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56" name="Rectangle 32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57" name="Rectangle 33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58" name="Rectangle 34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859" name="Rectangle 35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77860" name="Group 36"/>
            <p:cNvGrpSpPr>
              <a:grpSpLocks/>
            </p:cNvGrpSpPr>
            <p:nvPr/>
          </p:nvGrpSpPr>
          <p:grpSpPr bwMode="auto">
            <a:xfrm>
              <a:off x="1872" y="960"/>
              <a:ext cx="144" cy="3072"/>
              <a:chOff x="1872" y="960"/>
              <a:chExt cx="144" cy="3072"/>
            </a:xfrm>
          </p:grpSpPr>
          <p:sp>
            <p:nvSpPr>
              <p:cNvPr id="77861" name="Line 3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2" name="Line 3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3" name="Line 3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4" name="Line 4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65" name="Group 41"/>
            <p:cNvGrpSpPr>
              <a:grpSpLocks/>
            </p:cNvGrpSpPr>
            <p:nvPr/>
          </p:nvGrpSpPr>
          <p:grpSpPr bwMode="auto">
            <a:xfrm>
              <a:off x="2496" y="960"/>
              <a:ext cx="144" cy="3072"/>
              <a:chOff x="1872" y="960"/>
              <a:chExt cx="144" cy="3072"/>
            </a:xfrm>
          </p:grpSpPr>
          <p:sp>
            <p:nvSpPr>
              <p:cNvPr id="77866" name="Line 4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7" name="Line 4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8" name="Line 4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9" name="Line 4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70" name="Group 46"/>
            <p:cNvGrpSpPr>
              <a:grpSpLocks/>
            </p:cNvGrpSpPr>
            <p:nvPr/>
          </p:nvGrpSpPr>
          <p:grpSpPr bwMode="auto">
            <a:xfrm>
              <a:off x="3120" y="960"/>
              <a:ext cx="144" cy="3072"/>
              <a:chOff x="1872" y="960"/>
              <a:chExt cx="144" cy="3072"/>
            </a:xfrm>
          </p:grpSpPr>
          <p:sp>
            <p:nvSpPr>
              <p:cNvPr id="77871" name="Line 4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2" name="Line 4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3" name="Line 4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4" name="Line 5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75" name="Group 51"/>
            <p:cNvGrpSpPr>
              <a:grpSpLocks/>
            </p:cNvGrpSpPr>
            <p:nvPr/>
          </p:nvGrpSpPr>
          <p:grpSpPr bwMode="auto">
            <a:xfrm>
              <a:off x="3744" y="960"/>
              <a:ext cx="144" cy="3072"/>
              <a:chOff x="1872" y="960"/>
              <a:chExt cx="144" cy="3072"/>
            </a:xfrm>
          </p:grpSpPr>
          <p:sp>
            <p:nvSpPr>
              <p:cNvPr id="77876" name="Line 5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7" name="Line 5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8" name="Line 5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9" name="Line 5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80" name="Group 56"/>
            <p:cNvGrpSpPr>
              <a:grpSpLocks/>
            </p:cNvGrpSpPr>
            <p:nvPr/>
          </p:nvGrpSpPr>
          <p:grpSpPr bwMode="auto">
            <a:xfrm rot="-5400000">
              <a:off x="2808" y="1992"/>
              <a:ext cx="144" cy="3072"/>
              <a:chOff x="1872" y="960"/>
              <a:chExt cx="144" cy="3072"/>
            </a:xfrm>
          </p:grpSpPr>
          <p:sp>
            <p:nvSpPr>
              <p:cNvPr id="77881" name="Line 5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2" name="Line 5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3" name="Line 5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4" name="Line 6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85" name="Group 61"/>
            <p:cNvGrpSpPr>
              <a:grpSpLocks/>
            </p:cNvGrpSpPr>
            <p:nvPr/>
          </p:nvGrpSpPr>
          <p:grpSpPr bwMode="auto">
            <a:xfrm rot="-5400000">
              <a:off x="2808" y="1320"/>
              <a:ext cx="144" cy="3072"/>
              <a:chOff x="1872" y="960"/>
              <a:chExt cx="144" cy="3072"/>
            </a:xfrm>
          </p:grpSpPr>
          <p:sp>
            <p:nvSpPr>
              <p:cNvPr id="77886" name="Line 6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7" name="Line 6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8" name="Line 6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9" name="Line 6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90" name="Group 66"/>
            <p:cNvGrpSpPr>
              <a:grpSpLocks/>
            </p:cNvGrpSpPr>
            <p:nvPr/>
          </p:nvGrpSpPr>
          <p:grpSpPr bwMode="auto">
            <a:xfrm rot="-5400000">
              <a:off x="2808" y="648"/>
              <a:ext cx="144" cy="3072"/>
              <a:chOff x="1872" y="960"/>
              <a:chExt cx="144" cy="3072"/>
            </a:xfrm>
          </p:grpSpPr>
          <p:sp>
            <p:nvSpPr>
              <p:cNvPr id="77891" name="Line 6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2" name="Line 6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3" name="Line 6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4" name="Line 7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95" name="Group 71"/>
            <p:cNvGrpSpPr>
              <a:grpSpLocks/>
            </p:cNvGrpSpPr>
            <p:nvPr/>
          </p:nvGrpSpPr>
          <p:grpSpPr bwMode="auto">
            <a:xfrm rot="-5400000">
              <a:off x="2808" y="-24"/>
              <a:ext cx="144" cy="3072"/>
              <a:chOff x="1872" y="960"/>
              <a:chExt cx="144" cy="3072"/>
            </a:xfrm>
          </p:grpSpPr>
          <p:sp>
            <p:nvSpPr>
              <p:cNvPr id="77896" name="Line 7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7" name="Line 7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8" name="Line 7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9" name="Line 7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7900" name="Freeform 76"/>
          <p:cNvSpPr>
            <a:spLocks/>
          </p:cNvSpPr>
          <p:nvPr/>
        </p:nvSpPr>
        <p:spPr bwMode="auto">
          <a:xfrm>
            <a:off x="5441950" y="2900363"/>
            <a:ext cx="1701800" cy="1871662"/>
          </a:xfrm>
          <a:custGeom>
            <a:avLst/>
            <a:gdLst/>
            <a:ahLst/>
            <a:cxnLst>
              <a:cxn ang="0">
                <a:pos x="10" y="1179"/>
              </a:cxn>
              <a:cxn ang="0">
                <a:pos x="1" y="1152"/>
              </a:cxn>
              <a:cxn ang="0">
                <a:pos x="19" y="1080"/>
              </a:cxn>
              <a:cxn ang="0">
                <a:pos x="10" y="1008"/>
              </a:cxn>
              <a:cxn ang="0">
                <a:pos x="46" y="1017"/>
              </a:cxn>
              <a:cxn ang="0">
                <a:pos x="316" y="999"/>
              </a:cxn>
              <a:cxn ang="0">
                <a:pos x="352" y="864"/>
              </a:cxn>
              <a:cxn ang="0">
                <a:pos x="334" y="702"/>
              </a:cxn>
              <a:cxn ang="0">
                <a:pos x="334" y="558"/>
              </a:cxn>
              <a:cxn ang="0">
                <a:pos x="325" y="432"/>
              </a:cxn>
              <a:cxn ang="0">
                <a:pos x="334" y="333"/>
              </a:cxn>
              <a:cxn ang="0">
                <a:pos x="370" y="324"/>
              </a:cxn>
              <a:cxn ang="0">
                <a:pos x="964" y="306"/>
              </a:cxn>
              <a:cxn ang="0">
                <a:pos x="1072" y="0"/>
              </a:cxn>
            </a:cxnLst>
            <a:rect l="0" t="0" r="r" b="b"/>
            <a:pathLst>
              <a:path w="1072" h="1179">
                <a:moveTo>
                  <a:pt x="10" y="1179"/>
                </a:moveTo>
                <a:cubicBezTo>
                  <a:pt x="7" y="1170"/>
                  <a:pt x="0" y="1161"/>
                  <a:pt x="1" y="1152"/>
                </a:cubicBezTo>
                <a:cubicBezTo>
                  <a:pt x="3" y="1127"/>
                  <a:pt x="19" y="1080"/>
                  <a:pt x="19" y="1080"/>
                </a:cubicBezTo>
                <a:cubicBezTo>
                  <a:pt x="16" y="1056"/>
                  <a:pt x="0" y="1030"/>
                  <a:pt x="10" y="1008"/>
                </a:cubicBezTo>
                <a:cubicBezTo>
                  <a:pt x="15" y="997"/>
                  <a:pt x="34" y="1017"/>
                  <a:pt x="46" y="1017"/>
                </a:cubicBezTo>
                <a:cubicBezTo>
                  <a:pt x="136" y="1014"/>
                  <a:pt x="226" y="1005"/>
                  <a:pt x="316" y="999"/>
                </a:cubicBezTo>
                <a:cubicBezTo>
                  <a:pt x="327" y="953"/>
                  <a:pt x="337" y="909"/>
                  <a:pt x="352" y="864"/>
                </a:cubicBezTo>
                <a:cubicBezTo>
                  <a:pt x="359" y="795"/>
                  <a:pt x="371" y="758"/>
                  <a:pt x="334" y="702"/>
                </a:cubicBezTo>
                <a:cubicBezTo>
                  <a:pt x="313" y="617"/>
                  <a:pt x="334" y="718"/>
                  <a:pt x="334" y="558"/>
                </a:cubicBezTo>
                <a:cubicBezTo>
                  <a:pt x="334" y="516"/>
                  <a:pt x="328" y="474"/>
                  <a:pt x="325" y="432"/>
                </a:cubicBezTo>
                <a:cubicBezTo>
                  <a:pt x="328" y="399"/>
                  <a:pt x="321" y="364"/>
                  <a:pt x="334" y="333"/>
                </a:cubicBezTo>
                <a:cubicBezTo>
                  <a:pt x="339" y="322"/>
                  <a:pt x="358" y="325"/>
                  <a:pt x="370" y="324"/>
                </a:cubicBezTo>
                <a:cubicBezTo>
                  <a:pt x="568" y="316"/>
                  <a:pt x="766" y="312"/>
                  <a:pt x="964" y="306"/>
                </a:cubicBezTo>
                <a:cubicBezTo>
                  <a:pt x="971" y="74"/>
                  <a:pt x="898" y="0"/>
                  <a:pt x="1072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1" name="Freeform 77"/>
          <p:cNvSpPr>
            <a:spLocks/>
          </p:cNvSpPr>
          <p:nvPr/>
        </p:nvSpPr>
        <p:spPr bwMode="auto">
          <a:xfrm>
            <a:off x="5700713" y="2274888"/>
            <a:ext cx="1443037" cy="2767012"/>
          </a:xfrm>
          <a:custGeom>
            <a:avLst/>
            <a:gdLst/>
            <a:ahLst/>
            <a:cxnLst>
              <a:cxn ang="0">
                <a:pos x="0" y="1717"/>
              </a:cxn>
              <a:cxn ang="0">
                <a:pos x="135" y="1699"/>
              </a:cxn>
              <a:cxn ang="0">
                <a:pos x="144" y="1222"/>
              </a:cxn>
              <a:cxn ang="0">
                <a:pos x="180" y="907"/>
              </a:cxn>
              <a:cxn ang="0">
                <a:pos x="189" y="196"/>
              </a:cxn>
              <a:cxn ang="0">
                <a:pos x="198" y="106"/>
              </a:cxn>
              <a:cxn ang="0">
                <a:pos x="207" y="61"/>
              </a:cxn>
              <a:cxn ang="0">
                <a:pos x="351" y="52"/>
              </a:cxn>
              <a:cxn ang="0">
                <a:pos x="828" y="52"/>
              </a:cxn>
              <a:cxn ang="0">
                <a:pos x="792" y="160"/>
              </a:cxn>
              <a:cxn ang="0">
                <a:pos x="828" y="358"/>
              </a:cxn>
              <a:cxn ang="0">
                <a:pos x="837" y="385"/>
              </a:cxn>
              <a:cxn ang="0">
                <a:pos x="909" y="385"/>
              </a:cxn>
            </a:cxnLst>
            <a:rect l="0" t="0" r="r" b="b"/>
            <a:pathLst>
              <a:path w="909" h="1743">
                <a:moveTo>
                  <a:pt x="0" y="1717"/>
                </a:moveTo>
                <a:cubicBezTo>
                  <a:pt x="45" y="1711"/>
                  <a:pt x="122" y="1743"/>
                  <a:pt x="135" y="1699"/>
                </a:cubicBezTo>
                <a:cubicBezTo>
                  <a:pt x="179" y="1546"/>
                  <a:pt x="139" y="1381"/>
                  <a:pt x="144" y="1222"/>
                </a:cubicBezTo>
                <a:cubicBezTo>
                  <a:pt x="147" y="1117"/>
                  <a:pt x="171" y="1011"/>
                  <a:pt x="180" y="907"/>
                </a:cubicBezTo>
                <a:cubicBezTo>
                  <a:pt x="170" y="454"/>
                  <a:pt x="162" y="587"/>
                  <a:pt x="189" y="196"/>
                </a:cubicBezTo>
                <a:cubicBezTo>
                  <a:pt x="191" y="166"/>
                  <a:pt x="194" y="136"/>
                  <a:pt x="198" y="106"/>
                </a:cubicBezTo>
                <a:cubicBezTo>
                  <a:pt x="200" y="91"/>
                  <a:pt x="193" y="66"/>
                  <a:pt x="207" y="61"/>
                </a:cubicBezTo>
                <a:cubicBezTo>
                  <a:pt x="252" y="45"/>
                  <a:pt x="303" y="55"/>
                  <a:pt x="351" y="52"/>
                </a:cubicBezTo>
                <a:cubicBezTo>
                  <a:pt x="506" y="13"/>
                  <a:pt x="673" y="0"/>
                  <a:pt x="828" y="52"/>
                </a:cubicBezTo>
                <a:cubicBezTo>
                  <a:pt x="818" y="90"/>
                  <a:pt x="802" y="122"/>
                  <a:pt x="792" y="160"/>
                </a:cubicBezTo>
                <a:cubicBezTo>
                  <a:pt x="800" y="227"/>
                  <a:pt x="813" y="292"/>
                  <a:pt x="828" y="358"/>
                </a:cubicBezTo>
                <a:cubicBezTo>
                  <a:pt x="830" y="367"/>
                  <a:pt x="828" y="382"/>
                  <a:pt x="837" y="385"/>
                </a:cubicBezTo>
                <a:cubicBezTo>
                  <a:pt x="860" y="393"/>
                  <a:pt x="885" y="385"/>
                  <a:pt x="909" y="385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2" name="Freeform 78"/>
          <p:cNvSpPr>
            <a:spLocks/>
          </p:cNvSpPr>
          <p:nvPr/>
        </p:nvSpPr>
        <p:spPr bwMode="auto">
          <a:xfrm>
            <a:off x="5440363" y="2820988"/>
            <a:ext cx="2600325" cy="2698750"/>
          </a:xfrm>
          <a:custGeom>
            <a:avLst/>
            <a:gdLst/>
            <a:ahLst/>
            <a:cxnLst>
              <a:cxn ang="0">
                <a:pos x="20" y="1544"/>
              </a:cxn>
              <a:cxn ang="0">
                <a:pos x="191" y="1652"/>
              </a:cxn>
              <a:cxn ang="0">
                <a:pos x="686" y="1616"/>
              </a:cxn>
              <a:cxn ang="0">
                <a:pos x="1433" y="1625"/>
              </a:cxn>
              <a:cxn ang="0">
                <a:pos x="1523" y="1202"/>
              </a:cxn>
              <a:cxn ang="0">
                <a:pos x="1541" y="779"/>
              </a:cxn>
              <a:cxn ang="0">
                <a:pos x="1586" y="230"/>
              </a:cxn>
              <a:cxn ang="0">
                <a:pos x="1487" y="77"/>
              </a:cxn>
              <a:cxn ang="0">
                <a:pos x="1424" y="68"/>
              </a:cxn>
            </a:cxnLst>
            <a:rect l="0" t="0" r="r" b="b"/>
            <a:pathLst>
              <a:path w="1638" h="1700">
                <a:moveTo>
                  <a:pt x="20" y="1544"/>
                </a:moveTo>
                <a:cubicBezTo>
                  <a:pt x="37" y="1700"/>
                  <a:pt x="0" y="1663"/>
                  <a:pt x="191" y="1652"/>
                </a:cubicBezTo>
                <a:cubicBezTo>
                  <a:pt x="356" y="1631"/>
                  <a:pt x="521" y="1634"/>
                  <a:pt x="686" y="1616"/>
                </a:cubicBezTo>
                <a:cubicBezTo>
                  <a:pt x="936" y="1629"/>
                  <a:pt x="1182" y="1633"/>
                  <a:pt x="1433" y="1625"/>
                </a:cubicBezTo>
                <a:cubicBezTo>
                  <a:pt x="1638" y="1676"/>
                  <a:pt x="1520" y="1296"/>
                  <a:pt x="1523" y="1202"/>
                </a:cubicBezTo>
                <a:cubicBezTo>
                  <a:pt x="1528" y="1061"/>
                  <a:pt x="1534" y="920"/>
                  <a:pt x="1541" y="779"/>
                </a:cubicBezTo>
                <a:cubicBezTo>
                  <a:pt x="1566" y="275"/>
                  <a:pt x="1516" y="440"/>
                  <a:pt x="1586" y="230"/>
                </a:cubicBezTo>
                <a:cubicBezTo>
                  <a:pt x="1575" y="0"/>
                  <a:pt x="1620" y="44"/>
                  <a:pt x="1487" y="77"/>
                </a:cubicBezTo>
                <a:cubicBezTo>
                  <a:pt x="1436" y="67"/>
                  <a:pt x="1457" y="68"/>
                  <a:pt x="1424" y="68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3" name="Freeform 79"/>
          <p:cNvSpPr>
            <a:spLocks/>
          </p:cNvSpPr>
          <p:nvPr/>
        </p:nvSpPr>
        <p:spPr bwMode="auto">
          <a:xfrm>
            <a:off x="5686425" y="3128963"/>
            <a:ext cx="1800225" cy="1985962"/>
          </a:xfrm>
          <a:custGeom>
            <a:avLst/>
            <a:gdLst/>
            <a:ahLst/>
            <a:cxnLst>
              <a:cxn ang="0">
                <a:pos x="0" y="1224"/>
              </a:cxn>
              <a:cxn ang="0">
                <a:pos x="126" y="1251"/>
              </a:cxn>
              <a:cxn ang="0">
                <a:pos x="144" y="1215"/>
              </a:cxn>
              <a:cxn ang="0">
                <a:pos x="126" y="1143"/>
              </a:cxn>
              <a:cxn ang="0">
                <a:pos x="135" y="900"/>
              </a:cxn>
              <a:cxn ang="0">
                <a:pos x="198" y="873"/>
              </a:cxn>
              <a:cxn ang="0">
                <a:pos x="414" y="864"/>
              </a:cxn>
              <a:cxn ang="0">
                <a:pos x="792" y="855"/>
              </a:cxn>
              <a:cxn ang="0">
                <a:pos x="810" y="630"/>
              </a:cxn>
              <a:cxn ang="0">
                <a:pos x="819" y="162"/>
              </a:cxn>
              <a:cxn ang="0">
                <a:pos x="846" y="171"/>
              </a:cxn>
              <a:cxn ang="0">
                <a:pos x="882" y="180"/>
              </a:cxn>
              <a:cxn ang="0">
                <a:pos x="990" y="216"/>
              </a:cxn>
              <a:cxn ang="0">
                <a:pos x="1098" y="180"/>
              </a:cxn>
              <a:cxn ang="0">
                <a:pos x="1134" y="0"/>
              </a:cxn>
            </a:cxnLst>
            <a:rect l="0" t="0" r="r" b="b"/>
            <a:pathLst>
              <a:path w="1134" h="1251">
                <a:moveTo>
                  <a:pt x="0" y="1224"/>
                </a:moveTo>
                <a:cubicBezTo>
                  <a:pt x="41" y="1238"/>
                  <a:pt x="83" y="1244"/>
                  <a:pt x="126" y="1251"/>
                </a:cubicBezTo>
                <a:cubicBezTo>
                  <a:pt x="132" y="1239"/>
                  <a:pt x="144" y="1228"/>
                  <a:pt x="144" y="1215"/>
                </a:cubicBezTo>
                <a:cubicBezTo>
                  <a:pt x="144" y="1190"/>
                  <a:pt x="126" y="1143"/>
                  <a:pt x="126" y="1143"/>
                </a:cubicBezTo>
                <a:cubicBezTo>
                  <a:pt x="129" y="1062"/>
                  <a:pt x="124" y="980"/>
                  <a:pt x="135" y="900"/>
                </a:cubicBezTo>
                <a:cubicBezTo>
                  <a:pt x="137" y="885"/>
                  <a:pt x="192" y="873"/>
                  <a:pt x="198" y="873"/>
                </a:cubicBezTo>
                <a:cubicBezTo>
                  <a:pt x="270" y="868"/>
                  <a:pt x="342" y="866"/>
                  <a:pt x="414" y="864"/>
                </a:cubicBezTo>
                <a:cubicBezTo>
                  <a:pt x="540" y="860"/>
                  <a:pt x="666" y="858"/>
                  <a:pt x="792" y="855"/>
                </a:cubicBezTo>
                <a:cubicBezTo>
                  <a:pt x="773" y="799"/>
                  <a:pt x="800" y="691"/>
                  <a:pt x="810" y="630"/>
                </a:cubicBezTo>
                <a:cubicBezTo>
                  <a:pt x="813" y="474"/>
                  <a:pt x="807" y="318"/>
                  <a:pt x="819" y="162"/>
                </a:cubicBezTo>
                <a:cubicBezTo>
                  <a:pt x="820" y="153"/>
                  <a:pt x="837" y="168"/>
                  <a:pt x="846" y="171"/>
                </a:cubicBezTo>
                <a:cubicBezTo>
                  <a:pt x="858" y="174"/>
                  <a:pt x="870" y="176"/>
                  <a:pt x="882" y="180"/>
                </a:cubicBezTo>
                <a:cubicBezTo>
                  <a:pt x="918" y="193"/>
                  <a:pt x="990" y="216"/>
                  <a:pt x="990" y="216"/>
                </a:cubicBezTo>
                <a:cubicBezTo>
                  <a:pt x="1037" y="208"/>
                  <a:pt x="1060" y="205"/>
                  <a:pt x="1098" y="180"/>
                </a:cubicBezTo>
                <a:cubicBezTo>
                  <a:pt x="1117" y="122"/>
                  <a:pt x="1134" y="62"/>
                  <a:pt x="1134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4" name="Freeform 80"/>
          <p:cNvSpPr>
            <a:spLocks/>
          </p:cNvSpPr>
          <p:nvPr/>
        </p:nvSpPr>
        <p:spPr bwMode="auto">
          <a:xfrm>
            <a:off x="5318125" y="3157538"/>
            <a:ext cx="2605088" cy="2457450"/>
          </a:xfrm>
          <a:custGeom>
            <a:avLst/>
            <a:gdLst/>
            <a:ahLst/>
            <a:cxnLst>
              <a:cxn ang="0">
                <a:pos x="43" y="1332"/>
              </a:cxn>
              <a:cxn ang="0">
                <a:pos x="70" y="1548"/>
              </a:cxn>
              <a:cxn ang="0">
                <a:pos x="1042" y="1539"/>
              </a:cxn>
              <a:cxn ang="0">
                <a:pos x="1042" y="1521"/>
              </a:cxn>
              <a:cxn ang="0">
                <a:pos x="1042" y="999"/>
              </a:cxn>
              <a:cxn ang="0">
                <a:pos x="1294" y="855"/>
              </a:cxn>
              <a:cxn ang="0">
                <a:pos x="1600" y="837"/>
              </a:cxn>
              <a:cxn ang="0">
                <a:pos x="1636" y="828"/>
              </a:cxn>
              <a:cxn ang="0">
                <a:pos x="1618" y="756"/>
              </a:cxn>
              <a:cxn ang="0">
                <a:pos x="1609" y="720"/>
              </a:cxn>
              <a:cxn ang="0">
                <a:pos x="1618" y="306"/>
              </a:cxn>
              <a:cxn ang="0">
                <a:pos x="1600" y="72"/>
              </a:cxn>
              <a:cxn ang="0">
                <a:pos x="1528" y="108"/>
              </a:cxn>
              <a:cxn ang="0">
                <a:pos x="1384" y="153"/>
              </a:cxn>
              <a:cxn ang="0">
                <a:pos x="1384" y="0"/>
              </a:cxn>
            </a:cxnLst>
            <a:rect l="0" t="0" r="r" b="b"/>
            <a:pathLst>
              <a:path w="1641" h="1548">
                <a:moveTo>
                  <a:pt x="43" y="1332"/>
                </a:moveTo>
                <a:cubicBezTo>
                  <a:pt x="25" y="1406"/>
                  <a:pt x="0" y="1501"/>
                  <a:pt x="70" y="1548"/>
                </a:cubicBezTo>
                <a:cubicBezTo>
                  <a:pt x="394" y="1545"/>
                  <a:pt x="718" y="1545"/>
                  <a:pt x="1042" y="1539"/>
                </a:cubicBezTo>
                <a:cubicBezTo>
                  <a:pt x="1110" y="1538"/>
                  <a:pt x="1046" y="1522"/>
                  <a:pt x="1042" y="1521"/>
                </a:cubicBezTo>
                <a:cubicBezTo>
                  <a:pt x="987" y="1355"/>
                  <a:pt x="987" y="1165"/>
                  <a:pt x="1042" y="999"/>
                </a:cubicBezTo>
                <a:cubicBezTo>
                  <a:pt x="1021" y="811"/>
                  <a:pt x="1037" y="870"/>
                  <a:pt x="1294" y="855"/>
                </a:cubicBezTo>
                <a:cubicBezTo>
                  <a:pt x="1396" y="849"/>
                  <a:pt x="1600" y="837"/>
                  <a:pt x="1600" y="837"/>
                </a:cubicBezTo>
                <a:cubicBezTo>
                  <a:pt x="1612" y="834"/>
                  <a:pt x="1633" y="840"/>
                  <a:pt x="1636" y="828"/>
                </a:cubicBezTo>
                <a:cubicBezTo>
                  <a:pt x="1641" y="804"/>
                  <a:pt x="1624" y="780"/>
                  <a:pt x="1618" y="756"/>
                </a:cubicBezTo>
                <a:cubicBezTo>
                  <a:pt x="1615" y="744"/>
                  <a:pt x="1609" y="720"/>
                  <a:pt x="1609" y="720"/>
                </a:cubicBezTo>
                <a:cubicBezTo>
                  <a:pt x="1620" y="582"/>
                  <a:pt x="1595" y="442"/>
                  <a:pt x="1618" y="306"/>
                </a:cubicBezTo>
                <a:cubicBezTo>
                  <a:pt x="1612" y="228"/>
                  <a:pt x="1632" y="143"/>
                  <a:pt x="1600" y="72"/>
                </a:cubicBezTo>
                <a:cubicBezTo>
                  <a:pt x="1589" y="48"/>
                  <a:pt x="1554" y="101"/>
                  <a:pt x="1528" y="108"/>
                </a:cubicBezTo>
                <a:cubicBezTo>
                  <a:pt x="1477" y="121"/>
                  <a:pt x="1434" y="140"/>
                  <a:pt x="1384" y="153"/>
                </a:cubicBezTo>
                <a:cubicBezTo>
                  <a:pt x="1398" y="111"/>
                  <a:pt x="1384" y="43"/>
                  <a:pt x="1384" y="0"/>
                </a:cubicBezTo>
              </a:path>
            </a:pathLst>
          </a:custGeom>
          <a:noFill/>
          <a:ln w="28575" cmpd="sng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5" name="Freeform 81"/>
          <p:cNvSpPr>
            <a:spLocks/>
          </p:cNvSpPr>
          <p:nvPr/>
        </p:nvSpPr>
        <p:spPr bwMode="auto">
          <a:xfrm>
            <a:off x="4800600" y="2857500"/>
            <a:ext cx="2300288" cy="2193925"/>
          </a:xfrm>
          <a:custGeom>
            <a:avLst/>
            <a:gdLst/>
            <a:ahLst/>
            <a:cxnLst>
              <a:cxn ang="0">
                <a:pos x="198" y="1377"/>
              </a:cxn>
              <a:cxn ang="0">
                <a:pos x="54" y="1359"/>
              </a:cxn>
              <a:cxn ang="0">
                <a:pos x="36" y="1287"/>
              </a:cxn>
              <a:cxn ang="0">
                <a:pos x="0" y="1017"/>
              </a:cxn>
              <a:cxn ang="0">
                <a:pos x="36" y="801"/>
              </a:cxn>
              <a:cxn ang="0">
                <a:pos x="72" y="693"/>
              </a:cxn>
              <a:cxn ang="0">
                <a:pos x="99" y="531"/>
              </a:cxn>
              <a:cxn ang="0">
                <a:pos x="90" y="360"/>
              </a:cxn>
              <a:cxn ang="0">
                <a:pos x="216" y="369"/>
              </a:cxn>
              <a:cxn ang="0">
                <a:pos x="414" y="387"/>
              </a:cxn>
              <a:cxn ang="0">
                <a:pos x="1152" y="378"/>
              </a:cxn>
              <a:cxn ang="0">
                <a:pos x="1278" y="414"/>
              </a:cxn>
              <a:cxn ang="0">
                <a:pos x="1314" y="261"/>
              </a:cxn>
              <a:cxn ang="0">
                <a:pos x="1332" y="153"/>
              </a:cxn>
              <a:cxn ang="0">
                <a:pos x="1449" y="0"/>
              </a:cxn>
            </a:cxnLst>
            <a:rect l="0" t="0" r="r" b="b"/>
            <a:pathLst>
              <a:path w="1449" h="1382">
                <a:moveTo>
                  <a:pt x="198" y="1377"/>
                </a:moveTo>
                <a:cubicBezTo>
                  <a:pt x="150" y="1371"/>
                  <a:pt x="96" y="1382"/>
                  <a:pt x="54" y="1359"/>
                </a:cubicBezTo>
                <a:cubicBezTo>
                  <a:pt x="32" y="1347"/>
                  <a:pt x="41" y="1311"/>
                  <a:pt x="36" y="1287"/>
                </a:cubicBezTo>
                <a:cubicBezTo>
                  <a:pt x="19" y="1198"/>
                  <a:pt x="9" y="1107"/>
                  <a:pt x="0" y="1017"/>
                </a:cubicBezTo>
                <a:cubicBezTo>
                  <a:pt x="7" y="916"/>
                  <a:pt x="6" y="882"/>
                  <a:pt x="36" y="801"/>
                </a:cubicBezTo>
                <a:cubicBezTo>
                  <a:pt x="49" y="765"/>
                  <a:pt x="72" y="693"/>
                  <a:pt x="72" y="693"/>
                </a:cubicBezTo>
                <a:cubicBezTo>
                  <a:pt x="79" y="638"/>
                  <a:pt x="90" y="586"/>
                  <a:pt x="99" y="531"/>
                </a:cubicBezTo>
                <a:cubicBezTo>
                  <a:pt x="96" y="474"/>
                  <a:pt x="57" y="406"/>
                  <a:pt x="90" y="360"/>
                </a:cubicBezTo>
                <a:cubicBezTo>
                  <a:pt x="115" y="326"/>
                  <a:pt x="174" y="366"/>
                  <a:pt x="216" y="369"/>
                </a:cubicBezTo>
                <a:cubicBezTo>
                  <a:pt x="282" y="375"/>
                  <a:pt x="414" y="387"/>
                  <a:pt x="414" y="387"/>
                </a:cubicBezTo>
                <a:cubicBezTo>
                  <a:pt x="888" y="362"/>
                  <a:pt x="642" y="366"/>
                  <a:pt x="1152" y="378"/>
                </a:cubicBezTo>
                <a:cubicBezTo>
                  <a:pt x="1195" y="389"/>
                  <a:pt x="1235" y="403"/>
                  <a:pt x="1278" y="414"/>
                </a:cubicBezTo>
                <a:cubicBezTo>
                  <a:pt x="1351" y="390"/>
                  <a:pt x="1301" y="416"/>
                  <a:pt x="1314" y="261"/>
                </a:cubicBezTo>
                <a:cubicBezTo>
                  <a:pt x="1319" y="198"/>
                  <a:pt x="1320" y="202"/>
                  <a:pt x="1332" y="153"/>
                </a:cubicBezTo>
                <a:cubicBezTo>
                  <a:pt x="1342" y="52"/>
                  <a:pt x="1334" y="0"/>
                  <a:pt x="1449" y="0"/>
                </a:cubicBezTo>
              </a:path>
            </a:pathLst>
          </a:custGeom>
          <a:noFill/>
          <a:ln w="28575" cmpd="sng">
            <a:solidFill>
              <a:srgbClr val="00FF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6" name="Freeform 82"/>
          <p:cNvSpPr>
            <a:spLocks/>
          </p:cNvSpPr>
          <p:nvPr/>
        </p:nvSpPr>
        <p:spPr bwMode="auto">
          <a:xfrm>
            <a:off x="4826000" y="2274888"/>
            <a:ext cx="2532063" cy="2854325"/>
          </a:xfrm>
          <a:custGeom>
            <a:avLst/>
            <a:gdLst/>
            <a:ahLst/>
            <a:cxnLst>
              <a:cxn ang="0">
                <a:pos x="182" y="1798"/>
              </a:cxn>
              <a:cxn ang="0">
                <a:pos x="29" y="1780"/>
              </a:cxn>
              <a:cxn ang="0">
                <a:pos x="38" y="1744"/>
              </a:cxn>
              <a:cxn ang="0">
                <a:pos x="56" y="1708"/>
              </a:cxn>
              <a:cxn ang="0">
                <a:pos x="74" y="1654"/>
              </a:cxn>
              <a:cxn ang="0">
                <a:pos x="173" y="25"/>
              </a:cxn>
              <a:cxn ang="0">
                <a:pos x="362" y="16"/>
              </a:cxn>
              <a:cxn ang="0">
                <a:pos x="1073" y="7"/>
              </a:cxn>
              <a:cxn ang="0">
                <a:pos x="1496" y="16"/>
              </a:cxn>
              <a:cxn ang="0">
                <a:pos x="1514" y="43"/>
              </a:cxn>
              <a:cxn ang="0">
                <a:pos x="1541" y="52"/>
              </a:cxn>
              <a:cxn ang="0">
                <a:pos x="1559" y="142"/>
              </a:cxn>
              <a:cxn ang="0">
                <a:pos x="1577" y="169"/>
              </a:cxn>
              <a:cxn ang="0">
                <a:pos x="1595" y="223"/>
              </a:cxn>
            </a:cxnLst>
            <a:rect l="0" t="0" r="r" b="b"/>
            <a:pathLst>
              <a:path w="1595" h="1798">
                <a:moveTo>
                  <a:pt x="182" y="1798"/>
                </a:moveTo>
                <a:cubicBezTo>
                  <a:pt x="131" y="1792"/>
                  <a:pt x="77" y="1798"/>
                  <a:pt x="29" y="1780"/>
                </a:cubicBezTo>
                <a:cubicBezTo>
                  <a:pt x="17" y="1776"/>
                  <a:pt x="34" y="1756"/>
                  <a:pt x="38" y="1744"/>
                </a:cubicBezTo>
                <a:cubicBezTo>
                  <a:pt x="43" y="1731"/>
                  <a:pt x="51" y="1720"/>
                  <a:pt x="56" y="1708"/>
                </a:cubicBezTo>
                <a:cubicBezTo>
                  <a:pt x="63" y="1690"/>
                  <a:pt x="68" y="1672"/>
                  <a:pt x="74" y="1654"/>
                </a:cubicBezTo>
                <a:cubicBezTo>
                  <a:pt x="82" y="1110"/>
                  <a:pt x="0" y="545"/>
                  <a:pt x="173" y="25"/>
                </a:cubicBezTo>
                <a:cubicBezTo>
                  <a:pt x="98" y="0"/>
                  <a:pt x="233" y="19"/>
                  <a:pt x="362" y="16"/>
                </a:cubicBezTo>
                <a:cubicBezTo>
                  <a:pt x="599" y="11"/>
                  <a:pt x="836" y="10"/>
                  <a:pt x="1073" y="7"/>
                </a:cubicBezTo>
                <a:cubicBezTo>
                  <a:pt x="1214" y="10"/>
                  <a:pt x="1355" y="5"/>
                  <a:pt x="1496" y="16"/>
                </a:cubicBezTo>
                <a:cubicBezTo>
                  <a:pt x="1507" y="17"/>
                  <a:pt x="1506" y="36"/>
                  <a:pt x="1514" y="43"/>
                </a:cubicBezTo>
                <a:cubicBezTo>
                  <a:pt x="1521" y="49"/>
                  <a:pt x="1532" y="49"/>
                  <a:pt x="1541" y="52"/>
                </a:cubicBezTo>
                <a:cubicBezTo>
                  <a:pt x="1543" y="64"/>
                  <a:pt x="1552" y="125"/>
                  <a:pt x="1559" y="142"/>
                </a:cubicBezTo>
                <a:cubicBezTo>
                  <a:pt x="1563" y="152"/>
                  <a:pt x="1573" y="159"/>
                  <a:pt x="1577" y="169"/>
                </a:cubicBezTo>
                <a:cubicBezTo>
                  <a:pt x="1585" y="186"/>
                  <a:pt x="1595" y="223"/>
                  <a:pt x="1595" y="223"/>
                </a:cubicBezTo>
              </a:path>
            </a:pathLst>
          </a:custGeom>
          <a:noFill/>
          <a:ln w="28575" cmpd="sng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6CD7-7EF3-7E4A-9C7E-847AAE4AF6C1}" type="slidenum">
              <a:rPr lang="en-US"/>
              <a:pPr/>
              <a:t>11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r>
              <a:rPr lang="en-US"/>
              <a:t>Semicustom Array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3276600" cy="4114800"/>
          </a:xfrm>
        </p:spPr>
        <p:txBody>
          <a:bodyPr/>
          <a:lstStyle/>
          <a:p>
            <a:r>
              <a:rPr lang="en-US" dirty="0"/>
              <a:t>Float</a:t>
            </a:r>
            <a:r>
              <a:rPr lang="en-US" dirty="0" smtClean="0"/>
              <a:t> channel </a:t>
            </a:r>
            <a:r>
              <a:rPr lang="en-US" dirty="0"/>
              <a:t>widths as needed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How do we optimize area in this case?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191000" y="16002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029200" y="16002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943600" y="16002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7086600" y="16002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8001000" y="16002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4191000" y="25908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5029200" y="25908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5943600" y="25908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7086600" y="25908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8001000" y="25908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4191000" y="36576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5029200" y="36576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5943600" y="36576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7086600" y="36576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8001000" y="36576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67056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48768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>
            <a:off x="49530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>
            <a:off x="67818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>
            <a:off x="57150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>
            <a:off x="57912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7" name="Line 45"/>
          <p:cNvSpPr>
            <a:spLocks noChangeShapeType="1"/>
          </p:cNvSpPr>
          <p:nvPr/>
        </p:nvSpPr>
        <p:spPr bwMode="auto">
          <a:xfrm>
            <a:off x="58674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9" name="Line 47"/>
          <p:cNvSpPr>
            <a:spLocks noChangeShapeType="1"/>
          </p:cNvSpPr>
          <p:nvPr/>
        </p:nvSpPr>
        <p:spPr bwMode="auto">
          <a:xfrm>
            <a:off x="66294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0" name="Line 48"/>
          <p:cNvSpPr>
            <a:spLocks noChangeShapeType="1"/>
          </p:cNvSpPr>
          <p:nvPr/>
        </p:nvSpPr>
        <p:spPr bwMode="auto">
          <a:xfrm>
            <a:off x="68580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>
            <a:off x="69342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2" name="Line 50"/>
          <p:cNvSpPr>
            <a:spLocks noChangeShapeType="1"/>
          </p:cNvSpPr>
          <p:nvPr/>
        </p:nvSpPr>
        <p:spPr bwMode="auto">
          <a:xfrm>
            <a:off x="70104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>
            <a:off x="77724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>
            <a:off x="78486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>
            <a:off x="79248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8748" name="Group 76"/>
          <p:cNvGrpSpPr>
            <a:grpSpLocks/>
          </p:cNvGrpSpPr>
          <p:nvPr/>
        </p:nvGrpSpPr>
        <p:grpSpPr bwMode="auto">
          <a:xfrm>
            <a:off x="3960813" y="4724400"/>
            <a:ext cx="4876800" cy="1524000"/>
            <a:chOff x="2495" y="2976"/>
            <a:chExt cx="3072" cy="960"/>
          </a:xfrm>
        </p:grpSpPr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2640" y="2976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3168" y="2976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3744" y="2976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64" y="2976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040" y="2976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3" name="Rectangle 31"/>
            <p:cNvSpPr>
              <a:spLocks noChangeArrowheads="1"/>
            </p:cNvSpPr>
            <p:nvPr/>
          </p:nvSpPr>
          <p:spPr bwMode="auto">
            <a:xfrm>
              <a:off x="2640" y="3600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3168" y="3600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3744" y="3600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64" y="3600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5040" y="3600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30" name="Line 58"/>
            <p:cNvSpPr>
              <a:spLocks noChangeShapeType="1"/>
            </p:cNvSpPr>
            <p:nvPr/>
          </p:nvSpPr>
          <p:spPr bwMode="auto">
            <a:xfrm rot="-5400000">
              <a:off x="4031" y="1919"/>
              <a:ext cx="0" cy="30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31" name="Line 59"/>
            <p:cNvSpPr>
              <a:spLocks noChangeShapeType="1"/>
            </p:cNvSpPr>
            <p:nvPr/>
          </p:nvSpPr>
          <p:spPr bwMode="auto">
            <a:xfrm rot="-5400000">
              <a:off x="4031" y="1871"/>
              <a:ext cx="0" cy="30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32" name="Line 60"/>
            <p:cNvSpPr>
              <a:spLocks noChangeShapeType="1"/>
            </p:cNvSpPr>
            <p:nvPr/>
          </p:nvSpPr>
          <p:spPr bwMode="auto">
            <a:xfrm rot="-5400000">
              <a:off x="4031" y="1823"/>
              <a:ext cx="0" cy="30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734" name="Line 62"/>
          <p:cNvSpPr>
            <a:spLocks noChangeShapeType="1"/>
          </p:cNvSpPr>
          <p:nvPr/>
        </p:nvSpPr>
        <p:spPr bwMode="auto">
          <a:xfrm rot="-5400000">
            <a:off x="6399213" y="21320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35" name="Line 63"/>
          <p:cNvSpPr>
            <a:spLocks noChangeShapeType="1"/>
          </p:cNvSpPr>
          <p:nvPr/>
        </p:nvSpPr>
        <p:spPr bwMode="auto">
          <a:xfrm rot="-5400000">
            <a:off x="6399213" y="20558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36" name="Line 64"/>
          <p:cNvSpPr>
            <a:spLocks noChangeShapeType="1"/>
          </p:cNvSpPr>
          <p:nvPr/>
        </p:nvSpPr>
        <p:spPr bwMode="auto">
          <a:xfrm rot="-5400000">
            <a:off x="6399213" y="19796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37" name="Line 65"/>
          <p:cNvSpPr>
            <a:spLocks noChangeShapeType="1"/>
          </p:cNvSpPr>
          <p:nvPr/>
        </p:nvSpPr>
        <p:spPr bwMode="auto">
          <a:xfrm rot="-5400000">
            <a:off x="6399213" y="19034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39" name="Line 67"/>
          <p:cNvSpPr>
            <a:spLocks noChangeShapeType="1"/>
          </p:cNvSpPr>
          <p:nvPr/>
        </p:nvSpPr>
        <p:spPr bwMode="auto">
          <a:xfrm rot="-5400000">
            <a:off x="6399213" y="10652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0" name="Line 68"/>
          <p:cNvSpPr>
            <a:spLocks noChangeShapeType="1"/>
          </p:cNvSpPr>
          <p:nvPr/>
        </p:nvSpPr>
        <p:spPr bwMode="auto">
          <a:xfrm rot="-5400000">
            <a:off x="6399213" y="9890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1" name="Line 69"/>
          <p:cNvSpPr>
            <a:spLocks noChangeShapeType="1"/>
          </p:cNvSpPr>
          <p:nvPr/>
        </p:nvSpPr>
        <p:spPr bwMode="auto">
          <a:xfrm rot="-5400000">
            <a:off x="6399213" y="9128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2" name="Line 70"/>
          <p:cNvSpPr>
            <a:spLocks noChangeShapeType="1"/>
          </p:cNvSpPr>
          <p:nvPr/>
        </p:nvSpPr>
        <p:spPr bwMode="auto">
          <a:xfrm rot="-5400000">
            <a:off x="6399213" y="8366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4" name="Line 72"/>
          <p:cNvSpPr>
            <a:spLocks noChangeShapeType="1"/>
          </p:cNvSpPr>
          <p:nvPr/>
        </p:nvSpPr>
        <p:spPr bwMode="auto">
          <a:xfrm rot="-5400000">
            <a:off x="6399213" y="-1587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5" name="Line 73"/>
          <p:cNvSpPr>
            <a:spLocks noChangeShapeType="1"/>
          </p:cNvSpPr>
          <p:nvPr/>
        </p:nvSpPr>
        <p:spPr bwMode="auto">
          <a:xfrm rot="-5400000">
            <a:off x="6399213" y="-77787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6" name="Line 74"/>
          <p:cNvSpPr>
            <a:spLocks noChangeShapeType="1"/>
          </p:cNvSpPr>
          <p:nvPr/>
        </p:nvSpPr>
        <p:spPr bwMode="auto">
          <a:xfrm rot="-5400000">
            <a:off x="6399213" y="-153987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6CD7-7EF3-7E4A-9C7E-847AAE4AF6C1}" type="slidenum">
              <a:rPr lang="en-US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r>
              <a:rPr lang="en-US"/>
              <a:t>Semicustom Array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3276600" cy="4114800"/>
          </a:xfrm>
        </p:spPr>
        <p:txBody>
          <a:bodyPr/>
          <a:lstStyle/>
          <a:p>
            <a:r>
              <a:rPr lang="en-US" dirty="0"/>
              <a:t>Float Channel widths as needed</a:t>
            </a:r>
            <a:endParaRPr lang="en-US" dirty="0" smtClean="0"/>
          </a:p>
          <a:p>
            <a:r>
              <a:rPr lang="en-US" dirty="0" smtClean="0"/>
              <a:t>Area</a:t>
            </a:r>
          </a:p>
          <a:p>
            <a:pPr lvl="1"/>
            <a:r>
              <a:rPr lang="en-US" dirty="0" smtClean="0"/>
              <a:t>minimize </a:t>
            </a:r>
            <a:r>
              <a:rPr lang="en-US" dirty="0"/>
              <a:t>total channel </a:t>
            </a:r>
            <a:r>
              <a:rPr lang="en-US" dirty="0" smtClean="0"/>
              <a:t>widths</a:t>
            </a:r>
          </a:p>
          <a:p>
            <a:pPr lvl="1">
              <a:buNone/>
            </a:pPr>
            <a:r>
              <a:rPr lang="en-US" dirty="0" smtClean="0"/>
              <a:t>A=H*V</a:t>
            </a:r>
          </a:p>
          <a:p>
            <a:pPr lvl="1">
              <a:buNone/>
            </a:pPr>
            <a:r>
              <a:rPr lang="en-US" dirty="0" smtClean="0"/>
              <a:t>H=</a:t>
            </a:r>
            <a:r>
              <a:rPr lang="en-US" dirty="0" smtClean="0">
                <a:latin typeface="Symbol" charset="2"/>
                <a:cs typeface="Symbol" charset="2"/>
              </a:rPr>
              <a:t>S</a:t>
            </a:r>
            <a:r>
              <a:rPr lang="en-US" dirty="0" smtClean="0"/>
              <a:t> H</a:t>
            </a:r>
            <a:r>
              <a:rPr lang="en-US" baseline="-25000" dirty="0" smtClean="0"/>
              <a:t>i</a:t>
            </a:r>
          </a:p>
          <a:p>
            <a:pPr lvl="1">
              <a:buNone/>
            </a:pPr>
            <a:r>
              <a:rPr lang="en-US" dirty="0" smtClean="0"/>
              <a:t>V=</a:t>
            </a:r>
            <a:r>
              <a:rPr lang="en-US" dirty="0" smtClean="0">
                <a:latin typeface="Symbol" charset="2"/>
                <a:cs typeface="Symbol" charset="2"/>
              </a:rPr>
              <a:t>S</a:t>
            </a:r>
            <a:r>
              <a:rPr lang="en-US" dirty="0" smtClean="0"/>
              <a:t> V</a:t>
            </a:r>
            <a:r>
              <a:rPr lang="en-US" baseline="-25000" dirty="0" smtClean="0"/>
              <a:t>i</a:t>
            </a:r>
            <a:endParaRPr lang="en-US" dirty="0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191000" y="16002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029200" y="16002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943600" y="16002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7086600" y="16002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8001000" y="16002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4191000" y="25908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5029200" y="25908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5943600" y="25908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7086600" y="25908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8001000" y="25908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4191000" y="36576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5029200" y="36576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5943600" y="36576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7086600" y="36576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8001000" y="3657600"/>
            <a:ext cx="6096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67056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48768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>
            <a:off x="49530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>
            <a:off x="67818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>
            <a:off x="57150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>
            <a:off x="57912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7" name="Line 45"/>
          <p:cNvSpPr>
            <a:spLocks noChangeShapeType="1"/>
          </p:cNvSpPr>
          <p:nvPr/>
        </p:nvSpPr>
        <p:spPr bwMode="auto">
          <a:xfrm>
            <a:off x="58674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9" name="Line 47"/>
          <p:cNvSpPr>
            <a:spLocks noChangeShapeType="1"/>
          </p:cNvSpPr>
          <p:nvPr/>
        </p:nvSpPr>
        <p:spPr bwMode="auto">
          <a:xfrm>
            <a:off x="66294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0" name="Line 48"/>
          <p:cNvSpPr>
            <a:spLocks noChangeShapeType="1"/>
          </p:cNvSpPr>
          <p:nvPr/>
        </p:nvSpPr>
        <p:spPr bwMode="auto">
          <a:xfrm>
            <a:off x="68580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>
            <a:off x="69342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2" name="Line 50"/>
          <p:cNvSpPr>
            <a:spLocks noChangeShapeType="1"/>
          </p:cNvSpPr>
          <p:nvPr/>
        </p:nvSpPr>
        <p:spPr bwMode="auto">
          <a:xfrm>
            <a:off x="70104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>
            <a:off x="77724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>
            <a:off x="78486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>
            <a:off x="7924800" y="14478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3960813" y="4724400"/>
            <a:ext cx="4876800" cy="1524000"/>
            <a:chOff x="2495" y="2976"/>
            <a:chExt cx="3072" cy="960"/>
          </a:xfrm>
        </p:grpSpPr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2640" y="2976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3168" y="2976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3744" y="2976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64" y="2976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040" y="2976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3" name="Rectangle 31"/>
            <p:cNvSpPr>
              <a:spLocks noChangeArrowheads="1"/>
            </p:cNvSpPr>
            <p:nvPr/>
          </p:nvSpPr>
          <p:spPr bwMode="auto">
            <a:xfrm>
              <a:off x="2640" y="3600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3168" y="3600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3744" y="3600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64" y="3600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5040" y="3600"/>
              <a:ext cx="384" cy="33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30" name="Line 58"/>
            <p:cNvSpPr>
              <a:spLocks noChangeShapeType="1"/>
            </p:cNvSpPr>
            <p:nvPr/>
          </p:nvSpPr>
          <p:spPr bwMode="auto">
            <a:xfrm rot="-5400000">
              <a:off x="4031" y="1919"/>
              <a:ext cx="0" cy="30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31" name="Line 59"/>
            <p:cNvSpPr>
              <a:spLocks noChangeShapeType="1"/>
            </p:cNvSpPr>
            <p:nvPr/>
          </p:nvSpPr>
          <p:spPr bwMode="auto">
            <a:xfrm rot="-5400000">
              <a:off x="4031" y="1871"/>
              <a:ext cx="0" cy="30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32" name="Line 60"/>
            <p:cNvSpPr>
              <a:spLocks noChangeShapeType="1"/>
            </p:cNvSpPr>
            <p:nvPr/>
          </p:nvSpPr>
          <p:spPr bwMode="auto">
            <a:xfrm rot="-5400000">
              <a:off x="4031" y="1823"/>
              <a:ext cx="0" cy="30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734" name="Line 62"/>
          <p:cNvSpPr>
            <a:spLocks noChangeShapeType="1"/>
          </p:cNvSpPr>
          <p:nvPr/>
        </p:nvSpPr>
        <p:spPr bwMode="auto">
          <a:xfrm rot="-5400000">
            <a:off x="6399213" y="21320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35" name="Line 63"/>
          <p:cNvSpPr>
            <a:spLocks noChangeShapeType="1"/>
          </p:cNvSpPr>
          <p:nvPr/>
        </p:nvSpPr>
        <p:spPr bwMode="auto">
          <a:xfrm rot="-5400000">
            <a:off x="6399213" y="20558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36" name="Line 64"/>
          <p:cNvSpPr>
            <a:spLocks noChangeShapeType="1"/>
          </p:cNvSpPr>
          <p:nvPr/>
        </p:nvSpPr>
        <p:spPr bwMode="auto">
          <a:xfrm rot="-5400000">
            <a:off x="6399213" y="19796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37" name="Line 65"/>
          <p:cNvSpPr>
            <a:spLocks noChangeShapeType="1"/>
          </p:cNvSpPr>
          <p:nvPr/>
        </p:nvSpPr>
        <p:spPr bwMode="auto">
          <a:xfrm rot="-5400000">
            <a:off x="6399213" y="19034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39" name="Line 67"/>
          <p:cNvSpPr>
            <a:spLocks noChangeShapeType="1"/>
          </p:cNvSpPr>
          <p:nvPr/>
        </p:nvSpPr>
        <p:spPr bwMode="auto">
          <a:xfrm rot="-5400000">
            <a:off x="6399213" y="10652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0" name="Line 68"/>
          <p:cNvSpPr>
            <a:spLocks noChangeShapeType="1"/>
          </p:cNvSpPr>
          <p:nvPr/>
        </p:nvSpPr>
        <p:spPr bwMode="auto">
          <a:xfrm rot="-5400000">
            <a:off x="6399213" y="9890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1" name="Line 69"/>
          <p:cNvSpPr>
            <a:spLocks noChangeShapeType="1"/>
          </p:cNvSpPr>
          <p:nvPr/>
        </p:nvSpPr>
        <p:spPr bwMode="auto">
          <a:xfrm rot="-5400000">
            <a:off x="6399213" y="9128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2" name="Line 70"/>
          <p:cNvSpPr>
            <a:spLocks noChangeShapeType="1"/>
          </p:cNvSpPr>
          <p:nvPr/>
        </p:nvSpPr>
        <p:spPr bwMode="auto">
          <a:xfrm rot="-5400000">
            <a:off x="6399213" y="836613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4" name="Line 72"/>
          <p:cNvSpPr>
            <a:spLocks noChangeShapeType="1"/>
          </p:cNvSpPr>
          <p:nvPr/>
        </p:nvSpPr>
        <p:spPr bwMode="auto">
          <a:xfrm rot="-5400000">
            <a:off x="6399213" y="-1587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5" name="Line 73"/>
          <p:cNvSpPr>
            <a:spLocks noChangeShapeType="1"/>
          </p:cNvSpPr>
          <p:nvPr/>
        </p:nvSpPr>
        <p:spPr bwMode="auto">
          <a:xfrm rot="-5400000">
            <a:off x="6399213" y="-77787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46" name="Line 74"/>
          <p:cNvSpPr>
            <a:spLocks noChangeShapeType="1"/>
          </p:cNvSpPr>
          <p:nvPr/>
        </p:nvSpPr>
        <p:spPr bwMode="auto">
          <a:xfrm rot="-5400000">
            <a:off x="6399213" y="-153987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DE46-25E9-D64F-9D5D-F75A4A2E2439}" type="slidenum">
              <a:rPr lang="en-US"/>
              <a:pPr/>
              <a:t>13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/>
              <a:t>Row-based Standard Cell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3048000" cy="4114800"/>
          </a:xfrm>
        </p:spPr>
        <p:txBody>
          <a:bodyPr/>
          <a:lstStyle/>
          <a:p>
            <a:r>
              <a:rPr lang="en-US" dirty="0"/>
              <a:t>Variable size </a:t>
            </a:r>
          </a:p>
          <a:p>
            <a:pPr lvl="1"/>
            <a:r>
              <a:rPr lang="en-US" dirty="0"/>
              <a:t>Cells</a:t>
            </a:r>
          </a:p>
          <a:p>
            <a:pPr lvl="1"/>
            <a:r>
              <a:rPr lang="en-US" dirty="0"/>
              <a:t>Channels</a:t>
            </a:r>
          </a:p>
          <a:p>
            <a:r>
              <a:rPr lang="en-US" dirty="0"/>
              <a:t>Primary route within </a:t>
            </a:r>
            <a:r>
              <a:rPr lang="en-US" dirty="0" smtClean="0"/>
              <a:t>row</a:t>
            </a:r>
          </a:p>
          <a:p>
            <a:pPr lvl="1"/>
            <a:r>
              <a:rPr lang="en-US" dirty="0" smtClean="0"/>
              <a:t>Minimize tracks in channel</a:t>
            </a:r>
          </a:p>
          <a:p>
            <a:r>
              <a:rPr lang="en-US" dirty="0"/>
              <a:t>Vertical feed </a:t>
            </a:r>
            <a:r>
              <a:rPr lang="en-US" dirty="0" err="1"/>
              <a:t>throughs</a:t>
            </a:r>
            <a:endParaRPr lang="en-US" dirty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267200" y="39624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724400" y="39624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486400" y="39624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867400" y="3962400"/>
            <a:ext cx="1066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7010400" y="39624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7391400" y="39624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4267200" y="38100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267200" y="3657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4267200" y="35052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267200" y="27432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4724400" y="27432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105400" y="27432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867400" y="27432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248400" y="27432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7010400" y="27432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7391400" y="27432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4267200" y="2590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4267200" y="24384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4267200" y="22860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4267200" y="213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4267200" y="19812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267200" y="53340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4267200" y="47244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4267200" y="4876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4267200" y="50292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>
            <a:off x="4267200" y="5181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5029200" y="53340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6019800" y="53340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6400800" y="5334000"/>
            <a:ext cx="1066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7543800" y="53340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5791200" y="5334000"/>
            <a:ext cx="152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>
            <a:off x="48768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>
            <a:off x="52578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>
            <a:off x="56388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60198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67056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>
            <a:off x="76200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58" name="Line 42"/>
          <p:cNvSpPr>
            <a:spLocks noChangeShapeType="1"/>
          </p:cNvSpPr>
          <p:nvPr/>
        </p:nvSpPr>
        <p:spPr bwMode="auto">
          <a:xfrm>
            <a:off x="65532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59" name="Line 43"/>
          <p:cNvSpPr>
            <a:spLocks noChangeShapeType="1"/>
          </p:cNvSpPr>
          <p:nvPr/>
        </p:nvSpPr>
        <p:spPr bwMode="auto">
          <a:xfrm>
            <a:off x="67818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>
            <a:off x="72390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>
            <a:off x="76962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>
            <a:off x="58674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3" name="Line 47"/>
          <p:cNvSpPr>
            <a:spLocks noChangeShapeType="1"/>
          </p:cNvSpPr>
          <p:nvPr/>
        </p:nvSpPr>
        <p:spPr bwMode="auto">
          <a:xfrm>
            <a:off x="44196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48006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52578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6" name="Line 50"/>
          <p:cNvSpPr>
            <a:spLocks noChangeShapeType="1"/>
          </p:cNvSpPr>
          <p:nvPr/>
        </p:nvSpPr>
        <p:spPr bwMode="auto">
          <a:xfrm>
            <a:off x="55626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7" name="Line 51"/>
          <p:cNvSpPr>
            <a:spLocks noChangeShapeType="1"/>
          </p:cNvSpPr>
          <p:nvPr/>
        </p:nvSpPr>
        <p:spPr bwMode="auto">
          <a:xfrm>
            <a:off x="44196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8" name="Line 52"/>
          <p:cNvSpPr>
            <a:spLocks noChangeShapeType="1"/>
          </p:cNvSpPr>
          <p:nvPr/>
        </p:nvSpPr>
        <p:spPr bwMode="auto">
          <a:xfrm>
            <a:off x="4495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69" name="Line 53"/>
          <p:cNvSpPr>
            <a:spLocks noChangeShapeType="1"/>
          </p:cNvSpPr>
          <p:nvPr/>
        </p:nvSpPr>
        <p:spPr bwMode="auto">
          <a:xfrm>
            <a:off x="49530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>
            <a:off x="51816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71" name="Line 55"/>
          <p:cNvSpPr>
            <a:spLocks noChangeShapeType="1"/>
          </p:cNvSpPr>
          <p:nvPr/>
        </p:nvSpPr>
        <p:spPr bwMode="auto">
          <a:xfrm>
            <a:off x="54102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72" name="Line 56"/>
          <p:cNvSpPr>
            <a:spLocks noChangeShapeType="1"/>
          </p:cNvSpPr>
          <p:nvPr/>
        </p:nvSpPr>
        <p:spPr bwMode="auto">
          <a:xfrm>
            <a:off x="5638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73" name="Line 57"/>
          <p:cNvSpPr>
            <a:spLocks noChangeShapeType="1"/>
          </p:cNvSpPr>
          <p:nvPr/>
        </p:nvSpPr>
        <p:spPr bwMode="auto">
          <a:xfrm>
            <a:off x="6019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74" name="Line 58"/>
          <p:cNvSpPr>
            <a:spLocks noChangeShapeType="1"/>
          </p:cNvSpPr>
          <p:nvPr/>
        </p:nvSpPr>
        <p:spPr bwMode="auto">
          <a:xfrm>
            <a:off x="6400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75" name="Line 59"/>
          <p:cNvSpPr>
            <a:spLocks noChangeShapeType="1"/>
          </p:cNvSpPr>
          <p:nvPr/>
        </p:nvSpPr>
        <p:spPr bwMode="auto">
          <a:xfrm>
            <a:off x="6781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76" name="Line 60"/>
          <p:cNvSpPr>
            <a:spLocks noChangeShapeType="1"/>
          </p:cNvSpPr>
          <p:nvPr/>
        </p:nvSpPr>
        <p:spPr bwMode="auto">
          <a:xfrm>
            <a:off x="7162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77" name="Line 61"/>
          <p:cNvSpPr>
            <a:spLocks noChangeShapeType="1"/>
          </p:cNvSpPr>
          <p:nvPr/>
        </p:nvSpPr>
        <p:spPr bwMode="auto">
          <a:xfrm>
            <a:off x="7543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7B9E-7596-5343-98DD-2E9B89B3A673}" type="slidenum">
              <a:rPr lang="en-US"/>
              <a:pPr/>
              <a:t>14</a:t>
            </a:fld>
            <a:endParaRPr lang="en-US"/>
          </a:p>
        </p:txBody>
      </p:sp>
      <p:pic>
        <p:nvPicPr>
          <p:cNvPr id="29700" name="Picture 4" descr="half_adder_layou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4825" y="1219200"/>
            <a:ext cx="4829175" cy="5867400"/>
          </a:xfrm>
          <a:prstGeom prst="rect">
            <a:avLst/>
          </a:prstGeom>
          <a:noFill/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Standard Cell Gates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3886200" cy="4114800"/>
          </a:xfrm>
        </p:spPr>
        <p:txBody>
          <a:bodyPr/>
          <a:lstStyle/>
          <a:p>
            <a:r>
              <a:rPr lang="en-US"/>
              <a:t>IOs on one or both sides</a:t>
            </a:r>
          </a:p>
          <a:p>
            <a:r>
              <a:rPr lang="en-US"/>
              <a:t>Design in Feed-thru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2006-5BBC-D24F-B8BC-6BD109F38E53}" type="slidenum">
              <a:rPr lang="en-US"/>
              <a:pPr/>
              <a:t>15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 Custom / Macroblock</a:t>
            </a:r>
          </a:p>
        </p:txBody>
      </p:sp>
      <p:grpSp>
        <p:nvGrpSpPr>
          <p:cNvPr id="10250" name="Group 10"/>
          <p:cNvGrpSpPr>
            <a:grpSpLocks/>
          </p:cNvGrpSpPr>
          <p:nvPr/>
        </p:nvGrpSpPr>
        <p:grpSpPr bwMode="auto">
          <a:xfrm>
            <a:off x="4191000" y="2209800"/>
            <a:ext cx="3810000" cy="3124200"/>
            <a:chOff x="816" y="1344"/>
            <a:chExt cx="2400" cy="1968"/>
          </a:xfrm>
        </p:grpSpPr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816" y="1344"/>
              <a:ext cx="720" cy="19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1632" y="1344"/>
              <a:ext cx="72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496" y="1344"/>
              <a:ext cx="72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1632" y="2112"/>
              <a:ext cx="110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2832" y="2112"/>
              <a:ext cx="38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632" y="2880"/>
              <a:ext cx="158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5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3276600" cy="4724400"/>
          </a:xfrm>
          <a:noFill/>
          <a:ln/>
        </p:spPr>
        <p:txBody>
          <a:bodyPr/>
          <a:lstStyle/>
          <a:p>
            <a:r>
              <a:rPr lang="en-US" dirty="0"/>
              <a:t>Allow arbitrary geometry</a:t>
            </a:r>
          </a:p>
          <a:p>
            <a:pPr lvl="1"/>
            <a:r>
              <a:rPr lang="en-US" dirty="0"/>
              <a:t>Place larger cells </a:t>
            </a:r>
          </a:p>
          <a:p>
            <a:pPr lvl="2"/>
            <a:r>
              <a:rPr lang="en-US" dirty="0"/>
              <a:t>E.g. memory</a:t>
            </a:r>
          </a:p>
          <a:p>
            <a:pPr lvl="1"/>
            <a:r>
              <a:rPr lang="en-US" dirty="0" err="1"/>
              <a:t>Datapath</a:t>
            </a:r>
            <a:r>
              <a:rPr lang="en-US" dirty="0"/>
              <a:t> </a:t>
            </a:r>
            <a:r>
              <a:rPr lang="en-US" dirty="0" smtClean="0"/>
              <a:t>blocks</a:t>
            </a:r>
          </a:p>
          <a:p>
            <a:r>
              <a:rPr lang="en-US" dirty="0" smtClean="0"/>
              <a:t>Less regular, but still have channels…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B761-A2F4-F448-B84E-A12401AB13A8}" type="slidenum">
              <a:rPr lang="en-US"/>
              <a:pPr/>
              <a:t>16</a:t>
            </a:fld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Routing Decomposed</a:t>
            </a:r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B2975-C538-304F-9DCB-A8BA406C97E6}" type="slidenum">
              <a:rPr lang="en-US"/>
              <a:pPr/>
              <a:t>17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Phased Routing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/>
              <a:t>After placement…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Slice (</a:t>
            </a:r>
            <a:r>
              <a:rPr lang="en-US" sz="2800" dirty="0" err="1"/>
              <a:t>macroblock</a:t>
            </a:r>
            <a:r>
              <a:rPr lang="en-US" sz="2800" dirty="0"/>
              <a:t> case)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/>
              <a:t>And order channels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Global Route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/>
              <a:t>Which channels to use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 dirty="0">
                <a:solidFill>
                  <a:srgbClr val="3366FF"/>
                </a:solidFill>
              </a:rPr>
              <a:t>(suitable approach</a:t>
            </a:r>
            <a:r>
              <a:rPr lang="en-US" sz="2400" dirty="0" smtClean="0">
                <a:solidFill>
                  <a:srgbClr val="3366FF"/>
                </a:solidFill>
              </a:rPr>
              <a:t> Monday after </a:t>
            </a:r>
            <a:r>
              <a:rPr lang="en-US" sz="2400" dirty="0" smtClean="0">
                <a:solidFill>
                  <a:srgbClr val="3366FF"/>
                </a:solidFill>
              </a:rPr>
              <a:t>break</a:t>
            </a:r>
            <a:r>
              <a:rPr lang="en-US" sz="2400" dirty="0" smtClean="0">
                <a:solidFill>
                  <a:srgbClr val="3366FF"/>
                </a:solidFill>
              </a:rPr>
              <a:t>)</a:t>
            </a:r>
            <a:endParaRPr lang="en-US" sz="2400" dirty="0">
              <a:solidFill>
                <a:srgbClr val="3366FF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Channel Route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400" dirty="0">
                <a:solidFill>
                  <a:srgbClr val="000090"/>
                </a:solidFill>
              </a:rPr>
              <a:t>Today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800" dirty="0"/>
              <a:t>Switchbox Route</a:t>
            </a:r>
          </a:p>
        </p:txBody>
      </p:sp>
      <p:grpSp>
        <p:nvGrpSpPr>
          <p:cNvPr id="153604" name="Group 4"/>
          <p:cNvGrpSpPr>
            <a:grpSpLocks/>
          </p:cNvGrpSpPr>
          <p:nvPr/>
        </p:nvGrpSpPr>
        <p:grpSpPr bwMode="auto">
          <a:xfrm>
            <a:off x="6400800" y="1676400"/>
            <a:ext cx="2438400" cy="2362200"/>
            <a:chOff x="816" y="1344"/>
            <a:chExt cx="2400" cy="1968"/>
          </a:xfrm>
        </p:grpSpPr>
        <p:sp>
          <p:nvSpPr>
            <p:cNvPr id="153605" name="Rectangle 5"/>
            <p:cNvSpPr>
              <a:spLocks noChangeArrowheads="1"/>
            </p:cNvSpPr>
            <p:nvPr/>
          </p:nvSpPr>
          <p:spPr bwMode="auto">
            <a:xfrm>
              <a:off x="816" y="1344"/>
              <a:ext cx="720" cy="19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06" name="Rectangle 6"/>
            <p:cNvSpPr>
              <a:spLocks noChangeArrowheads="1"/>
            </p:cNvSpPr>
            <p:nvPr/>
          </p:nvSpPr>
          <p:spPr bwMode="auto">
            <a:xfrm>
              <a:off x="1632" y="1344"/>
              <a:ext cx="72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07" name="Rectangle 7"/>
            <p:cNvSpPr>
              <a:spLocks noChangeArrowheads="1"/>
            </p:cNvSpPr>
            <p:nvPr/>
          </p:nvSpPr>
          <p:spPr bwMode="auto">
            <a:xfrm>
              <a:off x="2496" y="1344"/>
              <a:ext cx="72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08" name="Rectangle 8"/>
            <p:cNvSpPr>
              <a:spLocks noChangeArrowheads="1"/>
            </p:cNvSpPr>
            <p:nvPr/>
          </p:nvSpPr>
          <p:spPr bwMode="auto">
            <a:xfrm>
              <a:off x="1632" y="2112"/>
              <a:ext cx="110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09" name="Rectangle 9"/>
            <p:cNvSpPr>
              <a:spLocks noChangeArrowheads="1"/>
            </p:cNvSpPr>
            <p:nvPr/>
          </p:nvSpPr>
          <p:spPr bwMode="auto">
            <a:xfrm>
              <a:off x="2832" y="2112"/>
              <a:ext cx="38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10" name="Rectangle 10"/>
            <p:cNvSpPr>
              <a:spLocks noChangeArrowheads="1"/>
            </p:cNvSpPr>
            <p:nvPr/>
          </p:nvSpPr>
          <p:spPr bwMode="auto">
            <a:xfrm>
              <a:off x="1632" y="2880"/>
              <a:ext cx="158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3611" name="Group 11"/>
          <p:cNvGrpSpPr>
            <a:grpSpLocks/>
          </p:cNvGrpSpPr>
          <p:nvPr/>
        </p:nvGrpSpPr>
        <p:grpSpPr bwMode="auto">
          <a:xfrm>
            <a:off x="6629400" y="4343400"/>
            <a:ext cx="2209800" cy="1905000"/>
            <a:chOff x="1344" y="960"/>
            <a:chExt cx="3072" cy="3072"/>
          </a:xfrm>
        </p:grpSpPr>
        <p:grpSp>
          <p:nvGrpSpPr>
            <p:cNvPr id="153612" name="Group 12"/>
            <p:cNvGrpSpPr>
              <a:grpSpLocks/>
            </p:cNvGrpSpPr>
            <p:nvPr/>
          </p:nvGrpSpPr>
          <p:grpSpPr bwMode="auto">
            <a:xfrm>
              <a:off x="1440" y="1008"/>
              <a:ext cx="2880" cy="3024"/>
              <a:chOff x="1248" y="1296"/>
              <a:chExt cx="2880" cy="3024"/>
            </a:xfrm>
          </p:grpSpPr>
          <p:grpSp>
            <p:nvGrpSpPr>
              <p:cNvPr id="153613" name="Group 13"/>
              <p:cNvGrpSpPr>
                <a:grpSpLocks/>
              </p:cNvGrpSpPr>
              <p:nvPr/>
            </p:nvGrpSpPr>
            <p:grpSpPr bwMode="auto">
              <a:xfrm>
                <a:off x="1248" y="1296"/>
                <a:ext cx="2880" cy="336"/>
                <a:chOff x="1248" y="1296"/>
                <a:chExt cx="2880" cy="336"/>
              </a:xfrm>
            </p:grpSpPr>
            <p:sp>
              <p:nvSpPr>
                <p:cNvPr id="153614" name="Rectangle 14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15" name="Rectangle 15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16" name="Rectangle 16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17" name="Rectangle 17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18" name="Rectangle 18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3619" name="Group 19"/>
              <p:cNvGrpSpPr>
                <a:grpSpLocks/>
              </p:cNvGrpSpPr>
              <p:nvPr/>
            </p:nvGrpSpPr>
            <p:grpSpPr bwMode="auto">
              <a:xfrm>
                <a:off x="1248" y="1968"/>
                <a:ext cx="2880" cy="336"/>
                <a:chOff x="1248" y="1296"/>
                <a:chExt cx="2880" cy="336"/>
              </a:xfrm>
            </p:grpSpPr>
            <p:sp>
              <p:nvSpPr>
                <p:cNvPr id="153620" name="Rectangle 20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21" name="Rectangle 21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22" name="Rectangle 22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23" name="Rectangle 23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24" name="Rectangle 24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3625" name="Group 25"/>
              <p:cNvGrpSpPr>
                <a:grpSpLocks/>
              </p:cNvGrpSpPr>
              <p:nvPr/>
            </p:nvGrpSpPr>
            <p:grpSpPr bwMode="auto">
              <a:xfrm>
                <a:off x="1248" y="2640"/>
                <a:ext cx="2880" cy="336"/>
                <a:chOff x="1248" y="1296"/>
                <a:chExt cx="2880" cy="336"/>
              </a:xfrm>
            </p:grpSpPr>
            <p:sp>
              <p:nvSpPr>
                <p:cNvPr id="153626" name="Rectangle 26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27" name="Rectangle 27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28" name="Rectangle 28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29" name="Rectangle 29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30" name="Rectangle 30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3631" name="Group 31"/>
              <p:cNvGrpSpPr>
                <a:grpSpLocks/>
              </p:cNvGrpSpPr>
              <p:nvPr/>
            </p:nvGrpSpPr>
            <p:grpSpPr bwMode="auto">
              <a:xfrm>
                <a:off x="1248" y="3312"/>
                <a:ext cx="2880" cy="336"/>
                <a:chOff x="1248" y="1296"/>
                <a:chExt cx="2880" cy="336"/>
              </a:xfrm>
            </p:grpSpPr>
            <p:sp>
              <p:nvSpPr>
                <p:cNvPr id="153632" name="Rectangle 32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33" name="Rectangle 33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34" name="Rectangle 34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35" name="Rectangle 35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36" name="Rectangle 36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3637" name="Group 37"/>
              <p:cNvGrpSpPr>
                <a:grpSpLocks/>
              </p:cNvGrpSpPr>
              <p:nvPr/>
            </p:nvGrpSpPr>
            <p:grpSpPr bwMode="auto">
              <a:xfrm>
                <a:off x="1248" y="3984"/>
                <a:ext cx="2880" cy="336"/>
                <a:chOff x="1248" y="1296"/>
                <a:chExt cx="2880" cy="336"/>
              </a:xfrm>
            </p:grpSpPr>
            <p:sp>
              <p:nvSpPr>
                <p:cNvPr id="153638" name="Rectangle 38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39" name="Rectangle 39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40" name="Rectangle 40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41" name="Rectangle 41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42" name="Rectangle 42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53643" name="Group 43"/>
            <p:cNvGrpSpPr>
              <a:grpSpLocks/>
            </p:cNvGrpSpPr>
            <p:nvPr/>
          </p:nvGrpSpPr>
          <p:grpSpPr bwMode="auto">
            <a:xfrm>
              <a:off x="1872" y="960"/>
              <a:ext cx="144" cy="3072"/>
              <a:chOff x="1872" y="960"/>
              <a:chExt cx="144" cy="3072"/>
            </a:xfrm>
          </p:grpSpPr>
          <p:sp>
            <p:nvSpPr>
              <p:cNvPr id="153644" name="Line 44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45" name="Line 45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46" name="Line 46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47" name="Line 47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3648" name="Group 48"/>
            <p:cNvGrpSpPr>
              <a:grpSpLocks/>
            </p:cNvGrpSpPr>
            <p:nvPr/>
          </p:nvGrpSpPr>
          <p:grpSpPr bwMode="auto">
            <a:xfrm>
              <a:off x="2496" y="960"/>
              <a:ext cx="144" cy="3072"/>
              <a:chOff x="1872" y="960"/>
              <a:chExt cx="144" cy="3072"/>
            </a:xfrm>
          </p:grpSpPr>
          <p:sp>
            <p:nvSpPr>
              <p:cNvPr id="153649" name="Line 49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50" name="Line 50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51" name="Line 51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52" name="Line 52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3653" name="Group 53"/>
            <p:cNvGrpSpPr>
              <a:grpSpLocks/>
            </p:cNvGrpSpPr>
            <p:nvPr/>
          </p:nvGrpSpPr>
          <p:grpSpPr bwMode="auto">
            <a:xfrm>
              <a:off x="3120" y="960"/>
              <a:ext cx="144" cy="3072"/>
              <a:chOff x="1872" y="960"/>
              <a:chExt cx="144" cy="3072"/>
            </a:xfrm>
          </p:grpSpPr>
          <p:sp>
            <p:nvSpPr>
              <p:cNvPr id="153654" name="Line 54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55" name="Line 55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56" name="Line 56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57" name="Line 57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3658" name="Group 58"/>
            <p:cNvGrpSpPr>
              <a:grpSpLocks/>
            </p:cNvGrpSpPr>
            <p:nvPr/>
          </p:nvGrpSpPr>
          <p:grpSpPr bwMode="auto">
            <a:xfrm>
              <a:off x="3744" y="960"/>
              <a:ext cx="144" cy="3072"/>
              <a:chOff x="1872" y="960"/>
              <a:chExt cx="144" cy="3072"/>
            </a:xfrm>
          </p:grpSpPr>
          <p:sp>
            <p:nvSpPr>
              <p:cNvPr id="153659" name="Line 59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60" name="Line 60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61" name="Line 61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62" name="Line 62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3663" name="Group 63"/>
            <p:cNvGrpSpPr>
              <a:grpSpLocks/>
            </p:cNvGrpSpPr>
            <p:nvPr/>
          </p:nvGrpSpPr>
          <p:grpSpPr bwMode="auto">
            <a:xfrm rot="-5400000">
              <a:off x="2808" y="1992"/>
              <a:ext cx="144" cy="3072"/>
              <a:chOff x="1872" y="960"/>
              <a:chExt cx="144" cy="3072"/>
            </a:xfrm>
          </p:grpSpPr>
          <p:sp>
            <p:nvSpPr>
              <p:cNvPr id="153664" name="Line 64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65" name="Line 65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66" name="Line 66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67" name="Line 67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3668" name="Group 68"/>
            <p:cNvGrpSpPr>
              <a:grpSpLocks/>
            </p:cNvGrpSpPr>
            <p:nvPr/>
          </p:nvGrpSpPr>
          <p:grpSpPr bwMode="auto">
            <a:xfrm rot="-5400000">
              <a:off x="2808" y="1320"/>
              <a:ext cx="144" cy="3072"/>
              <a:chOff x="1872" y="960"/>
              <a:chExt cx="144" cy="3072"/>
            </a:xfrm>
          </p:grpSpPr>
          <p:sp>
            <p:nvSpPr>
              <p:cNvPr id="153669" name="Line 69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70" name="Line 70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71" name="Line 71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72" name="Line 72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3673" name="Group 73"/>
            <p:cNvGrpSpPr>
              <a:grpSpLocks/>
            </p:cNvGrpSpPr>
            <p:nvPr/>
          </p:nvGrpSpPr>
          <p:grpSpPr bwMode="auto">
            <a:xfrm rot="-5400000">
              <a:off x="2808" y="648"/>
              <a:ext cx="144" cy="3072"/>
              <a:chOff x="1872" y="960"/>
              <a:chExt cx="144" cy="3072"/>
            </a:xfrm>
          </p:grpSpPr>
          <p:sp>
            <p:nvSpPr>
              <p:cNvPr id="153674" name="Line 74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75" name="Line 75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76" name="Line 76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77" name="Line 77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3678" name="Group 78"/>
            <p:cNvGrpSpPr>
              <a:grpSpLocks/>
            </p:cNvGrpSpPr>
            <p:nvPr/>
          </p:nvGrpSpPr>
          <p:grpSpPr bwMode="auto">
            <a:xfrm rot="-5400000">
              <a:off x="2808" y="-24"/>
              <a:ext cx="144" cy="3072"/>
              <a:chOff x="1872" y="960"/>
              <a:chExt cx="144" cy="3072"/>
            </a:xfrm>
          </p:grpSpPr>
          <p:sp>
            <p:nvSpPr>
              <p:cNvPr id="153679" name="Line 79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80" name="Line 80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81" name="Line 81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682" name="Line 82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53684" name="Line 84"/>
          <p:cNvSpPr>
            <a:spLocks noChangeShapeType="1"/>
          </p:cNvSpPr>
          <p:nvPr/>
        </p:nvSpPr>
        <p:spPr bwMode="auto">
          <a:xfrm>
            <a:off x="6781800" y="54864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85" name="Line 85"/>
          <p:cNvSpPr>
            <a:spLocks noChangeShapeType="1"/>
          </p:cNvSpPr>
          <p:nvPr/>
        </p:nvSpPr>
        <p:spPr bwMode="auto">
          <a:xfrm flipV="1">
            <a:off x="8001000" y="4495800"/>
            <a:ext cx="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D454-D412-2D4E-98FD-16CF9C340A2E}" type="slidenum">
              <a:rPr lang="en-US"/>
              <a:pPr/>
              <a:t>18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Macroblock</a:t>
            </a:r>
            <a:r>
              <a:rPr lang="en-US">
                <a:sym typeface="Wingdings" charset="2"/>
              </a:rPr>
              <a:t>Channel Route</a:t>
            </a:r>
            <a:endParaRPr lang="en-US"/>
          </a:p>
        </p:txBody>
      </p:sp>
      <p:grpSp>
        <p:nvGrpSpPr>
          <p:cNvPr id="160771" name="Group 3"/>
          <p:cNvGrpSpPr>
            <a:grpSpLocks/>
          </p:cNvGrpSpPr>
          <p:nvPr/>
        </p:nvGrpSpPr>
        <p:grpSpPr bwMode="auto">
          <a:xfrm>
            <a:off x="4191000" y="2209800"/>
            <a:ext cx="3810000" cy="3124200"/>
            <a:chOff x="816" y="1344"/>
            <a:chExt cx="2400" cy="1968"/>
          </a:xfrm>
        </p:grpSpPr>
        <p:sp>
          <p:nvSpPr>
            <p:cNvPr id="160772" name="Rectangle 4"/>
            <p:cNvSpPr>
              <a:spLocks noChangeArrowheads="1"/>
            </p:cNvSpPr>
            <p:nvPr/>
          </p:nvSpPr>
          <p:spPr bwMode="auto">
            <a:xfrm>
              <a:off x="816" y="1344"/>
              <a:ext cx="720" cy="19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73" name="Rectangle 5"/>
            <p:cNvSpPr>
              <a:spLocks noChangeArrowheads="1"/>
            </p:cNvSpPr>
            <p:nvPr/>
          </p:nvSpPr>
          <p:spPr bwMode="auto">
            <a:xfrm>
              <a:off x="1632" y="1344"/>
              <a:ext cx="72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74" name="Rectangle 6"/>
            <p:cNvSpPr>
              <a:spLocks noChangeArrowheads="1"/>
            </p:cNvSpPr>
            <p:nvPr/>
          </p:nvSpPr>
          <p:spPr bwMode="auto">
            <a:xfrm>
              <a:off x="2496" y="1344"/>
              <a:ext cx="72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75" name="Rectangle 7"/>
            <p:cNvSpPr>
              <a:spLocks noChangeArrowheads="1"/>
            </p:cNvSpPr>
            <p:nvPr/>
          </p:nvSpPr>
          <p:spPr bwMode="auto">
            <a:xfrm>
              <a:off x="1632" y="2112"/>
              <a:ext cx="110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76" name="Rectangle 8"/>
            <p:cNvSpPr>
              <a:spLocks noChangeArrowheads="1"/>
            </p:cNvSpPr>
            <p:nvPr/>
          </p:nvSpPr>
          <p:spPr bwMode="auto">
            <a:xfrm>
              <a:off x="2832" y="2112"/>
              <a:ext cx="38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77" name="Rectangle 9"/>
            <p:cNvSpPr>
              <a:spLocks noChangeArrowheads="1"/>
            </p:cNvSpPr>
            <p:nvPr/>
          </p:nvSpPr>
          <p:spPr bwMode="auto">
            <a:xfrm>
              <a:off x="1632" y="2880"/>
              <a:ext cx="158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077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3276600" cy="4114800"/>
          </a:xfrm>
          <a:noFill/>
          <a:ln/>
        </p:spPr>
        <p:txBody>
          <a:bodyPr/>
          <a:lstStyle/>
          <a:p>
            <a:r>
              <a:rPr lang="en-US" sz="2800" b="1" dirty="0"/>
              <a:t>Slice </a:t>
            </a:r>
            <a:r>
              <a:rPr lang="en-US" sz="2800" dirty="0"/>
              <a:t>into pieces</a:t>
            </a:r>
          </a:p>
          <a:p>
            <a:r>
              <a:rPr lang="en-US" sz="2800" dirty="0"/>
              <a:t>Route each as channel</a:t>
            </a:r>
            <a:endParaRPr lang="en-US" sz="2800" dirty="0" smtClean="0"/>
          </a:p>
          <a:p>
            <a:r>
              <a:rPr lang="en-US" sz="2800" dirty="0" smtClean="0">
                <a:solidFill>
                  <a:srgbClr val="FF6600"/>
                </a:solidFill>
              </a:rPr>
              <a:t>Significance of numbers?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160779" name="Line 11"/>
          <p:cNvSpPr>
            <a:spLocks noChangeShapeType="1"/>
          </p:cNvSpPr>
          <p:nvPr/>
        </p:nvSpPr>
        <p:spPr bwMode="auto">
          <a:xfrm>
            <a:off x="5410200" y="1905000"/>
            <a:ext cx="0" cy="3581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0" name="Line 12"/>
          <p:cNvSpPr>
            <a:spLocks noChangeShapeType="1"/>
          </p:cNvSpPr>
          <p:nvPr/>
        </p:nvSpPr>
        <p:spPr bwMode="auto">
          <a:xfrm>
            <a:off x="5410200" y="4572000"/>
            <a:ext cx="2971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1" name="Line 13"/>
          <p:cNvSpPr>
            <a:spLocks noChangeShapeType="1"/>
          </p:cNvSpPr>
          <p:nvPr/>
        </p:nvSpPr>
        <p:spPr bwMode="auto">
          <a:xfrm>
            <a:off x="5410200" y="3352800"/>
            <a:ext cx="2743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2" name="Line 14"/>
          <p:cNvSpPr>
            <a:spLocks noChangeShapeType="1"/>
          </p:cNvSpPr>
          <p:nvPr/>
        </p:nvSpPr>
        <p:spPr bwMode="auto">
          <a:xfrm flipV="1">
            <a:off x="6705600" y="1981200"/>
            <a:ext cx="0" cy="1371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3" name="Line 15"/>
          <p:cNvSpPr>
            <a:spLocks noChangeShapeType="1"/>
          </p:cNvSpPr>
          <p:nvPr/>
        </p:nvSpPr>
        <p:spPr bwMode="auto">
          <a:xfrm>
            <a:off x="7315200" y="33528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4" name="Text Box 16"/>
          <p:cNvSpPr txBox="1">
            <a:spLocks noChangeArrowheads="1"/>
          </p:cNvSpPr>
          <p:nvPr/>
        </p:nvSpPr>
        <p:spPr bwMode="auto">
          <a:xfrm>
            <a:off x="5241925" y="552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8366125" y="4384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60786" name="Text Box 18"/>
          <p:cNvSpPr txBox="1">
            <a:spLocks noChangeArrowheads="1"/>
          </p:cNvSpPr>
          <p:nvPr/>
        </p:nvSpPr>
        <p:spPr bwMode="auto">
          <a:xfrm>
            <a:off x="81375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60787" name="Text Box 19"/>
          <p:cNvSpPr txBox="1">
            <a:spLocks noChangeArrowheads="1"/>
          </p:cNvSpPr>
          <p:nvPr/>
        </p:nvSpPr>
        <p:spPr bwMode="auto">
          <a:xfrm>
            <a:off x="7162800" y="3733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60788" name="Text Box 20"/>
          <p:cNvSpPr txBox="1">
            <a:spLocks noChangeArrowheads="1"/>
          </p:cNvSpPr>
          <p:nvPr/>
        </p:nvSpPr>
        <p:spPr bwMode="auto">
          <a:xfrm>
            <a:off x="6537325" y="1565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D454-D412-2D4E-98FD-16CF9C340A2E}" type="slidenum">
              <a:rPr lang="en-US"/>
              <a:pPr/>
              <a:t>19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Macroblock</a:t>
            </a:r>
            <a:r>
              <a:rPr lang="en-US">
                <a:sym typeface="Wingdings" charset="2"/>
              </a:rPr>
              <a:t>Channel Route</a:t>
            </a:r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191000" y="2209800"/>
            <a:ext cx="3810000" cy="3124200"/>
            <a:chOff x="816" y="1344"/>
            <a:chExt cx="2400" cy="1968"/>
          </a:xfrm>
        </p:grpSpPr>
        <p:sp>
          <p:nvSpPr>
            <p:cNvPr id="160772" name="Rectangle 4"/>
            <p:cNvSpPr>
              <a:spLocks noChangeArrowheads="1"/>
            </p:cNvSpPr>
            <p:nvPr/>
          </p:nvSpPr>
          <p:spPr bwMode="auto">
            <a:xfrm>
              <a:off x="816" y="1344"/>
              <a:ext cx="720" cy="19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73" name="Rectangle 5"/>
            <p:cNvSpPr>
              <a:spLocks noChangeArrowheads="1"/>
            </p:cNvSpPr>
            <p:nvPr/>
          </p:nvSpPr>
          <p:spPr bwMode="auto">
            <a:xfrm>
              <a:off x="1632" y="1344"/>
              <a:ext cx="72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74" name="Rectangle 6"/>
            <p:cNvSpPr>
              <a:spLocks noChangeArrowheads="1"/>
            </p:cNvSpPr>
            <p:nvPr/>
          </p:nvSpPr>
          <p:spPr bwMode="auto">
            <a:xfrm>
              <a:off x="2496" y="1344"/>
              <a:ext cx="72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75" name="Rectangle 7"/>
            <p:cNvSpPr>
              <a:spLocks noChangeArrowheads="1"/>
            </p:cNvSpPr>
            <p:nvPr/>
          </p:nvSpPr>
          <p:spPr bwMode="auto">
            <a:xfrm>
              <a:off x="1632" y="2112"/>
              <a:ext cx="110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76" name="Rectangle 8"/>
            <p:cNvSpPr>
              <a:spLocks noChangeArrowheads="1"/>
            </p:cNvSpPr>
            <p:nvPr/>
          </p:nvSpPr>
          <p:spPr bwMode="auto">
            <a:xfrm>
              <a:off x="2832" y="2112"/>
              <a:ext cx="38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777" name="Rectangle 9"/>
            <p:cNvSpPr>
              <a:spLocks noChangeArrowheads="1"/>
            </p:cNvSpPr>
            <p:nvPr/>
          </p:nvSpPr>
          <p:spPr bwMode="auto">
            <a:xfrm>
              <a:off x="1632" y="2880"/>
              <a:ext cx="158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077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3276600" cy="4114800"/>
          </a:xfrm>
          <a:noFill/>
          <a:ln/>
        </p:spPr>
        <p:txBody>
          <a:bodyPr/>
          <a:lstStyle/>
          <a:p>
            <a:r>
              <a:rPr lang="en-US" sz="2800" b="1" dirty="0"/>
              <a:t>Slice </a:t>
            </a:r>
            <a:r>
              <a:rPr lang="en-US" sz="2800" dirty="0"/>
              <a:t>into pieces</a:t>
            </a:r>
          </a:p>
          <a:p>
            <a:r>
              <a:rPr lang="en-US" sz="2800" dirty="0"/>
              <a:t>Route each as channel</a:t>
            </a:r>
            <a:endParaRPr lang="en-US" sz="2800" dirty="0" smtClean="0"/>
          </a:p>
          <a:p>
            <a:r>
              <a:rPr lang="en-US" sz="2800" dirty="0" smtClean="0"/>
              <a:t>If work </a:t>
            </a:r>
            <a:r>
              <a:rPr lang="en-US" sz="2800" dirty="0"/>
              <a:t>inside out</a:t>
            </a:r>
            <a:endParaRPr lang="en-US" sz="2800" dirty="0" smtClean="0"/>
          </a:p>
          <a:p>
            <a:pPr lvl="1"/>
            <a:r>
              <a:rPr lang="en-US" sz="2400" dirty="0" smtClean="0"/>
              <a:t>Can expand </a:t>
            </a:r>
            <a:r>
              <a:rPr lang="en-US" sz="2400" dirty="0"/>
              <a:t>channels as needed</a:t>
            </a:r>
          </a:p>
          <a:p>
            <a:pPr lvl="1"/>
            <a:r>
              <a:rPr lang="en-US" sz="2400" dirty="0"/>
              <a:t>Complete in one pass</a:t>
            </a:r>
          </a:p>
        </p:txBody>
      </p:sp>
      <p:sp>
        <p:nvSpPr>
          <p:cNvPr id="160779" name="Line 11"/>
          <p:cNvSpPr>
            <a:spLocks noChangeShapeType="1"/>
          </p:cNvSpPr>
          <p:nvPr/>
        </p:nvSpPr>
        <p:spPr bwMode="auto">
          <a:xfrm>
            <a:off x="5410200" y="1905000"/>
            <a:ext cx="0" cy="3581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0" name="Line 12"/>
          <p:cNvSpPr>
            <a:spLocks noChangeShapeType="1"/>
          </p:cNvSpPr>
          <p:nvPr/>
        </p:nvSpPr>
        <p:spPr bwMode="auto">
          <a:xfrm>
            <a:off x="5410200" y="4572000"/>
            <a:ext cx="2971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1" name="Line 13"/>
          <p:cNvSpPr>
            <a:spLocks noChangeShapeType="1"/>
          </p:cNvSpPr>
          <p:nvPr/>
        </p:nvSpPr>
        <p:spPr bwMode="auto">
          <a:xfrm>
            <a:off x="5410200" y="3352800"/>
            <a:ext cx="2743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2" name="Line 14"/>
          <p:cNvSpPr>
            <a:spLocks noChangeShapeType="1"/>
          </p:cNvSpPr>
          <p:nvPr/>
        </p:nvSpPr>
        <p:spPr bwMode="auto">
          <a:xfrm flipV="1">
            <a:off x="6705600" y="1981200"/>
            <a:ext cx="0" cy="1371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3" name="Line 15"/>
          <p:cNvSpPr>
            <a:spLocks noChangeShapeType="1"/>
          </p:cNvSpPr>
          <p:nvPr/>
        </p:nvSpPr>
        <p:spPr bwMode="auto">
          <a:xfrm>
            <a:off x="7315200" y="33528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784" name="Text Box 16"/>
          <p:cNvSpPr txBox="1">
            <a:spLocks noChangeArrowheads="1"/>
          </p:cNvSpPr>
          <p:nvPr/>
        </p:nvSpPr>
        <p:spPr bwMode="auto">
          <a:xfrm>
            <a:off x="5241925" y="552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8366125" y="4384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60786" name="Text Box 18"/>
          <p:cNvSpPr txBox="1">
            <a:spLocks noChangeArrowheads="1"/>
          </p:cNvSpPr>
          <p:nvPr/>
        </p:nvSpPr>
        <p:spPr bwMode="auto">
          <a:xfrm>
            <a:off x="81375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60787" name="Text Box 19"/>
          <p:cNvSpPr txBox="1">
            <a:spLocks noChangeArrowheads="1"/>
          </p:cNvSpPr>
          <p:nvPr/>
        </p:nvSpPr>
        <p:spPr bwMode="auto">
          <a:xfrm>
            <a:off x="7162800" y="3733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160788" name="Text Box 20"/>
          <p:cNvSpPr txBox="1">
            <a:spLocks noChangeArrowheads="1"/>
          </p:cNvSpPr>
          <p:nvPr/>
        </p:nvSpPr>
        <p:spPr bwMode="auto">
          <a:xfrm>
            <a:off x="6537325" y="1565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D2B89-A4F2-F642-BE01-B08105A87B92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Routing Cases</a:t>
            </a:r>
          </a:p>
          <a:p>
            <a:r>
              <a:rPr lang="en-US"/>
              <a:t>Routing Problem </a:t>
            </a:r>
            <a:br>
              <a:rPr lang="en-US"/>
            </a:br>
            <a:r>
              <a:rPr lang="en-US"/>
              <a:t>    Decomposition</a:t>
            </a:r>
          </a:p>
          <a:p>
            <a:r>
              <a:rPr lang="en-US"/>
              <a:t>Channel Routing</a:t>
            </a:r>
          </a:p>
          <a:p>
            <a:r>
              <a:rPr lang="en-US"/>
              <a:t>Variations</a:t>
            </a:r>
          </a:p>
          <a:p>
            <a:pPr lvl="1"/>
            <a:r>
              <a:rPr lang="en-US"/>
              <a:t>Over-the-cell</a:t>
            </a:r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Arial" charset="0"/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>
                  <a:latin typeface="Arial" charset="0"/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Gate </a:t>
              </a:r>
              <a:r>
                <a:rPr lang="en-US" dirty="0" err="1">
                  <a:latin typeface="Arial" charset="0"/>
                  <a:ea typeface="Arial" charset="0"/>
                  <a:cs typeface="Arial" charset="0"/>
                </a:rPr>
                <a:t>Netlist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2B34C-13F2-C842-9840-597C8A1AE7A0}" type="slidenum">
              <a:rPr lang="en-US"/>
              <a:pPr/>
              <a:t>20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all Assemblies Sliceable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3276600" cy="4114800"/>
          </a:xfrm>
          <a:noFill/>
          <a:ln/>
        </p:spPr>
        <p:txBody>
          <a:bodyPr/>
          <a:lstStyle/>
          <a:p>
            <a:r>
              <a:rPr lang="en-US" dirty="0"/>
              <a:t>No horizontal or vertical slice will separate</a:t>
            </a:r>
          </a:p>
          <a:p>
            <a:r>
              <a:rPr lang="en-US" dirty="0"/>
              <a:t>Prevents ordering</a:t>
            </a:r>
            <a:r>
              <a:rPr lang="en-US" dirty="0" smtClean="0"/>
              <a:t> that allows us to route </a:t>
            </a:r>
            <a:r>
              <a:rPr lang="en-US" dirty="0"/>
              <a:t>in one pass</a:t>
            </a:r>
          </a:p>
        </p:txBody>
      </p:sp>
      <p:grpSp>
        <p:nvGrpSpPr>
          <p:cNvPr id="168964" name="Group 4"/>
          <p:cNvGrpSpPr>
            <a:grpSpLocks/>
          </p:cNvGrpSpPr>
          <p:nvPr/>
        </p:nvGrpSpPr>
        <p:grpSpPr bwMode="auto">
          <a:xfrm>
            <a:off x="4343400" y="2209800"/>
            <a:ext cx="3429000" cy="3124200"/>
            <a:chOff x="2736" y="1392"/>
            <a:chExt cx="2160" cy="1968"/>
          </a:xfrm>
        </p:grpSpPr>
        <p:sp>
          <p:nvSpPr>
            <p:cNvPr id="168965" name="Rectangle 5"/>
            <p:cNvSpPr>
              <a:spLocks noChangeArrowheads="1"/>
            </p:cNvSpPr>
            <p:nvPr/>
          </p:nvSpPr>
          <p:spPr bwMode="auto">
            <a:xfrm>
              <a:off x="2736" y="1392"/>
              <a:ext cx="1536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4320" y="1392"/>
              <a:ext cx="576" cy="14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736" y="2112"/>
              <a:ext cx="768" cy="12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968" name="Rectangle 8"/>
            <p:cNvSpPr>
              <a:spLocks noChangeArrowheads="1"/>
            </p:cNvSpPr>
            <p:nvPr/>
          </p:nvSpPr>
          <p:spPr bwMode="auto">
            <a:xfrm>
              <a:off x="3600" y="2928"/>
              <a:ext cx="1296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969" name="Rectangle 9"/>
            <p:cNvSpPr>
              <a:spLocks noChangeArrowheads="1"/>
            </p:cNvSpPr>
            <p:nvPr/>
          </p:nvSpPr>
          <p:spPr bwMode="auto">
            <a:xfrm>
              <a:off x="3648" y="2160"/>
              <a:ext cx="576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15A67-C1EF-CD41-A030-1A59811EF8D7}" type="slidenum">
              <a:rPr lang="en-US"/>
              <a:pPr/>
              <a:t>21</a:t>
            </a:fld>
            <a:endParaRPr lang="en-US"/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7543800" y="4495800"/>
            <a:ext cx="4572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6400800" y="4495800"/>
            <a:ext cx="4572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6477000" y="3352800"/>
            <a:ext cx="4572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7543800" y="3276600"/>
            <a:ext cx="4572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8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Switchbox Routing</a:t>
            </a:r>
          </a:p>
        </p:txBody>
      </p:sp>
      <p:sp>
        <p:nvSpPr>
          <p:cNvPr id="16282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4953000" cy="4114800"/>
          </a:xfrm>
        </p:spPr>
        <p:txBody>
          <a:bodyPr/>
          <a:lstStyle/>
          <a:p>
            <a:r>
              <a:rPr lang="en-US" dirty="0"/>
              <a:t>Box with 3 or 4 sides </a:t>
            </a:r>
            <a:r>
              <a:rPr lang="en-US" dirty="0" smtClean="0"/>
              <a:t>fixed</a:t>
            </a:r>
          </a:p>
          <a:p>
            <a:r>
              <a:rPr lang="en-US" dirty="0" smtClean="0"/>
              <a:t>Contrast channel routing  with only 2 sides fixed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62827" name="Group 11"/>
          <p:cNvGrpSpPr>
            <a:grpSpLocks/>
          </p:cNvGrpSpPr>
          <p:nvPr/>
        </p:nvGrpSpPr>
        <p:grpSpPr bwMode="auto">
          <a:xfrm>
            <a:off x="5334000" y="2286000"/>
            <a:ext cx="3429000" cy="3124200"/>
            <a:chOff x="2736" y="1392"/>
            <a:chExt cx="2160" cy="1968"/>
          </a:xfrm>
        </p:grpSpPr>
        <p:sp>
          <p:nvSpPr>
            <p:cNvPr id="162828" name="Rectangle 12"/>
            <p:cNvSpPr>
              <a:spLocks noChangeArrowheads="1"/>
            </p:cNvSpPr>
            <p:nvPr/>
          </p:nvSpPr>
          <p:spPr bwMode="auto">
            <a:xfrm>
              <a:off x="2736" y="1392"/>
              <a:ext cx="1536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829" name="Rectangle 13"/>
            <p:cNvSpPr>
              <a:spLocks noChangeArrowheads="1"/>
            </p:cNvSpPr>
            <p:nvPr/>
          </p:nvSpPr>
          <p:spPr bwMode="auto">
            <a:xfrm>
              <a:off x="4320" y="1392"/>
              <a:ext cx="576" cy="14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830" name="Rectangle 14"/>
            <p:cNvSpPr>
              <a:spLocks noChangeArrowheads="1"/>
            </p:cNvSpPr>
            <p:nvPr/>
          </p:nvSpPr>
          <p:spPr bwMode="auto">
            <a:xfrm>
              <a:off x="2736" y="2112"/>
              <a:ext cx="768" cy="12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831" name="Rectangle 15"/>
            <p:cNvSpPr>
              <a:spLocks noChangeArrowheads="1"/>
            </p:cNvSpPr>
            <p:nvPr/>
          </p:nvSpPr>
          <p:spPr bwMode="auto">
            <a:xfrm>
              <a:off x="3600" y="2928"/>
              <a:ext cx="1296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832" name="Rectangle 16"/>
            <p:cNvSpPr>
              <a:spLocks noChangeArrowheads="1"/>
            </p:cNvSpPr>
            <p:nvPr/>
          </p:nvSpPr>
          <p:spPr bwMode="auto">
            <a:xfrm>
              <a:off x="3648" y="2160"/>
              <a:ext cx="576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6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FD09-8BD4-3C42-8133-D0B57596B348}" type="slidenum">
              <a:rPr lang="en-US"/>
              <a:pPr/>
              <a:t>22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Gate Array </a:t>
            </a:r>
            <a:r>
              <a:rPr lang="en-US">
                <a:sym typeface="Wingdings" charset="2"/>
              </a:rPr>
              <a:t> Channel</a:t>
            </a:r>
            <a:endParaRPr lang="en-US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114800"/>
          </a:xfrm>
        </p:spPr>
        <p:txBody>
          <a:bodyPr/>
          <a:lstStyle/>
          <a:p>
            <a:r>
              <a:rPr lang="en-US"/>
              <a:t>Global route first</a:t>
            </a:r>
          </a:p>
          <a:p>
            <a:pPr lvl="1"/>
            <a:r>
              <a:rPr lang="en-US"/>
              <a:t>Decide which path each signal takes</a:t>
            </a:r>
          </a:p>
          <a:p>
            <a:pPr lvl="1"/>
            <a:r>
              <a:rPr lang="en-US"/>
              <a:t>Sequence of channels</a:t>
            </a:r>
          </a:p>
          <a:p>
            <a:pPr lvl="1"/>
            <a:r>
              <a:rPr lang="en-US"/>
              <a:t>Minimize congestion</a:t>
            </a:r>
          </a:p>
          <a:p>
            <a:pPr lvl="2"/>
            <a:r>
              <a:rPr lang="en-US"/>
              <a:t>Wires per channel segment</a:t>
            </a:r>
          </a:p>
        </p:txBody>
      </p:sp>
      <p:grpSp>
        <p:nvGrpSpPr>
          <p:cNvPr id="164868" name="Group 4"/>
          <p:cNvGrpSpPr>
            <a:grpSpLocks/>
          </p:cNvGrpSpPr>
          <p:nvPr/>
        </p:nvGrpSpPr>
        <p:grpSpPr bwMode="auto">
          <a:xfrm>
            <a:off x="5715000" y="2286000"/>
            <a:ext cx="3124200" cy="3200400"/>
            <a:chOff x="1344" y="960"/>
            <a:chExt cx="3072" cy="3072"/>
          </a:xfrm>
        </p:grpSpPr>
        <p:grpSp>
          <p:nvGrpSpPr>
            <p:cNvPr id="164869" name="Group 5"/>
            <p:cNvGrpSpPr>
              <a:grpSpLocks/>
            </p:cNvGrpSpPr>
            <p:nvPr/>
          </p:nvGrpSpPr>
          <p:grpSpPr bwMode="auto">
            <a:xfrm>
              <a:off x="1440" y="1008"/>
              <a:ext cx="2880" cy="3024"/>
              <a:chOff x="1248" y="1296"/>
              <a:chExt cx="2880" cy="3024"/>
            </a:xfrm>
          </p:grpSpPr>
          <p:grpSp>
            <p:nvGrpSpPr>
              <p:cNvPr id="164870" name="Group 6"/>
              <p:cNvGrpSpPr>
                <a:grpSpLocks/>
              </p:cNvGrpSpPr>
              <p:nvPr/>
            </p:nvGrpSpPr>
            <p:grpSpPr bwMode="auto">
              <a:xfrm>
                <a:off x="1248" y="1296"/>
                <a:ext cx="2880" cy="336"/>
                <a:chOff x="1248" y="1296"/>
                <a:chExt cx="2880" cy="336"/>
              </a:xfrm>
            </p:grpSpPr>
            <p:sp>
              <p:nvSpPr>
                <p:cNvPr id="164871" name="Rectangle 7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72" name="Rectangle 8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73" name="Rectangle 9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74" name="Rectangle 10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75" name="Rectangle 11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4876" name="Group 12"/>
              <p:cNvGrpSpPr>
                <a:grpSpLocks/>
              </p:cNvGrpSpPr>
              <p:nvPr/>
            </p:nvGrpSpPr>
            <p:grpSpPr bwMode="auto">
              <a:xfrm>
                <a:off x="1248" y="1968"/>
                <a:ext cx="2880" cy="336"/>
                <a:chOff x="1248" y="1296"/>
                <a:chExt cx="2880" cy="336"/>
              </a:xfrm>
            </p:grpSpPr>
            <p:sp>
              <p:nvSpPr>
                <p:cNvPr id="164877" name="Rectangle 13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78" name="Rectangle 14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79" name="Rectangle 15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80" name="Rectangle 16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81" name="Rectangle 17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4882" name="Group 18"/>
              <p:cNvGrpSpPr>
                <a:grpSpLocks/>
              </p:cNvGrpSpPr>
              <p:nvPr/>
            </p:nvGrpSpPr>
            <p:grpSpPr bwMode="auto">
              <a:xfrm>
                <a:off x="1248" y="2640"/>
                <a:ext cx="2880" cy="336"/>
                <a:chOff x="1248" y="1296"/>
                <a:chExt cx="2880" cy="336"/>
              </a:xfrm>
            </p:grpSpPr>
            <p:sp>
              <p:nvSpPr>
                <p:cNvPr id="164883" name="Rectangle 19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84" name="Rectangle 20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85" name="Rectangle 21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86" name="Rectangle 22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87" name="Rectangle 23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4888" name="Group 24"/>
              <p:cNvGrpSpPr>
                <a:grpSpLocks/>
              </p:cNvGrpSpPr>
              <p:nvPr/>
            </p:nvGrpSpPr>
            <p:grpSpPr bwMode="auto">
              <a:xfrm>
                <a:off x="1248" y="3312"/>
                <a:ext cx="2880" cy="336"/>
                <a:chOff x="1248" y="1296"/>
                <a:chExt cx="2880" cy="336"/>
              </a:xfrm>
            </p:grpSpPr>
            <p:sp>
              <p:nvSpPr>
                <p:cNvPr id="164889" name="Rectangle 25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90" name="Rectangle 26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91" name="Rectangle 27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92" name="Rectangle 28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93" name="Rectangle 29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4894" name="Group 30"/>
              <p:cNvGrpSpPr>
                <a:grpSpLocks/>
              </p:cNvGrpSpPr>
              <p:nvPr/>
            </p:nvGrpSpPr>
            <p:grpSpPr bwMode="auto">
              <a:xfrm>
                <a:off x="1248" y="3984"/>
                <a:ext cx="2880" cy="336"/>
                <a:chOff x="1248" y="1296"/>
                <a:chExt cx="2880" cy="336"/>
              </a:xfrm>
            </p:grpSpPr>
            <p:sp>
              <p:nvSpPr>
                <p:cNvPr id="164895" name="Rectangle 31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96" name="Rectangle 32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97" name="Rectangle 33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98" name="Rectangle 34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99" name="Rectangle 35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64900" name="Group 36"/>
            <p:cNvGrpSpPr>
              <a:grpSpLocks/>
            </p:cNvGrpSpPr>
            <p:nvPr/>
          </p:nvGrpSpPr>
          <p:grpSpPr bwMode="auto">
            <a:xfrm>
              <a:off x="1872" y="960"/>
              <a:ext cx="144" cy="3072"/>
              <a:chOff x="1872" y="960"/>
              <a:chExt cx="144" cy="3072"/>
            </a:xfrm>
          </p:grpSpPr>
          <p:sp>
            <p:nvSpPr>
              <p:cNvPr id="164901" name="Line 3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02" name="Line 3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03" name="Line 3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04" name="Line 4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4905" name="Group 41"/>
            <p:cNvGrpSpPr>
              <a:grpSpLocks/>
            </p:cNvGrpSpPr>
            <p:nvPr/>
          </p:nvGrpSpPr>
          <p:grpSpPr bwMode="auto">
            <a:xfrm>
              <a:off x="2496" y="960"/>
              <a:ext cx="144" cy="3072"/>
              <a:chOff x="1872" y="960"/>
              <a:chExt cx="144" cy="3072"/>
            </a:xfrm>
          </p:grpSpPr>
          <p:sp>
            <p:nvSpPr>
              <p:cNvPr id="164906" name="Line 4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07" name="Line 4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08" name="Line 4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09" name="Line 4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4910" name="Group 46"/>
            <p:cNvGrpSpPr>
              <a:grpSpLocks/>
            </p:cNvGrpSpPr>
            <p:nvPr/>
          </p:nvGrpSpPr>
          <p:grpSpPr bwMode="auto">
            <a:xfrm>
              <a:off x="3120" y="960"/>
              <a:ext cx="144" cy="3072"/>
              <a:chOff x="1872" y="960"/>
              <a:chExt cx="144" cy="3072"/>
            </a:xfrm>
          </p:grpSpPr>
          <p:sp>
            <p:nvSpPr>
              <p:cNvPr id="164911" name="Line 4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2" name="Line 4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3" name="Line 4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4" name="Line 5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4915" name="Group 51"/>
            <p:cNvGrpSpPr>
              <a:grpSpLocks/>
            </p:cNvGrpSpPr>
            <p:nvPr/>
          </p:nvGrpSpPr>
          <p:grpSpPr bwMode="auto">
            <a:xfrm>
              <a:off x="3744" y="960"/>
              <a:ext cx="144" cy="3072"/>
              <a:chOff x="1872" y="960"/>
              <a:chExt cx="144" cy="3072"/>
            </a:xfrm>
          </p:grpSpPr>
          <p:sp>
            <p:nvSpPr>
              <p:cNvPr id="164916" name="Line 5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7" name="Line 5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8" name="Line 5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19" name="Line 5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4920" name="Group 56"/>
            <p:cNvGrpSpPr>
              <a:grpSpLocks/>
            </p:cNvGrpSpPr>
            <p:nvPr/>
          </p:nvGrpSpPr>
          <p:grpSpPr bwMode="auto">
            <a:xfrm rot="-5400000">
              <a:off x="2808" y="1992"/>
              <a:ext cx="144" cy="3072"/>
              <a:chOff x="1872" y="960"/>
              <a:chExt cx="144" cy="3072"/>
            </a:xfrm>
          </p:grpSpPr>
          <p:sp>
            <p:nvSpPr>
              <p:cNvPr id="164921" name="Line 5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22" name="Line 5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23" name="Line 5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24" name="Line 6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4925" name="Group 61"/>
            <p:cNvGrpSpPr>
              <a:grpSpLocks/>
            </p:cNvGrpSpPr>
            <p:nvPr/>
          </p:nvGrpSpPr>
          <p:grpSpPr bwMode="auto">
            <a:xfrm rot="-5400000">
              <a:off x="2808" y="1320"/>
              <a:ext cx="144" cy="3072"/>
              <a:chOff x="1872" y="960"/>
              <a:chExt cx="144" cy="3072"/>
            </a:xfrm>
          </p:grpSpPr>
          <p:sp>
            <p:nvSpPr>
              <p:cNvPr id="164926" name="Line 6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27" name="Line 6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28" name="Line 6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29" name="Line 6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4930" name="Group 66"/>
            <p:cNvGrpSpPr>
              <a:grpSpLocks/>
            </p:cNvGrpSpPr>
            <p:nvPr/>
          </p:nvGrpSpPr>
          <p:grpSpPr bwMode="auto">
            <a:xfrm rot="-5400000">
              <a:off x="2808" y="648"/>
              <a:ext cx="144" cy="3072"/>
              <a:chOff x="1872" y="960"/>
              <a:chExt cx="144" cy="3072"/>
            </a:xfrm>
          </p:grpSpPr>
          <p:sp>
            <p:nvSpPr>
              <p:cNvPr id="164931" name="Line 6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32" name="Line 6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33" name="Line 6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34" name="Line 7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4935" name="Group 71"/>
            <p:cNvGrpSpPr>
              <a:grpSpLocks/>
            </p:cNvGrpSpPr>
            <p:nvPr/>
          </p:nvGrpSpPr>
          <p:grpSpPr bwMode="auto">
            <a:xfrm rot="-5400000">
              <a:off x="2808" y="-24"/>
              <a:ext cx="144" cy="3072"/>
              <a:chOff x="1872" y="960"/>
              <a:chExt cx="144" cy="3072"/>
            </a:xfrm>
          </p:grpSpPr>
          <p:sp>
            <p:nvSpPr>
              <p:cNvPr id="164936" name="Line 7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37" name="Line 7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38" name="Line 7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939" name="Line 7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D94EF-85B8-574C-87E3-6E3646EA7D12}" type="slidenum">
              <a:rPr lang="en-US"/>
              <a:pPr/>
              <a:t>23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Gate Array </a:t>
            </a:r>
            <a:r>
              <a:rPr lang="en-US">
                <a:sym typeface="Wingdings" charset="2"/>
              </a:rPr>
              <a:t> Channel</a:t>
            </a: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5181600" cy="4114800"/>
          </a:xfrm>
        </p:spPr>
        <p:txBody>
          <a:bodyPr/>
          <a:lstStyle/>
          <a:p>
            <a:r>
              <a:rPr lang="en-US"/>
              <a:t>Then Channel route each resulting channel</a:t>
            </a:r>
          </a:p>
        </p:txBody>
      </p:sp>
      <p:grpSp>
        <p:nvGrpSpPr>
          <p:cNvPr id="166916" name="Group 4"/>
          <p:cNvGrpSpPr>
            <a:grpSpLocks/>
          </p:cNvGrpSpPr>
          <p:nvPr/>
        </p:nvGrpSpPr>
        <p:grpSpPr bwMode="auto">
          <a:xfrm>
            <a:off x="3886200" y="2209800"/>
            <a:ext cx="5029200" cy="3962400"/>
            <a:chOff x="2448" y="1392"/>
            <a:chExt cx="3168" cy="2496"/>
          </a:xfrm>
        </p:grpSpPr>
        <p:sp>
          <p:nvSpPr>
            <p:cNvPr id="166917" name="Rectangle 5"/>
            <p:cNvSpPr>
              <a:spLocks noChangeArrowheads="1"/>
            </p:cNvSpPr>
            <p:nvPr/>
          </p:nvSpPr>
          <p:spPr bwMode="auto">
            <a:xfrm>
              <a:off x="3552" y="2976"/>
              <a:ext cx="2064" cy="336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918" name="Rectangle 6"/>
            <p:cNvSpPr>
              <a:spLocks noChangeArrowheads="1"/>
            </p:cNvSpPr>
            <p:nvPr/>
          </p:nvSpPr>
          <p:spPr bwMode="auto">
            <a:xfrm>
              <a:off x="3888" y="1392"/>
              <a:ext cx="192" cy="21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6919" name="Group 7"/>
            <p:cNvGrpSpPr>
              <a:grpSpLocks/>
            </p:cNvGrpSpPr>
            <p:nvPr/>
          </p:nvGrpSpPr>
          <p:grpSpPr bwMode="auto">
            <a:xfrm>
              <a:off x="3600" y="1440"/>
              <a:ext cx="1968" cy="2016"/>
              <a:chOff x="1344" y="960"/>
              <a:chExt cx="3072" cy="3072"/>
            </a:xfrm>
          </p:grpSpPr>
          <p:grpSp>
            <p:nvGrpSpPr>
              <p:cNvPr id="166920" name="Group 8"/>
              <p:cNvGrpSpPr>
                <a:grpSpLocks/>
              </p:cNvGrpSpPr>
              <p:nvPr/>
            </p:nvGrpSpPr>
            <p:grpSpPr bwMode="auto">
              <a:xfrm>
                <a:off x="1440" y="1008"/>
                <a:ext cx="2880" cy="3024"/>
                <a:chOff x="1248" y="1296"/>
                <a:chExt cx="2880" cy="3024"/>
              </a:xfrm>
            </p:grpSpPr>
            <p:grpSp>
              <p:nvGrpSpPr>
                <p:cNvPr id="166921" name="Group 9"/>
                <p:cNvGrpSpPr>
                  <a:grpSpLocks/>
                </p:cNvGrpSpPr>
                <p:nvPr/>
              </p:nvGrpSpPr>
              <p:grpSpPr bwMode="auto">
                <a:xfrm>
                  <a:off x="1248" y="1296"/>
                  <a:ext cx="2880" cy="336"/>
                  <a:chOff x="1248" y="1296"/>
                  <a:chExt cx="2880" cy="336"/>
                </a:xfrm>
              </p:grpSpPr>
              <p:sp>
                <p:nvSpPr>
                  <p:cNvPr id="16692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23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2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2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2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6927" name="Group 15"/>
                <p:cNvGrpSpPr>
                  <a:grpSpLocks/>
                </p:cNvGrpSpPr>
                <p:nvPr/>
              </p:nvGrpSpPr>
              <p:grpSpPr bwMode="auto">
                <a:xfrm>
                  <a:off x="1248" y="1968"/>
                  <a:ext cx="2880" cy="336"/>
                  <a:chOff x="1248" y="1296"/>
                  <a:chExt cx="2880" cy="336"/>
                </a:xfrm>
              </p:grpSpPr>
              <p:sp>
                <p:nvSpPr>
                  <p:cNvPr id="166928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29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30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31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32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6933" name="Group 21"/>
                <p:cNvGrpSpPr>
                  <a:grpSpLocks/>
                </p:cNvGrpSpPr>
                <p:nvPr/>
              </p:nvGrpSpPr>
              <p:grpSpPr bwMode="auto">
                <a:xfrm>
                  <a:off x="1248" y="2640"/>
                  <a:ext cx="2880" cy="336"/>
                  <a:chOff x="1248" y="1296"/>
                  <a:chExt cx="2880" cy="336"/>
                </a:xfrm>
              </p:grpSpPr>
              <p:sp>
                <p:nvSpPr>
                  <p:cNvPr id="166934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35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36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37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38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6939" name="Group 27"/>
                <p:cNvGrpSpPr>
                  <a:grpSpLocks/>
                </p:cNvGrpSpPr>
                <p:nvPr/>
              </p:nvGrpSpPr>
              <p:grpSpPr bwMode="auto">
                <a:xfrm>
                  <a:off x="1248" y="3312"/>
                  <a:ext cx="2880" cy="336"/>
                  <a:chOff x="1248" y="1296"/>
                  <a:chExt cx="2880" cy="336"/>
                </a:xfrm>
              </p:grpSpPr>
              <p:sp>
                <p:nvSpPr>
                  <p:cNvPr id="166940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41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42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43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44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6945" name="Group 33"/>
                <p:cNvGrpSpPr>
                  <a:grpSpLocks/>
                </p:cNvGrpSpPr>
                <p:nvPr/>
              </p:nvGrpSpPr>
              <p:grpSpPr bwMode="auto">
                <a:xfrm>
                  <a:off x="1248" y="3984"/>
                  <a:ext cx="2880" cy="336"/>
                  <a:chOff x="1248" y="1296"/>
                  <a:chExt cx="2880" cy="336"/>
                </a:xfrm>
              </p:grpSpPr>
              <p:sp>
                <p:nvSpPr>
                  <p:cNvPr id="166946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47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48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49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66950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296"/>
                    <a:ext cx="384" cy="336"/>
                  </a:xfrm>
                  <a:prstGeom prst="rect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66951" name="Group 39"/>
              <p:cNvGrpSpPr>
                <a:grpSpLocks/>
              </p:cNvGrpSpPr>
              <p:nvPr/>
            </p:nvGrpSpPr>
            <p:grpSpPr bwMode="auto">
              <a:xfrm>
                <a:off x="1872" y="960"/>
                <a:ext cx="144" cy="3072"/>
                <a:chOff x="1872" y="960"/>
                <a:chExt cx="144" cy="3072"/>
              </a:xfrm>
            </p:grpSpPr>
            <p:sp>
              <p:nvSpPr>
                <p:cNvPr id="166952" name="Line 40"/>
                <p:cNvSpPr>
                  <a:spLocks noChangeShapeType="1"/>
                </p:cNvSpPr>
                <p:nvPr/>
              </p:nvSpPr>
              <p:spPr bwMode="auto">
                <a:xfrm>
                  <a:off x="1872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53" name="Line 41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54" name="Line 42"/>
                <p:cNvSpPr>
                  <a:spLocks noChangeShapeType="1"/>
                </p:cNvSpPr>
                <p:nvPr/>
              </p:nvSpPr>
              <p:spPr bwMode="auto">
                <a:xfrm>
                  <a:off x="1968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55" name="Line 43"/>
                <p:cNvSpPr>
                  <a:spLocks noChangeShapeType="1"/>
                </p:cNvSpPr>
                <p:nvPr/>
              </p:nvSpPr>
              <p:spPr bwMode="auto">
                <a:xfrm>
                  <a:off x="2016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6956" name="Group 44"/>
              <p:cNvGrpSpPr>
                <a:grpSpLocks/>
              </p:cNvGrpSpPr>
              <p:nvPr/>
            </p:nvGrpSpPr>
            <p:grpSpPr bwMode="auto">
              <a:xfrm>
                <a:off x="2496" y="960"/>
                <a:ext cx="144" cy="3072"/>
                <a:chOff x="1872" y="960"/>
                <a:chExt cx="144" cy="3072"/>
              </a:xfrm>
            </p:grpSpPr>
            <p:sp>
              <p:nvSpPr>
                <p:cNvPr id="166957" name="Line 45"/>
                <p:cNvSpPr>
                  <a:spLocks noChangeShapeType="1"/>
                </p:cNvSpPr>
                <p:nvPr/>
              </p:nvSpPr>
              <p:spPr bwMode="auto">
                <a:xfrm>
                  <a:off x="1872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58" name="Line 46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59" name="Line 47"/>
                <p:cNvSpPr>
                  <a:spLocks noChangeShapeType="1"/>
                </p:cNvSpPr>
                <p:nvPr/>
              </p:nvSpPr>
              <p:spPr bwMode="auto">
                <a:xfrm>
                  <a:off x="1968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60" name="Line 48"/>
                <p:cNvSpPr>
                  <a:spLocks noChangeShapeType="1"/>
                </p:cNvSpPr>
                <p:nvPr/>
              </p:nvSpPr>
              <p:spPr bwMode="auto">
                <a:xfrm>
                  <a:off x="2016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6961" name="Group 49"/>
              <p:cNvGrpSpPr>
                <a:grpSpLocks/>
              </p:cNvGrpSpPr>
              <p:nvPr/>
            </p:nvGrpSpPr>
            <p:grpSpPr bwMode="auto">
              <a:xfrm>
                <a:off x="3120" y="960"/>
                <a:ext cx="144" cy="3072"/>
                <a:chOff x="1872" y="960"/>
                <a:chExt cx="144" cy="3072"/>
              </a:xfrm>
            </p:grpSpPr>
            <p:sp>
              <p:nvSpPr>
                <p:cNvPr id="166962" name="Line 50"/>
                <p:cNvSpPr>
                  <a:spLocks noChangeShapeType="1"/>
                </p:cNvSpPr>
                <p:nvPr/>
              </p:nvSpPr>
              <p:spPr bwMode="auto">
                <a:xfrm>
                  <a:off x="1872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63" name="Line 51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64" name="Line 52"/>
                <p:cNvSpPr>
                  <a:spLocks noChangeShapeType="1"/>
                </p:cNvSpPr>
                <p:nvPr/>
              </p:nvSpPr>
              <p:spPr bwMode="auto">
                <a:xfrm>
                  <a:off x="1968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65" name="Line 53"/>
                <p:cNvSpPr>
                  <a:spLocks noChangeShapeType="1"/>
                </p:cNvSpPr>
                <p:nvPr/>
              </p:nvSpPr>
              <p:spPr bwMode="auto">
                <a:xfrm>
                  <a:off x="2016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6966" name="Group 54"/>
              <p:cNvGrpSpPr>
                <a:grpSpLocks/>
              </p:cNvGrpSpPr>
              <p:nvPr/>
            </p:nvGrpSpPr>
            <p:grpSpPr bwMode="auto">
              <a:xfrm>
                <a:off x="3744" y="960"/>
                <a:ext cx="144" cy="3072"/>
                <a:chOff x="1872" y="960"/>
                <a:chExt cx="144" cy="3072"/>
              </a:xfrm>
            </p:grpSpPr>
            <p:sp>
              <p:nvSpPr>
                <p:cNvPr id="166967" name="Line 55"/>
                <p:cNvSpPr>
                  <a:spLocks noChangeShapeType="1"/>
                </p:cNvSpPr>
                <p:nvPr/>
              </p:nvSpPr>
              <p:spPr bwMode="auto">
                <a:xfrm>
                  <a:off x="1872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68" name="Line 56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69" name="Line 57"/>
                <p:cNvSpPr>
                  <a:spLocks noChangeShapeType="1"/>
                </p:cNvSpPr>
                <p:nvPr/>
              </p:nvSpPr>
              <p:spPr bwMode="auto">
                <a:xfrm>
                  <a:off x="1968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70" name="Line 58"/>
                <p:cNvSpPr>
                  <a:spLocks noChangeShapeType="1"/>
                </p:cNvSpPr>
                <p:nvPr/>
              </p:nvSpPr>
              <p:spPr bwMode="auto">
                <a:xfrm>
                  <a:off x="2016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6971" name="Group 59"/>
              <p:cNvGrpSpPr>
                <a:grpSpLocks/>
              </p:cNvGrpSpPr>
              <p:nvPr/>
            </p:nvGrpSpPr>
            <p:grpSpPr bwMode="auto">
              <a:xfrm rot="-5400000">
                <a:off x="2808" y="1992"/>
                <a:ext cx="144" cy="3072"/>
                <a:chOff x="1872" y="960"/>
                <a:chExt cx="144" cy="3072"/>
              </a:xfrm>
            </p:grpSpPr>
            <p:sp>
              <p:nvSpPr>
                <p:cNvPr id="166972" name="Line 60"/>
                <p:cNvSpPr>
                  <a:spLocks noChangeShapeType="1"/>
                </p:cNvSpPr>
                <p:nvPr/>
              </p:nvSpPr>
              <p:spPr bwMode="auto">
                <a:xfrm>
                  <a:off x="1872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73" name="Line 61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74" name="Line 62"/>
                <p:cNvSpPr>
                  <a:spLocks noChangeShapeType="1"/>
                </p:cNvSpPr>
                <p:nvPr/>
              </p:nvSpPr>
              <p:spPr bwMode="auto">
                <a:xfrm>
                  <a:off x="1968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75" name="Line 63"/>
                <p:cNvSpPr>
                  <a:spLocks noChangeShapeType="1"/>
                </p:cNvSpPr>
                <p:nvPr/>
              </p:nvSpPr>
              <p:spPr bwMode="auto">
                <a:xfrm>
                  <a:off x="2016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6976" name="Group 64"/>
              <p:cNvGrpSpPr>
                <a:grpSpLocks/>
              </p:cNvGrpSpPr>
              <p:nvPr/>
            </p:nvGrpSpPr>
            <p:grpSpPr bwMode="auto">
              <a:xfrm rot="-5400000">
                <a:off x="2808" y="1320"/>
                <a:ext cx="144" cy="3072"/>
                <a:chOff x="1872" y="960"/>
                <a:chExt cx="144" cy="3072"/>
              </a:xfrm>
            </p:grpSpPr>
            <p:sp>
              <p:nvSpPr>
                <p:cNvPr id="166977" name="Line 65"/>
                <p:cNvSpPr>
                  <a:spLocks noChangeShapeType="1"/>
                </p:cNvSpPr>
                <p:nvPr/>
              </p:nvSpPr>
              <p:spPr bwMode="auto">
                <a:xfrm>
                  <a:off x="1872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78" name="Line 66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79" name="Line 67"/>
                <p:cNvSpPr>
                  <a:spLocks noChangeShapeType="1"/>
                </p:cNvSpPr>
                <p:nvPr/>
              </p:nvSpPr>
              <p:spPr bwMode="auto">
                <a:xfrm>
                  <a:off x="1968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80" name="Line 68"/>
                <p:cNvSpPr>
                  <a:spLocks noChangeShapeType="1"/>
                </p:cNvSpPr>
                <p:nvPr/>
              </p:nvSpPr>
              <p:spPr bwMode="auto">
                <a:xfrm>
                  <a:off x="2016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6981" name="Group 69"/>
              <p:cNvGrpSpPr>
                <a:grpSpLocks/>
              </p:cNvGrpSpPr>
              <p:nvPr/>
            </p:nvGrpSpPr>
            <p:grpSpPr bwMode="auto">
              <a:xfrm rot="-5400000">
                <a:off x="2808" y="648"/>
                <a:ext cx="144" cy="3072"/>
                <a:chOff x="1872" y="960"/>
                <a:chExt cx="144" cy="3072"/>
              </a:xfrm>
            </p:grpSpPr>
            <p:sp>
              <p:nvSpPr>
                <p:cNvPr id="166982" name="Line 70"/>
                <p:cNvSpPr>
                  <a:spLocks noChangeShapeType="1"/>
                </p:cNvSpPr>
                <p:nvPr/>
              </p:nvSpPr>
              <p:spPr bwMode="auto">
                <a:xfrm>
                  <a:off x="1872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83" name="Line 71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84" name="Line 72"/>
                <p:cNvSpPr>
                  <a:spLocks noChangeShapeType="1"/>
                </p:cNvSpPr>
                <p:nvPr/>
              </p:nvSpPr>
              <p:spPr bwMode="auto">
                <a:xfrm>
                  <a:off x="1968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85" name="Line 73"/>
                <p:cNvSpPr>
                  <a:spLocks noChangeShapeType="1"/>
                </p:cNvSpPr>
                <p:nvPr/>
              </p:nvSpPr>
              <p:spPr bwMode="auto">
                <a:xfrm>
                  <a:off x="2016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6986" name="Group 74"/>
              <p:cNvGrpSpPr>
                <a:grpSpLocks/>
              </p:cNvGrpSpPr>
              <p:nvPr/>
            </p:nvGrpSpPr>
            <p:grpSpPr bwMode="auto">
              <a:xfrm rot="-5400000">
                <a:off x="2808" y="-24"/>
                <a:ext cx="144" cy="3072"/>
                <a:chOff x="1872" y="960"/>
                <a:chExt cx="144" cy="3072"/>
              </a:xfrm>
            </p:grpSpPr>
            <p:sp>
              <p:nvSpPr>
                <p:cNvPr id="166987" name="Line 75"/>
                <p:cNvSpPr>
                  <a:spLocks noChangeShapeType="1"/>
                </p:cNvSpPr>
                <p:nvPr/>
              </p:nvSpPr>
              <p:spPr bwMode="auto">
                <a:xfrm>
                  <a:off x="1872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88" name="Line 76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89" name="Line 77"/>
                <p:cNvSpPr>
                  <a:spLocks noChangeShapeType="1"/>
                </p:cNvSpPr>
                <p:nvPr/>
              </p:nvSpPr>
              <p:spPr bwMode="auto">
                <a:xfrm>
                  <a:off x="1968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990" name="Line 78"/>
                <p:cNvSpPr>
                  <a:spLocks noChangeShapeType="1"/>
                </p:cNvSpPr>
                <p:nvPr/>
              </p:nvSpPr>
              <p:spPr bwMode="auto">
                <a:xfrm>
                  <a:off x="2016" y="960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66991" name="Text Box 79"/>
            <p:cNvSpPr txBox="1">
              <a:spLocks noChangeArrowheads="1"/>
            </p:cNvSpPr>
            <p:nvPr/>
          </p:nvSpPr>
          <p:spPr bwMode="auto">
            <a:xfrm>
              <a:off x="3600" y="3600"/>
              <a:ext cx="15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</a:rPr>
                <a:t>Vertical Channel</a:t>
              </a:r>
            </a:p>
          </p:txBody>
        </p:sp>
        <p:sp>
          <p:nvSpPr>
            <p:cNvPr id="166992" name="Text Box 80"/>
            <p:cNvSpPr txBox="1">
              <a:spLocks noChangeArrowheads="1"/>
            </p:cNvSpPr>
            <p:nvPr/>
          </p:nvSpPr>
          <p:spPr bwMode="auto">
            <a:xfrm>
              <a:off x="2448" y="2928"/>
              <a:ext cx="98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</a:rPr>
                <a:t>Horizontal</a:t>
              </a:r>
            </a:p>
            <a:p>
              <a:r>
                <a:rPr lang="en-US">
                  <a:latin typeface="Arial" charset="0"/>
                </a:rPr>
                <a:t>Channel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55A1-0B67-1D43-A008-A38DBF7D5C5F}" type="slidenum">
              <a:rPr lang="en-US"/>
              <a:pPr/>
              <a:t>24</a:t>
            </a:fld>
            <a:endParaRPr lang="en-US"/>
          </a:p>
        </p:txBody>
      </p:sp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4191000" y="3200400"/>
            <a:ext cx="38100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Std.Cell </a:t>
            </a:r>
            <a:r>
              <a:rPr lang="en-US">
                <a:sym typeface="Wingdings" charset="2"/>
              </a:rPr>
              <a:t> Channel Route</a:t>
            </a:r>
            <a:endParaRPr lang="en-US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048000" cy="4114800"/>
          </a:xfrm>
        </p:spPr>
        <p:txBody>
          <a:bodyPr/>
          <a:lstStyle/>
          <a:p>
            <a:r>
              <a:rPr lang="en-US"/>
              <a:t>Plan feed through</a:t>
            </a:r>
          </a:p>
          <a:p>
            <a:r>
              <a:rPr lang="en-US"/>
              <a:t>Channel route each row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4267200" y="39624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4724400" y="39624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486400" y="39624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5867400" y="3962400"/>
            <a:ext cx="1066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010400" y="39624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18" name="Rectangle 10"/>
          <p:cNvSpPr>
            <a:spLocks noChangeArrowheads="1"/>
          </p:cNvSpPr>
          <p:nvPr/>
        </p:nvSpPr>
        <p:spPr bwMode="auto">
          <a:xfrm>
            <a:off x="7391400" y="39624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4267200" y="38100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4267200" y="3657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>
            <a:off x="4267200" y="35052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4267200" y="27432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4724400" y="27432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105400" y="27432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5" name="Rectangle 17"/>
          <p:cNvSpPr>
            <a:spLocks noChangeArrowheads="1"/>
          </p:cNvSpPr>
          <p:nvPr/>
        </p:nvSpPr>
        <p:spPr bwMode="auto">
          <a:xfrm>
            <a:off x="5867400" y="27432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248400" y="27432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7" name="Rectangle 19"/>
          <p:cNvSpPr>
            <a:spLocks noChangeArrowheads="1"/>
          </p:cNvSpPr>
          <p:nvPr/>
        </p:nvSpPr>
        <p:spPr bwMode="auto">
          <a:xfrm>
            <a:off x="7010400" y="27432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7391400" y="27432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>
            <a:off x="4267200" y="2590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30" name="Line 22"/>
          <p:cNvSpPr>
            <a:spLocks noChangeShapeType="1"/>
          </p:cNvSpPr>
          <p:nvPr/>
        </p:nvSpPr>
        <p:spPr bwMode="auto">
          <a:xfrm>
            <a:off x="4267200" y="24384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31" name="Line 23"/>
          <p:cNvSpPr>
            <a:spLocks noChangeShapeType="1"/>
          </p:cNvSpPr>
          <p:nvPr/>
        </p:nvSpPr>
        <p:spPr bwMode="auto">
          <a:xfrm>
            <a:off x="4267200" y="22860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>
            <a:off x="4267200" y="213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33" name="Line 25"/>
          <p:cNvSpPr>
            <a:spLocks noChangeShapeType="1"/>
          </p:cNvSpPr>
          <p:nvPr/>
        </p:nvSpPr>
        <p:spPr bwMode="auto">
          <a:xfrm>
            <a:off x="4267200" y="19812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34" name="Rectangle 26"/>
          <p:cNvSpPr>
            <a:spLocks noChangeArrowheads="1"/>
          </p:cNvSpPr>
          <p:nvPr/>
        </p:nvSpPr>
        <p:spPr bwMode="auto">
          <a:xfrm>
            <a:off x="4267200" y="53340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35" name="Line 27"/>
          <p:cNvSpPr>
            <a:spLocks noChangeShapeType="1"/>
          </p:cNvSpPr>
          <p:nvPr/>
        </p:nvSpPr>
        <p:spPr bwMode="auto">
          <a:xfrm>
            <a:off x="4267200" y="47244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36" name="Line 28"/>
          <p:cNvSpPr>
            <a:spLocks noChangeShapeType="1"/>
          </p:cNvSpPr>
          <p:nvPr/>
        </p:nvSpPr>
        <p:spPr bwMode="auto">
          <a:xfrm>
            <a:off x="4267200" y="4876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37" name="Line 29"/>
          <p:cNvSpPr>
            <a:spLocks noChangeShapeType="1"/>
          </p:cNvSpPr>
          <p:nvPr/>
        </p:nvSpPr>
        <p:spPr bwMode="auto">
          <a:xfrm>
            <a:off x="4267200" y="50292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38" name="Line 30"/>
          <p:cNvSpPr>
            <a:spLocks noChangeShapeType="1"/>
          </p:cNvSpPr>
          <p:nvPr/>
        </p:nvSpPr>
        <p:spPr bwMode="auto">
          <a:xfrm>
            <a:off x="4267200" y="5181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5029200" y="53340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40" name="Rectangle 32"/>
          <p:cNvSpPr>
            <a:spLocks noChangeArrowheads="1"/>
          </p:cNvSpPr>
          <p:nvPr/>
        </p:nvSpPr>
        <p:spPr bwMode="auto">
          <a:xfrm>
            <a:off x="6019800" y="53340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41" name="Rectangle 33"/>
          <p:cNvSpPr>
            <a:spLocks noChangeArrowheads="1"/>
          </p:cNvSpPr>
          <p:nvPr/>
        </p:nvSpPr>
        <p:spPr bwMode="auto">
          <a:xfrm>
            <a:off x="6400800" y="5334000"/>
            <a:ext cx="1066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42" name="Rectangle 34"/>
          <p:cNvSpPr>
            <a:spLocks noChangeArrowheads="1"/>
          </p:cNvSpPr>
          <p:nvPr/>
        </p:nvSpPr>
        <p:spPr bwMode="auto">
          <a:xfrm>
            <a:off x="7543800" y="5334000"/>
            <a:ext cx="304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1043" name="Rectangle 35"/>
          <p:cNvSpPr>
            <a:spLocks noChangeArrowheads="1"/>
          </p:cNvSpPr>
          <p:nvPr/>
        </p:nvSpPr>
        <p:spPr bwMode="auto">
          <a:xfrm>
            <a:off x="5791200" y="5334000"/>
            <a:ext cx="152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44" name="Line 36"/>
          <p:cNvSpPr>
            <a:spLocks noChangeShapeType="1"/>
          </p:cNvSpPr>
          <p:nvPr/>
        </p:nvSpPr>
        <p:spPr bwMode="auto">
          <a:xfrm>
            <a:off x="48768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45" name="Line 37"/>
          <p:cNvSpPr>
            <a:spLocks noChangeShapeType="1"/>
          </p:cNvSpPr>
          <p:nvPr/>
        </p:nvSpPr>
        <p:spPr bwMode="auto">
          <a:xfrm>
            <a:off x="52578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46" name="Line 38"/>
          <p:cNvSpPr>
            <a:spLocks noChangeShapeType="1"/>
          </p:cNvSpPr>
          <p:nvPr/>
        </p:nvSpPr>
        <p:spPr bwMode="auto">
          <a:xfrm>
            <a:off x="56388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47" name="Line 39"/>
          <p:cNvSpPr>
            <a:spLocks noChangeShapeType="1"/>
          </p:cNvSpPr>
          <p:nvPr/>
        </p:nvSpPr>
        <p:spPr bwMode="auto">
          <a:xfrm>
            <a:off x="60198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48" name="Line 40"/>
          <p:cNvSpPr>
            <a:spLocks noChangeShapeType="1"/>
          </p:cNvSpPr>
          <p:nvPr/>
        </p:nvSpPr>
        <p:spPr bwMode="auto">
          <a:xfrm>
            <a:off x="67056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49" name="Line 41"/>
          <p:cNvSpPr>
            <a:spLocks noChangeShapeType="1"/>
          </p:cNvSpPr>
          <p:nvPr/>
        </p:nvSpPr>
        <p:spPr bwMode="auto">
          <a:xfrm>
            <a:off x="76200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50" name="Line 42"/>
          <p:cNvSpPr>
            <a:spLocks noChangeShapeType="1"/>
          </p:cNvSpPr>
          <p:nvPr/>
        </p:nvSpPr>
        <p:spPr bwMode="auto">
          <a:xfrm>
            <a:off x="65532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51" name="Line 43"/>
          <p:cNvSpPr>
            <a:spLocks noChangeShapeType="1"/>
          </p:cNvSpPr>
          <p:nvPr/>
        </p:nvSpPr>
        <p:spPr bwMode="auto">
          <a:xfrm>
            <a:off x="67818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52" name="Line 44"/>
          <p:cNvSpPr>
            <a:spLocks noChangeShapeType="1"/>
          </p:cNvSpPr>
          <p:nvPr/>
        </p:nvSpPr>
        <p:spPr bwMode="auto">
          <a:xfrm>
            <a:off x="72390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53" name="Line 45"/>
          <p:cNvSpPr>
            <a:spLocks noChangeShapeType="1"/>
          </p:cNvSpPr>
          <p:nvPr/>
        </p:nvSpPr>
        <p:spPr bwMode="auto">
          <a:xfrm>
            <a:off x="76962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54" name="Line 46"/>
          <p:cNvSpPr>
            <a:spLocks noChangeShapeType="1"/>
          </p:cNvSpPr>
          <p:nvPr/>
        </p:nvSpPr>
        <p:spPr bwMode="auto">
          <a:xfrm>
            <a:off x="58674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55" name="Line 47"/>
          <p:cNvSpPr>
            <a:spLocks noChangeShapeType="1"/>
          </p:cNvSpPr>
          <p:nvPr/>
        </p:nvSpPr>
        <p:spPr bwMode="auto">
          <a:xfrm>
            <a:off x="44196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56" name="Line 48"/>
          <p:cNvSpPr>
            <a:spLocks noChangeShapeType="1"/>
          </p:cNvSpPr>
          <p:nvPr/>
        </p:nvSpPr>
        <p:spPr bwMode="auto">
          <a:xfrm>
            <a:off x="48006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57" name="Line 49"/>
          <p:cNvSpPr>
            <a:spLocks noChangeShapeType="1"/>
          </p:cNvSpPr>
          <p:nvPr/>
        </p:nvSpPr>
        <p:spPr bwMode="auto">
          <a:xfrm>
            <a:off x="52578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58" name="Line 50"/>
          <p:cNvSpPr>
            <a:spLocks noChangeShapeType="1"/>
          </p:cNvSpPr>
          <p:nvPr/>
        </p:nvSpPr>
        <p:spPr bwMode="auto">
          <a:xfrm>
            <a:off x="5562600" y="53340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59" name="Line 51"/>
          <p:cNvSpPr>
            <a:spLocks noChangeShapeType="1"/>
          </p:cNvSpPr>
          <p:nvPr/>
        </p:nvSpPr>
        <p:spPr bwMode="auto">
          <a:xfrm>
            <a:off x="4419600" y="39624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60" name="Line 52"/>
          <p:cNvSpPr>
            <a:spLocks noChangeShapeType="1"/>
          </p:cNvSpPr>
          <p:nvPr/>
        </p:nvSpPr>
        <p:spPr bwMode="auto">
          <a:xfrm>
            <a:off x="4495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61" name="Line 53"/>
          <p:cNvSpPr>
            <a:spLocks noChangeShapeType="1"/>
          </p:cNvSpPr>
          <p:nvPr/>
        </p:nvSpPr>
        <p:spPr bwMode="auto">
          <a:xfrm>
            <a:off x="49530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62" name="Line 54"/>
          <p:cNvSpPr>
            <a:spLocks noChangeShapeType="1"/>
          </p:cNvSpPr>
          <p:nvPr/>
        </p:nvSpPr>
        <p:spPr bwMode="auto">
          <a:xfrm>
            <a:off x="51816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63" name="Line 55"/>
          <p:cNvSpPr>
            <a:spLocks noChangeShapeType="1"/>
          </p:cNvSpPr>
          <p:nvPr/>
        </p:nvSpPr>
        <p:spPr bwMode="auto">
          <a:xfrm>
            <a:off x="54102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64" name="Line 56"/>
          <p:cNvSpPr>
            <a:spLocks noChangeShapeType="1"/>
          </p:cNvSpPr>
          <p:nvPr/>
        </p:nvSpPr>
        <p:spPr bwMode="auto">
          <a:xfrm>
            <a:off x="5638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65" name="Line 57"/>
          <p:cNvSpPr>
            <a:spLocks noChangeShapeType="1"/>
          </p:cNvSpPr>
          <p:nvPr/>
        </p:nvSpPr>
        <p:spPr bwMode="auto">
          <a:xfrm>
            <a:off x="6019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66" name="Line 58"/>
          <p:cNvSpPr>
            <a:spLocks noChangeShapeType="1"/>
          </p:cNvSpPr>
          <p:nvPr/>
        </p:nvSpPr>
        <p:spPr bwMode="auto">
          <a:xfrm>
            <a:off x="6400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67" name="Line 59"/>
          <p:cNvSpPr>
            <a:spLocks noChangeShapeType="1"/>
          </p:cNvSpPr>
          <p:nvPr/>
        </p:nvSpPr>
        <p:spPr bwMode="auto">
          <a:xfrm>
            <a:off x="6781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68" name="Line 60"/>
          <p:cNvSpPr>
            <a:spLocks noChangeShapeType="1"/>
          </p:cNvSpPr>
          <p:nvPr/>
        </p:nvSpPr>
        <p:spPr bwMode="auto">
          <a:xfrm>
            <a:off x="7162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069" name="Line 61"/>
          <p:cNvSpPr>
            <a:spLocks noChangeShapeType="1"/>
          </p:cNvSpPr>
          <p:nvPr/>
        </p:nvSpPr>
        <p:spPr bwMode="auto">
          <a:xfrm>
            <a:off x="7543800" y="2743200"/>
            <a:ext cx="0" cy="6096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35FF0-603D-1542-83CF-15E5CE874527}" type="slidenum">
              <a:rPr lang="en-US"/>
              <a:pPr/>
              <a:t>25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Channel Routing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19400"/>
          </a:xfrm>
        </p:spPr>
        <p:txBody>
          <a:bodyPr/>
          <a:lstStyle/>
          <a:p>
            <a:r>
              <a:rPr lang="en-US" sz="2800" dirty="0"/>
              <a:t>Key </a:t>
            </a:r>
            <a:r>
              <a:rPr lang="en-US" sz="2800" dirty="0" err="1"/>
              <a:t>subproblem</a:t>
            </a:r>
            <a:r>
              <a:rPr lang="en-US" sz="2800" dirty="0"/>
              <a:t> in all variants</a:t>
            </a:r>
          </a:p>
          <a:p>
            <a:r>
              <a:rPr lang="en-US" sz="2800" dirty="0" smtClean="0"/>
              <a:t>Pseudo </a:t>
            </a:r>
            <a:r>
              <a:rPr lang="en-US" sz="2800" dirty="0"/>
              <a:t>1D problem</a:t>
            </a:r>
          </a:p>
          <a:p>
            <a:r>
              <a:rPr lang="en-US" sz="2800" b="1" dirty="0"/>
              <a:t>Given</a:t>
            </a:r>
            <a:r>
              <a:rPr lang="en-US" sz="2800" dirty="0"/>
              <a:t>: set of terminals on one or both sides of channel</a:t>
            </a:r>
          </a:p>
          <a:p>
            <a:r>
              <a:rPr lang="en-US" sz="2800" dirty="0"/>
              <a:t>Assign to tracks to minimize channel width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038600" y="4724400"/>
            <a:ext cx="2835275" cy="1939925"/>
            <a:chOff x="4038600" y="4724400"/>
            <a:chExt cx="2835275" cy="1939925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4191000" y="4724400"/>
              <a:ext cx="609600" cy="533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5029200" y="4724400"/>
              <a:ext cx="609600" cy="533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5943600" y="4724400"/>
              <a:ext cx="609600" cy="533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284" name="Group 20"/>
            <p:cNvGrpSpPr>
              <a:grpSpLocks/>
            </p:cNvGrpSpPr>
            <p:nvPr/>
          </p:nvGrpSpPr>
          <p:grpSpPr bwMode="auto">
            <a:xfrm>
              <a:off x="4191000" y="5715000"/>
              <a:ext cx="2682875" cy="949325"/>
              <a:chOff x="2630" y="3338"/>
              <a:chExt cx="1690" cy="598"/>
            </a:xfrm>
          </p:grpSpPr>
          <p:sp>
            <p:nvSpPr>
              <p:cNvPr id="11274" name="Rectangle 10"/>
              <p:cNvSpPr>
                <a:spLocks noChangeArrowheads="1"/>
              </p:cNvSpPr>
              <p:nvPr/>
            </p:nvSpPr>
            <p:spPr bwMode="auto">
              <a:xfrm>
                <a:off x="2640" y="3600"/>
                <a:ext cx="384" cy="33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3168" y="3600"/>
                <a:ext cx="384" cy="33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3744" y="3600"/>
                <a:ext cx="384" cy="33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3" name="Text Box 19"/>
              <p:cNvSpPr txBox="1">
                <a:spLocks noChangeArrowheads="1"/>
              </p:cNvSpPr>
              <p:nvPr/>
            </p:nvSpPr>
            <p:spPr bwMode="auto">
              <a:xfrm>
                <a:off x="2630" y="3338"/>
                <a:ext cx="169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A C    C D E  E M F</a:t>
                </a:r>
              </a:p>
            </p:txBody>
          </p:sp>
        </p:grpSp>
        <p:sp>
          <p:nvSpPr>
            <p:cNvPr id="11285" name="Text Box 21"/>
            <p:cNvSpPr txBox="1">
              <a:spLocks noChangeArrowheads="1"/>
            </p:cNvSpPr>
            <p:nvPr/>
          </p:nvSpPr>
          <p:spPr bwMode="auto">
            <a:xfrm>
              <a:off x="4038600" y="5257800"/>
              <a:ext cx="25320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K L M C M N N 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0" y="6477000"/>
            <a:ext cx="3962400" cy="381000"/>
          </a:xfrm>
          <a:noFill/>
        </p:spPr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Standard Cell Area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1676400" y="2133600"/>
            <a:ext cx="1066800" cy="144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nand3</a:t>
            </a:r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914400" y="3810000"/>
            <a:ext cx="6096000" cy="1143000"/>
            <a:chOff x="720" y="2400"/>
            <a:chExt cx="3456" cy="720"/>
          </a:xfrm>
        </p:grpSpPr>
        <p:sp>
          <p:nvSpPr>
            <p:cNvPr id="45075" name="Line 9"/>
            <p:cNvSpPr>
              <a:spLocks noChangeShapeType="1"/>
            </p:cNvSpPr>
            <p:nvPr/>
          </p:nvSpPr>
          <p:spPr bwMode="auto">
            <a:xfrm>
              <a:off x="720" y="2544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6" name="Line 10"/>
            <p:cNvSpPr>
              <a:spLocks noChangeShapeType="1"/>
            </p:cNvSpPr>
            <p:nvPr/>
          </p:nvSpPr>
          <p:spPr bwMode="auto">
            <a:xfrm>
              <a:off x="720" y="2400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7" name="Line 11"/>
            <p:cNvSpPr>
              <a:spLocks noChangeShapeType="1"/>
            </p:cNvSpPr>
            <p:nvPr/>
          </p:nvSpPr>
          <p:spPr bwMode="auto">
            <a:xfrm>
              <a:off x="720" y="2688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8" name="Line 12"/>
            <p:cNvSpPr>
              <a:spLocks noChangeShapeType="1"/>
            </p:cNvSpPr>
            <p:nvPr/>
          </p:nvSpPr>
          <p:spPr bwMode="auto">
            <a:xfrm>
              <a:off x="720" y="2832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9" name="Line 13"/>
            <p:cNvSpPr>
              <a:spLocks noChangeShapeType="1"/>
            </p:cNvSpPr>
            <p:nvPr/>
          </p:nvSpPr>
          <p:spPr bwMode="auto">
            <a:xfrm>
              <a:off x="720" y="2976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80" name="Line 14"/>
            <p:cNvSpPr>
              <a:spLocks noChangeShapeType="1"/>
            </p:cNvSpPr>
            <p:nvPr/>
          </p:nvSpPr>
          <p:spPr bwMode="auto">
            <a:xfrm>
              <a:off x="720" y="3120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63" name="Line 16"/>
          <p:cNvSpPr>
            <a:spLocks noChangeShapeType="1"/>
          </p:cNvSpPr>
          <p:nvPr/>
        </p:nvSpPr>
        <p:spPr bwMode="auto">
          <a:xfrm>
            <a:off x="6934200" y="21336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Line 17"/>
          <p:cNvSpPr>
            <a:spLocks noChangeShapeType="1"/>
          </p:cNvSpPr>
          <p:nvPr/>
        </p:nvSpPr>
        <p:spPr bwMode="auto">
          <a:xfrm>
            <a:off x="7162800" y="3657600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Text Box 18"/>
          <p:cNvSpPr txBox="1">
            <a:spLocks noChangeArrowheads="1"/>
          </p:cNvSpPr>
          <p:nvPr/>
        </p:nvSpPr>
        <p:spPr bwMode="auto">
          <a:xfrm>
            <a:off x="7375525" y="2098675"/>
            <a:ext cx="1208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All cells</a:t>
            </a:r>
          </a:p>
          <a:p>
            <a:r>
              <a:rPr lang="en-US"/>
              <a:t>uniform</a:t>
            </a:r>
          </a:p>
          <a:p>
            <a:r>
              <a:rPr lang="en-US"/>
              <a:t>height</a:t>
            </a:r>
          </a:p>
        </p:txBody>
      </p:sp>
      <p:sp>
        <p:nvSpPr>
          <p:cNvPr id="45066" name="Text Box 19"/>
          <p:cNvSpPr txBox="1">
            <a:spLocks noChangeArrowheads="1"/>
          </p:cNvSpPr>
          <p:nvPr/>
        </p:nvSpPr>
        <p:spPr bwMode="auto">
          <a:xfrm>
            <a:off x="7375525" y="3698875"/>
            <a:ext cx="1555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Width of</a:t>
            </a:r>
          </a:p>
          <a:p>
            <a:r>
              <a:rPr lang="en-US"/>
              <a:t>channel</a:t>
            </a:r>
          </a:p>
          <a:p>
            <a:r>
              <a:rPr lang="en-US"/>
              <a:t>determined</a:t>
            </a:r>
          </a:p>
          <a:p>
            <a:r>
              <a:rPr lang="en-US"/>
              <a:t>by routing</a:t>
            </a:r>
          </a:p>
        </p:txBody>
      </p:sp>
      <p:pic>
        <p:nvPicPr>
          <p:cNvPr id="45069" name="Picture 25" descr="inv1xmin_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133600"/>
            <a:ext cx="7588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0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21336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2" name="Rectangle 15"/>
          <p:cNvSpPr>
            <a:spLocks noChangeArrowheads="1"/>
          </p:cNvSpPr>
          <p:nvPr/>
        </p:nvSpPr>
        <p:spPr bwMode="auto">
          <a:xfrm>
            <a:off x="1676400" y="2057400"/>
            <a:ext cx="1295400" cy="3124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" name="Picture 25" descr="inv1xmin_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5029200"/>
            <a:ext cx="7588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21336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50292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50292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EC84A-81C9-E547-B94F-CD1F8B119DA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0" y="6477000"/>
            <a:ext cx="3962400" cy="381000"/>
          </a:xfrm>
          <a:noFill/>
        </p:spPr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Channel Abstraction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1676400" y="2133600"/>
            <a:ext cx="1066800" cy="144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nand3</a:t>
            </a:r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914400" y="3810000"/>
            <a:ext cx="6096000" cy="1143000"/>
            <a:chOff x="720" y="2400"/>
            <a:chExt cx="3456" cy="720"/>
          </a:xfrm>
        </p:grpSpPr>
        <p:sp>
          <p:nvSpPr>
            <p:cNvPr id="45075" name="Line 9"/>
            <p:cNvSpPr>
              <a:spLocks noChangeShapeType="1"/>
            </p:cNvSpPr>
            <p:nvPr/>
          </p:nvSpPr>
          <p:spPr bwMode="auto">
            <a:xfrm>
              <a:off x="720" y="2544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6" name="Line 10"/>
            <p:cNvSpPr>
              <a:spLocks noChangeShapeType="1"/>
            </p:cNvSpPr>
            <p:nvPr/>
          </p:nvSpPr>
          <p:spPr bwMode="auto">
            <a:xfrm>
              <a:off x="720" y="2400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7" name="Line 11"/>
            <p:cNvSpPr>
              <a:spLocks noChangeShapeType="1"/>
            </p:cNvSpPr>
            <p:nvPr/>
          </p:nvSpPr>
          <p:spPr bwMode="auto">
            <a:xfrm>
              <a:off x="720" y="2688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078" name="Line 12"/>
            <p:cNvSpPr>
              <a:spLocks noChangeShapeType="1"/>
            </p:cNvSpPr>
            <p:nvPr/>
          </p:nvSpPr>
          <p:spPr bwMode="auto">
            <a:xfrm>
              <a:off x="720" y="2832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9" name="Line 13"/>
            <p:cNvSpPr>
              <a:spLocks noChangeShapeType="1"/>
            </p:cNvSpPr>
            <p:nvPr/>
          </p:nvSpPr>
          <p:spPr bwMode="auto">
            <a:xfrm>
              <a:off x="720" y="2976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80" name="Line 14"/>
            <p:cNvSpPr>
              <a:spLocks noChangeShapeType="1"/>
            </p:cNvSpPr>
            <p:nvPr/>
          </p:nvSpPr>
          <p:spPr bwMode="auto">
            <a:xfrm>
              <a:off x="720" y="3120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63" name="Line 16"/>
          <p:cNvSpPr>
            <a:spLocks noChangeShapeType="1"/>
          </p:cNvSpPr>
          <p:nvPr/>
        </p:nvSpPr>
        <p:spPr bwMode="auto">
          <a:xfrm>
            <a:off x="6934200" y="21336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Line 17"/>
          <p:cNvSpPr>
            <a:spLocks noChangeShapeType="1"/>
          </p:cNvSpPr>
          <p:nvPr/>
        </p:nvSpPr>
        <p:spPr bwMode="auto">
          <a:xfrm>
            <a:off x="7162800" y="3657600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Text Box 18"/>
          <p:cNvSpPr txBox="1">
            <a:spLocks noChangeArrowheads="1"/>
          </p:cNvSpPr>
          <p:nvPr/>
        </p:nvSpPr>
        <p:spPr bwMode="auto">
          <a:xfrm>
            <a:off x="7375525" y="2098675"/>
            <a:ext cx="1208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All cells</a:t>
            </a:r>
          </a:p>
          <a:p>
            <a:r>
              <a:rPr lang="en-US"/>
              <a:t>uniform</a:t>
            </a:r>
          </a:p>
          <a:p>
            <a:r>
              <a:rPr lang="en-US"/>
              <a:t>height</a:t>
            </a:r>
          </a:p>
        </p:txBody>
      </p:sp>
      <p:sp>
        <p:nvSpPr>
          <p:cNvPr id="45066" name="Text Box 19"/>
          <p:cNvSpPr txBox="1">
            <a:spLocks noChangeArrowheads="1"/>
          </p:cNvSpPr>
          <p:nvPr/>
        </p:nvSpPr>
        <p:spPr bwMode="auto">
          <a:xfrm>
            <a:off x="7375525" y="3698875"/>
            <a:ext cx="1555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Width of</a:t>
            </a:r>
          </a:p>
          <a:p>
            <a:r>
              <a:rPr lang="en-US"/>
              <a:t>channel</a:t>
            </a:r>
          </a:p>
          <a:p>
            <a:r>
              <a:rPr lang="en-US"/>
              <a:t>determined</a:t>
            </a:r>
          </a:p>
          <a:p>
            <a:r>
              <a:rPr lang="en-US"/>
              <a:t>by routing</a:t>
            </a:r>
          </a:p>
        </p:txBody>
      </p:sp>
      <p:pic>
        <p:nvPicPr>
          <p:cNvPr id="45069" name="Picture 25" descr="inv1xmin_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133600"/>
            <a:ext cx="7588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0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21336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2" name="Rectangle 15"/>
          <p:cNvSpPr>
            <a:spLocks noChangeArrowheads="1"/>
          </p:cNvSpPr>
          <p:nvPr/>
        </p:nvSpPr>
        <p:spPr bwMode="auto">
          <a:xfrm>
            <a:off x="1676400" y="2057400"/>
            <a:ext cx="1295400" cy="3124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" name="Picture 25" descr="inv1xmin_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5029200"/>
            <a:ext cx="7588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21336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50292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50292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3" name="Group 52"/>
          <p:cNvGrpSpPr/>
          <p:nvPr/>
        </p:nvGrpSpPr>
        <p:grpSpPr>
          <a:xfrm>
            <a:off x="6308725" y="0"/>
            <a:ext cx="2835275" cy="1939925"/>
            <a:chOff x="6308725" y="0"/>
            <a:chExt cx="2835275" cy="1939925"/>
          </a:xfrm>
        </p:grpSpPr>
        <p:sp>
          <p:nvSpPr>
            <p:cNvPr id="24" name="Rectangle 5"/>
            <p:cNvSpPr>
              <a:spLocks noChangeArrowheads="1"/>
            </p:cNvSpPr>
            <p:nvPr/>
          </p:nvSpPr>
          <p:spPr bwMode="auto">
            <a:xfrm>
              <a:off x="6461125" y="0"/>
              <a:ext cx="609600" cy="533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7299325" y="0"/>
              <a:ext cx="609600" cy="533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8213725" y="0"/>
              <a:ext cx="609600" cy="533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20"/>
            <p:cNvGrpSpPr>
              <a:grpSpLocks/>
            </p:cNvGrpSpPr>
            <p:nvPr/>
          </p:nvGrpSpPr>
          <p:grpSpPr bwMode="auto">
            <a:xfrm>
              <a:off x="6461125" y="990600"/>
              <a:ext cx="2682875" cy="949325"/>
              <a:chOff x="2630" y="3338"/>
              <a:chExt cx="1690" cy="598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2640" y="3600"/>
                <a:ext cx="384" cy="33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11"/>
              <p:cNvSpPr>
                <a:spLocks noChangeArrowheads="1"/>
              </p:cNvSpPr>
              <p:nvPr/>
            </p:nvSpPr>
            <p:spPr bwMode="auto">
              <a:xfrm>
                <a:off x="3168" y="3600"/>
                <a:ext cx="384" cy="33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12"/>
              <p:cNvSpPr>
                <a:spLocks noChangeArrowheads="1"/>
              </p:cNvSpPr>
              <p:nvPr/>
            </p:nvSpPr>
            <p:spPr bwMode="auto">
              <a:xfrm>
                <a:off x="3744" y="3600"/>
                <a:ext cx="384" cy="33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Text Box 19"/>
              <p:cNvSpPr txBox="1">
                <a:spLocks noChangeArrowheads="1"/>
              </p:cNvSpPr>
              <p:nvPr/>
            </p:nvSpPr>
            <p:spPr bwMode="auto">
              <a:xfrm>
                <a:off x="2630" y="3338"/>
                <a:ext cx="169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A C    C D E  E M F</a:t>
                </a:r>
              </a:p>
            </p:txBody>
          </p:sp>
        </p:grp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6308725" y="533400"/>
              <a:ext cx="25320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/>
                <a:t>K L M C M N N O</a:t>
              </a:r>
            </a:p>
          </p:txBody>
        </p:sp>
      </p:grpSp>
      <p:sp>
        <p:nvSpPr>
          <p:cNvPr id="37" name="Rectangle 36"/>
          <p:cNvSpPr/>
          <p:nvPr/>
        </p:nvSpPr>
        <p:spPr bwMode="auto">
          <a:xfrm>
            <a:off x="1905000" y="28194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52600" y="3886200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2209800" y="2895600"/>
            <a:ext cx="686929" cy="1452265"/>
            <a:chOff x="2209800" y="2895600"/>
            <a:chExt cx="686929" cy="1452265"/>
          </a:xfrm>
        </p:grpSpPr>
        <p:sp>
          <p:nvSpPr>
            <p:cNvPr id="38" name="Rectangle 37"/>
            <p:cNvSpPr/>
            <p:nvPr/>
          </p:nvSpPr>
          <p:spPr bwMode="auto">
            <a:xfrm>
              <a:off x="2362200" y="28956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590800" y="28956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209800" y="3886200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438400" y="3886200"/>
              <a:ext cx="4583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276600" y="2743200"/>
            <a:ext cx="1752600" cy="1680865"/>
            <a:chOff x="3276600" y="2743200"/>
            <a:chExt cx="1752600" cy="1680865"/>
          </a:xfrm>
        </p:grpSpPr>
        <p:sp>
          <p:nvSpPr>
            <p:cNvPr id="40" name="Rectangle 39"/>
            <p:cNvSpPr/>
            <p:nvPr/>
          </p:nvSpPr>
          <p:spPr bwMode="auto">
            <a:xfrm>
              <a:off x="3276600" y="27432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3733800" y="28956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962400" y="28956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648200" y="28194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876800" y="28194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81401" y="3962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438400" y="4419600"/>
            <a:ext cx="3124200" cy="1600200"/>
            <a:chOff x="2438400" y="4419600"/>
            <a:chExt cx="3124200" cy="16002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2438400" y="47244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667000" y="47244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352800" y="48006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810000" y="48768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038600" y="48768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724400" y="48006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181600" y="48768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410200" y="4800600"/>
              <a:ext cx="152400" cy="1143000"/>
            </a:xfrm>
            <a:prstGeom prst="rect">
              <a:avLst/>
            </a:prstGeom>
            <a:solidFill>
              <a:srgbClr val="FF0066">
                <a:alpha val="53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953000" y="44196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</p:grp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EC84A-81C9-E547-B94F-CD1F8B119DA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6F7B-A7E7-D843-B64B-EB5937F801A1}" type="slidenum">
              <a:rPr lang="en-US"/>
              <a:pPr/>
              <a:t>28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Switchbox Route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267200" cy="4114800"/>
          </a:xfrm>
        </p:spPr>
        <p:txBody>
          <a:bodyPr/>
          <a:lstStyle/>
          <a:p>
            <a:r>
              <a:rPr lang="en-US"/>
              <a:t>Terminals on 4 sides</a:t>
            </a:r>
          </a:p>
          <a:p>
            <a:r>
              <a:rPr lang="en-US"/>
              <a:t>Link up terminal</a:t>
            </a:r>
          </a:p>
        </p:txBody>
      </p:sp>
      <p:grpSp>
        <p:nvGrpSpPr>
          <p:cNvPr id="35848" name="Group 8"/>
          <p:cNvGrpSpPr>
            <a:grpSpLocks/>
          </p:cNvGrpSpPr>
          <p:nvPr/>
        </p:nvGrpSpPr>
        <p:grpSpPr bwMode="auto">
          <a:xfrm>
            <a:off x="5943600" y="2971800"/>
            <a:ext cx="304800" cy="1371600"/>
            <a:chOff x="3696" y="1872"/>
            <a:chExt cx="192" cy="864"/>
          </a:xfrm>
        </p:grpSpPr>
        <p:sp>
          <p:nvSpPr>
            <p:cNvPr id="35844" name="Line 4"/>
            <p:cNvSpPr>
              <a:spLocks noChangeShapeType="1"/>
            </p:cNvSpPr>
            <p:nvPr/>
          </p:nvSpPr>
          <p:spPr bwMode="auto">
            <a:xfrm>
              <a:off x="3696" y="187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5" name="Line 5"/>
            <p:cNvSpPr>
              <a:spLocks noChangeShapeType="1"/>
            </p:cNvSpPr>
            <p:nvPr/>
          </p:nvSpPr>
          <p:spPr bwMode="auto">
            <a:xfrm>
              <a:off x="3696" y="216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6" name="Line 6"/>
            <p:cNvSpPr>
              <a:spLocks noChangeShapeType="1"/>
            </p:cNvSpPr>
            <p:nvPr/>
          </p:nvSpPr>
          <p:spPr bwMode="auto">
            <a:xfrm>
              <a:off x="3696" y="244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7" name="Line 7"/>
            <p:cNvSpPr>
              <a:spLocks noChangeShapeType="1"/>
            </p:cNvSpPr>
            <p:nvPr/>
          </p:nvSpPr>
          <p:spPr bwMode="auto">
            <a:xfrm>
              <a:off x="3696" y="273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849" name="Group 9"/>
          <p:cNvGrpSpPr>
            <a:grpSpLocks/>
          </p:cNvGrpSpPr>
          <p:nvPr/>
        </p:nvGrpSpPr>
        <p:grpSpPr bwMode="auto">
          <a:xfrm>
            <a:off x="8077200" y="2971800"/>
            <a:ext cx="304800" cy="1371600"/>
            <a:chOff x="3696" y="1872"/>
            <a:chExt cx="192" cy="864"/>
          </a:xfrm>
        </p:grpSpPr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>
              <a:off x="3696" y="187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1" name="Line 11"/>
            <p:cNvSpPr>
              <a:spLocks noChangeShapeType="1"/>
            </p:cNvSpPr>
            <p:nvPr/>
          </p:nvSpPr>
          <p:spPr bwMode="auto">
            <a:xfrm>
              <a:off x="3696" y="216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2" name="Line 12"/>
            <p:cNvSpPr>
              <a:spLocks noChangeShapeType="1"/>
            </p:cNvSpPr>
            <p:nvPr/>
          </p:nvSpPr>
          <p:spPr bwMode="auto">
            <a:xfrm>
              <a:off x="3696" y="244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>
              <a:off x="3696" y="273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854" name="Group 14"/>
          <p:cNvGrpSpPr>
            <a:grpSpLocks/>
          </p:cNvGrpSpPr>
          <p:nvPr/>
        </p:nvGrpSpPr>
        <p:grpSpPr bwMode="auto">
          <a:xfrm rot="-5400000">
            <a:off x="6934200" y="4038600"/>
            <a:ext cx="304800" cy="1371600"/>
            <a:chOff x="3696" y="1872"/>
            <a:chExt cx="192" cy="864"/>
          </a:xfrm>
        </p:grpSpPr>
        <p:sp>
          <p:nvSpPr>
            <p:cNvPr id="35855" name="Line 15"/>
            <p:cNvSpPr>
              <a:spLocks noChangeShapeType="1"/>
            </p:cNvSpPr>
            <p:nvPr/>
          </p:nvSpPr>
          <p:spPr bwMode="auto">
            <a:xfrm>
              <a:off x="3696" y="187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>
              <a:off x="3696" y="216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7" name="Line 17"/>
            <p:cNvSpPr>
              <a:spLocks noChangeShapeType="1"/>
            </p:cNvSpPr>
            <p:nvPr/>
          </p:nvSpPr>
          <p:spPr bwMode="auto">
            <a:xfrm>
              <a:off x="3696" y="244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8" name="Line 18"/>
            <p:cNvSpPr>
              <a:spLocks noChangeShapeType="1"/>
            </p:cNvSpPr>
            <p:nvPr/>
          </p:nvSpPr>
          <p:spPr bwMode="auto">
            <a:xfrm>
              <a:off x="3696" y="273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859" name="Group 19"/>
          <p:cNvGrpSpPr>
            <a:grpSpLocks/>
          </p:cNvGrpSpPr>
          <p:nvPr/>
        </p:nvGrpSpPr>
        <p:grpSpPr bwMode="auto">
          <a:xfrm rot="-5400000">
            <a:off x="7010400" y="1828800"/>
            <a:ext cx="304800" cy="1371600"/>
            <a:chOff x="3696" y="1872"/>
            <a:chExt cx="192" cy="864"/>
          </a:xfrm>
        </p:grpSpPr>
        <p:sp>
          <p:nvSpPr>
            <p:cNvPr id="35860" name="Line 20"/>
            <p:cNvSpPr>
              <a:spLocks noChangeShapeType="1"/>
            </p:cNvSpPr>
            <p:nvPr/>
          </p:nvSpPr>
          <p:spPr bwMode="auto">
            <a:xfrm>
              <a:off x="3696" y="187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>
              <a:off x="3696" y="216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2" name="Line 22"/>
            <p:cNvSpPr>
              <a:spLocks noChangeShapeType="1"/>
            </p:cNvSpPr>
            <p:nvPr/>
          </p:nvSpPr>
          <p:spPr bwMode="auto">
            <a:xfrm>
              <a:off x="3696" y="244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3" name="Line 23"/>
            <p:cNvSpPr>
              <a:spLocks noChangeShapeType="1"/>
            </p:cNvSpPr>
            <p:nvPr/>
          </p:nvSpPr>
          <p:spPr bwMode="auto">
            <a:xfrm>
              <a:off x="3696" y="273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6248400" y="2667000"/>
            <a:ext cx="1828800" cy="1905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6232525" y="1793875"/>
            <a:ext cx="177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   B   D   E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6248400" y="4953000"/>
            <a:ext cx="174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   C   F   B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5257800" y="2819400"/>
            <a:ext cx="4048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</a:t>
            </a:r>
          </a:p>
          <a:p>
            <a:r>
              <a:rPr lang="en-US"/>
              <a:t>D</a:t>
            </a:r>
          </a:p>
          <a:p>
            <a:r>
              <a:rPr lang="en-US"/>
              <a:t>F</a:t>
            </a:r>
          </a:p>
          <a:p>
            <a:r>
              <a:rPr lang="en-US"/>
              <a:t>H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8534400" y="2819400"/>
            <a:ext cx="4048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  <a:p>
            <a:r>
              <a:rPr lang="en-US"/>
              <a:t>H</a:t>
            </a:r>
          </a:p>
          <a:p>
            <a:r>
              <a:rPr lang="en-US"/>
              <a:t>C</a:t>
            </a:r>
          </a:p>
          <a:p>
            <a:r>
              <a:rPr lang="en-US"/>
              <a:t>E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533400" y="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[since don’t go any further with this, not clear worth showing]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FC270-A22F-0149-8F44-93A43CE9689C}" type="slidenum">
              <a:rPr lang="en-US"/>
              <a:pPr/>
              <a:t>29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Channel Routing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A08E-8FF8-CA4E-A3A2-660B4F81D3A9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Problem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Once know where blocks live (placement),</a:t>
            </a:r>
          </a:p>
          <a:p>
            <a:r>
              <a:rPr lang="en-US"/>
              <a:t>How do we connect them up?</a:t>
            </a:r>
          </a:p>
          <a:p>
            <a:pPr lvl="1"/>
            <a:r>
              <a:rPr lang="en-US" i="1"/>
              <a:t>i.e.</a:t>
            </a:r>
            <a:r>
              <a:rPr lang="en-US"/>
              <a:t> where do the wires go?</a:t>
            </a:r>
          </a:p>
          <a:p>
            <a:r>
              <a:rPr lang="en-US"/>
              <a:t>In such a way as to:</a:t>
            </a:r>
          </a:p>
          <a:p>
            <a:pPr lvl="1"/>
            <a:r>
              <a:rPr lang="en-US"/>
              <a:t>Fit in fixed resources</a:t>
            </a:r>
          </a:p>
          <a:p>
            <a:pPr lvl="1"/>
            <a:r>
              <a:rPr lang="en-US"/>
              <a:t>Minimize resource requirements</a:t>
            </a:r>
          </a:p>
          <a:p>
            <a:pPr lvl="3"/>
            <a:r>
              <a:rPr lang="en-US"/>
              <a:t>(channel width </a:t>
            </a:r>
            <a:r>
              <a:rPr lang="en-US">
                <a:sym typeface="Wingdings" charset="2"/>
              </a:rPr>
              <a:t> area)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3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9EE0-A96C-8943-87E2-9628A3A81D77}" type="slidenum">
              <a:rPr lang="en-US"/>
              <a:pPr/>
              <a:t>30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Trivial Channel Routing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48600" cy="1905000"/>
          </a:xfrm>
        </p:spPr>
        <p:txBody>
          <a:bodyPr/>
          <a:lstStyle/>
          <a:p>
            <a:r>
              <a:rPr lang="en-US"/>
              <a:t>Assign every net its own track</a:t>
            </a:r>
          </a:p>
          <a:p>
            <a:pPr lvl="1"/>
            <a:r>
              <a:rPr lang="en-US"/>
              <a:t>Channel width &gt; N (single output functions)</a:t>
            </a:r>
          </a:p>
          <a:p>
            <a:pPr lvl="1"/>
            <a:r>
              <a:rPr lang="en-US"/>
              <a:t>Chip bisection </a:t>
            </a:r>
            <a:r>
              <a:rPr lang="en-US">
                <a:sym typeface="Symbol" charset="2"/>
              </a:rPr>
              <a:t></a:t>
            </a:r>
            <a:r>
              <a:rPr lang="en-US"/>
              <a:t>N </a:t>
            </a:r>
            <a:r>
              <a:rPr lang="en-US">
                <a:sym typeface="Wingdings" charset="2"/>
              </a:rPr>
              <a:t> </a:t>
            </a:r>
            <a:r>
              <a:rPr lang="en-US">
                <a:solidFill>
                  <a:srgbClr val="FF0000"/>
                </a:solidFill>
                <a:sym typeface="Wingdings" charset="2"/>
              </a:rPr>
              <a:t>chip area N</a:t>
            </a:r>
            <a:r>
              <a:rPr lang="en-US" baseline="30000">
                <a:solidFill>
                  <a:srgbClr val="FF0000"/>
                </a:solidFill>
                <a:sym typeface="Wingdings" charset="2"/>
              </a:rPr>
              <a:t>2</a:t>
            </a:r>
            <a:endParaRPr lang="en-US" baseline="30000">
              <a:solidFill>
                <a:srgbClr val="FF0000"/>
              </a:solidFill>
            </a:endParaRPr>
          </a:p>
        </p:txBody>
      </p:sp>
      <p:grpSp>
        <p:nvGrpSpPr>
          <p:cNvPr id="36900" name="Group 36"/>
          <p:cNvGrpSpPr>
            <a:grpSpLocks/>
          </p:cNvGrpSpPr>
          <p:nvPr/>
        </p:nvGrpSpPr>
        <p:grpSpPr bwMode="auto">
          <a:xfrm>
            <a:off x="1447800" y="3733800"/>
            <a:ext cx="4114800" cy="2362200"/>
            <a:chOff x="912" y="2352"/>
            <a:chExt cx="2592" cy="1488"/>
          </a:xfrm>
        </p:grpSpPr>
        <p:sp>
          <p:nvSpPr>
            <p:cNvPr id="36868" name="Rectangle 4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69" name="Rectangle 5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0" name="Rectangle 6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Rectangle 7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2" name="Line 8"/>
            <p:cNvSpPr>
              <a:spLocks noChangeShapeType="1"/>
            </p:cNvSpPr>
            <p:nvPr/>
          </p:nvSpPr>
          <p:spPr bwMode="auto">
            <a:xfrm>
              <a:off x="912" y="336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9"/>
            <p:cNvSpPr>
              <a:spLocks noChangeShapeType="1"/>
            </p:cNvSpPr>
            <p:nvPr/>
          </p:nvSpPr>
          <p:spPr bwMode="auto">
            <a:xfrm>
              <a:off x="912" y="321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>
              <a:off x="912" y="3072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1"/>
            <p:cNvSpPr>
              <a:spLocks noChangeShapeType="1"/>
            </p:cNvSpPr>
            <p:nvPr/>
          </p:nvSpPr>
          <p:spPr bwMode="auto">
            <a:xfrm>
              <a:off x="912" y="292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2"/>
            <p:cNvSpPr>
              <a:spLocks noChangeShapeType="1"/>
            </p:cNvSpPr>
            <p:nvPr/>
          </p:nvSpPr>
          <p:spPr bwMode="auto">
            <a:xfrm>
              <a:off x="912" y="2784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7" name="Line 13"/>
            <p:cNvSpPr>
              <a:spLocks noChangeShapeType="1"/>
            </p:cNvSpPr>
            <p:nvPr/>
          </p:nvSpPr>
          <p:spPr bwMode="auto">
            <a:xfrm>
              <a:off x="912" y="264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>
              <a:off x="912" y="249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912" y="2352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>
              <a:off x="960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Line 17"/>
            <p:cNvSpPr>
              <a:spLocks noChangeShapeType="1"/>
            </p:cNvSpPr>
            <p:nvPr/>
          </p:nvSpPr>
          <p:spPr bwMode="auto">
            <a:xfrm flipV="1">
              <a:off x="1104" y="321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2" name="Line 18"/>
            <p:cNvSpPr>
              <a:spLocks noChangeShapeType="1"/>
            </p:cNvSpPr>
            <p:nvPr/>
          </p:nvSpPr>
          <p:spPr bwMode="auto">
            <a:xfrm flipV="1">
              <a:off x="1248" y="3072"/>
              <a:ext cx="0" cy="38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3" name="Line 19"/>
            <p:cNvSpPr>
              <a:spLocks noChangeShapeType="1"/>
            </p:cNvSpPr>
            <p:nvPr/>
          </p:nvSpPr>
          <p:spPr bwMode="auto">
            <a:xfrm flipV="1">
              <a:off x="1728" y="3072"/>
              <a:ext cx="0" cy="38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4" name="Line 20"/>
            <p:cNvSpPr>
              <a:spLocks noChangeShapeType="1"/>
            </p:cNvSpPr>
            <p:nvPr/>
          </p:nvSpPr>
          <p:spPr bwMode="auto">
            <a:xfrm flipV="1">
              <a:off x="1872" y="2928"/>
              <a:ext cx="0" cy="52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 flipV="1">
              <a:off x="2016" y="2784"/>
              <a:ext cx="0" cy="6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6" name="Line 22"/>
            <p:cNvSpPr>
              <a:spLocks noChangeShapeType="1"/>
            </p:cNvSpPr>
            <p:nvPr/>
          </p:nvSpPr>
          <p:spPr bwMode="auto">
            <a:xfrm flipV="1">
              <a:off x="2448" y="2640"/>
              <a:ext cx="0" cy="81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7" name="Line 23"/>
            <p:cNvSpPr>
              <a:spLocks noChangeShapeType="1"/>
            </p:cNvSpPr>
            <p:nvPr/>
          </p:nvSpPr>
          <p:spPr bwMode="auto">
            <a:xfrm flipV="1">
              <a:off x="2544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8" name="Line 24"/>
            <p:cNvSpPr>
              <a:spLocks noChangeShapeType="1"/>
            </p:cNvSpPr>
            <p:nvPr/>
          </p:nvSpPr>
          <p:spPr bwMode="auto">
            <a:xfrm flipV="1">
              <a:off x="2688" y="2496"/>
              <a:ext cx="0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9" name="Line 25"/>
            <p:cNvSpPr>
              <a:spLocks noChangeShapeType="1"/>
            </p:cNvSpPr>
            <p:nvPr/>
          </p:nvSpPr>
          <p:spPr bwMode="auto">
            <a:xfrm flipV="1">
              <a:off x="3168" y="2784"/>
              <a:ext cx="0" cy="6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0" name="Line 26"/>
            <p:cNvSpPr>
              <a:spLocks noChangeShapeType="1"/>
            </p:cNvSpPr>
            <p:nvPr/>
          </p:nvSpPr>
          <p:spPr bwMode="auto">
            <a:xfrm flipV="1">
              <a:off x="3312" y="2496"/>
              <a:ext cx="0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1" name="Line 27"/>
            <p:cNvSpPr>
              <a:spLocks noChangeShapeType="1"/>
            </p:cNvSpPr>
            <p:nvPr/>
          </p:nvSpPr>
          <p:spPr bwMode="auto">
            <a:xfrm flipV="1">
              <a:off x="3408" y="2352"/>
              <a:ext cx="0" cy="110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2" name="Line 28"/>
            <p:cNvSpPr>
              <a:spLocks noChangeShapeType="1"/>
            </p:cNvSpPr>
            <p:nvPr/>
          </p:nvSpPr>
          <p:spPr bwMode="auto">
            <a:xfrm>
              <a:off x="912" y="3360"/>
              <a:ext cx="163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3" name="Line 29"/>
            <p:cNvSpPr>
              <a:spLocks noChangeShapeType="1"/>
            </p:cNvSpPr>
            <p:nvPr/>
          </p:nvSpPr>
          <p:spPr bwMode="auto">
            <a:xfrm flipH="1">
              <a:off x="912" y="3216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4" name="Line 30"/>
            <p:cNvSpPr>
              <a:spLocks noChangeShapeType="1"/>
            </p:cNvSpPr>
            <p:nvPr/>
          </p:nvSpPr>
          <p:spPr bwMode="auto">
            <a:xfrm>
              <a:off x="1248" y="3072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5" name="Line 31"/>
            <p:cNvSpPr>
              <a:spLocks noChangeShapeType="1"/>
            </p:cNvSpPr>
            <p:nvPr/>
          </p:nvSpPr>
          <p:spPr bwMode="auto">
            <a:xfrm flipH="1">
              <a:off x="912" y="2928"/>
              <a:ext cx="9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6" name="Line 32"/>
            <p:cNvSpPr>
              <a:spLocks noChangeShapeType="1"/>
            </p:cNvSpPr>
            <p:nvPr/>
          </p:nvSpPr>
          <p:spPr bwMode="auto">
            <a:xfrm>
              <a:off x="2016" y="2784"/>
              <a:ext cx="115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7" name="Line 33"/>
            <p:cNvSpPr>
              <a:spLocks noChangeShapeType="1"/>
            </p:cNvSpPr>
            <p:nvPr/>
          </p:nvSpPr>
          <p:spPr bwMode="auto">
            <a:xfrm>
              <a:off x="2688" y="2496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8" name="Line 34"/>
            <p:cNvSpPr>
              <a:spLocks noChangeShapeType="1"/>
            </p:cNvSpPr>
            <p:nvPr/>
          </p:nvSpPr>
          <p:spPr bwMode="auto">
            <a:xfrm>
              <a:off x="3408" y="2352"/>
              <a:ext cx="9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9" name="Line 35"/>
            <p:cNvSpPr>
              <a:spLocks noChangeShapeType="1"/>
            </p:cNvSpPr>
            <p:nvPr/>
          </p:nvSpPr>
          <p:spPr bwMode="auto">
            <a:xfrm flipH="1">
              <a:off x="912" y="2640"/>
              <a:ext cx="15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09EE0-A96C-8943-87E2-9628A3A81D77}" type="slidenum">
              <a:rPr lang="en-US"/>
              <a:pPr/>
              <a:t>31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Trivial Channel Routing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48600" cy="19050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can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we do better?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What do we want to exploit?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447800" y="3733800"/>
            <a:ext cx="4114800" cy="2362200"/>
            <a:chOff x="912" y="2352"/>
            <a:chExt cx="2592" cy="1488"/>
          </a:xfrm>
        </p:grpSpPr>
        <p:sp>
          <p:nvSpPr>
            <p:cNvPr id="36868" name="Rectangle 4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69" name="Rectangle 5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0" name="Rectangle 6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Rectangle 7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2" name="Line 8"/>
            <p:cNvSpPr>
              <a:spLocks noChangeShapeType="1"/>
            </p:cNvSpPr>
            <p:nvPr/>
          </p:nvSpPr>
          <p:spPr bwMode="auto">
            <a:xfrm>
              <a:off x="912" y="336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9"/>
            <p:cNvSpPr>
              <a:spLocks noChangeShapeType="1"/>
            </p:cNvSpPr>
            <p:nvPr/>
          </p:nvSpPr>
          <p:spPr bwMode="auto">
            <a:xfrm>
              <a:off x="912" y="321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>
              <a:off x="912" y="3072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1"/>
            <p:cNvSpPr>
              <a:spLocks noChangeShapeType="1"/>
            </p:cNvSpPr>
            <p:nvPr/>
          </p:nvSpPr>
          <p:spPr bwMode="auto">
            <a:xfrm>
              <a:off x="912" y="292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2"/>
            <p:cNvSpPr>
              <a:spLocks noChangeShapeType="1"/>
            </p:cNvSpPr>
            <p:nvPr/>
          </p:nvSpPr>
          <p:spPr bwMode="auto">
            <a:xfrm>
              <a:off x="912" y="2784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7" name="Line 13"/>
            <p:cNvSpPr>
              <a:spLocks noChangeShapeType="1"/>
            </p:cNvSpPr>
            <p:nvPr/>
          </p:nvSpPr>
          <p:spPr bwMode="auto">
            <a:xfrm>
              <a:off x="912" y="264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>
              <a:off x="912" y="249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912" y="2352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>
              <a:off x="960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Line 17"/>
            <p:cNvSpPr>
              <a:spLocks noChangeShapeType="1"/>
            </p:cNvSpPr>
            <p:nvPr/>
          </p:nvSpPr>
          <p:spPr bwMode="auto">
            <a:xfrm flipV="1">
              <a:off x="1104" y="321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2" name="Line 18"/>
            <p:cNvSpPr>
              <a:spLocks noChangeShapeType="1"/>
            </p:cNvSpPr>
            <p:nvPr/>
          </p:nvSpPr>
          <p:spPr bwMode="auto">
            <a:xfrm flipV="1">
              <a:off x="1248" y="3072"/>
              <a:ext cx="0" cy="38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3" name="Line 19"/>
            <p:cNvSpPr>
              <a:spLocks noChangeShapeType="1"/>
            </p:cNvSpPr>
            <p:nvPr/>
          </p:nvSpPr>
          <p:spPr bwMode="auto">
            <a:xfrm flipV="1">
              <a:off x="1728" y="3072"/>
              <a:ext cx="0" cy="38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4" name="Line 20"/>
            <p:cNvSpPr>
              <a:spLocks noChangeShapeType="1"/>
            </p:cNvSpPr>
            <p:nvPr/>
          </p:nvSpPr>
          <p:spPr bwMode="auto">
            <a:xfrm flipV="1">
              <a:off x="1872" y="2928"/>
              <a:ext cx="0" cy="52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 flipV="1">
              <a:off x="2016" y="2784"/>
              <a:ext cx="0" cy="6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6" name="Line 22"/>
            <p:cNvSpPr>
              <a:spLocks noChangeShapeType="1"/>
            </p:cNvSpPr>
            <p:nvPr/>
          </p:nvSpPr>
          <p:spPr bwMode="auto">
            <a:xfrm flipV="1">
              <a:off x="2448" y="2640"/>
              <a:ext cx="0" cy="81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7" name="Line 23"/>
            <p:cNvSpPr>
              <a:spLocks noChangeShapeType="1"/>
            </p:cNvSpPr>
            <p:nvPr/>
          </p:nvSpPr>
          <p:spPr bwMode="auto">
            <a:xfrm flipV="1">
              <a:off x="2544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8" name="Line 24"/>
            <p:cNvSpPr>
              <a:spLocks noChangeShapeType="1"/>
            </p:cNvSpPr>
            <p:nvPr/>
          </p:nvSpPr>
          <p:spPr bwMode="auto">
            <a:xfrm flipV="1">
              <a:off x="2688" y="2496"/>
              <a:ext cx="0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9" name="Line 25"/>
            <p:cNvSpPr>
              <a:spLocks noChangeShapeType="1"/>
            </p:cNvSpPr>
            <p:nvPr/>
          </p:nvSpPr>
          <p:spPr bwMode="auto">
            <a:xfrm flipV="1">
              <a:off x="3168" y="2784"/>
              <a:ext cx="0" cy="6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0" name="Line 26"/>
            <p:cNvSpPr>
              <a:spLocks noChangeShapeType="1"/>
            </p:cNvSpPr>
            <p:nvPr/>
          </p:nvSpPr>
          <p:spPr bwMode="auto">
            <a:xfrm flipV="1">
              <a:off x="3312" y="2496"/>
              <a:ext cx="0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1" name="Line 27"/>
            <p:cNvSpPr>
              <a:spLocks noChangeShapeType="1"/>
            </p:cNvSpPr>
            <p:nvPr/>
          </p:nvSpPr>
          <p:spPr bwMode="auto">
            <a:xfrm flipV="1">
              <a:off x="3408" y="2352"/>
              <a:ext cx="0" cy="110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2" name="Line 28"/>
            <p:cNvSpPr>
              <a:spLocks noChangeShapeType="1"/>
            </p:cNvSpPr>
            <p:nvPr/>
          </p:nvSpPr>
          <p:spPr bwMode="auto">
            <a:xfrm>
              <a:off x="912" y="3360"/>
              <a:ext cx="163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3" name="Line 29"/>
            <p:cNvSpPr>
              <a:spLocks noChangeShapeType="1"/>
            </p:cNvSpPr>
            <p:nvPr/>
          </p:nvSpPr>
          <p:spPr bwMode="auto">
            <a:xfrm flipH="1">
              <a:off x="912" y="3216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4" name="Line 30"/>
            <p:cNvSpPr>
              <a:spLocks noChangeShapeType="1"/>
            </p:cNvSpPr>
            <p:nvPr/>
          </p:nvSpPr>
          <p:spPr bwMode="auto">
            <a:xfrm>
              <a:off x="1248" y="3072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5" name="Line 31"/>
            <p:cNvSpPr>
              <a:spLocks noChangeShapeType="1"/>
            </p:cNvSpPr>
            <p:nvPr/>
          </p:nvSpPr>
          <p:spPr bwMode="auto">
            <a:xfrm flipH="1">
              <a:off x="912" y="2928"/>
              <a:ext cx="9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6" name="Line 32"/>
            <p:cNvSpPr>
              <a:spLocks noChangeShapeType="1"/>
            </p:cNvSpPr>
            <p:nvPr/>
          </p:nvSpPr>
          <p:spPr bwMode="auto">
            <a:xfrm>
              <a:off x="2016" y="2784"/>
              <a:ext cx="115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7" name="Line 33"/>
            <p:cNvSpPr>
              <a:spLocks noChangeShapeType="1"/>
            </p:cNvSpPr>
            <p:nvPr/>
          </p:nvSpPr>
          <p:spPr bwMode="auto">
            <a:xfrm>
              <a:off x="2688" y="2496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8" name="Line 34"/>
            <p:cNvSpPr>
              <a:spLocks noChangeShapeType="1"/>
            </p:cNvSpPr>
            <p:nvPr/>
          </p:nvSpPr>
          <p:spPr bwMode="auto">
            <a:xfrm>
              <a:off x="3408" y="2352"/>
              <a:ext cx="9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9" name="Line 35"/>
            <p:cNvSpPr>
              <a:spLocks noChangeShapeType="1"/>
            </p:cNvSpPr>
            <p:nvPr/>
          </p:nvSpPr>
          <p:spPr bwMode="auto">
            <a:xfrm flipH="1">
              <a:off x="912" y="2640"/>
              <a:ext cx="15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8D1C6-12C5-2749-B741-466685C8BFC0}" type="slidenum">
              <a:rPr lang="en-US"/>
              <a:pPr/>
              <a:t>32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Sharing Tracks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Want to Minimize tracks used</a:t>
            </a:r>
          </a:p>
          <a:p>
            <a:r>
              <a:rPr lang="en-US"/>
              <a:t>Trick is to share tracks</a:t>
            </a:r>
          </a:p>
        </p:txBody>
      </p:sp>
      <p:grpSp>
        <p:nvGrpSpPr>
          <p:cNvPr id="16420" name="Group 36"/>
          <p:cNvGrpSpPr>
            <a:grpSpLocks/>
          </p:cNvGrpSpPr>
          <p:nvPr/>
        </p:nvGrpSpPr>
        <p:grpSpPr bwMode="auto">
          <a:xfrm>
            <a:off x="5162550" y="4038600"/>
            <a:ext cx="3810000" cy="2057400"/>
            <a:chOff x="912" y="2352"/>
            <a:chExt cx="2592" cy="1488"/>
          </a:xfrm>
        </p:grpSpPr>
        <p:sp>
          <p:nvSpPr>
            <p:cNvPr id="16388" name="Rectangle 4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2" name="Line 8"/>
            <p:cNvSpPr>
              <a:spLocks noChangeShapeType="1"/>
            </p:cNvSpPr>
            <p:nvPr/>
          </p:nvSpPr>
          <p:spPr bwMode="auto">
            <a:xfrm>
              <a:off x="912" y="336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>
              <a:off x="912" y="321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>
              <a:off x="912" y="3072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5" name="Line 11"/>
            <p:cNvSpPr>
              <a:spLocks noChangeShapeType="1"/>
            </p:cNvSpPr>
            <p:nvPr/>
          </p:nvSpPr>
          <p:spPr bwMode="auto">
            <a:xfrm>
              <a:off x="912" y="292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6" name="Line 12"/>
            <p:cNvSpPr>
              <a:spLocks noChangeShapeType="1"/>
            </p:cNvSpPr>
            <p:nvPr/>
          </p:nvSpPr>
          <p:spPr bwMode="auto">
            <a:xfrm>
              <a:off x="912" y="2784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>
              <a:off x="912" y="264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8" name="Line 14"/>
            <p:cNvSpPr>
              <a:spLocks noChangeShapeType="1"/>
            </p:cNvSpPr>
            <p:nvPr/>
          </p:nvSpPr>
          <p:spPr bwMode="auto">
            <a:xfrm>
              <a:off x="912" y="249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>
              <a:off x="912" y="2352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960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 flipV="1">
              <a:off x="1104" y="321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 flipV="1">
              <a:off x="1248" y="321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3" name="Line 19"/>
            <p:cNvSpPr>
              <a:spLocks noChangeShapeType="1"/>
            </p:cNvSpPr>
            <p:nvPr/>
          </p:nvSpPr>
          <p:spPr bwMode="auto">
            <a:xfrm flipV="1">
              <a:off x="1728" y="321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4" name="Line 20"/>
            <p:cNvSpPr>
              <a:spLocks noChangeShapeType="1"/>
            </p:cNvSpPr>
            <p:nvPr/>
          </p:nvSpPr>
          <p:spPr bwMode="auto">
            <a:xfrm flipV="1">
              <a:off x="1872" y="3072"/>
              <a:ext cx="0" cy="38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5" name="Line 21"/>
            <p:cNvSpPr>
              <a:spLocks noChangeShapeType="1"/>
            </p:cNvSpPr>
            <p:nvPr/>
          </p:nvSpPr>
          <p:spPr bwMode="auto">
            <a:xfrm flipV="1">
              <a:off x="2016" y="321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6" name="Line 22"/>
            <p:cNvSpPr>
              <a:spLocks noChangeShapeType="1"/>
            </p:cNvSpPr>
            <p:nvPr/>
          </p:nvSpPr>
          <p:spPr bwMode="auto">
            <a:xfrm flipV="1">
              <a:off x="2448" y="2928"/>
              <a:ext cx="0" cy="52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7" name="Line 23"/>
            <p:cNvSpPr>
              <a:spLocks noChangeShapeType="1"/>
            </p:cNvSpPr>
            <p:nvPr/>
          </p:nvSpPr>
          <p:spPr bwMode="auto">
            <a:xfrm flipV="1">
              <a:off x="2544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 flipV="1">
              <a:off x="2688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 flipV="1">
              <a:off x="3168" y="321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 flipV="1">
              <a:off x="3312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1" name="Line 27"/>
            <p:cNvSpPr>
              <a:spLocks noChangeShapeType="1"/>
            </p:cNvSpPr>
            <p:nvPr/>
          </p:nvSpPr>
          <p:spPr bwMode="auto">
            <a:xfrm flipV="1">
              <a:off x="3408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912" y="3360"/>
              <a:ext cx="163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 flipH="1">
              <a:off x="912" y="3216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auto">
            <a:xfrm>
              <a:off x="1248" y="3216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5" name="Line 31"/>
            <p:cNvSpPr>
              <a:spLocks noChangeShapeType="1"/>
            </p:cNvSpPr>
            <p:nvPr/>
          </p:nvSpPr>
          <p:spPr bwMode="auto">
            <a:xfrm flipH="1">
              <a:off x="912" y="3072"/>
              <a:ext cx="9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6" name="Line 32"/>
            <p:cNvSpPr>
              <a:spLocks noChangeShapeType="1"/>
            </p:cNvSpPr>
            <p:nvPr/>
          </p:nvSpPr>
          <p:spPr bwMode="auto">
            <a:xfrm>
              <a:off x="2016" y="3216"/>
              <a:ext cx="115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7" name="Line 33"/>
            <p:cNvSpPr>
              <a:spLocks noChangeShapeType="1"/>
            </p:cNvSpPr>
            <p:nvPr/>
          </p:nvSpPr>
          <p:spPr bwMode="auto">
            <a:xfrm>
              <a:off x="2688" y="3360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8" name="Line 34"/>
            <p:cNvSpPr>
              <a:spLocks noChangeShapeType="1"/>
            </p:cNvSpPr>
            <p:nvPr/>
          </p:nvSpPr>
          <p:spPr bwMode="auto">
            <a:xfrm>
              <a:off x="3408" y="3360"/>
              <a:ext cx="9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19" name="Line 35"/>
            <p:cNvSpPr>
              <a:spLocks noChangeShapeType="1"/>
            </p:cNvSpPr>
            <p:nvPr/>
          </p:nvSpPr>
          <p:spPr bwMode="auto">
            <a:xfrm flipH="1">
              <a:off x="912" y="2928"/>
              <a:ext cx="15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421" name="Group 37"/>
          <p:cNvGrpSpPr>
            <a:grpSpLocks/>
          </p:cNvGrpSpPr>
          <p:nvPr/>
        </p:nvGrpSpPr>
        <p:grpSpPr bwMode="auto">
          <a:xfrm>
            <a:off x="685800" y="4038600"/>
            <a:ext cx="3733800" cy="2057400"/>
            <a:chOff x="912" y="2352"/>
            <a:chExt cx="2592" cy="1488"/>
          </a:xfrm>
        </p:grpSpPr>
        <p:sp>
          <p:nvSpPr>
            <p:cNvPr id="16422" name="Rectangle 38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3" name="Rectangle 39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4" name="Rectangle 40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5" name="Rectangle 41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6" name="Line 42"/>
            <p:cNvSpPr>
              <a:spLocks noChangeShapeType="1"/>
            </p:cNvSpPr>
            <p:nvPr/>
          </p:nvSpPr>
          <p:spPr bwMode="auto">
            <a:xfrm>
              <a:off x="912" y="336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7" name="Line 43"/>
            <p:cNvSpPr>
              <a:spLocks noChangeShapeType="1"/>
            </p:cNvSpPr>
            <p:nvPr/>
          </p:nvSpPr>
          <p:spPr bwMode="auto">
            <a:xfrm>
              <a:off x="912" y="321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8" name="Line 44"/>
            <p:cNvSpPr>
              <a:spLocks noChangeShapeType="1"/>
            </p:cNvSpPr>
            <p:nvPr/>
          </p:nvSpPr>
          <p:spPr bwMode="auto">
            <a:xfrm>
              <a:off x="912" y="3072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9" name="Line 45"/>
            <p:cNvSpPr>
              <a:spLocks noChangeShapeType="1"/>
            </p:cNvSpPr>
            <p:nvPr/>
          </p:nvSpPr>
          <p:spPr bwMode="auto">
            <a:xfrm>
              <a:off x="912" y="292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0" name="Line 46"/>
            <p:cNvSpPr>
              <a:spLocks noChangeShapeType="1"/>
            </p:cNvSpPr>
            <p:nvPr/>
          </p:nvSpPr>
          <p:spPr bwMode="auto">
            <a:xfrm>
              <a:off x="912" y="2784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1" name="Line 47"/>
            <p:cNvSpPr>
              <a:spLocks noChangeShapeType="1"/>
            </p:cNvSpPr>
            <p:nvPr/>
          </p:nvSpPr>
          <p:spPr bwMode="auto">
            <a:xfrm>
              <a:off x="912" y="264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2" name="Line 48"/>
            <p:cNvSpPr>
              <a:spLocks noChangeShapeType="1"/>
            </p:cNvSpPr>
            <p:nvPr/>
          </p:nvSpPr>
          <p:spPr bwMode="auto">
            <a:xfrm>
              <a:off x="912" y="249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3" name="Line 49"/>
            <p:cNvSpPr>
              <a:spLocks noChangeShapeType="1"/>
            </p:cNvSpPr>
            <p:nvPr/>
          </p:nvSpPr>
          <p:spPr bwMode="auto">
            <a:xfrm>
              <a:off x="912" y="2352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4" name="Line 50"/>
            <p:cNvSpPr>
              <a:spLocks noChangeShapeType="1"/>
            </p:cNvSpPr>
            <p:nvPr/>
          </p:nvSpPr>
          <p:spPr bwMode="auto">
            <a:xfrm>
              <a:off x="960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5" name="Line 51"/>
            <p:cNvSpPr>
              <a:spLocks noChangeShapeType="1"/>
            </p:cNvSpPr>
            <p:nvPr/>
          </p:nvSpPr>
          <p:spPr bwMode="auto">
            <a:xfrm flipV="1">
              <a:off x="1104" y="321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6" name="Line 52"/>
            <p:cNvSpPr>
              <a:spLocks noChangeShapeType="1"/>
            </p:cNvSpPr>
            <p:nvPr/>
          </p:nvSpPr>
          <p:spPr bwMode="auto">
            <a:xfrm flipV="1">
              <a:off x="1248" y="3072"/>
              <a:ext cx="0" cy="38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7" name="Line 53"/>
            <p:cNvSpPr>
              <a:spLocks noChangeShapeType="1"/>
            </p:cNvSpPr>
            <p:nvPr/>
          </p:nvSpPr>
          <p:spPr bwMode="auto">
            <a:xfrm flipV="1">
              <a:off x="1728" y="3072"/>
              <a:ext cx="0" cy="38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8" name="Line 54"/>
            <p:cNvSpPr>
              <a:spLocks noChangeShapeType="1"/>
            </p:cNvSpPr>
            <p:nvPr/>
          </p:nvSpPr>
          <p:spPr bwMode="auto">
            <a:xfrm flipV="1">
              <a:off x="1872" y="2928"/>
              <a:ext cx="0" cy="52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39" name="Line 55"/>
            <p:cNvSpPr>
              <a:spLocks noChangeShapeType="1"/>
            </p:cNvSpPr>
            <p:nvPr/>
          </p:nvSpPr>
          <p:spPr bwMode="auto">
            <a:xfrm flipV="1">
              <a:off x="2016" y="2784"/>
              <a:ext cx="0" cy="6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0" name="Line 56"/>
            <p:cNvSpPr>
              <a:spLocks noChangeShapeType="1"/>
            </p:cNvSpPr>
            <p:nvPr/>
          </p:nvSpPr>
          <p:spPr bwMode="auto">
            <a:xfrm flipV="1">
              <a:off x="2448" y="2640"/>
              <a:ext cx="0" cy="81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1" name="Line 57"/>
            <p:cNvSpPr>
              <a:spLocks noChangeShapeType="1"/>
            </p:cNvSpPr>
            <p:nvPr/>
          </p:nvSpPr>
          <p:spPr bwMode="auto">
            <a:xfrm flipV="1">
              <a:off x="2544" y="3360"/>
              <a:ext cx="0" cy="9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2" name="Line 58"/>
            <p:cNvSpPr>
              <a:spLocks noChangeShapeType="1"/>
            </p:cNvSpPr>
            <p:nvPr/>
          </p:nvSpPr>
          <p:spPr bwMode="auto">
            <a:xfrm flipV="1">
              <a:off x="2688" y="2496"/>
              <a:ext cx="0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3" name="Line 59"/>
            <p:cNvSpPr>
              <a:spLocks noChangeShapeType="1"/>
            </p:cNvSpPr>
            <p:nvPr/>
          </p:nvSpPr>
          <p:spPr bwMode="auto">
            <a:xfrm flipV="1">
              <a:off x="3168" y="2784"/>
              <a:ext cx="0" cy="6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4" name="Line 60"/>
            <p:cNvSpPr>
              <a:spLocks noChangeShapeType="1"/>
            </p:cNvSpPr>
            <p:nvPr/>
          </p:nvSpPr>
          <p:spPr bwMode="auto">
            <a:xfrm flipV="1">
              <a:off x="3312" y="2496"/>
              <a:ext cx="0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5" name="Line 61"/>
            <p:cNvSpPr>
              <a:spLocks noChangeShapeType="1"/>
            </p:cNvSpPr>
            <p:nvPr/>
          </p:nvSpPr>
          <p:spPr bwMode="auto">
            <a:xfrm flipV="1">
              <a:off x="3408" y="2352"/>
              <a:ext cx="0" cy="110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6" name="Line 62"/>
            <p:cNvSpPr>
              <a:spLocks noChangeShapeType="1"/>
            </p:cNvSpPr>
            <p:nvPr/>
          </p:nvSpPr>
          <p:spPr bwMode="auto">
            <a:xfrm>
              <a:off x="912" y="3360"/>
              <a:ext cx="163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7" name="Line 63"/>
            <p:cNvSpPr>
              <a:spLocks noChangeShapeType="1"/>
            </p:cNvSpPr>
            <p:nvPr/>
          </p:nvSpPr>
          <p:spPr bwMode="auto">
            <a:xfrm flipH="1">
              <a:off x="912" y="3216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8" name="Line 64"/>
            <p:cNvSpPr>
              <a:spLocks noChangeShapeType="1"/>
            </p:cNvSpPr>
            <p:nvPr/>
          </p:nvSpPr>
          <p:spPr bwMode="auto">
            <a:xfrm>
              <a:off x="1248" y="3072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49" name="Line 65"/>
            <p:cNvSpPr>
              <a:spLocks noChangeShapeType="1"/>
            </p:cNvSpPr>
            <p:nvPr/>
          </p:nvSpPr>
          <p:spPr bwMode="auto">
            <a:xfrm flipH="1">
              <a:off x="912" y="2928"/>
              <a:ext cx="9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0" name="Line 66"/>
            <p:cNvSpPr>
              <a:spLocks noChangeShapeType="1"/>
            </p:cNvSpPr>
            <p:nvPr/>
          </p:nvSpPr>
          <p:spPr bwMode="auto">
            <a:xfrm>
              <a:off x="2016" y="2784"/>
              <a:ext cx="115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1" name="Line 67"/>
            <p:cNvSpPr>
              <a:spLocks noChangeShapeType="1"/>
            </p:cNvSpPr>
            <p:nvPr/>
          </p:nvSpPr>
          <p:spPr bwMode="auto">
            <a:xfrm>
              <a:off x="2688" y="2496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2" name="Line 68"/>
            <p:cNvSpPr>
              <a:spLocks noChangeShapeType="1"/>
            </p:cNvSpPr>
            <p:nvPr/>
          </p:nvSpPr>
          <p:spPr bwMode="auto">
            <a:xfrm>
              <a:off x="3408" y="2352"/>
              <a:ext cx="9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53" name="Line 69"/>
            <p:cNvSpPr>
              <a:spLocks noChangeShapeType="1"/>
            </p:cNvSpPr>
            <p:nvPr/>
          </p:nvSpPr>
          <p:spPr bwMode="auto">
            <a:xfrm flipH="1">
              <a:off x="912" y="2640"/>
              <a:ext cx="153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EEC2-11D7-504C-9AC7-D573941E8151}" type="slidenum">
              <a:rPr lang="en-US"/>
              <a:pPr/>
              <a:t>33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that Easy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Two sides</a:t>
            </a:r>
          </a:p>
          <a:p>
            <a:pPr lvl="1"/>
            <a:r>
              <a:rPr lang="en-US" dirty="0"/>
              <a:t>Even assigning one track/signal may not be</a:t>
            </a:r>
            <a:r>
              <a:rPr lang="en-US" dirty="0" smtClean="0"/>
              <a:t> sufficient</a:t>
            </a:r>
            <a:endParaRPr lang="en-US" dirty="0"/>
          </a:p>
        </p:txBody>
      </p:sp>
      <p:grpSp>
        <p:nvGrpSpPr>
          <p:cNvPr id="37921" name="Group 33"/>
          <p:cNvGrpSpPr>
            <a:grpSpLocks/>
          </p:cNvGrpSpPr>
          <p:nvPr/>
        </p:nvGrpSpPr>
        <p:grpSpPr bwMode="auto">
          <a:xfrm>
            <a:off x="1447800" y="5562600"/>
            <a:ext cx="4114800" cy="609600"/>
            <a:chOff x="912" y="3456"/>
            <a:chExt cx="2592" cy="384"/>
          </a:xfrm>
        </p:grpSpPr>
        <p:sp>
          <p:nvSpPr>
            <p:cNvPr id="37892" name="Rectangle 4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1463675" y="5334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1463675" y="5105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1463675" y="48768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1463675" y="4648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>
            <a:off x="1463675" y="44196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7922" name="Group 34"/>
          <p:cNvGrpSpPr>
            <a:grpSpLocks/>
          </p:cNvGrpSpPr>
          <p:nvPr/>
        </p:nvGrpSpPr>
        <p:grpSpPr bwMode="auto">
          <a:xfrm>
            <a:off x="1463675" y="3581400"/>
            <a:ext cx="4114800" cy="609600"/>
            <a:chOff x="912" y="3456"/>
            <a:chExt cx="2592" cy="384"/>
          </a:xfrm>
        </p:grpSpPr>
        <p:sp>
          <p:nvSpPr>
            <p:cNvPr id="37923" name="Rectangle 35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4" name="Rectangle 36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5" name="Rectangle 37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6" name="Rectangle 38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928" name="Line 40"/>
          <p:cNvSpPr>
            <a:spLocks noChangeShapeType="1"/>
          </p:cNvSpPr>
          <p:nvPr/>
        </p:nvSpPr>
        <p:spPr bwMode="auto">
          <a:xfrm>
            <a:off x="1844675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29" name="Line 41"/>
          <p:cNvSpPr>
            <a:spLocks noChangeShapeType="1"/>
          </p:cNvSpPr>
          <p:nvPr/>
        </p:nvSpPr>
        <p:spPr bwMode="auto">
          <a:xfrm flipV="1">
            <a:off x="1768475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30" name="Line 42"/>
          <p:cNvSpPr>
            <a:spLocks noChangeShapeType="1"/>
          </p:cNvSpPr>
          <p:nvPr/>
        </p:nvSpPr>
        <p:spPr bwMode="auto">
          <a:xfrm>
            <a:off x="29718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31" name="Line 43"/>
          <p:cNvSpPr>
            <a:spLocks noChangeShapeType="1"/>
          </p:cNvSpPr>
          <p:nvPr/>
        </p:nvSpPr>
        <p:spPr bwMode="auto">
          <a:xfrm flipV="1">
            <a:off x="2971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32" name="Text Box 44"/>
          <p:cNvSpPr txBox="1">
            <a:spLocks noChangeArrowheads="1"/>
          </p:cNvSpPr>
          <p:nvPr/>
        </p:nvSpPr>
        <p:spPr bwMode="auto">
          <a:xfrm>
            <a:off x="1524000" y="4003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7933" name="Text Box 45"/>
          <p:cNvSpPr txBox="1">
            <a:spLocks noChangeArrowheads="1"/>
          </p:cNvSpPr>
          <p:nvPr/>
        </p:nvSpPr>
        <p:spPr bwMode="auto">
          <a:xfrm>
            <a:off x="1447800" y="52228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7934" name="Text Box 46"/>
          <p:cNvSpPr txBox="1">
            <a:spLocks noChangeArrowheads="1"/>
          </p:cNvSpPr>
          <p:nvPr/>
        </p:nvSpPr>
        <p:spPr bwMode="auto">
          <a:xfrm>
            <a:off x="2514600" y="4038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7935" name="Text Box 47"/>
          <p:cNvSpPr txBox="1">
            <a:spLocks noChangeArrowheads="1"/>
          </p:cNvSpPr>
          <p:nvPr/>
        </p:nvSpPr>
        <p:spPr bwMode="auto">
          <a:xfrm>
            <a:off x="2514600" y="5257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7938" name="Line 50"/>
          <p:cNvSpPr>
            <a:spLocks noChangeShapeType="1"/>
          </p:cNvSpPr>
          <p:nvPr/>
        </p:nvSpPr>
        <p:spPr bwMode="auto">
          <a:xfrm flipV="1">
            <a:off x="4114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39" name="Line 51"/>
          <p:cNvSpPr>
            <a:spLocks noChangeShapeType="1"/>
          </p:cNvSpPr>
          <p:nvPr/>
        </p:nvSpPr>
        <p:spPr bwMode="auto">
          <a:xfrm flipV="1">
            <a:off x="40386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40" name="Text Box 52"/>
          <p:cNvSpPr txBox="1">
            <a:spLocks noChangeArrowheads="1"/>
          </p:cNvSpPr>
          <p:nvPr/>
        </p:nvSpPr>
        <p:spPr bwMode="auto">
          <a:xfrm>
            <a:off x="3657600" y="4038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7941" name="Text Box 53"/>
          <p:cNvSpPr txBox="1">
            <a:spLocks noChangeArrowheads="1"/>
          </p:cNvSpPr>
          <p:nvPr/>
        </p:nvSpPr>
        <p:spPr bwMode="auto">
          <a:xfrm>
            <a:off x="3733800" y="5181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1F311-3EE8-EC41-B992-191248897D61}" type="slidenum">
              <a:rPr lang="en-US"/>
              <a:pPr/>
              <a:t>34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that Easy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Two sides</a:t>
            </a:r>
          </a:p>
          <a:p>
            <a:pPr lvl="1"/>
            <a:r>
              <a:rPr lang="en-US" dirty="0"/>
              <a:t>Even assigning one track/signal may not be</a:t>
            </a:r>
            <a:r>
              <a:rPr lang="en-US" dirty="0" smtClean="0"/>
              <a:t> sufficient</a:t>
            </a:r>
            <a:endParaRPr lang="en-US" dirty="0"/>
          </a:p>
        </p:txBody>
      </p:sp>
      <p:grpSp>
        <p:nvGrpSpPr>
          <p:cNvPr id="72708" name="Group 4"/>
          <p:cNvGrpSpPr>
            <a:grpSpLocks/>
          </p:cNvGrpSpPr>
          <p:nvPr/>
        </p:nvGrpSpPr>
        <p:grpSpPr bwMode="auto">
          <a:xfrm>
            <a:off x="1447800" y="5562600"/>
            <a:ext cx="4114800" cy="609600"/>
            <a:chOff x="912" y="3456"/>
            <a:chExt cx="2592" cy="384"/>
          </a:xfrm>
        </p:grpSpPr>
        <p:sp>
          <p:nvSpPr>
            <p:cNvPr id="72709" name="Rectangle 5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0" name="Rectangle 6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1" name="Rectangle 7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12" name="Rectangle 8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463675" y="5334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1463675" y="5105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1463675" y="48768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1463675" y="4648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17" name="Line 13"/>
          <p:cNvSpPr>
            <a:spLocks noChangeShapeType="1"/>
          </p:cNvSpPr>
          <p:nvPr/>
        </p:nvSpPr>
        <p:spPr bwMode="auto">
          <a:xfrm>
            <a:off x="1463675" y="44196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2718" name="Group 14"/>
          <p:cNvGrpSpPr>
            <a:grpSpLocks/>
          </p:cNvGrpSpPr>
          <p:nvPr/>
        </p:nvGrpSpPr>
        <p:grpSpPr bwMode="auto">
          <a:xfrm>
            <a:off x="1463675" y="3581400"/>
            <a:ext cx="4114800" cy="609600"/>
            <a:chOff x="912" y="3456"/>
            <a:chExt cx="2592" cy="384"/>
          </a:xfrm>
        </p:grpSpPr>
        <p:sp>
          <p:nvSpPr>
            <p:cNvPr id="72719" name="Rectangle 15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0" name="Rectangle 16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1" name="Rectangle 17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2" name="Rectangle 18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2723" name="Line 19"/>
          <p:cNvSpPr>
            <a:spLocks noChangeShapeType="1"/>
          </p:cNvSpPr>
          <p:nvPr/>
        </p:nvSpPr>
        <p:spPr bwMode="auto">
          <a:xfrm>
            <a:off x="1844675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4" name="Line 20"/>
          <p:cNvSpPr>
            <a:spLocks noChangeShapeType="1"/>
          </p:cNvSpPr>
          <p:nvPr/>
        </p:nvSpPr>
        <p:spPr bwMode="auto">
          <a:xfrm flipV="1">
            <a:off x="1828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5" name="Line 21"/>
          <p:cNvSpPr>
            <a:spLocks noChangeShapeType="1"/>
          </p:cNvSpPr>
          <p:nvPr/>
        </p:nvSpPr>
        <p:spPr bwMode="auto">
          <a:xfrm>
            <a:off x="29718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 flipV="1">
            <a:off x="2971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27" name="Text Box 23"/>
          <p:cNvSpPr txBox="1">
            <a:spLocks noChangeArrowheads="1"/>
          </p:cNvSpPr>
          <p:nvPr/>
        </p:nvSpPr>
        <p:spPr bwMode="auto">
          <a:xfrm>
            <a:off x="1524000" y="4003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2728" name="Text Box 24"/>
          <p:cNvSpPr txBox="1">
            <a:spLocks noChangeArrowheads="1"/>
          </p:cNvSpPr>
          <p:nvPr/>
        </p:nvSpPr>
        <p:spPr bwMode="auto">
          <a:xfrm>
            <a:off x="1447800" y="52228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2729" name="Text Box 25"/>
          <p:cNvSpPr txBox="1">
            <a:spLocks noChangeArrowheads="1"/>
          </p:cNvSpPr>
          <p:nvPr/>
        </p:nvSpPr>
        <p:spPr bwMode="auto">
          <a:xfrm>
            <a:off x="2514600" y="4038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2730" name="Text Box 26"/>
          <p:cNvSpPr txBox="1">
            <a:spLocks noChangeArrowheads="1"/>
          </p:cNvSpPr>
          <p:nvPr/>
        </p:nvSpPr>
        <p:spPr bwMode="auto">
          <a:xfrm>
            <a:off x="2514600" y="5257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72731" name="Text Box 27"/>
          <p:cNvSpPr txBox="1">
            <a:spLocks noChangeArrowheads="1"/>
          </p:cNvSpPr>
          <p:nvPr/>
        </p:nvSpPr>
        <p:spPr bwMode="auto">
          <a:xfrm>
            <a:off x="6248400" y="3886200"/>
            <a:ext cx="26670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charset="0"/>
              </a:rPr>
              <a:t>Bad assignment</a:t>
            </a:r>
          </a:p>
          <a:p>
            <a:r>
              <a:rPr lang="en-US" sz="3200">
                <a:latin typeface="Arial" charset="0"/>
              </a:rPr>
              <a:t>Overlap:</a:t>
            </a:r>
          </a:p>
          <a:p>
            <a:r>
              <a:rPr lang="en-US" sz="3200">
                <a:latin typeface="Arial" charset="0"/>
              </a:rPr>
              <a:t>   A,B</a:t>
            </a:r>
          </a:p>
          <a:p>
            <a:r>
              <a:rPr lang="en-US" sz="3200">
                <a:latin typeface="Arial" charset="0"/>
              </a:rPr>
              <a:t>   B,C</a:t>
            </a:r>
          </a:p>
        </p:txBody>
      </p:sp>
      <p:sp>
        <p:nvSpPr>
          <p:cNvPr id="72732" name="Line 28"/>
          <p:cNvSpPr>
            <a:spLocks noChangeShapeType="1"/>
          </p:cNvSpPr>
          <p:nvPr/>
        </p:nvSpPr>
        <p:spPr bwMode="auto">
          <a:xfrm flipV="1">
            <a:off x="4114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3" name="Line 29"/>
          <p:cNvSpPr>
            <a:spLocks noChangeShapeType="1"/>
          </p:cNvSpPr>
          <p:nvPr/>
        </p:nvSpPr>
        <p:spPr bwMode="auto">
          <a:xfrm flipV="1">
            <a:off x="41148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4" name="Text Box 30"/>
          <p:cNvSpPr txBox="1">
            <a:spLocks noChangeArrowheads="1"/>
          </p:cNvSpPr>
          <p:nvPr/>
        </p:nvSpPr>
        <p:spPr bwMode="auto">
          <a:xfrm>
            <a:off x="3733800" y="4038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72735" name="Text Box 31"/>
          <p:cNvSpPr txBox="1">
            <a:spLocks noChangeArrowheads="1"/>
          </p:cNvSpPr>
          <p:nvPr/>
        </p:nvSpPr>
        <p:spPr bwMode="auto">
          <a:xfrm>
            <a:off x="3733800" y="5181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72736" name="Line 32"/>
          <p:cNvSpPr>
            <a:spLocks noChangeShapeType="1"/>
          </p:cNvSpPr>
          <p:nvPr/>
        </p:nvSpPr>
        <p:spPr bwMode="auto">
          <a:xfrm>
            <a:off x="1828800" y="4191000"/>
            <a:ext cx="0" cy="1143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37" name="Line 33"/>
          <p:cNvSpPr>
            <a:spLocks noChangeShapeType="1"/>
          </p:cNvSpPr>
          <p:nvPr/>
        </p:nvSpPr>
        <p:spPr bwMode="auto">
          <a:xfrm flipH="1">
            <a:off x="1066800" y="5334000"/>
            <a:ext cx="762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2744" name="Group 40"/>
          <p:cNvGrpSpPr>
            <a:grpSpLocks/>
          </p:cNvGrpSpPr>
          <p:nvPr/>
        </p:nvGrpSpPr>
        <p:grpSpPr bwMode="auto">
          <a:xfrm>
            <a:off x="1828800" y="4191000"/>
            <a:ext cx="1143000" cy="1371600"/>
            <a:chOff x="1152" y="2640"/>
            <a:chExt cx="720" cy="864"/>
          </a:xfrm>
        </p:grpSpPr>
        <p:sp>
          <p:nvSpPr>
            <p:cNvPr id="72738" name="Line 34"/>
            <p:cNvSpPr>
              <a:spLocks noChangeShapeType="1"/>
            </p:cNvSpPr>
            <p:nvPr/>
          </p:nvSpPr>
          <p:spPr bwMode="auto">
            <a:xfrm flipV="1">
              <a:off x="1152" y="3216"/>
              <a:ext cx="0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39" name="Line 35"/>
            <p:cNvSpPr>
              <a:spLocks noChangeShapeType="1"/>
            </p:cNvSpPr>
            <p:nvPr/>
          </p:nvSpPr>
          <p:spPr bwMode="auto">
            <a:xfrm>
              <a:off x="1152" y="3216"/>
              <a:ext cx="72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40" name="Line 36"/>
            <p:cNvSpPr>
              <a:spLocks noChangeShapeType="1"/>
            </p:cNvSpPr>
            <p:nvPr/>
          </p:nvSpPr>
          <p:spPr bwMode="auto">
            <a:xfrm flipV="1">
              <a:off x="1872" y="2640"/>
              <a:ext cx="0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2745" name="Group 41"/>
          <p:cNvGrpSpPr>
            <a:grpSpLocks/>
          </p:cNvGrpSpPr>
          <p:nvPr/>
        </p:nvGrpSpPr>
        <p:grpSpPr bwMode="auto">
          <a:xfrm>
            <a:off x="2971800" y="4191000"/>
            <a:ext cx="1143000" cy="1371600"/>
            <a:chOff x="1872" y="2640"/>
            <a:chExt cx="720" cy="864"/>
          </a:xfrm>
        </p:grpSpPr>
        <p:sp>
          <p:nvSpPr>
            <p:cNvPr id="72741" name="Line 37"/>
            <p:cNvSpPr>
              <a:spLocks noChangeShapeType="1"/>
            </p:cNvSpPr>
            <p:nvPr/>
          </p:nvSpPr>
          <p:spPr bwMode="auto">
            <a:xfrm flipV="1">
              <a:off x="1872" y="3072"/>
              <a:ext cx="0" cy="4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42" name="Line 38"/>
            <p:cNvSpPr>
              <a:spLocks noChangeShapeType="1"/>
            </p:cNvSpPr>
            <p:nvPr/>
          </p:nvSpPr>
          <p:spPr bwMode="auto">
            <a:xfrm flipV="1">
              <a:off x="2592" y="2640"/>
              <a:ext cx="0" cy="4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43" name="Line 39"/>
            <p:cNvSpPr>
              <a:spLocks noChangeShapeType="1"/>
            </p:cNvSpPr>
            <p:nvPr/>
          </p:nvSpPr>
          <p:spPr bwMode="auto">
            <a:xfrm>
              <a:off x="1872" y="3072"/>
              <a:ext cx="72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3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037AC-D3E6-8A43-9365-142D55B7EEB5}" type="slidenum">
              <a:rPr lang="en-US"/>
              <a:pPr/>
              <a:t>35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that Easy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Two sides</a:t>
            </a:r>
          </a:p>
          <a:p>
            <a:pPr lvl="1"/>
            <a:r>
              <a:rPr lang="en-US" dirty="0"/>
              <a:t>Even assigning one track/signal may not be</a:t>
            </a:r>
            <a:r>
              <a:rPr lang="en-US" dirty="0" smtClean="0"/>
              <a:t> sufficient</a:t>
            </a:r>
            <a:endParaRPr lang="en-US" dirty="0"/>
          </a:p>
        </p:txBody>
      </p:sp>
      <p:grpSp>
        <p:nvGrpSpPr>
          <p:cNvPr id="74756" name="Group 4"/>
          <p:cNvGrpSpPr>
            <a:grpSpLocks/>
          </p:cNvGrpSpPr>
          <p:nvPr/>
        </p:nvGrpSpPr>
        <p:grpSpPr bwMode="auto">
          <a:xfrm>
            <a:off x="1447800" y="5562600"/>
            <a:ext cx="4114800" cy="609600"/>
            <a:chOff x="912" y="3456"/>
            <a:chExt cx="2592" cy="384"/>
          </a:xfrm>
        </p:grpSpPr>
        <p:sp>
          <p:nvSpPr>
            <p:cNvPr id="74757" name="Rectangle 5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8" name="Rectangle 6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59" name="Rectangle 7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0" name="Rectangle 8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1463675" y="5334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1463675" y="5105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1463675" y="48768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>
            <a:off x="1463675" y="4648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>
            <a:off x="1463675" y="44196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4766" name="Group 14"/>
          <p:cNvGrpSpPr>
            <a:grpSpLocks/>
          </p:cNvGrpSpPr>
          <p:nvPr/>
        </p:nvGrpSpPr>
        <p:grpSpPr bwMode="auto">
          <a:xfrm>
            <a:off x="1463675" y="3581400"/>
            <a:ext cx="4114800" cy="609600"/>
            <a:chOff x="912" y="3456"/>
            <a:chExt cx="2592" cy="384"/>
          </a:xfrm>
        </p:grpSpPr>
        <p:sp>
          <p:nvSpPr>
            <p:cNvPr id="74767" name="Rectangle 15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8" name="Rectangle 16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9" name="Rectangle 17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70" name="Rectangle 18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771" name="Line 19"/>
          <p:cNvSpPr>
            <a:spLocks noChangeShapeType="1"/>
          </p:cNvSpPr>
          <p:nvPr/>
        </p:nvSpPr>
        <p:spPr bwMode="auto">
          <a:xfrm>
            <a:off x="1844675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2" name="Line 20"/>
          <p:cNvSpPr>
            <a:spLocks noChangeShapeType="1"/>
          </p:cNvSpPr>
          <p:nvPr/>
        </p:nvSpPr>
        <p:spPr bwMode="auto">
          <a:xfrm flipV="1">
            <a:off x="1828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>
            <a:off x="29718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 flipV="1">
            <a:off x="2971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75" name="Text Box 23"/>
          <p:cNvSpPr txBox="1">
            <a:spLocks noChangeArrowheads="1"/>
          </p:cNvSpPr>
          <p:nvPr/>
        </p:nvSpPr>
        <p:spPr bwMode="auto">
          <a:xfrm>
            <a:off x="1524000" y="4003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4776" name="Text Box 24"/>
          <p:cNvSpPr txBox="1">
            <a:spLocks noChangeArrowheads="1"/>
          </p:cNvSpPr>
          <p:nvPr/>
        </p:nvSpPr>
        <p:spPr bwMode="auto">
          <a:xfrm>
            <a:off x="1447800" y="52228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2514600" y="4038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4778" name="Text Box 26"/>
          <p:cNvSpPr txBox="1">
            <a:spLocks noChangeArrowheads="1"/>
          </p:cNvSpPr>
          <p:nvPr/>
        </p:nvSpPr>
        <p:spPr bwMode="auto">
          <a:xfrm>
            <a:off x="2514600" y="5257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248400" y="3886200"/>
            <a:ext cx="2667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" charset="0"/>
              </a:rPr>
              <a:t>Valid assignment</a:t>
            </a:r>
            <a:r>
              <a:rPr lang="en-US" sz="3200">
                <a:latin typeface="Arial" charset="0"/>
              </a:rPr>
              <a:t> avoids overlap</a:t>
            </a:r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 flipV="1">
            <a:off x="4114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1" name="Line 29"/>
          <p:cNvSpPr>
            <a:spLocks noChangeShapeType="1"/>
          </p:cNvSpPr>
          <p:nvPr/>
        </p:nvSpPr>
        <p:spPr bwMode="auto">
          <a:xfrm flipV="1">
            <a:off x="41148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3048000" y="4038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74783" name="Text Box 31"/>
          <p:cNvSpPr txBox="1">
            <a:spLocks noChangeArrowheads="1"/>
          </p:cNvSpPr>
          <p:nvPr/>
        </p:nvSpPr>
        <p:spPr bwMode="auto">
          <a:xfrm>
            <a:off x="3733800" y="5181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74784" name="Line 32"/>
          <p:cNvSpPr>
            <a:spLocks noChangeShapeType="1"/>
          </p:cNvSpPr>
          <p:nvPr/>
        </p:nvSpPr>
        <p:spPr bwMode="auto">
          <a:xfrm>
            <a:off x="1828800" y="4191000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5" name="Line 33"/>
          <p:cNvSpPr>
            <a:spLocks noChangeShapeType="1"/>
          </p:cNvSpPr>
          <p:nvPr/>
        </p:nvSpPr>
        <p:spPr bwMode="auto">
          <a:xfrm flipH="1">
            <a:off x="1066800" y="4648200"/>
            <a:ext cx="762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6" name="Line 34"/>
          <p:cNvSpPr>
            <a:spLocks noChangeShapeType="1"/>
          </p:cNvSpPr>
          <p:nvPr/>
        </p:nvSpPr>
        <p:spPr bwMode="auto">
          <a:xfrm flipV="1">
            <a:off x="1828800" y="4876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7" name="Line 35"/>
          <p:cNvSpPr>
            <a:spLocks noChangeShapeType="1"/>
          </p:cNvSpPr>
          <p:nvPr/>
        </p:nvSpPr>
        <p:spPr bwMode="auto">
          <a:xfrm>
            <a:off x="1828800" y="4876800"/>
            <a:ext cx="1143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8" name="Line 36"/>
          <p:cNvSpPr>
            <a:spLocks noChangeShapeType="1"/>
          </p:cNvSpPr>
          <p:nvPr/>
        </p:nvSpPr>
        <p:spPr bwMode="auto">
          <a:xfrm flipV="1">
            <a:off x="2971800" y="41910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89" name="Line 37"/>
          <p:cNvSpPr>
            <a:spLocks noChangeShapeType="1"/>
          </p:cNvSpPr>
          <p:nvPr/>
        </p:nvSpPr>
        <p:spPr bwMode="auto">
          <a:xfrm flipV="1">
            <a:off x="2971800" y="5105400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0" name="Line 38"/>
          <p:cNvSpPr>
            <a:spLocks noChangeShapeType="1"/>
          </p:cNvSpPr>
          <p:nvPr/>
        </p:nvSpPr>
        <p:spPr bwMode="auto">
          <a:xfrm flipV="1">
            <a:off x="4114800" y="4191000"/>
            <a:ext cx="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791" name="Line 39"/>
          <p:cNvSpPr>
            <a:spLocks noChangeShapeType="1"/>
          </p:cNvSpPr>
          <p:nvPr/>
        </p:nvSpPr>
        <p:spPr bwMode="auto">
          <a:xfrm>
            <a:off x="2971800" y="5105400"/>
            <a:ext cx="1143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6177F-B22F-DC40-B79B-A412ED5F0206}" type="slidenum">
              <a:rPr lang="en-US"/>
              <a:pPr/>
              <a:t>36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that Easy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Two sides</a:t>
            </a:r>
          </a:p>
          <a:p>
            <a:pPr lvl="1"/>
            <a:r>
              <a:rPr lang="en-US" dirty="0"/>
              <a:t>Even assigning one track/signal may not be</a:t>
            </a:r>
            <a:r>
              <a:rPr lang="en-US" dirty="0" smtClean="0"/>
              <a:t> sufficient</a:t>
            </a:r>
            <a:endParaRPr lang="en-US" dirty="0"/>
          </a:p>
        </p:txBody>
      </p:sp>
      <p:grpSp>
        <p:nvGrpSpPr>
          <p:cNvPr id="73732" name="Group 4"/>
          <p:cNvGrpSpPr>
            <a:grpSpLocks/>
          </p:cNvGrpSpPr>
          <p:nvPr/>
        </p:nvGrpSpPr>
        <p:grpSpPr bwMode="auto">
          <a:xfrm>
            <a:off x="1447800" y="5562600"/>
            <a:ext cx="4114800" cy="609600"/>
            <a:chOff x="912" y="3456"/>
            <a:chExt cx="2592" cy="384"/>
          </a:xfrm>
        </p:grpSpPr>
        <p:sp>
          <p:nvSpPr>
            <p:cNvPr id="73733" name="Rectangle 5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34" name="Rectangle 6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35" name="Rectangle 7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36" name="Rectangle 8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3737" name="Line 9"/>
          <p:cNvSpPr>
            <a:spLocks noChangeShapeType="1"/>
          </p:cNvSpPr>
          <p:nvPr/>
        </p:nvSpPr>
        <p:spPr bwMode="auto">
          <a:xfrm>
            <a:off x="1463675" y="5334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1463675" y="5105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>
            <a:off x="1463675" y="48768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1463675" y="4648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>
            <a:off x="1463675" y="44196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3742" name="Group 14"/>
          <p:cNvGrpSpPr>
            <a:grpSpLocks/>
          </p:cNvGrpSpPr>
          <p:nvPr/>
        </p:nvGrpSpPr>
        <p:grpSpPr bwMode="auto">
          <a:xfrm>
            <a:off x="1463675" y="3581400"/>
            <a:ext cx="4114800" cy="609600"/>
            <a:chOff x="912" y="3456"/>
            <a:chExt cx="2592" cy="384"/>
          </a:xfrm>
        </p:grpSpPr>
        <p:sp>
          <p:nvSpPr>
            <p:cNvPr id="73743" name="Rectangle 15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4" name="Rectangle 16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5" name="Rectangle 17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746" name="Rectangle 18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3747" name="Line 19"/>
          <p:cNvSpPr>
            <a:spLocks noChangeShapeType="1"/>
          </p:cNvSpPr>
          <p:nvPr/>
        </p:nvSpPr>
        <p:spPr bwMode="auto">
          <a:xfrm>
            <a:off x="1844675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8" name="Line 20"/>
          <p:cNvSpPr>
            <a:spLocks noChangeShapeType="1"/>
          </p:cNvSpPr>
          <p:nvPr/>
        </p:nvSpPr>
        <p:spPr bwMode="auto">
          <a:xfrm flipV="1">
            <a:off x="1768475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49" name="Line 21"/>
          <p:cNvSpPr>
            <a:spLocks noChangeShapeType="1"/>
          </p:cNvSpPr>
          <p:nvPr/>
        </p:nvSpPr>
        <p:spPr bwMode="auto">
          <a:xfrm>
            <a:off x="29718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0" name="Line 22"/>
          <p:cNvSpPr>
            <a:spLocks noChangeShapeType="1"/>
          </p:cNvSpPr>
          <p:nvPr/>
        </p:nvSpPr>
        <p:spPr bwMode="auto">
          <a:xfrm flipV="1">
            <a:off x="2971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1" name="Text Box 23"/>
          <p:cNvSpPr txBox="1">
            <a:spLocks noChangeArrowheads="1"/>
          </p:cNvSpPr>
          <p:nvPr/>
        </p:nvSpPr>
        <p:spPr bwMode="auto">
          <a:xfrm>
            <a:off x="1524000" y="4003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1447800" y="52228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3753" name="Text Box 25"/>
          <p:cNvSpPr txBox="1">
            <a:spLocks noChangeArrowheads="1"/>
          </p:cNvSpPr>
          <p:nvPr/>
        </p:nvSpPr>
        <p:spPr bwMode="auto">
          <a:xfrm>
            <a:off x="2514600" y="4038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3754" name="Text Box 26"/>
          <p:cNvSpPr txBox="1">
            <a:spLocks noChangeArrowheads="1"/>
          </p:cNvSpPr>
          <p:nvPr/>
        </p:nvSpPr>
        <p:spPr bwMode="auto">
          <a:xfrm>
            <a:off x="2514600" y="5257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73755" name="Text Box 27"/>
          <p:cNvSpPr txBox="1">
            <a:spLocks noChangeArrowheads="1"/>
          </p:cNvSpPr>
          <p:nvPr/>
        </p:nvSpPr>
        <p:spPr bwMode="auto">
          <a:xfrm>
            <a:off x="6248400" y="3886200"/>
            <a:ext cx="26670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 i="1">
                <a:solidFill>
                  <a:schemeClr val="accent2"/>
                </a:solidFill>
                <a:latin typeface="Arial" charset="0"/>
              </a:rPr>
              <a:t>i.e.</a:t>
            </a:r>
            <a:r>
              <a:rPr lang="en-US" sz="3200">
                <a:solidFill>
                  <a:schemeClr val="accent2"/>
                </a:solidFill>
                <a:latin typeface="Arial" charset="0"/>
              </a:rPr>
              <a:t> there are vertical </a:t>
            </a:r>
          </a:p>
          <a:p>
            <a:r>
              <a:rPr lang="en-US" sz="3200">
                <a:solidFill>
                  <a:schemeClr val="accent2"/>
                </a:solidFill>
                <a:latin typeface="Arial" charset="0"/>
              </a:rPr>
              <a:t>constraints on ordering</a:t>
            </a:r>
          </a:p>
        </p:txBody>
      </p:sp>
      <p:sp>
        <p:nvSpPr>
          <p:cNvPr id="73756" name="Line 28"/>
          <p:cNvSpPr>
            <a:spLocks noChangeShapeType="1"/>
          </p:cNvSpPr>
          <p:nvPr/>
        </p:nvSpPr>
        <p:spPr bwMode="auto">
          <a:xfrm flipV="1">
            <a:off x="4114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7" name="Line 29"/>
          <p:cNvSpPr>
            <a:spLocks noChangeShapeType="1"/>
          </p:cNvSpPr>
          <p:nvPr/>
        </p:nvSpPr>
        <p:spPr bwMode="auto">
          <a:xfrm flipV="1">
            <a:off x="40386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3657600" y="4038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73759" name="Text Box 31"/>
          <p:cNvSpPr txBox="1">
            <a:spLocks noChangeArrowheads="1"/>
          </p:cNvSpPr>
          <p:nvPr/>
        </p:nvSpPr>
        <p:spPr bwMode="auto">
          <a:xfrm>
            <a:off x="3733800" y="5181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F07F6-462C-604F-BACC-336F391E2D68}" type="slidenum">
              <a:rPr lang="en-US"/>
              <a:pPr/>
              <a:t>37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Vertical Constraints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696200" cy="4724400"/>
          </a:xfrm>
        </p:spPr>
        <p:txBody>
          <a:bodyPr/>
          <a:lstStyle/>
          <a:p>
            <a:r>
              <a:rPr lang="en-US"/>
              <a:t>For vertically aligned pins:</a:t>
            </a:r>
          </a:p>
          <a:p>
            <a:pPr lvl="1"/>
            <a:r>
              <a:rPr lang="en-US"/>
              <a:t> With single “vertical” routing layer</a:t>
            </a:r>
          </a:p>
          <a:p>
            <a:pPr lvl="1"/>
            <a:r>
              <a:rPr lang="en-US"/>
              <a:t>Cannot have distinct top pins on a lower track than bottom pins</a:t>
            </a:r>
          </a:p>
          <a:p>
            <a:pPr lvl="2"/>
            <a:r>
              <a:rPr lang="en-US"/>
              <a:t>Leads to vertical overlap</a:t>
            </a:r>
          </a:p>
          <a:p>
            <a:pPr lvl="1"/>
            <a:r>
              <a:rPr lang="en-US"/>
              <a:t>Produces constraint that top wire be higher track than lower</a:t>
            </a:r>
          </a:p>
          <a:p>
            <a:pPr lvl="1"/>
            <a:r>
              <a:rPr lang="en-US"/>
              <a:t>Combine across all top/bottom pairs</a:t>
            </a:r>
          </a:p>
          <a:p>
            <a:pPr lvl="2"/>
            <a:r>
              <a:rPr lang="en-US"/>
              <a:t>Leads to a Vertical Constraint Graph (VCG)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311B-52B6-4B45-B954-07CDD94D9797}" type="slidenum">
              <a:rPr lang="en-US"/>
              <a:pPr/>
              <a:t>38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VCG Example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2948" name="Group 4"/>
          <p:cNvGrpSpPr>
            <a:grpSpLocks/>
          </p:cNvGrpSpPr>
          <p:nvPr/>
        </p:nvGrpSpPr>
        <p:grpSpPr bwMode="auto">
          <a:xfrm>
            <a:off x="1447800" y="5562600"/>
            <a:ext cx="4114800" cy="609600"/>
            <a:chOff x="912" y="3456"/>
            <a:chExt cx="2592" cy="384"/>
          </a:xfrm>
        </p:grpSpPr>
        <p:sp>
          <p:nvSpPr>
            <p:cNvPr id="82949" name="Rectangle 5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0" name="Rectangle 6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1" name="Rectangle 7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52" name="Rectangle 8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2953" name="Line 9"/>
          <p:cNvSpPr>
            <a:spLocks noChangeShapeType="1"/>
          </p:cNvSpPr>
          <p:nvPr/>
        </p:nvSpPr>
        <p:spPr bwMode="auto">
          <a:xfrm>
            <a:off x="1463675" y="5334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1463675" y="5105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1463675" y="48768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1463675" y="4648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>
            <a:off x="1463675" y="44196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2958" name="Group 14"/>
          <p:cNvGrpSpPr>
            <a:grpSpLocks/>
          </p:cNvGrpSpPr>
          <p:nvPr/>
        </p:nvGrpSpPr>
        <p:grpSpPr bwMode="auto">
          <a:xfrm>
            <a:off x="1463675" y="3581400"/>
            <a:ext cx="4114800" cy="609600"/>
            <a:chOff x="912" y="3456"/>
            <a:chExt cx="2592" cy="384"/>
          </a:xfrm>
        </p:grpSpPr>
        <p:sp>
          <p:nvSpPr>
            <p:cNvPr id="82959" name="Rectangle 15"/>
            <p:cNvSpPr>
              <a:spLocks noChangeArrowheads="1"/>
            </p:cNvSpPr>
            <p:nvPr/>
          </p:nvSpPr>
          <p:spPr bwMode="auto">
            <a:xfrm>
              <a:off x="91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60" name="Rectangle 16"/>
            <p:cNvSpPr>
              <a:spLocks noChangeArrowheads="1"/>
            </p:cNvSpPr>
            <p:nvPr/>
          </p:nvSpPr>
          <p:spPr bwMode="auto">
            <a:xfrm>
              <a:off x="163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61" name="Rectangle 17"/>
            <p:cNvSpPr>
              <a:spLocks noChangeArrowheads="1"/>
            </p:cNvSpPr>
            <p:nvPr/>
          </p:nvSpPr>
          <p:spPr bwMode="auto">
            <a:xfrm>
              <a:off x="235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962" name="Rectangle 18"/>
            <p:cNvSpPr>
              <a:spLocks noChangeArrowheads="1"/>
            </p:cNvSpPr>
            <p:nvPr/>
          </p:nvSpPr>
          <p:spPr bwMode="auto">
            <a:xfrm>
              <a:off x="3072" y="3456"/>
              <a:ext cx="43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2963" name="Line 19"/>
          <p:cNvSpPr>
            <a:spLocks noChangeShapeType="1"/>
          </p:cNvSpPr>
          <p:nvPr/>
        </p:nvSpPr>
        <p:spPr bwMode="auto">
          <a:xfrm>
            <a:off x="1844675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4" name="Line 20"/>
          <p:cNvSpPr>
            <a:spLocks noChangeShapeType="1"/>
          </p:cNvSpPr>
          <p:nvPr/>
        </p:nvSpPr>
        <p:spPr bwMode="auto">
          <a:xfrm flipV="1">
            <a:off x="1828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5" name="Line 21"/>
          <p:cNvSpPr>
            <a:spLocks noChangeShapeType="1"/>
          </p:cNvSpPr>
          <p:nvPr/>
        </p:nvSpPr>
        <p:spPr bwMode="auto">
          <a:xfrm>
            <a:off x="29718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6" name="Line 22"/>
          <p:cNvSpPr>
            <a:spLocks noChangeShapeType="1"/>
          </p:cNvSpPr>
          <p:nvPr/>
        </p:nvSpPr>
        <p:spPr bwMode="auto">
          <a:xfrm flipV="1">
            <a:off x="2971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7" name="Text Box 23"/>
          <p:cNvSpPr txBox="1">
            <a:spLocks noChangeArrowheads="1"/>
          </p:cNvSpPr>
          <p:nvPr/>
        </p:nvSpPr>
        <p:spPr bwMode="auto">
          <a:xfrm>
            <a:off x="1524000" y="40036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82968" name="Text Box 24"/>
          <p:cNvSpPr txBox="1">
            <a:spLocks noChangeArrowheads="1"/>
          </p:cNvSpPr>
          <p:nvPr/>
        </p:nvSpPr>
        <p:spPr bwMode="auto">
          <a:xfrm>
            <a:off x="1447800" y="52228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82969" name="Text Box 25"/>
          <p:cNvSpPr txBox="1">
            <a:spLocks noChangeArrowheads="1"/>
          </p:cNvSpPr>
          <p:nvPr/>
        </p:nvSpPr>
        <p:spPr bwMode="auto">
          <a:xfrm>
            <a:off x="2514600" y="4038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82970" name="Text Box 26"/>
          <p:cNvSpPr txBox="1">
            <a:spLocks noChangeArrowheads="1"/>
          </p:cNvSpPr>
          <p:nvPr/>
        </p:nvSpPr>
        <p:spPr bwMode="auto">
          <a:xfrm>
            <a:off x="2514600" y="5257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82972" name="Line 28"/>
          <p:cNvSpPr>
            <a:spLocks noChangeShapeType="1"/>
          </p:cNvSpPr>
          <p:nvPr/>
        </p:nvSpPr>
        <p:spPr bwMode="auto">
          <a:xfrm flipV="1">
            <a:off x="4114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3" name="Line 29"/>
          <p:cNvSpPr>
            <a:spLocks noChangeShapeType="1"/>
          </p:cNvSpPr>
          <p:nvPr/>
        </p:nvSpPr>
        <p:spPr bwMode="auto">
          <a:xfrm flipV="1">
            <a:off x="4114800" y="4191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4" name="Text Box 30"/>
          <p:cNvSpPr txBox="1">
            <a:spLocks noChangeArrowheads="1"/>
          </p:cNvSpPr>
          <p:nvPr/>
        </p:nvSpPr>
        <p:spPr bwMode="auto">
          <a:xfrm>
            <a:off x="3733800" y="4114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82975" name="Text Box 31"/>
          <p:cNvSpPr txBox="1">
            <a:spLocks noChangeArrowheads="1"/>
          </p:cNvSpPr>
          <p:nvPr/>
        </p:nvSpPr>
        <p:spPr bwMode="auto">
          <a:xfrm>
            <a:off x="3733800" y="5181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82976" name="Line 32"/>
          <p:cNvSpPr>
            <a:spLocks noChangeShapeType="1"/>
          </p:cNvSpPr>
          <p:nvPr/>
        </p:nvSpPr>
        <p:spPr bwMode="auto">
          <a:xfrm>
            <a:off x="1828800" y="4191000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7" name="Line 33"/>
          <p:cNvSpPr>
            <a:spLocks noChangeShapeType="1"/>
          </p:cNvSpPr>
          <p:nvPr/>
        </p:nvSpPr>
        <p:spPr bwMode="auto">
          <a:xfrm flipH="1">
            <a:off x="1066800" y="4648200"/>
            <a:ext cx="762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8" name="Line 34"/>
          <p:cNvSpPr>
            <a:spLocks noChangeShapeType="1"/>
          </p:cNvSpPr>
          <p:nvPr/>
        </p:nvSpPr>
        <p:spPr bwMode="auto">
          <a:xfrm flipV="1">
            <a:off x="1828800" y="4876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79" name="Line 35"/>
          <p:cNvSpPr>
            <a:spLocks noChangeShapeType="1"/>
          </p:cNvSpPr>
          <p:nvPr/>
        </p:nvSpPr>
        <p:spPr bwMode="auto">
          <a:xfrm>
            <a:off x="1828800" y="4876800"/>
            <a:ext cx="1143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80" name="Line 36"/>
          <p:cNvSpPr>
            <a:spLocks noChangeShapeType="1"/>
          </p:cNvSpPr>
          <p:nvPr/>
        </p:nvSpPr>
        <p:spPr bwMode="auto">
          <a:xfrm flipV="1">
            <a:off x="2971800" y="41910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81" name="Line 37"/>
          <p:cNvSpPr>
            <a:spLocks noChangeShapeType="1"/>
          </p:cNvSpPr>
          <p:nvPr/>
        </p:nvSpPr>
        <p:spPr bwMode="auto">
          <a:xfrm flipV="1">
            <a:off x="2971800" y="5105400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82" name="Line 38"/>
          <p:cNvSpPr>
            <a:spLocks noChangeShapeType="1"/>
          </p:cNvSpPr>
          <p:nvPr/>
        </p:nvSpPr>
        <p:spPr bwMode="auto">
          <a:xfrm flipV="1">
            <a:off x="4114800" y="4191000"/>
            <a:ext cx="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83" name="Line 39"/>
          <p:cNvSpPr>
            <a:spLocks noChangeShapeType="1"/>
          </p:cNvSpPr>
          <p:nvPr/>
        </p:nvSpPr>
        <p:spPr bwMode="auto">
          <a:xfrm>
            <a:off x="2971800" y="5105400"/>
            <a:ext cx="1143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84" name="Oval 40"/>
          <p:cNvSpPr>
            <a:spLocks noChangeArrowheads="1"/>
          </p:cNvSpPr>
          <p:nvPr/>
        </p:nvSpPr>
        <p:spPr bwMode="auto">
          <a:xfrm>
            <a:off x="7620000" y="1447800"/>
            <a:ext cx="5334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82985" name="Oval 41"/>
          <p:cNvSpPr>
            <a:spLocks noChangeArrowheads="1"/>
          </p:cNvSpPr>
          <p:nvPr/>
        </p:nvSpPr>
        <p:spPr bwMode="auto">
          <a:xfrm>
            <a:off x="7620000" y="2286000"/>
            <a:ext cx="5334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82986" name="Oval 42"/>
          <p:cNvSpPr>
            <a:spLocks noChangeArrowheads="1"/>
          </p:cNvSpPr>
          <p:nvPr/>
        </p:nvSpPr>
        <p:spPr bwMode="auto">
          <a:xfrm>
            <a:off x="7620000" y="3124200"/>
            <a:ext cx="5334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82987" name="Oval 43"/>
          <p:cNvSpPr>
            <a:spLocks noChangeArrowheads="1"/>
          </p:cNvSpPr>
          <p:nvPr/>
        </p:nvSpPr>
        <p:spPr bwMode="auto">
          <a:xfrm>
            <a:off x="7620000" y="3962400"/>
            <a:ext cx="533400" cy="533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82988" name="Line 44"/>
          <p:cNvSpPr>
            <a:spLocks noChangeShapeType="1"/>
          </p:cNvSpPr>
          <p:nvPr/>
        </p:nvSpPr>
        <p:spPr bwMode="auto">
          <a:xfrm>
            <a:off x="7896225" y="1981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89" name="Line 45"/>
          <p:cNvSpPr>
            <a:spLocks noChangeShapeType="1"/>
          </p:cNvSpPr>
          <p:nvPr/>
        </p:nvSpPr>
        <p:spPr bwMode="auto">
          <a:xfrm>
            <a:off x="7896225" y="2819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90" name="Line 46"/>
          <p:cNvSpPr>
            <a:spLocks noChangeShapeType="1"/>
          </p:cNvSpPr>
          <p:nvPr/>
        </p:nvSpPr>
        <p:spPr bwMode="auto">
          <a:xfrm>
            <a:off x="7896225" y="36576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3D1F-277D-1E40-B348-AD05AF9ED80D}" type="slidenum">
              <a:rPr lang="en-US"/>
              <a:pPr/>
              <a:t>39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Channel Routing Complexity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Vertical Constraints</a:t>
            </a:r>
          </a:p>
          <a:p>
            <a:pPr lvl="1"/>
            <a:r>
              <a:rPr lang="en-US"/>
              <a:t>Problem becomes NP-complete</a:t>
            </a:r>
          </a:p>
          <a:p>
            <a:r>
              <a:rPr lang="en-US"/>
              <a:t>Without Vertical Constraints</a:t>
            </a:r>
          </a:p>
          <a:p>
            <a:pPr lvl="1"/>
            <a:r>
              <a:rPr lang="en-US"/>
              <a:t>Can be solved optimally</a:t>
            </a:r>
          </a:p>
          <a:p>
            <a:pPr lvl="1"/>
            <a:r>
              <a:rPr lang="en-US"/>
              <a:t>Tracks = maximum channel density</a:t>
            </a:r>
          </a:p>
          <a:p>
            <a:pPr lvl="1"/>
            <a:r>
              <a:rPr lang="en-US"/>
              <a:t>Greedy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5CFA-2896-6F48-8385-2445B751D566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Routing Cases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Gate Array</a:t>
            </a:r>
            <a:endParaRPr lang="en-US" dirty="0"/>
          </a:p>
          <a:p>
            <a:r>
              <a:rPr lang="en-US" dirty="0" smtClean="0"/>
              <a:t>Standard Cell</a:t>
            </a:r>
            <a:endParaRPr lang="en-US" dirty="0"/>
          </a:p>
          <a:p>
            <a:r>
              <a:rPr lang="en-US" dirty="0"/>
              <a:t>Full Custom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2E853-6379-844E-9605-B8314606DC81}" type="slidenum">
              <a:rPr lang="en-US"/>
              <a:pPr/>
              <a:t>40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 Vertical Constraints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Good for:</a:t>
            </a:r>
          </a:p>
          <a:p>
            <a:r>
              <a:rPr lang="en-US"/>
              <a:t>Single-sided channel</a:t>
            </a:r>
          </a:p>
          <a:p>
            <a:pPr lvl="1"/>
            <a:r>
              <a:rPr lang="en-US"/>
              <a:t>(no top and bottom pins)</a:t>
            </a:r>
          </a:p>
          <a:p>
            <a:r>
              <a:rPr lang="en-US"/>
              <a:t>Three layers for routing</a:t>
            </a:r>
          </a:p>
          <a:p>
            <a:pPr lvl="1"/>
            <a:r>
              <a:rPr lang="en-US"/>
              <a:t>Two vertical channels allow top and bottom pins to cross</a:t>
            </a:r>
          </a:p>
          <a:p>
            <a:pPr lvl="1"/>
            <a:r>
              <a:rPr lang="en-US"/>
              <a:t>May not be best way to use 3 layers…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94C9-7A93-A949-A3F5-E13B2E738650}" type="slidenum">
              <a:rPr lang="en-US"/>
              <a:pPr/>
              <a:t>41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Left-Edge Algorithm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Sort nets on leftmost end position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Start next lowest track; end=0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While there are unrouted nets with lowest left position &gt; end of this track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Select unrouted net with lowest left position &gt; end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Place selected net on this track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/>
              <a:t>Update end position on this track to be end position of selected net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If nets remain, return to step 2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endParaRPr lang="en-US" sz="240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343400" y="6172200"/>
            <a:ext cx="242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Greedy, optimal.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5F7AB-690E-7445-96BB-F2346B133F1A}" type="slidenum">
              <a:rPr lang="en-US"/>
              <a:pPr/>
              <a:t>42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Example: Left-Edge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Top:       a b g b c d f</a:t>
            </a:r>
          </a:p>
          <a:p>
            <a:pPr>
              <a:lnSpc>
                <a:spcPct val="90000"/>
              </a:lnSpc>
            </a:pPr>
            <a:r>
              <a:rPr lang="en-US"/>
              <a:t>Bottom:  g d f e a c e</a:t>
            </a:r>
          </a:p>
          <a:p>
            <a:pPr>
              <a:lnSpc>
                <a:spcPct val="90000"/>
              </a:lnSpc>
            </a:pPr>
            <a:r>
              <a:rPr lang="en-US" sz="2800"/>
              <a:t>Nets: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a:1—5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b:2—4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c:5—6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d:2—6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e:4—7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f:3—7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g:1—3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943600" y="76200"/>
            <a:ext cx="311626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Note: nets (shown as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letters here) show up 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  as numbers in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  conv. channel</a:t>
            </a:r>
          </a:p>
          <a:p>
            <a:r>
              <a:rPr lang="en-US">
                <a:solidFill>
                  <a:schemeClr val="accent2"/>
                </a:solidFill>
                <a:latin typeface="Arial" charset="0"/>
              </a:rPr>
              <a:t>  routing file  formats.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C848D-23A7-3B4C-BFC8-8FBE86E2E69A}" type="slidenum">
              <a:rPr lang="en-US"/>
              <a:pPr/>
              <a:t>43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Left-Edge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Top:       a b g b c d f</a:t>
            </a:r>
          </a:p>
          <a:p>
            <a:pPr>
              <a:lnSpc>
                <a:spcPct val="90000"/>
              </a:lnSpc>
            </a:pPr>
            <a:r>
              <a:rPr lang="en-US"/>
              <a:t>Bottom:  g d f e a c 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Nets: </a:t>
            </a:r>
          </a:p>
          <a:p>
            <a:pPr lvl="1">
              <a:lnSpc>
                <a:spcPct val="90000"/>
              </a:lnSpc>
            </a:pPr>
            <a:r>
              <a:rPr lang="en-US"/>
              <a:t>a:1—5</a:t>
            </a:r>
          </a:p>
          <a:p>
            <a:pPr lvl="1">
              <a:lnSpc>
                <a:spcPct val="90000"/>
              </a:lnSpc>
            </a:pPr>
            <a:r>
              <a:rPr lang="en-US"/>
              <a:t>b:2—4</a:t>
            </a:r>
          </a:p>
          <a:p>
            <a:pPr lvl="1">
              <a:lnSpc>
                <a:spcPct val="90000"/>
              </a:lnSpc>
            </a:pPr>
            <a:r>
              <a:rPr lang="en-US"/>
              <a:t>c:5—6</a:t>
            </a:r>
          </a:p>
          <a:p>
            <a:pPr lvl="1">
              <a:lnSpc>
                <a:spcPct val="90000"/>
              </a:lnSpc>
            </a:pPr>
            <a:r>
              <a:rPr lang="en-US"/>
              <a:t>d:2—6 </a:t>
            </a:r>
          </a:p>
          <a:p>
            <a:pPr lvl="1">
              <a:lnSpc>
                <a:spcPct val="90000"/>
              </a:lnSpc>
            </a:pPr>
            <a:r>
              <a:rPr lang="en-US"/>
              <a:t>e:4—7</a:t>
            </a:r>
          </a:p>
          <a:p>
            <a:pPr lvl="1">
              <a:lnSpc>
                <a:spcPct val="90000"/>
              </a:lnSpc>
            </a:pPr>
            <a:r>
              <a:rPr lang="en-US"/>
              <a:t>f:3—7</a:t>
            </a:r>
          </a:p>
          <a:p>
            <a:pPr lvl="1">
              <a:lnSpc>
                <a:spcPct val="90000"/>
              </a:lnSpc>
            </a:pPr>
            <a:r>
              <a:rPr lang="en-US"/>
              <a:t>g:1—3 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4953000" y="2514600"/>
            <a:ext cx="396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rgbClr val="FF6600"/>
                </a:solidFill>
                <a:latin typeface="Arial" charset="0"/>
              </a:rPr>
              <a:t>Sort Left Edge: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a:1—5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g:1—3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b:2—4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d:2—6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f:3—7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e:4—7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c:5—6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 bldLvl="2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1310-AD46-4447-AED9-06DC2270C811}" type="slidenum">
              <a:rPr lang="en-US"/>
              <a:pPr/>
              <a:t>44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Left-Edge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4724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Top:       a b g b c d f</a:t>
            </a:r>
          </a:p>
          <a:p>
            <a:pPr>
              <a:lnSpc>
                <a:spcPct val="90000"/>
              </a:lnSpc>
            </a:pPr>
            <a:r>
              <a:rPr lang="en-US" sz="2800"/>
              <a:t>Bottom:  g d f e a c e</a:t>
            </a:r>
          </a:p>
          <a:p>
            <a:pPr>
              <a:lnSpc>
                <a:spcPct val="90000"/>
              </a:lnSpc>
            </a:pPr>
            <a:r>
              <a:rPr lang="en-US" sz="2800"/>
              <a:t>Sort Left Edge: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a:1—5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g:1—3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b:2—4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d:2—6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f:3—7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e:4—7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c:5—6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038600" y="3200400"/>
            <a:ext cx="388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Track 0: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End 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Add a:1—5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End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build="p" bldLvl="2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F6061-5394-E44D-A305-E237C62CCEED}" type="slidenum">
              <a:rPr lang="en-US"/>
              <a:pPr/>
              <a:t>45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Left-Edge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4724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Top:       a b g b c d f</a:t>
            </a:r>
          </a:p>
          <a:p>
            <a:pPr>
              <a:lnSpc>
                <a:spcPct val="90000"/>
              </a:lnSpc>
            </a:pPr>
            <a:r>
              <a:rPr lang="en-US" sz="2800"/>
              <a:t>Bottom:  g d f e a c e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Sort Left Edge: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g:1—3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b:2—4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d:2—6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f:3—7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e:4—7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c:5—6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4038600" y="3200400"/>
            <a:ext cx="388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Track 0: a:1—5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Track 1: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End 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g:1—3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End 3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e: 4—7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End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build="p" bldLvl="2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A7DD9-1E9C-4F4F-B10F-2B00B9C710DA}" type="slidenum">
              <a:rPr lang="en-US"/>
              <a:pPr/>
              <a:t>46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Left-Edge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4724400" cy="4495800"/>
          </a:xfrm>
        </p:spPr>
        <p:txBody>
          <a:bodyPr/>
          <a:lstStyle/>
          <a:p>
            <a:r>
              <a:rPr lang="en-US"/>
              <a:t>Top:       a b g b c d f</a:t>
            </a:r>
          </a:p>
          <a:p>
            <a:r>
              <a:rPr lang="en-US"/>
              <a:t>Bottom:  g d f e a c e</a:t>
            </a:r>
          </a:p>
          <a:p>
            <a:endParaRPr lang="en-US"/>
          </a:p>
          <a:p>
            <a:r>
              <a:rPr lang="en-US"/>
              <a:t>Sort Left Edge: </a:t>
            </a:r>
          </a:p>
          <a:p>
            <a:pPr lvl="1"/>
            <a:r>
              <a:rPr lang="en-US"/>
              <a:t>b:2—4</a:t>
            </a:r>
          </a:p>
          <a:p>
            <a:pPr lvl="1"/>
            <a:r>
              <a:rPr lang="en-US"/>
              <a:t>d:2—6 </a:t>
            </a:r>
          </a:p>
          <a:p>
            <a:pPr lvl="1"/>
            <a:r>
              <a:rPr lang="en-US"/>
              <a:t>f:3—7</a:t>
            </a:r>
          </a:p>
          <a:p>
            <a:pPr lvl="1"/>
            <a:r>
              <a:rPr lang="en-US"/>
              <a:t>c:5—6</a:t>
            </a:r>
          </a:p>
          <a:p>
            <a:pPr lvl="1"/>
            <a:endParaRPr lang="en-US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4038600" y="3200400"/>
            <a:ext cx="472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Track 0: a:1—5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Track 1: g:1—3, e:4—7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Track 2: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End 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b:2—4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End 4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c:5—6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End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9ABA-C863-B94E-95D9-EC4EBC1EEB2A}" type="slidenum">
              <a:rPr lang="en-US"/>
              <a:pPr/>
              <a:t>47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Left-Edge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4724400" cy="4495800"/>
          </a:xfrm>
        </p:spPr>
        <p:txBody>
          <a:bodyPr/>
          <a:lstStyle/>
          <a:p>
            <a:r>
              <a:rPr lang="en-US"/>
              <a:t>Top:       a b g b c d f</a:t>
            </a:r>
          </a:p>
          <a:p>
            <a:r>
              <a:rPr lang="en-US"/>
              <a:t>Bottom:  g d f e a c e</a:t>
            </a:r>
          </a:p>
          <a:p>
            <a:endParaRPr lang="en-US"/>
          </a:p>
          <a:p>
            <a:r>
              <a:rPr lang="en-US"/>
              <a:t>Sort Left Edge: </a:t>
            </a:r>
          </a:p>
          <a:p>
            <a:pPr lvl="1"/>
            <a:r>
              <a:rPr lang="en-US"/>
              <a:t>d:2—6 </a:t>
            </a:r>
          </a:p>
          <a:p>
            <a:pPr lvl="1"/>
            <a:r>
              <a:rPr lang="en-US"/>
              <a:t>f:3—7</a:t>
            </a:r>
          </a:p>
          <a:p>
            <a:pPr lvl="1"/>
            <a:endParaRPr lang="en-US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038600" y="3200400"/>
            <a:ext cx="472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Track 0: a:1—5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Track 1: g:1—3, 4:e—7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Track 2: b:2—4, c:5—6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Track 3: d:2—6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Track 4: f:3—7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CE23B-B614-8A49-9E04-15A4D9454549}" type="slidenum">
              <a:rPr lang="en-US"/>
              <a:pPr/>
              <a:t>48</a:t>
            </a:fld>
            <a:endParaRPr lang="en-US"/>
          </a:p>
        </p:txBody>
      </p:sp>
      <p:sp>
        <p:nvSpPr>
          <p:cNvPr id="49186" name="Line 34"/>
          <p:cNvSpPr>
            <a:spLocks noChangeShapeType="1"/>
          </p:cNvSpPr>
          <p:nvPr/>
        </p:nvSpPr>
        <p:spPr bwMode="auto">
          <a:xfrm>
            <a:off x="7391400" y="5257800"/>
            <a:ext cx="0" cy="11430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>
            <a:off x="6629400" y="5562600"/>
            <a:ext cx="0" cy="8382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91" name="Line 39"/>
          <p:cNvSpPr>
            <a:spLocks noChangeShapeType="1"/>
          </p:cNvSpPr>
          <p:nvPr/>
        </p:nvSpPr>
        <p:spPr bwMode="auto">
          <a:xfrm>
            <a:off x="6248400" y="4648200"/>
            <a:ext cx="0" cy="17526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5867400" y="46482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>
            <a:off x="5867400" y="4953000"/>
            <a:ext cx="0" cy="14478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5486400" y="46482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>
            <a:off x="5486400" y="5562600"/>
            <a:ext cx="0" cy="8382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Left-Edge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4724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Top:       a b g b c d f</a:t>
            </a:r>
          </a:p>
          <a:p>
            <a:pPr>
              <a:lnSpc>
                <a:spcPct val="90000"/>
              </a:lnSpc>
            </a:pPr>
            <a:r>
              <a:rPr lang="en-US" sz="2800"/>
              <a:t>Bottom:  g d f e a c e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sz="2800"/>
              <a:t>Track 0: a:1—5</a:t>
            </a:r>
          </a:p>
          <a:p>
            <a:pPr>
              <a:lnSpc>
                <a:spcPct val="90000"/>
              </a:lnSpc>
            </a:pPr>
            <a:r>
              <a:rPr lang="en-US" sz="2800"/>
              <a:t>Track 1: g:1—3, e:4—7</a:t>
            </a:r>
          </a:p>
          <a:p>
            <a:pPr>
              <a:lnSpc>
                <a:spcPct val="90000"/>
              </a:lnSpc>
            </a:pPr>
            <a:r>
              <a:rPr lang="en-US" sz="2800"/>
              <a:t>Track 2: b:2—4, c:5—6</a:t>
            </a:r>
          </a:p>
          <a:p>
            <a:pPr>
              <a:lnSpc>
                <a:spcPct val="90000"/>
              </a:lnSpc>
            </a:pPr>
            <a:r>
              <a:rPr lang="en-US" sz="2800"/>
              <a:t>Track 3: d:2—6 </a:t>
            </a:r>
          </a:p>
          <a:p>
            <a:pPr>
              <a:lnSpc>
                <a:spcPct val="90000"/>
              </a:lnSpc>
            </a:pPr>
            <a:r>
              <a:rPr lang="en-US" sz="2800"/>
              <a:t>Track 4: f:3—7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4038600" y="3200400"/>
            <a:ext cx="472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2800">
              <a:latin typeface="Arial" charset="0"/>
            </a:endParaRPr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5486400" y="5867400"/>
            <a:ext cx="152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5486400" y="5562600"/>
            <a:ext cx="762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6629400" y="5562600"/>
            <a:ext cx="1143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5867400" y="5257800"/>
            <a:ext cx="762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>
            <a:off x="7010400" y="5257800"/>
            <a:ext cx="381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>
            <a:off x="5486400" y="4343400"/>
            <a:ext cx="0" cy="15240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>
            <a:off x="7010400" y="5867400"/>
            <a:ext cx="0" cy="5334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 flipV="1">
            <a:off x="6248400" y="4343400"/>
            <a:ext cx="0" cy="12192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>
            <a:off x="7772400" y="5562600"/>
            <a:ext cx="0" cy="8382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3" name="Line 31"/>
          <p:cNvSpPr>
            <a:spLocks noChangeShapeType="1"/>
          </p:cNvSpPr>
          <p:nvPr/>
        </p:nvSpPr>
        <p:spPr bwMode="auto">
          <a:xfrm flipV="1">
            <a:off x="5867400" y="4343400"/>
            <a:ext cx="0" cy="9144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>
            <a:off x="6248400" y="4648200"/>
            <a:ext cx="152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8" name="Line 36"/>
          <p:cNvSpPr>
            <a:spLocks noChangeShapeType="1"/>
          </p:cNvSpPr>
          <p:nvPr/>
        </p:nvSpPr>
        <p:spPr bwMode="auto">
          <a:xfrm>
            <a:off x="5867400" y="4953000"/>
            <a:ext cx="152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90" name="Line 38"/>
          <p:cNvSpPr>
            <a:spLocks noChangeShapeType="1"/>
          </p:cNvSpPr>
          <p:nvPr/>
        </p:nvSpPr>
        <p:spPr bwMode="auto">
          <a:xfrm flipV="1">
            <a:off x="7391400" y="4343400"/>
            <a:ext cx="0" cy="609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92" name="Line 40"/>
          <p:cNvSpPr>
            <a:spLocks noChangeShapeType="1"/>
          </p:cNvSpPr>
          <p:nvPr/>
        </p:nvSpPr>
        <p:spPr bwMode="auto">
          <a:xfrm flipV="1">
            <a:off x="7772400" y="4343400"/>
            <a:ext cx="0" cy="304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5" name="Line 33"/>
          <p:cNvSpPr>
            <a:spLocks noChangeShapeType="1"/>
          </p:cNvSpPr>
          <p:nvPr/>
        </p:nvSpPr>
        <p:spPr bwMode="auto">
          <a:xfrm flipV="1">
            <a:off x="7010400" y="4343400"/>
            <a:ext cx="0" cy="9144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84" name="Line 32"/>
          <p:cNvSpPr>
            <a:spLocks noChangeShapeType="1"/>
          </p:cNvSpPr>
          <p:nvPr/>
        </p:nvSpPr>
        <p:spPr bwMode="auto">
          <a:xfrm flipV="1">
            <a:off x="6629400" y="4343400"/>
            <a:ext cx="0" cy="9144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C2FD-5AFA-A948-859F-F5615FE473B5}" type="slidenum">
              <a:rPr lang="en-US"/>
              <a:pPr/>
              <a:t>49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Constrained Left-Edge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Construct VCG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Sort nets on leftmost end position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Start new track; end=0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While there are nets that have </a:t>
            </a:r>
          </a:p>
          <a:p>
            <a:pPr marL="914400" lvl="1" indent="-457200">
              <a:lnSpc>
                <a:spcPct val="90000"/>
              </a:lnSpc>
              <a:buFont typeface="Wingdings" charset="2"/>
              <a:buChar char="ü"/>
            </a:pPr>
            <a:r>
              <a:rPr lang="en-US" sz="2400"/>
              <a:t>No descendents in VCG</a:t>
            </a:r>
          </a:p>
          <a:p>
            <a:pPr marL="914400" lvl="1" indent="-457200">
              <a:lnSpc>
                <a:spcPct val="90000"/>
              </a:lnSpc>
              <a:buFont typeface="Wingdings" charset="2"/>
              <a:buChar char="ü"/>
            </a:pPr>
            <a:r>
              <a:rPr lang="en-US" sz="2400"/>
              <a:t>And left edge &gt; end</a:t>
            </a:r>
          </a:p>
          <a:p>
            <a:pPr marL="1295400" lvl="2" indent="-381000">
              <a:lnSpc>
                <a:spcPct val="90000"/>
              </a:lnSpc>
              <a:buFontTx/>
              <a:buAutoNum type="arabicPeriod"/>
            </a:pPr>
            <a:r>
              <a:rPr lang="en-US"/>
              <a:t>Place net on track and update end</a:t>
            </a:r>
          </a:p>
          <a:p>
            <a:pPr marL="1295400" lvl="2" indent="-381000">
              <a:lnSpc>
                <a:spcPct val="90000"/>
              </a:lnSpc>
              <a:buFontTx/>
              <a:buAutoNum type="arabicPeriod"/>
            </a:pPr>
            <a:r>
              <a:rPr lang="en-US"/>
              <a:t>Delete net from list, VCG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800"/>
              <a:t>If there are still nets left to route, return to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CE3B-39F6-7D43-9F9F-175ACCF055D5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Gate Array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3276600" cy="4114800"/>
          </a:xfrm>
        </p:spPr>
        <p:txBody>
          <a:bodyPr/>
          <a:lstStyle/>
          <a:p>
            <a:r>
              <a:rPr lang="en-US" dirty="0"/>
              <a:t>Fixed Grid</a:t>
            </a:r>
          </a:p>
          <a:p>
            <a:r>
              <a:rPr lang="en-US" dirty="0"/>
              <a:t>Fixed row and column width</a:t>
            </a:r>
          </a:p>
          <a:p>
            <a:r>
              <a:rPr lang="en-US" dirty="0"/>
              <a:t>Must fit into prefab channel </a:t>
            </a:r>
            <a:r>
              <a:rPr lang="en-US" dirty="0" smtClean="0"/>
              <a:t>capacity</a:t>
            </a:r>
          </a:p>
          <a:p>
            <a:r>
              <a:rPr lang="en-US" dirty="0" smtClean="0"/>
              <a:t>Resource-</a:t>
            </a:r>
            <a:r>
              <a:rPr lang="en-US" dirty="0" err="1" smtClean="0"/>
              <a:t>constrainted</a:t>
            </a:r>
            <a:r>
              <a:rPr lang="en-US" dirty="0" smtClean="0"/>
              <a:t> routing</a:t>
            </a:r>
            <a:endParaRPr lang="en-US" dirty="0"/>
          </a:p>
        </p:txBody>
      </p:sp>
      <p:grpSp>
        <p:nvGrpSpPr>
          <p:cNvPr id="8272" name="Group 80"/>
          <p:cNvGrpSpPr>
            <a:grpSpLocks/>
          </p:cNvGrpSpPr>
          <p:nvPr/>
        </p:nvGrpSpPr>
        <p:grpSpPr bwMode="auto">
          <a:xfrm>
            <a:off x="3962400" y="1447800"/>
            <a:ext cx="4876800" cy="4876800"/>
            <a:chOff x="1344" y="960"/>
            <a:chExt cx="3072" cy="3072"/>
          </a:xfrm>
        </p:grpSpPr>
        <p:grpSp>
          <p:nvGrpSpPr>
            <p:cNvPr id="8231" name="Group 39"/>
            <p:cNvGrpSpPr>
              <a:grpSpLocks/>
            </p:cNvGrpSpPr>
            <p:nvPr/>
          </p:nvGrpSpPr>
          <p:grpSpPr bwMode="auto">
            <a:xfrm>
              <a:off x="1440" y="1008"/>
              <a:ext cx="2880" cy="3024"/>
              <a:chOff x="1248" y="1296"/>
              <a:chExt cx="2880" cy="3024"/>
            </a:xfrm>
          </p:grpSpPr>
          <p:grpSp>
            <p:nvGrpSpPr>
              <p:cNvPr id="8206" name="Group 14"/>
              <p:cNvGrpSpPr>
                <a:grpSpLocks/>
              </p:cNvGrpSpPr>
              <p:nvPr/>
            </p:nvGrpSpPr>
            <p:grpSpPr bwMode="auto">
              <a:xfrm>
                <a:off x="1248" y="1296"/>
                <a:ext cx="2880" cy="336"/>
                <a:chOff x="1248" y="1296"/>
                <a:chExt cx="2880" cy="336"/>
              </a:xfrm>
            </p:grpSpPr>
            <p:sp>
              <p:nvSpPr>
                <p:cNvPr id="8196" name="Rectangle 4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2" name="Rectangle 10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3" name="Rectangle 11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4" name="Rectangle 12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5" name="Rectangle 13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207" name="Group 15"/>
              <p:cNvGrpSpPr>
                <a:grpSpLocks/>
              </p:cNvGrpSpPr>
              <p:nvPr/>
            </p:nvGrpSpPr>
            <p:grpSpPr bwMode="auto">
              <a:xfrm>
                <a:off x="1248" y="1968"/>
                <a:ext cx="2880" cy="336"/>
                <a:chOff x="1248" y="1296"/>
                <a:chExt cx="2880" cy="336"/>
              </a:xfrm>
            </p:grpSpPr>
            <p:sp>
              <p:nvSpPr>
                <p:cNvPr id="8208" name="Rectangle 16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9" name="Rectangle 17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0" name="Rectangle 18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1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2" name="Rectangle 20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213" name="Group 21"/>
              <p:cNvGrpSpPr>
                <a:grpSpLocks/>
              </p:cNvGrpSpPr>
              <p:nvPr/>
            </p:nvGrpSpPr>
            <p:grpSpPr bwMode="auto">
              <a:xfrm>
                <a:off x="1248" y="2640"/>
                <a:ext cx="2880" cy="336"/>
                <a:chOff x="1248" y="1296"/>
                <a:chExt cx="2880" cy="336"/>
              </a:xfrm>
            </p:grpSpPr>
            <p:sp>
              <p:nvSpPr>
                <p:cNvPr id="8214" name="Rectangle 22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5" name="Rectangle 23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6" name="Rectangle 24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7" name="Rectangle 25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8" name="Rectangle 26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219" name="Group 27"/>
              <p:cNvGrpSpPr>
                <a:grpSpLocks/>
              </p:cNvGrpSpPr>
              <p:nvPr/>
            </p:nvGrpSpPr>
            <p:grpSpPr bwMode="auto">
              <a:xfrm>
                <a:off x="1248" y="3312"/>
                <a:ext cx="2880" cy="336"/>
                <a:chOff x="1248" y="1296"/>
                <a:chExt cx="2880" cy="336"/>
              </a:xfrm>
            </p:grpSpPr>
            <p:sp>
              <p:nvSpPr>
                <p:cNvPr id="8220" name="Rectangle 28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1" name="Rectangle 29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2" name="Rectangle 30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3" name="Rectangle 31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4" name="Rectangle 32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225" name="Group 33"/>
              <p:cNvGrpSpPr>
                <a:grpSpLocks/>
              </p:cNvGrpSpPr>
              <p:nvPr/>
            </p:nvGrpSpPr>
            <p:grpSpPr bwMode="auto">
              <a:xfrm>
                <a:off x="1248" y="3984"/>
                <a:ext cx="2880" cy="336"/>
                <a:chOff x="1248" y="1296"/>
                <a:chExt cx="2880" cy="336"/>
              </a:xfrm>
            </p:grpSpPr>
            <p:sp>
              <p:nvSpPr>
                <p:cNvPr id="8226" name="Rectangle 34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7" name="Rectangle 35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8" name="Rectangle 36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9" name="Rectangle 37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30" name="Rectangle 38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236" name="Group 44"/>
            <p:cNvGrpSpPr>
              <a:grpSpLocks/>
            </p:cNvGrpSpPr>
            <p:nvPr/>
          </p:nvGrpSpPr>
          <p:grpSpPr bwMode="auto">
            <a:xfrm>
              <a:off x="1872" y="960"/>
              <a:ext cx="144" cy="3072"/>
              <a:chOff x="1872" y="960"/>
              <a:chExt cx="144" cy="3072"/>
            </a:xfrm>
          </p:grpSpPr>
          <p:sp>
            <p:nvSpPr>
              <p:cNvPr id="8232" name="Line 40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33" name="Line 41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34" name="Line 42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35" name="Line 43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237" name="Group 45"/>
            <p:cNvGrpSpPr>
              <a:grpSpLocks/>
            </p:cNvGrpSpPr>
            <p:nvPr/>
          </p:nvGrpSpPr>
          <p:grpSpPr bwMode="auto">
            <a:xfrm>
              <a:off x="2496" y="960"/>
              <a:ext cx="144" cy="3072"/>
              <a:chOff x="1872" y="960"/>
              <a:chExt cx="144" cy="3072"/>
            </a:xfrm>
          </p:grpSpPr>
          <p:sp>
            <p:nvSpPr>
              <p:cNvPr id="8238" name="Line 46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39" name="Line 4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0" name="Line 48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1" name="Line 49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242" name="Group 50"/>
            <p:cNvGrpSpPr>
              <a:grpSpLocks/>
            </p:cNvGrpSpPr>
            <p:nvPr/>
          </p:nvGrpSpPr>
          <p:grpSpPr bwMode="auto">
            <a:xfrm>
              <a:off x="3120" y="960"/>
              <a:ext cx="144" cy="3072"/>
              <a:chOff x="1872" y="960"/>
              <a:chExt cx="144" cy="3072"/>
            </a:xfrm>
          </p:grpSpPr>
          <p:sp>
            <p:nvSpPr>
              <p:cNvPr id="8243" name="Line 51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4" name="Line 52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5" name="Line 53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6" name="Line 54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247" name="Group 55"/>
            <p:cNvGrpSpPr>
              <a:grpSpLocks/>
            </p:cNvGrpSpPr>
            <p:nvPr/>
          </p:nvGrpSpPr>
          <p:grpSpPr bwMode="auto">
            <a:xfrm>
              <a:off x="3744" y="960"/>
              <a:ext cx="144" cy="3072"/>
              <a:chOff x="1872" y="960"/>
              <a:chExt cx="144" cy="3072"/>
            </a:xfrm>
          </p:grpSpPr>
          <p:sp>
            <p:nvSpPr>
              <p:cNvPr id="8248" name="Line 56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9" name="Line 5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0" name="Line 58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1" name="Line 59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252" name="Group 60"/>
            <p:cNvGrpSpPr>
              <a:grpSpLocks/>
            </p:cNvGrpSpPr>
            <p:nvPr/>
          </p:nvGrpSpPr>
          <p:grpSpPr bwMode="auto">
            <a:xfrm rot="-5400000">
              <a:off x="2808" y="1992"/>
              <a:ext cx="144" cy="3072"/>
              <a:chOff x="1872" y="960"/>
              <a:chExt cx="144" cy="3072"/>
            </a:xfrm>
          </p:grpSpPr>
          <p:sp>
            <p:nvSpPr>
              <p:cNvPr id="8253" name="Line 61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4" name="Line 62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5" name="Line 63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6" name="Line 64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257" name="Group 65"/>
            <p:cNvGrpSpPr>
              <a:grpSpLocks/>
            </p:cNvGrpSpPr>
            <p:nvPr/>
          </p:nvGrpSpPr>
          <p:grpSpPr bwMode="auto">
            <a:xfrm rot="-5400000">
              <a:off x="2808" y="1320"/>
              <a:ext cx="144" cy="3072"/>
              <a:chOff x="1872" y="960"/>
              <a:chExt cx="144" cy="3072"/>
            </a:xfrm>
          </p:grpSpPr>
          <p:sp>
            <p:nvSpPr>
              <p:cNvPr id="8258" name="Line 66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9" name="Line 6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0" name="Line 68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1" name="Line 69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262" name="Group 70"/>
            <p:cNvGrpSpPr>
              <a:grpSpLocks/>
            </p:cNvGrpSpPr>
            <p:nvPr/>
          </p:nvGrpSpPr>
          <p:grpSpPr bwMode="auto">
            <a:xfrm rot="-5400000">
              <a:off x="2808" y="648"/>
              <a:ext cx="144" cy="3072"/>
              <a:chOff x="1872" y="960"/>
              <a:chExt cx="144" cy="3072"/>
            </a:xfrm>
          </p:grpSpPr>
          <p:sp>
            <p:nvSpPr>
              <p:cNvPr id="8263" name="Line 71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4" name="Line 72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5" name="Line 73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6" name="Line 74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267" name="Group 75"/>
            <p:cNvGrpSpPr>
              <a:grpSpLocks/>
            </p:cNvGrpSpPr>
            <p:nvPr/>
          </p:nvGrpSpPr>
          <p:grpSpPr bwMode="auto">
            <a:xfrm rot="-5400000">
              <a:off x="2808" y="-24"/>
              <a:ext cx="144" cy="3072"/>
              <a:chOff x="1872" y="960"/>
              <a:chExt cx="144" cy="3072"/>
            </a:xfrm>
          </p:grpSpPr>
          <p:sp>
            <p:nvSpPr>
              <p:cNvPr id="8268" name="Line 76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9" name="Line 7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0" name="Line 78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1" name="Line 79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0CA0-1850-2248-B356-B572D7223CD4}" type="slidenum">
              <a:rPr lang="en-US"/>
              <a:pPr/>
              <a:t>50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Constrained Left-Edge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4343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Top:       a b g b c d f</a:t>
            </a:r>
          </a:p>
          <a:p>
            <a:pPr>
              <a:lnSpc>
                <a:spcPct val="90000"/>
              </a:lnSpc>
            </a:pPr>
            <a:r>
              <a:rPr lang="en-US"/>
              <a:t>Bottom:  g d f e a c e</a:t>
            </a:r>
          </a:p>
          <a:p>
            <a:pPr>
              <a:lnSpc>
                <a:spcPct val="90000"/>
              </a:lnSpc>
            </a:pPr>
            <a:r>
              <a:rPr lang="en-US" sz="2800"/>
              <a:t>Nets: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a:1—5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b:2—4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c:5—6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d:2—6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e:4—7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f:3—7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g:1—3 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800600" y="1981200"/>
            <a:ext cx="259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Vertical </a:t>
            </a:r>
            <a:r>
              <a:rPr lang="en-US" sz="2800" dirty="0" smtClean="0">
                <a:latin typeface="Arial" charset="0"/>
              </a:rPr>
              <a:t>Constraints</a:t>
            </a:r>
            <a:br>
              <a:rPr lang="en-US" sz="2800" dirty="0" smtClean="0">
                <a:latin typeface="Arial" charset="0"/>
              </a:rPr>
            </a:br>
            <a:r>
              <a:rPr lang="en-US" sz="2800" dirty="0" smtClean="0">
                <a:solidFill>
                  <a:srgbClr val="FF6600"/>
                </a:solidFill>
                <a:latin typeface="Arial" charset="0"/>
              </a:rPr>
              <a:t>[draw board]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a</a:t>
            </a:r>
            <a:r>
              <a:rPr lang="en-US" dirty="0" err="1">
                <a:latin typeface="Arial" charset="0"/>
                <a:sym typeface="Wingdings" charset="2"/>
              </a:rPr>
              <a:t>g</a:t>
            </a:r>
            <a:endParaRPr lang="en-US" dirty="0">
              <a:latin typeface="Arial" charset="0"/>
              <a:sym typeface="Wingdings" charset="2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  <a:sym typeface="Wingdings" charset="2"/>
              </a:rPr>
              <a:t>bd</a:t>
            </a:r>
            <a:endParaRPr lang="en-US" dirty="0">
              <a:latin typeface="Arial" charset="0"/>
              <a:sym typeface="Wingdings" charset="2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  <a:sym typeface="Wingdings" charset="2"/>
              </a:rPr>
              <a:t>gf</a:t>
            </a:r>
            <a:endParaRPr lang="en-US" dirty="0">
              <a:latin typeface="Arial" charset="0"/>
              <a:sym typeface="Wingdings" charset="2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  <a:sym typeface="Wingdings" charset="2"/>
              </a:rPr>
              <a:t>be</a:t>
            </a:r>
            <a:endParaRPr lang="en-US" dirty="0">
              <a:latin typeface="Arial" charset="0"/>
              <a:sym typeface="Wingdings" charset="2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  <a:sym typeface="Wingdings" charset="2"/>
              </a:rPr>
              <a:t>ca</a:t>
            </a:r>
            <a:endParaRPr lang="en-US" dirty="0">
              <a:latin typeface="Arial" charset="0"/>
              <a:sym typeface="Wingdings" charset="2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  <a:sym typeface="Wingdings" charset="2"/>
              </a:rPr>
              <a:t>dc</a:t>
            </a:r>
            <a:endParaRPr lang="en-US" dirty="0">
              <a:latin typeface="Arial" charset="0"/>
              <a:sym typeface="Wingdings" charset="2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  <a:sym typeface="Wingdings" charset="2"/>
              </a:rPr>
              <a:t>fe</a:t>
            </a:r>
            <a:endParaRPr lang="en-US" dirty="0">
              <a:latin typeface="Arial" charset="0"/>
            </a:endParaRPr>
          </a:p>
        </p:txBody>
      </p:sp>
      <p:grpSp>
        <p:nvGrpSpPr>
          <p:cNvPr id="51223" name="Group 23"/>
          <p:cNvGrpSpPr>
            <a:grpSpLocks/>
          </p:cNvGrpSpPr>
          <p:nvPr/>
        </p:nvGrpSpPr>
        <p:grpSpPr bwMode="auto">
          <a:xfrm>
            <a:off x="7772400" y="1143000"/>
            <a:ext cx="549275" cy="5029200"/>
            <a:chOff x="4896" y="720"/>
            <a:chExt cx="346" cy="3168"/>
          </a:xfrm>
        </p:grpSpPr>
        <p:sp>
          <p:nvSpPr>
            <p:cNvPr id="51205" name="Oval 5"/>
            <p:cNvSpPr>
              <a:spLocks noChangeArrowheads="1"/>
            </p:cNvSpPr>
            <p:nvPr/>
          </p:nvSpPr>
          <p:spPr bwMode="auto">
            <a:xfrm>
              <a:off x="4896" y="168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51206" name="Oval 6"/>
            <p:cNvSpPr>
              <a:spLocks noChangeArrowheads="1"/>
            </p:cNvSpPr>
            <p:nvPr/>
          </p:nvSpPr>
          <p:spPr bwMode="auto">
            <a:xfrm>
              <a:off x="4896" y="216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51207" name="Oval 7"/>
            <p:cNvSpPr>
              <a:spLocks noChangeArrowheads="1"/>
            </p:cNvSpPr>
            <p:nvPr/>
          </p:nvSpPr>
          <p:spPr bwMode="auto">
            <a:xfrm>
              <a:off x="4896" y="264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51208" name="Oval 8"/>
            <p:cNvSpPr>
              <a:spLocks noChangeArrowheads="1"/>
            </p:cNvSpPr>
            <p:nvPr/>
          </p:nvSpPr>
          <p:spPr bwMode="auto">
            <a:xfrm>
              <a:off x="4896" y="3072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4896" y="3552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4896" y="120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4896" y="72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51214" name="Line 14"/>
            <p:cNvSpPr>
              <a:spLocks noChangeShapeType="1"/>
            </p:cNvSpPr>
            <p:nvPr/>
          </p:nvSpPr>
          <p:spPr bwMode="auto">
            <a:xfrm>
              <a:off x="5088" y="105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>
              <a:off x="5088" y="153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50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18" name="Line 18"/>
            <p:cNvSpPr>
              <a:spLocks noChangeShapeType="1"/>
            </p:cNvSpPr>
            <p:nvPr/>
          </p:nvSpPr>
          <p:spPr bwMode="auto">
            <a:xfrm>
              <a:off x="5088" y="249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5088" y="297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20" name="Line 20"/>
            <p:cNvSpPr>
              <a:spLocks noChangeShapeType="1"/>
            </p:cNvSpPr>
            <p:nvPr/>
          </p:nvSpPr>
          <p:spPr bwMode="auto">
            <a:xfrm>
              <a:off x="5088" y="345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51221" name="AutoShape 21"/>
            <p:cNvCxnSpPr>
              <a:cxnSpLocks noChangeShapeType="1"/>
              <a:stCxn id="51211" idx="6"/>
              <a:endCxn id="51209" idx="6"/>
            </p:cNvCxnSpPr>
            <p:nvPr/>
          </p:nvCxnSpPr>
          <p:spPr bwMode="auto">
            <a:xfrm>
              <a:off x="5241" y="888"/>
              <a:ext cx="1" cy="2832"/>
            </a:xfrm>
            <a:prstGeom prst="curvedConnector3">
              <a:avLst>
                <a:gd name="adj1" fmla="val 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build="p" bldLvl="2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583AE-3E54-214F-9F02-7BCA13C8D65A}" type="slidenum">
              <a:rPr lang="en-US"/>
              <a:pPr/>
              <a:t>51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Example: …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038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Top:       a b g b c d f</a:t>
            </a:r>
          </a:p>
          <a:p>
            <a:pPr>
              <a:lnSpc>
                <a:spcPct val="90000"/>
              </a:lnSpc>
            </a:pPr>
            <a:r>
              <a:rPr lang="en-US" sz="2800"/>
              <a:t>Bottom:  g d f e a c e</a:t>
            </a:r>
          </a:p>
          <a:p>
            <a:pPr>
              <a:lnSpc>
                <a:spcPct val="90000"/>
              </a:lnSpc>
            </a:pPr>
            <a:r>
              <a:rPr lang="en-US" sz="2800"/>
              <a:t>Sort Left Edge: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a:1—5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g:1—3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b:2—4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d:2—6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f:3—7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e:4—7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c:5—6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4800600" y="1981200"/>
            <a:ext cx="259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52243" name="Rectangle 19"/>
          <p:cNvSpPr>
            <a:spLocks noChangeArrowheads="1"/>
          </p:cNvSpPr>
          <p:nvPr/>
        </p:nvSpPr>
        <p:spPr bwMode="auto">
          <a:xfrm>
            <a:off x="4953000" y="990600"/>
            <a:ext cx="259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Track 0: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e:4—7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Track 1: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f:3—7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Track 2: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g:1—3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Track 3: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a:1—5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Track 4: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c:5—6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Track 5: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d:2—6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Track 6: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b:2—4</a:t>
            </a:r>
          </a:p>
        </p:txBody>
      </p:sp>
      <p:grpSp>
        <p:nvGrpSpPr>
          <p:cNvPr id="52258" name="Group 34"/>
          <p:cNvGrpSpPr>
            <a:grpSpLocks/>
          </p:cNvGrpSpPr>
          <p:nvPr/>
        </p:nvGrpSpPr>
        <p:grpSpPr bwMode="auto">
          <a:xfrm>
            <a:off x="7772400" y="1143000"/>
            <a:ext cx="549275" cy="5029200"/>
            <a:chOff x="4896" y="720"/>
            <a:chExt cx="346" cy="3168"/>
          </a:xfrm>
        </p:grpSpPr>
        <p:sp>
          <p:nvSpPr>
            <p:cNvPr id="52259" name="Oval 35"/>
            <p:cNvSpPr>
              <a:spLocks noChangeArrowheads="1"/>
            </p:cNvSpPr>
            <p:nvPr/>
          </p:nvSpPr>
          <p:spPr bwMode="auto">
            <a:xfrm>
              <a:off x="4896" y="168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52260" name="Oval 36"/>
            <p:cNvSpPr>
              <a:spLocks noChangeArrowheads="1"/>
            </p:cNvSpPr>
            <p:nvPr/>
          </p:nvSpPr>
          <p:spPr bwMode="auto">
            <a:xfrm>
              <a:off x="4896" y="216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52261" name="Oval 37"/>
            <p:cNvSpPr>
              <a:spLocks noChangeArrowheads="1"/>
            </p:cNvSpPr>
            <p:nvPr/>
          </p:nvSpPr>
          <p:spPr bwMode="auto">
            <a:xfrm>
              <a:off x="4896" y="264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52262" name="Oval 38"/>
            <p:cNvSpPr>
              <a:spLocks noChangeArrowheads="1"/>
            </p:cNvSpPr>
            <p:nvPr/>
          </p:nvSpPr>
          <p:spPr bwMode="auto">
            <a:xfrm>
              <a:off x="4896" y="3072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52263" name="Oval 39"/>
            <p:cNvSpPr>
              <a:spLocks noChangeArrowheads="1"/>
            </p:cNvSpPr>
            <p:nvPr/>
          </p:nvSpPr>
          <p:spPr bwMode="auto">
            <a:xfrm>
              <a:off x="4896" y="3552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52264" name="Oval 40"/>
            <p:cNvSpPr>
              <a:spLocks noChangeArrowheads="1"/>
            </p:cNvSpPr>
            <p:nvPr/>
          </p:nvSpPr>
          <p:spPr bwMode="auto">
            <a:xfrm>
              <a:off x="4896" y="120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52265" name="Oval 41"/>
            <p:cNvSpPr>
              <a:spLocks noChangeArrowheads="1"/>
            </p:cNvSpPr>
            <p:nvPr/>
          </p:nvSpPr>
          <p:spPr bwMode="auto">
            <a:xfrm>
              <a:off x="4896" y="72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52266" name="Line 42"/>
            <p:cNvSpPr>
              <a:spLocks noChangeShapeType="1"/>
            </p:cNvSpPr>
            <p:nvPr/>
          </p:nvSpPr>
          <p:spPr bwMode="auto">
            <a:xfrm>
              <a:off x="5088" y="105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7" name="Line 43"/>
            <p:cNvSpPr>
              <a:spLocks noChangeShapeType="1"/>
            </p:cNvSpPr>
            <p:nvPr/>
          </p:nvSpPr>
          <p:spPr bwMode="auto">
            <a:xfrm>
              <a:off x="5088" y="153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8" name="Line 44"/>
            <p:cNvSpPr>
              <a:spLocks noChangeShapeType="1"/>
            </p:cNvSpPr>
            <p:nvPr/>
          </p:nvSpPr>
          <p:spPr bwMode="auto">
            <a:xfrm>
              <a:off x="50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69" name="Line 45"/>
            <p:cNvSpPr>
              <a:spLocks noChangeShapeType="1"/>
            </p:cNvSpPr>
            <p:nvPr/>
          </p:nvSpPr>
          <p:spPr bwMode="auto">
            <a:xfrm>
              <a:off x="5088" y="249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0" name="Line 46"/>
            <p:cNvSpPr>
              <a:spLocks noChangeShapeType="1"/>
            </p:cNvSpPr>
            <p:nvPr/>
          </p:nvSpPr>
          <p:spPr bwMode="auto">
            <a:xfrm>
              <a:off x="5088" y="297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71" name="Line 47"/>
            <p:cNvSpPr>
              <a:spLocks noChangeShapeType="1"/>
            </p:cNvSpPr>
            <p:nvPr/>
          </p:nvSpPr>
          <p:spPr bwMode="auto">
            <a:xfrm>
              <a:off x="5088" y="345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52272" name="AutoShape 48"/>
            <p:cNvCxnSpPr>
              <a:cxnSpLocks noChangeShapeType="1"/>
              <a:stCxn id="52265" idx="6"/>
              <a:endCxn id="52263" idx="6"/>
            </p:cNvCxnSpPr>
            <p:nvPr/>
          </p:nvCxnSpPr>
          <p:spPr bwMode="auto">
            <a:xfrm>
              <a:off x="5241" y="888"/>
              <a:ext cx="1" cy="2832"/>
            </a:xfrm>
            <a:prstGeom prst="curvedConnector3">
              <a:avLst>
                <a:gd name="adj1" fmla="val 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3" grpId="0" build="p" bldLvl="2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give a lower bound on routed channel width</a:t>
            </a:r>
          </a:p>
          <a:p>
            <a:pPr lvl="1"/>
            <a:r>
              <a:rPr lang="en-US" dirty="0" smtClean="0"/>
              <a:t>Channel width &gt;= channel density</a:t>
            </a:r>
          </a:p>
          <a:p>
            <a:pPr lvl="1"/>
            <a:r>
              <a:rPr lang="en-US" dirty="0" smtClean="0"/>
              <a:t>Channel width &gt;= height of VCG graph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1769-E1D8-F442-9673-192FE7BBEC0A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5E35-24A5-FB47-AF91-EF92469144BB}" type="slidenum">
              <a:rPr lang="en-US"/>
              <a:pPr/>
              <a:t>53</a:t>
            </a:fld>
            <a:endParaRPr lang="en-US"/>
          </a:p>
        </p:txBody>
      </p:sp>
      <p:sp>
        <p:nvSpPr>
          <p:cNvPr id="53250" name="Line 2"/>
          <p:cNvSpPr>
            <a:spLocks noChangeShapeType="1"/>
          </p:cNvSpPr>
          <p:nvPr/>
        </p:nvSpPr>
        <p:spPr bwMode="auto">
          <a:xfrm>
            <a:off x="7391400" y="4572000"/>
            <a:ext cx="0" cy="1828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>
            <a:off x="6629400" y="5867400"/>
            <a:ext cx="0" cy="5334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6248400" y="5562600"/>
            <a:ext cx="0" cy="8382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5867400" y="4267200"/>
            <a:ext cx="0" cy="2133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5486400" y="5257800"/>
            <a:ext cx="0" cy="11430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Left-Edge</a:t>
            </a:r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4724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Top:       a b g b c d f</a:t>
            </a:r>
          </a:p>
          <a:p>
            <a:pPr>
              <a:lnSpc>
                <a:spcPct val="90000"/>
              </a:lnSpc>
            </a:pPr>
            <a:r>
              <a:rPr lang="en-US"/>
              <a:t>Bottom:  g d f e a c e</a:t>
            </a:r>
          </a:p>
          <a:p>
            <a:pPr>
              <a:lnSpc>
                <a:spcPct val="90000"/>
              </a:lnSpc>
            </a:pPr>
            <a:r>
              <a:rPr lang="en-US" sz="2800"/>
              <a:t>Nets: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a:1—5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b:2—4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c:5—6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d:2—6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e:4—7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f:3—7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g:1—3 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4038600" y="3200400"/>
            <a:ext cx="472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2800">
              <a:latin typeface="Arial" charset="0"/>
            </a:endParaRPr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486400" y="4876800"/>
            <a:ext cx="152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5486400" y="5257800"/>
            <a:ext cx="762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6629400" y="5867400"/>
            <a:ext cx="1143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5867400" y="3810000"/>
            <a:ext cx="762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7010400" y="4572000"/>
            <a:ext cx="381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>
            <a:off x="5486400" y="3352800"/>
            <a:ext cx="0" cy="15240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7010400" y="4876800"/>
            <a:ext cx="0" cy="15240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 flipV="1">
            <a:off x="6248400" y="3352800"/>
            <a:ext cx="0" cy="19050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7772400" y="5867400"/>
            <a:ext cx="0" cy="5334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 flipV="1">
            <a:off x="5867400" y="3352800"/>
            <a:ext cx="0" cy="4572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>
            <a:off x="6248400" y="5562600"/>
            <a:ext cx="152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5867400" y="4267200"/>
            <a:ext cx="152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2" name="Line 24"/>
          <p:cNvSpPr>
            <a:spLocks noChangeShapeType="1"/>
          </p:cNvSpPr>
          <p:nvPr/>
        </p:nvSpPr>
        <p:spPr bwMode="auto">
          <a:xfrm flipV="1">
            <a:off x="7391400" y="3352800"/>
            <a:ext cx="0" cy="9144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3" name="Line 25"/>
          <p:cNvSpPr>
            <a:spLocks noChangeShapeType="1"/>
          </p:cNvSpPr>
          <p:nvPr/>
        </p:nvSpPr>
        <p:spPr bwMode="auto">
          <a:xfrm flipV="1">
            <a:off x="7772400" y="3352800"/>
            <a:ext cx="0" cy="2209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4" name="Line 26"/>
          <p:cNvSpPr>
            <a:spLocks noChangeShapeType="1"/>
          </p:cNvSpPr>
          <p:nvPr/>
        </p:nvSpPr>
        <p:spPr bwMode="auto">
          <a:xfrm flipV="1">
            <a:off x="7010400" y="3352800"/>
            <a:ext cx="0" cy="12192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76" name="Line 28"/>
          <p:cNvSpPr>
            <a:spLocks noChangeShapeType="1"/>
          </p:cNvSpPr>
          <p:nvPr/>
        </p:nvSpPr>
        <p:spPr bwMode="auto">
          <a:xfrm flipV="1">
            <a:off x="6629400" y="3352800"/>
            <a:ext cx="0" cy="4572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91A51-39B0-5546-96EA-F75C2D904A61}" type="slidenum">
              <a:rPr lang="en-US"/>
              <a:pPr/>
              <a:t>54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Example 2: …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434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Top:       a a a b e d g c</a:t>
            </a:r>
          </a:p>
          <a:p>
            <a:pPr>
              <a:lnSpc>
                <a:spcPct val="90000"/>
              </a:lnSpc>
            </a:pPr>
            <a:r>
              <a:rPr lang="en-US" sz="2800"/>
              <a:t>Bottom:  b c d e f  g f  f </a:t>
            </a:r>
          </a:p>
          <a:p>
            <a:pPr>
              <a:lnSpc>
                <a:spcPct val="90000"/>
              </a:lnSpc>
            </a:pPr>
            <a:r>
              <a:rPr lang="en-US" sz="2800"/>
              <a:t>Sort Left Edge: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b:1—4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a:1—3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c:2—8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d:3—6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e:4—5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f:5—8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c:6—7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4800600" y="1981200"/>
            <a:ext cx="259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78861" name="Oval 13"/>
          <p:cNvSpPr>
            <a:spLocks noChangeArrowheads="1"/>
          </p:cNvSpPr>
          <p:nvPr/>
        </p:nvSpPr>
        <p:spPr bwMode="auto">
          <a:xfrm>
            <a:off x="7467600" y="9906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</a:t>
            </a:r>
          </a:p>
        </p:txBody>
      </p:sp>
      <p:grpSp>
        <p:nvGrpSpPr>
          <p:cNvPr id="78879" name="Group 31"/>
          <p:cNvGrpSpPr>
            <a:grpSpLocks/>
          </p:cNvGrpSpPr>
          <p:nvPr/>
        </p:nvGrpSpPr>
        <p:grpSpPr bwMode="auto">
          <a:xfrm>
            <a:off x="6629400" y="1524000"/>
            <a:ext cx="2209800" cy="914400"/>
            <a:chOff x="4176" y="960"/>
            <a:chExt cx="1392" cy="576"/>
          </a:xfrm>
        </p:grpSpPr>
        <p:sp>
          <p:nvSpPr>
            <p:cNvPr id="78855" name="Oval 7"/>
            <p:cNvSpPr>
              <a:spLocks noChangeArrowheads="1"/>
            </p:cNvSpPr>
            <p:nvPr/>
          </p:nvSpPr>
          <p:spPr bwMode="auto">
            <a:xfrm>
              <a:off x="4704" y="120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78856" name="Oval 8"/>
            <p:cNvSpPr>
              <a:spLocks noChangeArrowheads="1"/>
            </p:cNvSpPr>
            <p:nvPr/>
          </p:nvSpPr>
          <p:spPr bwMode="auto">
            <a:xfrm>
              <a:off x="5232" y="120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</a:t>
              </a:r>
            </a:p>
          </p:txBody>
        </p:sp>
        <p:sp>
          <p:nvSpPr>
            <p:cNvPr id="78860" name="Oval 12"/>
            <p:cNvSpPr>
              <a:spLocks noChangeArrowheads="1"/>
            </p:cNvSpPr>
            <p:nvPr/>
          </p:nvSpPr>
          <p:spPr bwMode="auto">
            <a:xfrm>
              <a:off x="4176" y="120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sp>
          <p:nvSpPr>
            <p:cNvPr id="78869" name="Line 21"/>
            <p:cNvSpPr>
              <a:spLocks noChangeShapeType="1"/>
            </p:cNvSpPr>
            <p:nvPr/>
          </p:nvSpPr>
          <p:spPr bwMode="auto">
            <a:xfrm flipH="1">
              <a:off x="4416" y="960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870" name="Line 22"/>
            <p:cNvSpPr>
              <a:spLocks noChangeShapeType="1"/>
            </p:cNvSpPr>
            <p:nvPr/>
          </p:nvSpPr>
          <p:spPr bwMode="auto">
            <a:xfrm>
              <a:off x="4848" y="9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871" name="Line 23"/>
            <p:cNvSpPr>
              <a:spLocks noChangeShapeType="1"/>
            </p:cNvSpPr>
            <p:nvPr/>
          </p:nvSpPr>
          <p:spPr bwMode="auto">
            <a:xfrm>
              <a:off x="4848" y="960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8880" name="Group 32"/>
          <p:cNvGrpSpPr>
            <a:grpSpLocks/>
          </p:cNvGrpSpPr>
          <p:nvPr/>
        </p:nvGrpSpPr>
        <p:grpSpPr bwMode="auto">
          <a:xfrm>
            <a:off x="6629400" y="2438400"/>
            <a:ext cx="533400" cy="762000"/>
            <a:chOff x="4176" y="1536"/>
            <a:chExt cx="336" cy="480"/>
          </a:xfrm>
        </p:grpSpPr>
        <p:sp>
          <p:nvSpPr>
            <p:cNvPr id="78859" name="Oval 11"/>
            <p:cNvSpPr>
              <a:spLocks noChangeArrowheads="1"/>
            </p:cNvSpPr>
            <p:nvPr/>
          </p:nvSpPr>
          <p:spPr bwMode="auto">
            <a:xfrm>
              <a:off x="4176" y="168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78872" name="Line 24"/>
            <p:cNvSpPr>
              <a:spLocks noChangeShapeType="1"/>
            </p:cNvSpPr>
            <p:nvPr/>
          </p:nvSpPr>
          <p:spPr bwMode="auto">
            <a:xfrm>
              <a:off x="4320" y="15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8882" name="Group 34"/>
          <p:cNvGrpSpPr>
            <a:grpSpLocks/>
          </p:cNvGrpSpPr>
          <p:nvPr/>
        </p:nvGrpSpPr>
        <p:grpSpPr bwMode="auto">
          <a:xfrm>
            <a:off x="6629400" y="3200400"/>
            <a:ext cx="533400" cy="762000"/>
            <a:chOff x="4176" y="2016"/>
            <a:chExt cx="336" cy="480"/>
          </a:xfrm>
        </p:grpSpPr>
        <p:sp>
          <p:nvSpPr>
            <p:cNvPr id="78858" name="Oval 10"/>
            <p:cNvSpPr>
              <a:spLocks noChangeArrowheads="1"/>
            </p:cNvSpPr>
            <p:nvPr/>
          </p:nvSpPr>
          <p:spPr bwMode="auto">
            <a:xfrm>
              <a:off x="4176" y="2160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f</a:t>
              </a:r>
            </a:p>
          </p:txBody>
        </p:sp>
        <p:sp>
          <p:nvSpPr>
            <p:cNvPr id="78873" name="Line 25"/>
            <p:cNvSpPr>
              <a:spLocks noChangeShapeType="1"/>
            </p:cNvSpPr>
            <p:nvPr/>
          </p:nvSpPr>
          <p:spPr bwMode="auto">
            <a:xfrm>
              <a:off x="4320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8881" name="Group 33"/>
          <p:cNvGrpSpPr>
            <a:grpSpLocks/>
          </p:cNvGrpSpPr>
          <p:nvPr/>
        </p:nvGrpSpPr>
        <p:grpSpPr bwMode="auto">
          <a:xfrm>
            <a:off x="8305800" y="2438400"/>
            <a:ext cx="533400" cy="838200"/>
            <a:chOff x="5232" y="1536"/>
            <a:chExt cx="336" cy="528"/>
          </a:xfrm>
        </p:grpSpPr>
        <p:sp>
          <p:nvSpPr>
            <p:cNvPr id="78857" name="Oval 9"/>
            <p:cNvSpPr>
              <a:spLocks noChangeArrowheads="1"/>
            </p:cNvSpPr>
            <p:nvPr/>
          </p:nvSpPr>
          <p:spPr bwMode="auto">
            <a:xfrm>
              <a:off x="5232" y="1728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78874" name="Line 26"/>
            <p:cNvSpPr>
              <a:spLocks noChangeShapeType="1"/>
            </p:cNvSpPr>
            <p:nvPr/>
          </p:nvSpPr>
          <p:spPr bwMode="auto">
            <a:xfrm>
              <a:off x="5424" y="1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8876" name="Line 28"/>
          <p:cNvSpPr>
            <a:spLocks noChangeShapeType="1"/>
          </p:cNvSpPr>
          <p:nvPr/>
        </p:nvSpPr>
        <p:spPr bwMode="auto">
          <a:xfrm flipH="1">
            <a:off x="7162800" y="32766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78" name="Line 30"/>
          <p:cNvSpPr>
            <a:spLocks noChangeShapeType="1"/>
          </p:cNvSpPr>
          <p:nvPr/>
        </p:nvSpPr>
        <p:spPr bwMode="auto">
          <a:xfrm flipH="1">
            <a:off x="7086600" y="243840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1" grpId="0" animBg="1"/>
      <p:bldP spid="78876" grpId="0" animBg="1"/>
      <p:bldP spid="7887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8E22-A2B1-B841-95A7-E34A8707E326}" type="slidenum">
              <a:rPr lang="en-US"/>
              <a:pPr/>
              <a:t>55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algn="l"/>
            <a:r>
              <a:rPr lang="en-US"/>
              <a:t>Example 2: …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434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Top:       a a a b e d g c</a:t>
            </a:r>
          </a:p>
          <a:p>
            <a:pPr>
              <a:lnSpc>
                <a:spcPct val="90000"/>
              </a:lnSpc>
            </a:pPr>
            <a:r>
              <a:rPr lang="en-US" sz="2800"/>
              <a:t>Bottom:  b c d e f  g f  f </a:t>
            </a:r>
          </a:p>
          <a:p>
            <a:pPr>
              <a:lnSpc>
                <a:spcPct val="90000"/>
              </a:lnSpc>
            </a:pPr>
            <a:r>
              <a:rPr lang="en-US" sz="2800"/>
              <a:t>Sort Left Edge: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b:1—4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a:1—3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c:2—8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d:3—6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e:4—5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 f:5—8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g:6—7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4800600" y="1981200"/>
            <a:ext cx="259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Arial" charset="0"/>
            </a:endParaRPr>
          </a:p>
        </p:txBody>
      </p:sp>
      <p:grpSp>
        <p:nvGrpSpPr>
          <p:cNvPr id="79896" name="Group 24"/>
          <p:cNvGrpSpPr>
            <a:grpSpLocks/>
          </p:cNvGrpSpPr>
          <p:nvPr/>
        </p:nvGrpSpPr>
        <p:grpSpPr bwMode="auto">
          <a:xfrm>
            <a:off x="6705600" y="0"/>
            <a:ext cx="2209800" cy="2971800"/>
            <a:chOff x="4176" y="624"/>
            <a:chExt cx="1392" cy="1872"/>
          </a:xfrm>
        </p:grpSpPr>
        <p:sp>
          <p:nvSpPr>
            <p:cNvPr id="79877" name="Oval 5"/>
            <p:cNvSpPr>
              <a:spLocks noChangeArrowheads="1"/>
            </p:cNvSpPr>
            <p:nvPr/>
          </p:nvSpPr>
          <p:spPr bwMode="auto">
            <a:xfrm>
              <a:off x="4704" y="624"/>
              <a:ext cx="336" cy="3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grpSp>
          <p:nvGrpSpPr>
            <p:cNvPr id="79878" name="Group 6"/>
            <p:cNvGrpSpPr>
              <a:grpSpLocks/>
            </p:cNvGrpSpPr>
            <p:nvPr/>
          </p:nvGrpSpPr>
          <p:grpSpPr bwMode="auto">
            <a:xfrm>
              <a:off x="4176" y="960"/>
              <a:ext cx="1392" cy="576"/>
              <a:chOff x="4176" y="960"/>
              <a:chExt cx="1392" cy="576"/>
            </a:xfrm>
          </p:grpSpPr>
          <p:sp>
            <p:nvSpPr>
              <p:cNvPr id="79879" name="Oval 7"/>
              <p:cNvSpPr>
                <a:spLocks noChangeArrowheads="1"/>
              </p:cNvSpPr>
              <p:nvPr/>
            </p:nvSpPr>
            <p:spPr bwMode="auto">
              <a:xfrm>
                <a:off x="4704" y="1200"/>
                <a:ext cx="336" cy="33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c</a:t>
                </a:r>
              </a:p>
            </p:txBody>
          </p:sp>
          <p:sp>
            <p:nvSpPr>
              <p:cNvPr id="79880" name="Oval 8"/>
              <p:cNvSpPr>
                <a:spLocks noChangeArrowheads="1"/>
              </p:cNvSpPr>
              <p:nvPr/>
            </p:nvSpPr>
            <p:spPr bwMode="auto">
              <a:xfrm>
                <a:off x="5232" y="1200"/>
                <a:ext cx="336" cy="33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d</a:t>
                </a:r>
              </a:p>
            </p:txBody>
          </p:sp>
          <p:sp>
            <p:nvSpPr>
              <p:cNvPr id="79881" name="Oval 9"/>
              <p:cNvSpPr>
                <a:spLocks noChangeArrowheads="1"/>
              </p:cNvSpPr>
              <p:nvPr/>
            </p:nvSpPr>
            <p:spPr bwMode="auto">
              <a:xfrm>
                <a:off x="4176" y="1200"/>
                <a:ext cx="336" cy="33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b</a:t>
                </a:r>
              </a:p>
            </p:txBody>
          </p:sp>
          <p:sp>
            <p:nvSpPr>
              <p:cNvPr id="79882" name="Line 10"/>
              <p:cNvSpPr>
                <a:spLocks noChangeShapeType="1"/>
              </p:cNvSpPr>
              <p:nvPr/>
            </p:nvSpPr>
            <p:spPr bwMode="auto">
              <a:xfrm flipH="1">
                <a:off x="4416" y="960"/>
                <a:ext cx="43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83" name="Line 11"/>
              <p:cNvSpPr>
                <a:spLocks noChangeShapeType="1"/>
              </p:cNvSpPr>
              <p:nvPr/>
            </p:nvSpPr>
            <p:spPr bwMode="auto">
              <a:xfrm>
                <a:off x="4848" y="96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884" name="Line 12"/>
              <p:cNvSpPr>
                <a:spLocks noChangeShapeType="1"/>
              </p:cNvSpPr>
              <p:nvPr/>
            </p:nvSpPr>
            <p:spPr bwMode="auto">
              <a:xfrm>
                <a:off x="4848" y="960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9885" name="Group 13"/>
            <p:cNvGrpSpPr>
              <a:grpSpLocks/>
            </p:cNvGrpSpPr>
            <p:nvPr/>
          </p:nvGrpSpPr>
          <p:grpSpPr bwMode="auto">
            <a:xfrm>
              <a:off x="4176" y="1536"/>
              <a:ext cx="336" cy="480"/>
              <a:chOff x="4176" y="1536"/>
              <a:chExt cx="336" cy="480"/>
            </a:xfrm>
          </p:grpSpPr>
          <p:sp>
            <p:nvSpPr>
              <p:cNvPr id="79886" name="Oval 14"/>
              <p:cNvSpPr>
                <a:spLocks noChangeArrowheads="1"/>
              </p:cNvSpPr>
              <p:nvPr/>
            </p:nvSpPr>
            <p:spPr bwMode="auto">
              <a:xfrm>
                <a:off x="4176" y="1680"/>
                <a:ext cx="336" cy="33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e</a:t>
                </a:r>
              </a:p>
            </p:txBody>
          </p:sp>
          <p:sp>
            <p:nvSpPr>
              <p:cNvPr id="79887" name="Line 15"/>
              <p:cNvSpPr>
                <a:spLocks noChangeShapeType="1"/>
              </p:cNvSpPr>
              <p:nvPr/>
            </p:nvSpPr>
            <p:spPr bwMode="auto">
              <a:xfrm>
                <a:off x="4320" y="153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9888" name="Group 16"/>
            <p:cNvGrpSpPr>
              <a:grpSpLocks/>
            </p:cNvGrpSpPr>
            <p:nvPr/>
          </p:nvGrpSpPr>
          <p:grpSpPr bwMode="auto">
            <a:xfrm>
              <a:off x="4176" y="2016"/>
              <a:ext cx="336" cy="480"/>
              <a:chOff x="4176" y="2016"/>
              <a:chExt cx="336" cy="480"/>
            </a:xfrm>
          </p:grpSpPr>
          <p:sp>
            <p:nvSpPr>
              <p:cNvPr id="79889" name="Oval 17"/>
              <p:cNvSpPr>
                <a:spLocks noChangeArrowheads="1"/>
              </p:cNvSpPr>
              <p:nvPr/>
            </p:nvSpPr>
            <p:spPr bwMode="auto">
              <a:xfrm>
                <a:off x="4176" y="2160"/>
                <a:ext cx="336" cy="33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f</a:t>
                </a:r>
              </a:p>
            </p:txBody>
          </p:sp>
          <p:sp>
            <p:nvSpPr>
              <p:cNvPr id="79890" name="Line 18"/>
              <p:cNvSpPr>
                <a:spLocks noChangeShapeType="1"/>
              </p:cNvSpPr>
              <p:nvPr/>
            </p:nvSpPr>
            <p:spPr bwMode="auto">
              <a:xfrm>
                <a:off x="4320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9891" name="Group 19"/>
            <p:cNvGrpSpPr>
              <a:grpSpLocks/>
            </p:cNvGrpSpPr>
            <p:nvPr/>
          </p:nvGrpSpPr>
          <p:grpSpPr bwMode="auto">
            <a:xfrm>
              <a:off x="5232" y="1536"/>
              <a:ext cx="336" cy="528"/>
              <a:chOff x="5232" y="1536"/>
              <a:chExt cx="336" cy="528"/>
            </a:xfrm>
          </p:grpSpPr>
          <p:sp>
            <p:nvSpPr>
              <p:cNvPr id="79892" name="Oval 20"/>
              <p:cNvSpPr>
                <a:spLocks noChangeArrowheads="1"/>
              </p:cNvSpPr>
              <p:nvPr/>
            </p:nvSpPr>
            <p:spPr bwMode="auto">
              <a:xfrm>
                <a:off x="5232" y="1728"/>
                <a:ext cx="336" cy="33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g</a:t>
                </a:r>
              </a:p>
            </p:txBody>
          </p:sp>
          <p:sp>
            <p:nvSpPr>
              <p:cNvPr id="79893" name="Line 21"/>
              <p:cNvSpPr>
                <a:spLocks noChangeShapeType="1"/>
              </p:cNvSpPr>
              <p:nvPr/>
            </p:nvSpPr>
            <p:spPr bwMode="auto">
              <a:xfrm>
                <a:off x="5424" y="15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9894" name="Line 22"/>
            <p:cNvSpPr>
              <a:spLocks noChangeShapeType="1"/>
            </p:cNvSpPr>
            <p:nvPr/>
          </p:nvSpPr>
          <p:spPr bwMode="auto">
            <a:xfrm flipH="1">
              <a:off x="4512" y="2064"/>
              <a:ext cx="81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95" name="Line 23"/>
            <p:cNvSpPr>
              <a:spLocks noChangeShapeType="1"/>
            </p:cNvSpPr>
            <p:nvPr/>
          </p:nvSpPr>
          <p:spPr bwMode="auto">
            <a:xfrm flipH="1">
              <a:off x="4464" y="1536"/>
              <a:ext cx="43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4267200" y="3429000"/>
            <a:ext cx="18764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Track 0: f</a:t>
            </a:r>
          </a:p>
          <a:p>
            <a:r>
              <a:rPr lang="en-US">
                <a:latin typeface="Arial" charset="0"/>
              </a:rPr>
              <a:t>Track 1: c</a:t>
            </a:r>
          </a:p>
          <a:p>
            <a:r>
              <a:rPr lang="en-US">
                <a:latin typeface="Arial" charset="0"/>
              </a:rPr>
              <a:t>Track 2: e, g</a:t>
            </a:r>
          </a:p>
          <a:p>
            <a:r>
              <a:rPr lang="en-US">
                <a:latin typeface="Arial" charset="0"/>
              </a:rPr>
              <a:t>Track 3: b</a:t>
            </a:r>
          </a:p>
          <a:p>
            <a:r>
              <a:rPr lang="en-US">
                <a:latin typeface="Arial" charset="0"/>
              </a:rPr>
              <a:t>Track 4: d</a:t>
            </a:r>
          </a:p>
          <a:p>
            <a:r>
              <a:rPr lang="en-US">
                <a:latin typeface="Arial" charset="0"/>
              </a:rPr>
              <a:t>Track 5: a</a:t>
            </a:r>
          </a:p>
        </p:txBody>
      </p:sp>
      <p:grpSp>
        <p:nvGrpSpPr>
          <p:cNvPr id="79905" name="Group 33"/>
          <p:cNvGrpSpPr>
            <a:grpSpLocks/>
          </p:cNvGrpSpPr>
          <p:nvPr/>
        </p:nvGrpSpPr>
        <p:grpSpPr bwMode="auto">
          <a:xfrm>
            <a:off x="838200" y="2438400"/>
            <a:ext cx="6400800" cy="3200400"/>
            <a:chOff x="528" y="1536"/>
            <a:chExt cx="4032" cy="2016"/>
          </a:xfrm>
        </p:grpSpPr>
        <p:sp>
          <p:nvSpPr>
            <p:cNvPr id="79898" name="Line 26"/>
            <p:cNvSpPr>
              <a:spLocks noChangeShapeType="1"/>
            </p:cNvSpPr>
            <p:nvPr/>
          </p:nvSpPr>
          <p:spPr bwMode="auto">
            <a:xfrm>
              <a:off x="4224" y="1536"/>
              <a:ext cx="336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04" name="Line 32"/>
            <p:cNvSpPr>
              <a:spLocks noChangeShapeType="1"/>
            </p:cNvSpPr>
            <p:nvPr/>
          </p:nvSpPr>
          <p:spPr bwMode="auto">
            <a:xfrm flipH="1">
              <a:off x="528" y="3552"/>
              <a:ext cx="9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9918" name="Group 46"/>
          <p:cNvGrpSpPr>
            <a:grpSpLocks/>
          </p:cNvGrpSpPr>
          <p:nvPr/>
        </p:nvGrpSpPr>
        <p:grpSpPr bwMode="auto">
          <a:xfrm>
            <a:off x="914400" y="1752600"/>
            <a:ext cx="8001000" cy="4267200"/>
            <a:chOff x="576" y="1104"/>
            <a:chExt cx="5040" cy="2688"/>
          </a:xfrm>
        </p:grpSpPr>
        <p:sp>
          <p:nvSpPr>
            <p:cNvPr id="79901" name="Line 29"/>
            <p:cNvSpPr>
              <a:spLocks noChangeShapeType="1"/>
            </p:cNvSpPr>
            <p:nvPr/>
          </p:nvSpPr>
          <p:spPr bwMode="auto">
            <a:xfrm>
              <a:off x="5280" y="1104"/>
              <a:ext cx="336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08" name="Line 36"/>
            <p:cNvSpPr>
              <a:spLocks noChangeShapeType="1"/>
            </p:cNvSpPr>
            <p:nvPr/>
          </p:nvSpPr>
          <p:spPr bwMode="auto">
            <a:xfrm flipH="1">
              <a:off x="576" y="3792"/>
              <a:ext cx="9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9917" name="Group 45"/>
          <p:cNvGrpSpPr>
            <a:grpSpLocks/>
          </p:cNvGrpSpPr>
          <p:nvPr/>
        </p:nvGrpSpPr>
        <p:grpSpPr bwMode="auto">
          <a:xfrm>
            <a:off x="762000" y="1676400"/>
            <a:ext cx="6477000" cy="3505200"/>
            <a:chOff x="480" y="1056"/>
            <a:chExt cx="4080" cy="2208"/>
          </a:xfrm>
        </p:grpSpPr>
        <p:sp>
          <p:nvSpPr>
            <p:cNvPr id="79900" name="Line 28"/>
            <p:cNvSpPr>
              <a:spLocks noChangeShapeType="1"/>
            </p:cNvSpPr>
            <p:nvPr/>
          </p:nvSpPr>
          <p:spPr bwMode="auto">
            <a:xfrm>
              <a:off x="4224" y="1056"/>
              <a:ext cx="336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09" name="Line 37"/>
            <p:cNvSpPr>
              <a:spLocks noChangeShapeType="1"/>
            </p:cNvSpPr>
            <p:nvPr/>
          </p:nvSpPr>
          <p:spPr bwMode="auto">
            <a:xfrm flipH="1">
              <a:off x="480" y="3264"/>
              <a:ext cx="9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9916" name="Group 44"/>
          <p:cNvGrpSpPr>
            <a:grpSpLocks/>
          </p:cNvGrpSpPr>
          <p:nvPr/>
        </p:nvGrpSpPr>
        <p:grpSpPr bwMode="auto">
          <a:xfrm>
            <a:off x="914400" y="914400"/>
            <a:ext cx="8001000" cy="3886200"/>
            <a:chOff x="576" y="576"/>
            <a:chExt cx="5040" cy="2448"/>
          </a:xfrm>
        </p:grpSpPr>
        <p:sp>
          <p:nvSpPr>
            <p:cNvPr id="79903" name="Line 31"/>
            <p:cNvSpPr>
              <a:spLocks noChangeShapeType="1"/>
            </p:cNvSpPr>
            <p:nvPr/>
          </p:nvSpPr>
          <p:spPr bwMode="auto">
            <a:xfrm>
              <a:off x="5280" y="576"/>
              <a:ext cx="336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10" name="Line 38"/>
            <p:cNvSpPr>
              <a:spLocks noChangeShapeType="1"/>
            </p:cNvSpPr>
            <p:nvPr/>
          </p:nvSpPr>
          <p:spPr bwMode="auto">
            <a:xfrm flipH="1">
              <a:off x="576" y="3024"/>
              <a:ext cx="9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9915" name="Group 43"/>
          <p:cNvGrpSpPr>
            <a:grpSpLocks/>
          </p:cNvGrpSpPr>
          <p:nvPr/>
        </p:nvGrpSpPr>
        <p:grpSpPr bwMode="auto">
          <a:xfrm>
            <a:off x="762000" y="914400"/>
            <a:ext cx="7315200" cy="3505200"/>
            <a:chOff x="480" y="576"/>
            <a:chExt cx="4608" cy="2208"/>
          </a:xfrm>
        </p:grpSpPr>
        <p:sp>
          <p:nvSpPr>
            <p:cNvPr id="79899" name="Line 27"/>
            <p:cNvSpPr>
              <a:spLocks noChangeShapeType="1"/>
            </p:cNvSpPr>
            <p:nvPr/>
          </p:nvSpPr>
          <p:spPr bwMode="auto">
            <a:xfrm>
              <a:off x="4752" y="576"/>
              <a:ext cx="336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11" name="Line 39"/>
            <p:cNvSpPr>
              <a:spLocks noChangeShapeType="1"/>
            </p:cNvSpPr>
            <p:nvPr/>
          </p:nvSpPr>
          <p:spPr bwMode="auto">
            <a:xfrm flipH="1">
              <a:off x="480" y="2784"/>
              <a:ext cx="9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9914" name="Group 42"/>
          <p:cNvGrpSpPr>
            <a:grpSpLocks/>
          </p:cNvGrpSpPr>
          <p:nvPr/>
        </p:nvGrpSpPr>
        <p:grpSpPr bwMode="auto">
          <a:xfrm>
            <a:off x="838200" y="914400"/>
            <a:ext cx="6400800" cy="2667000"/>
            <a:chOff x="528" y="576"/>
            <a:chExt cx="4032" cy="1680"/>
          </a:xfrm>
        </p:grpSpPr>
        <p:sp>
          <p:nvSpPr>
            <p:cNvPr id="79902" name="Line 30"/>
            <p:cNvSpPr>
              <a:spLocks noChangeShapeType="1"/>
            </p:cNvSpPr>
            <p:nvPr/>
          </p:nvSpPr>
          <p:spPr bwMode="auto">
            <a:xfrm>
              <a:off x="4224" y="576"/>
              <a:ext cx="336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913" name="Line 41"/>
            <p:cNvSpPr>
              <a:spLocks noChangeShapeType="1"/>
            </p:cNvSpPr>
            <p:nvPr/>
          </p:nvSpPr>
          <p:spPr bwMode="auto">
            <a:xfrm flipH="1">
              <a:off x="528" y="2256"/>
              <a:ext cx="9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1EF0-0B23-454C-A020-264C2D8B24A3}" type="slidenum">
              <a:rPr lang="en-US"/>
              <a:pPr/>
              <a:t>56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VCG Cycles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Top:      a a b</a:t>
            </a:r>
          </a:p>
          <a:p>
            <a:r>
              <a:rPr lang="en-US"/>
              <a:t>Bottom: b c a</a:t>
            </a:r>
          </a:p>
          <a:p>
            <a:r>
              <a:rPr lang="en-US"/>
              <a:t>VCG:</a:t>
            </a:r>
          </a:p>
          <a:p>
            <a:pPr lvl="1">
              <a:buFontTx/>
              <a:buNone/>
            </a:pPr>
            <a:endParaRPr lang="en-US"/>
          </a:p>
        </p:txBody>
      </p: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1143000" y="3962400"/>
            <a:ext cx="1311275" cy="1219200"/>
            <a:chOff x="720" y="2496"/>
            <a:chExt cx="826" cy="768"/>
          </a:xfrm>
        </p:grpSpPr>
        <p:sp>
          <p:nvSpPr>
            <p:cNvPr id="20484" name="Oval 4"/>
            <p:cNvSpPr>
              <a:spLocks noChangeArrowheads="1"/>
            </p:cNvSpPr>
            <p:nvPr/>
          </p:nvSpPr>
          <p:spPr bwMode="auto">
            <a:xfrm>
              <a:off x="1248" y="249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0485" name="Oval 5"/>
            <p:cNvSpPr>
              <a:spLocks noChangeArrowheads="1"/>
            </p:cNvSpPr>
            <p:nvPr/>
          </p:nvSpPr>
          <p:spPr bwMode="auto">
            <a:xfrm>
              <a:off x="720" y="29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20486" name="Oval 6"/>
            <p:cNvSpPr>
              <a:spLocks noChangeArrowheads="1"/>
            </p:cNvSpPr>
            <p:nvPr/>
          </p:nvSpPr>
          <p:spPr bwMode="auto">
            <a:xfrm>
              <a:off x="1248" y="29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cxnSp>
          <p:nvCxnSpPr>
            <p:cNvPr id="20487" name="AutoShape 7"/>
            <p:cNvCxnSpPr>
              <a:cxnSpLocks noChangeShapeType="1"/>
              <a:stCxn id="20484" idx="2"/>
              <a:endCxn id="20486" idx="2"/>
            </p:cNvCxnSpPr>
            <p:nvPr/>
          </p:nvCxnSpPr>
          <p:spPr bwMode="auto">
            <a:xfrm rot="10800000" flipH="1" flipV="1">
              <a:off x="1239" y="2640"/>
              <a:ext cx="1" cy="480"/>
            </a:xfrm>
            <a:prstGeom prst="curvedConnector3">
              <a:avLst>
                <a:gd name="adj1" fmla="val -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488" name="AutoShape 8"/>
            <p:cNvCxnSpPr>
              <a:cxnSpLocks noChangeShapeType="1"/>
              <a:stCxn id="20486" idx="6"/>
              <a:endCxn id="20484" idx="6"/>
            </p:cNvCxnSpPr>
            <p:nvPr/>
          </p:nvCxnSpPr>
          <p:spPr bwMode="auto">
            <a:xfrm flipV="1">
              <a:off x="1545" y="2640"/>
              <a:ext cx="1" cy="480"/>
            </a:xfrm>
            <a:prstGeom prst="curvedConnector3">
              <a:avLst>
                <a:gd name="adj1" fmla="val 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0489" name="AutoShape 9"/>
            <p:cNvCxnSpPr>
              <a:cxnSpLocks noChangeShapeType="1"/>
              <a:stCxn id="20484" idx="2"/>
              <a:endCxn id="20485" idx="0"/>
            </p:cNvCxnSpPr>
            <p:nvPr/>
          </p:nvCxnSpPr>
          <p:spPr bwMode="auto">
            <a:xfrm rot="10800000" flipV="1">
              <a:off x="864" y="2640"/>
              <a:ext cx="375" cy="327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B03D0-3179-6F40-9A82-139041CE931F}" type="slidenum">
              <a:rPr lang="en-US"/>
              <a:pPr/>
              <a:t>57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VCG Cycles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 channel ordering satisfies VCG</a:t>
            </a:r>
          </a:p>
          <a:p>
            <a:r>
              <a:rPr lang="en-US"/>
              <a:t>Must relax </a:t>
            </a:r>
            <a:r>
              <a:rPr lang="en-US" b="1"/>
              <a:t>artificial</a:t>
            </a:r>
            <a:r>
              <a:rPr lang="en-US"/>
              <a:t> constraint of single horizontal track per signal</a:t>
            </a:r>
          </a:p>
          <a:p>
            <a:r>
              <a:rPr lang="en-US" b="1"/>
              <a:t>Dogleg</a:t>
            </a:r>
            <a:r>
              <a:rPr lang="en-US"/>
              <a:t>: split horizontal run into multiple track segments</a:t>
            </a:r>
          </a:p>
          <a:p>
            <a:r>
              <a:rPr lang="en-US"/>
              <a:t>In general, can reduce track requirements</a:t>
            </a:r>
          </a:p>
          <a:p>
            <a:pPr lvl="1">
              <a:buFontTx/>
              <a:buNone/>
            </a:pPr>
            <a:endParaRPr lang="en-US"/>
          </a:p>
        </p:txBody>
      </p:sp>
      <p:grpSp>
        <p:nvGrpSpPr>
          <p:cNvPr id="54282" name="Group 10"/>
          <p:cNvGrpSpPr>
            <a:grpSpLocks/>
          </p:cNvGrpSpPr>
          <p:nvPr/>
        </p:nvGrpSpPr>
        <p:grpSpPr bwMode="auto">
          <a:xfrm>
            <a:off x="6553200" y="5410200"/>
            <a:ext cx="1311275" cy="1219200"/>
            <a:chOff x="720" y="2496"/>
            <a:chExt cx="826" cy="768"/>
          </a:xfrm>
        </p:grpSpPr>
        <p:sp>
          <p:nvSpPr>
            <p:cNvPr id="54276" name="Oval 4"/>
            <p:cNvSpPr>
              <a:spLocks noChangeArrowheads="1"/>
            </p:cNvSpPr>
            <p:nvPr/>
          </p:nvSpPr>
          <p:spPr bwMode="auto">
            <a:xfrm>
              <a:off x="1248" y="249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54277" name="Oval 5"/>
            <p:cNvSpPr>
              <a:spLocks noChangeArrowheads="1"/>
            </p:cNvSpPr>
            <p:nvPr/>
          </p:nvSpPr>
          <p:spPr bwMode="auto">
            <a:xfrm>
              <a:off x="720" y="29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54278" name="Oval 6"/>
            <p:cNvSpPr>
              <a:spLocks noChangeArrowheads="1"/>
            </p:cNvSpPr>
            <p:nvPr/>
          </p:nvSpPr>
          <p:spPr bwMode="auto">
            <a:xfrm>
              <a:off x="1248" y="29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cxnSp>
          <p:nvCxnSpPr>
            <p:cNvPr id="54279" name="AutoShape 7"/>
            <p:cNvCxnSpPr>
              <a:cxnSpLocks noChangeShapeType="1"/>
              <a:stCxn id="54276" idx="2"/>
              <a:endCxn id="54278" idx="2"/>
            </p:cNvCxnSpPr>
            <p:nvPr/>
          </p:nvCxnSpPr>
          <p:spPr bwMode="auto">
            <a:xfrm rot="10800000" flipH="1" flipV="1">
              <a:off x="1239" y="2640"/>
              <a:ext cx="1" cy="480"/>
            </a:xfrm>
            <a:prstGeom prst="curvedConnector3">
              <a:avLst>
                <a:gd name="adj1" fmla="val -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4280" name="AutoShape 8"/>
            <p:cNvCxnSpPr>
              <a:cxnSpLocks noChangeShapeType="1"/>
              <a:stCxn id="54278" idx="6"/>
              <a:endCxn id="54276" idx="6"/>
            </p:cNvCxnSpPr>
            <p:nvPr/>
          </p:nvCxnSpPr>
          <p:spPr bwMode="auto">
            <a:xfrm flipV="1">
              <a:off x="1545" y="2640"/>
              <a:ext cx="1" cy="480"/>
            </a:xfrm>
            <a:prstGeom prst="curvedConnector3">
              <a:avLst>
                <a:gd name="adj1" fmla="val 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4281" name="AutoShape 9"/>
            <p:cNvCxnSpPr>
              <a:cxnSpLocks noChangeShapeType="1"/>
              <a:stCxn id="54276" idx="2"/>
              <a:endCxn id="54277" idx="0"/>
            </p:cNvCxnSpPr>
            <p:nvPr/>
          </p:nvCxnSpPr>
          <p:spPr bwMode="auto">
            <a:xfrm rot="10800000" flipV="1">
              <a:off x="864" y="2640"/>
              <a:ext cx="375" cy="327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0C99-D35C-F24C-AE0C-2B020854C806}" type="slidenum">
              <a:rPr lang="en-US"/>
              <a:pPr/>
              <a:t>58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Dogleg Cycle Elimination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352800" cy="4114800"/>
          </a:xfrm>
        </p:spPr>
        <p:txBody>
          <a:bodyPr/>
          <a:lstStyle/>
          <a:p>
            <a:r>
              <a:rPr lang="en-US"/>
              <a:t>Top:      a a b</a:t>
            </a:r>
          </a:p>
          <a:p>
            <a:r>
              <a:rPr lang="en-US"/>
              <a:t>Bottom: b c a</a:t>
            </a:r>
          </a:p>
          <a:p>
            <a:r>
              <a:rPr lang="en-US"/>
              <a:t>VCG:</a:t>
            </a:r>
          </a:p>
          <a:p>
            <a:pPr lvl="1">
              <a:buFontTx/>
              <a:buNone/>
            </a:pPr>
            <a:endParaRPr lang="en-US"/>
          </a:p>
        </p:txBody>
      </p:sp>
      <p:grpSp>
        <p:nvGrpSpPr>
          <p:cNvPr id="56337" name="Group 17"/>
          <p:cNvGrpSpPr>
            <a:grpSpLocks/>
          </p:cNvGrpSpPr>
          <p:nvPr/>
        </p:nvGrpSpPr>
        <p:grpSpPr bwMode="auto">
          <a:xfrm>
            <a:off x="1143000" y="3962400"/>
            <a:ext cx="1311275" cy="1219200"/>
            <a:chOff x="720" y="2496"/>
            <a:chExt cx="826" cy="768"/>
          </a:xfrm>
        </p:grpSpPr>
        <p:sp>
          <p:nvSpPr>
            <p:cNvPr id="56324" name="Oval 4"/>
            <p:cNvSpPr>
              <a:spLocks noChangeArrowheads="1"/>
            </p:cNvSpPr>
            <p:nvPr/>
          </p:nvSpPr>
          <p:spPr bwMode="auto">
            <a:xfrm>
              <a:off x="1248" y="249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56325" name="Oval 5"/>
            <p:cNvSpPr>
              <a:spLocks noChangeArrowheads="1"/>
            </p:cNvSpPr>
            <p:nvPr/>
          </p:nvSpPr>
          <p:spPr bwMode="auto">
            <a:xfrm>
              <a:off x="720" y="29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56326" name="Oval 6"/>
            <p:cNvSpPr>
              <a:spLocks noChangeArrowheads="1"/>
            </p:cNvSpPr>
            <p:nvPr/>
          </p:nvSpPr>
          <p:spPr bwMode="auto">
            <a:xfrm>
              <a:off x="1248" y="29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cxnSp>
          <p:nvCxnSpPr>
            <p:cNvPr id="56327" name="AutoShape 7"/>
            <p:cNvCxnSpPr>
              <a:cxnSpLocks noChangeShapeType="1"/>
              <a:stCxn id="56324" idx="2"/>
              <a:endCxn id="56326" idx="2"/>
            </p:cNvCxnSpPr>
            <p:nvPr/>
          </p:nvCxnSpPr>
          <p:spPr bwMode="auto">
            <a:xfrm rot="10800000" flipH="1" flipV="1">
              <a:off x="1239" y="2640"/>
              <a:ext cx="1" cy="480"/>
            </a:xfrm>
            <a:prstGeom prst="curvedConnector3">
              <a:avLst>
                <a:gd name="adj1" fmla="val -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6328" name="AutoShape 8"/>
            <p:cNvCxnSpPr>
              <a:cxnSpLocks noChangeShapeType="1"/>
              <a:stCxn id="56326" idx="6"/>
              <a:endCxn id="56324" idx="6"/>
            </p:cNvCxnSpPr>
            <p:nvPr/>
          </p:nvCxnSpPr>
          <p:spPr bwMode="auto">
            <a:xfrm flipV="1">
              <a:off x="1545" y="2640"/>
              <a:ext cx="1" cy="480"/>
            </a:xfrm>
            <a:prstGeom prst="curvedConnector3">
              <a:avLst>
                <a:gd name="adj1" fmla="val 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6329" name="AutoShape 9"/>
            <p:cNvCxnSpPr>
              <a:cxnSpLocks noChangeShapeType="1"/>
              <a:stCxn id="56324" idx="2"/>
              <a:endCxn id="56325" idx="0"/>
            </p:cNvCxnSpPr>
            <p:nvPr/>
          </p:nvCxnSpPr>
          <p:spPr bwMode="auto">
            <a:xfrm rot="10800000" flipV="1">
              <a:off x="864" y="2640"/>
              <a:ext cx="375" cy="327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4572000" y="2057400"/>
            <a:ext cx="4572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" charset="0"/>
              </a:rPr>
              <a:t>Top:      a1 a1/a2   b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" charset="0"/>
              </a:rPr>
              <a:t>Bottom: b      c     a2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" charset="0"/>
              </a:rPr>
              <a:t>VCG:</a:t>
            </a:r>
          </a:p>
          <a:p>
            <a:pPr marL="742950" lvl="1" indent="-285750">
              <a:spcBef>
                <a:spcPct val="20000"/>
              </a:spcBef>
            </a:pPr>
            <a:endParaRPr lang="en-US" sz="2800">
              <a:latin typeface="Arial" charset="0"/>
            </a:endParaRPr>
          </a:p>
        </p:txBody>
      </p:sp>
      <p:grpSp>
        <p:nvGrpSpPr>
          <p:cNvPr id="56347" name="Group 27"/>
          <p:cNvGrpSpPr>
            <a:grpSpLocks/>
          </p:cNvGrpSpPr>
          <p:nvPr/>
        </p:nvGrpSpPr>
        <p:grpSpPr bwMode="auto">
          <a:xfrm>
            <a:off x="6172200" y="3657600"/>
            <a:ext cx="1158875" cy="2667000"/>
            <a:chOff x="3888" y="2304"/>
            <a:chExt cx="730" cy="1680"/>
          </a:xfrm>
        </p:grpSpPr>
        <p:sp>
          <p:nvSpPr>
            <p:cNvPr id="56339" name="Oval 19"/>
            <p:cNvSpPr>
              <a:spLocks noChangeArrowheads="1"/>
            </p:cNvSpPr>
            <p:nvPr/>
          </p:nvSpPr>
          <p:spPr bwMode="auto">
            <a:xfrm>
              <a:off x="4320" y="230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a1</a:t>
              </a:r>
            </a:p>
          </p:txBody>
        </p:sp>
        <p:sp>
          <p:nvSpPr>
            <p:cNvPr id="56340" name="Oval 20"/>
            <p:cNvSpPr>
              <a:spLocks noChangeArrowheads="1"/>
            </p:cNvSpPr>
            <p:nvPr/>
          </p:nvSpPr>
          <p:spPr bwMode="auto">
            <a:xfrm>
              <a:off x="3888" y="369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56341" name="Oval 21"/>
            <p:cNvSpPr>
              <a:spLocks noChangeArrowheads="1"/>
            </p:cNvSpPr>
            <p:nvPr/>
          </p:nvSpPr>
          <p:spPr bwMode="auto">
            <a:xfrm>
              <a:off x="4320" y="278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cxnSp>
          <p:nvCxnSpPr>
            <p:cNvPr id="56342" name="AutoShape 22"/>
            <p:cNvCxnSpPr>
              <a:cxnSpLocks noChangeShapeType="1"/>
              <a:stCxn id="56339" idx="2"/>
              <a:endCxn id="56341" idx="2"/>
            </p:cNvCxnSpPr>
            <p:nvPr/>
          </p:nvCxnSpPr>
          <p:spPr bwMode="auto">
            <a:xfrm rot="10800000" flipH="1" flipV="1">
              <a:off x="4311" y="2448"/>
              <a:ext cx="1" cy="480"/>
            </a:xfrm>
            <a:prstGeom prst="curvedConnector3">
              <a:avLst>
                <a:gd name="adj1" fmla="val -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6343" name="AutoShape 23"/>
            <p:cNvCxnSpPr>
              <a:cxnSpLocks noChangeShapeType="1"/>
              <a:stCxn id="56341" idx="6"/>
              <a:endCxn id="56345" idx="6"/>
            </p:cNvCxnSpPr>
            <p:nvPr/>
          </p:nvCxnSpPr>
          <p:spPr bwMode="auto">
            <a:xfrm>
              <a:off x="4617" y="2928"/>
              <a:ext cx="1" cy="432"/>
            </a:xfrm>
            <a:prstGeom prst="curvedConnector3">
              <a:avLst>
                <a:gd name="adj1" fmla="val 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6344" name="AutoShape 24"/>
            <p:cNvCxnSpPr>
              <a:cxnSpLocks noChangeShapeType="1"/>
              <a:stCxn id="56339" idx="2"/>
              <a:endCxn id="56340" idx="0"/>
            </p:cNvCxnSpPr>
            <p:nvPr/>
          </p:nvCxnSpPr>
          <p:spPr bwMode="auto">
            <a:xfrm rot="10800000" flipV="1">
              <a:off x="4032" y="2448"/>
              <a:ext cx="279" cy="1239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56345" name="Oval 25"/>
            <p:cNvSpPr>
              <a:spLocks noChangeArrowheads="1"/>
            </p:cNvSpPr>
            <p:nvPr/>
          </p:nvSpPr>
          <p:spPr bwMode="auto">
            <a:xfrm>
              <a:off x="4320" y="321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a2</a:t>
              </a:r>
            </a:p>
          </p:txBody>
        </p:sp>
        <p:cxnSp>
          <p:nvCxnSpPr>
            <p:cNvPr id="56346" name="AutoShape 26"/>
            <p:cNvCxnSpPr>
              <a:cxnSpLocks noChangeShapeType="1"/>
              <a:stCxn id="56345" idx="2"/>
              <a:endCxn id="56340" idx="6"/>
            </p:cNvCxnSpPr>
            <p:nvPr/>
          </p:nvCxnSpPr>
          <p:spPr bwMode="auto">
            <a:xfrm rot="10800000" flipV="1">
              <a:off x="4185" y="3360"/>
              <a:ext cx="126" cy="480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0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1712-932A-D044-A2EF-A94D802C4903}" type="slidenum">
              <a:rPr lang="en-US"/>
              <a:pPr/>
              <a:t>59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Dogleg Cycle Elimination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05400" cy="4114800"/>
          </a:xfrm>
        </p:spPr>
        <p:txBody>
          <a:bodyPr/>
          <a:lstStyle/>
          <a:p>
            <a:r>
              <a:rPr lang="en-US"/>
              <a:t>Top:      a1 a1/a2   b</a:t>
            </a:r>
          </a:p>
          <a:p>
            <a:r>
              <a:rPr lang="en-US"/>
              <a:t>Bottom: b      c     a2 VCG:</a:t>
            </a:r>
          </a:p>
          <a:p>
            <a:pPr lvl="1">
              <a:buFontTx/>
              <a:buNone/>
            </a:pPr>
            <a:endParaRPr lang="en-US"/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4572000" y="2057400"/>
            <a:ext cx="4572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</a:pPr>
            <a:endParaRPr lang="en-US" sz="2800">
              <a:latin typeface="Arial" charset="0"/>
            </a:endParaRPr>
          </a:p>
        </p:txBody>
      </p:sp>
      <p:grpSp>
        <p:nvGrpSpPr>
          <p:cNvPr id="57391" name="Group 47"/>
          <p:cNvGrpSpPr>
            <a:grpSpLocks/>
          </p:cNvGrpSpPr>
          <p:nvPr/>
        </p:nvGrpSpPr>
        <p:grpSpPr bwMode="auto">
          <a:xfrm>
            <a:off x="6019800" y="3276600"/>
            <a:ext cx="1600200" cy="2590800"/>
            <a:chOff x="3792" y="2064"/>
            <a:chExt cx="1008" cy="1632"/>
          </a:xfrm>
        </p:grpSpPr>
        <p:sp>
          <p:nvSpPr>
            <p:cNvPr id="57369" name="Line 25"/>
            <p:cNvSpPr>
              <a:spLocks noChangeShapeType="1"/>
            </p:cNvSpPr>
            <p:nvPr/>
          </p:nvSpPr>
          <p:spPr bwMode="auto">
            <a:xfrm>
              <a:off x="3936" y="2064"/>
              <a:ext cx="0" cy="52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0" name="Line 26"/>
            <p:cNvSpPr>
              <a:spLocks noChangeShapeType="1"/>
            </p:cNvSpPr>
            <p:nvPr/>
          </p:nvSpPr>
          <p:spPr bwMode="auto">
            <a:xfrm>
              <a:off x="4368" y="2064"/>
              <a:ext cx="0" cy="52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1" name="Line 27"/>
            <p:cNvSpPr>
              <a:spLocks noChangeShapeType="1"/>
            </p:cNvSpPr>
            <p:nvPr/>
          </p:nvSpPr>
          <p:spPr bwMode="auto">
            <a:xfrm>
              <a:off x="4800" y="2064"/>
              <a:ext cx="0" cy="72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2" name="Line 28"/>
            <p:cNvSpPr>
              <a:spLocks noChangeShapeType="1"/>
            </p:cNvSpPr>
            <p:nvPr/>
          </p:nvSpPr>
          <p:spPr bwMode="auto">
            <a:xfrm>
              <a:off x="4368" y="2112"/>
              <a:ext cx="0" cy="86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3" name="Line 29"/>
            <p:cNvSpPr>
              <a:spLocks noChangeShapeType="1"/>
            </p:cNvSpPr>
            <p:nvPr/>
          </p:nvSpPr>
          <p:spPr bwMode="auto">
            <a:xfrm>
              <a:off x="4800" y="2976"/>
              <a:ext cx="0" cy="72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4" name="Line 30"/>
            <p:cNvSpPr>
              <a:spLocks noChangeShapeType="1"/>
            </p:cNvSpPr>
            <p:nvPr/>
          </p:nvSpPr>
          <p:spPr bwMode="auto">
            <a:xfrm>
              <a:off x="3936" y="2784"/>
              <a:ext cx="0" cy="91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5" name="Line 31"/>
            <p:cNvSpPr>
              <a:spLocks noChangeShapeType="1"/>
            </p:cNvSpPr>
            <p:nvPr/>
          </p:nvSpPr>
          <p:spPr bwMode="auto">
            <a:xfrm>
              <a:off x="3936" y="2592"/>
              <a:ext cx="43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6" name="Line 32"/>
            <p:cNvSpPr>
              <a:spLocks noChangeShapeType="1"/>
            </p:cNvSpPr>
            <p:nvPr/>
          </p:nvSpPr>
          <p:spPr bwMode="auto">
            <a:xfrm>
              <a:off x="4368" y="2976"/>
              <a:ext cx="43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8" name="Line 34"/>
            <p:cNvSpPr>
              <a:spLocks noChangeShapeType="1"/>
            </p:cNvSpPr>
            <p:nvPr/>
          </p:nvSpPr>
          <p:spPr bwMode="auto">
            <a:xfrm>
              <a:off x="3936" y="2784"/>
              <a:ext cx="86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79" name="Line 35"/>
            <p:cNvSpPr>
              <a:spLocks noChangeShapeType="1"/>
            </p:cNvSpPr>
            <p:nvPr/>
          </p:nvSpPr>
          <p:spPr bwMode="auto">
            <a:xfrm>
              <a:off x="3792" y="3168"/>
              <a:ext cx="57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80" name="Line 36"/>
            <p:cNvSpPr>
              <a:spLocks noChangeShapeType="1"/>
            </p:cNvSpPr>
            <p:nvPr/>
          </p:nvSpPr>
          <p:spPr bwMode="auto">
            <a:xfrm>
              <a:off x="4368" y="3168"/>
              <a:ext cx="0" cy="52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7382" name="Group 38"/>
          <p:cNvGrpSpPr>
            <a:grpSpLocks/>
          </p:cNvGrpSpPr>
          <p:nvPr/>
        </p:nvGrpSpPr>
        <p:grpSpPr bwMode="auto">
          <a:xfrm>
            <a:off x="2667000" y="3505200"/>
            <a:ext cx="1158875" cy="2667000"/>
            <a:chOff x="3888" y="2304"/>
            <a:chExt cx="730" cy="1680"/>
          </a:xfrm>
        </p:grpSpPr>
        <p:sp>
          <p:nvSpPr>
            <p:cNvPr id="57383" name="Oval 39"/>
            <p:cNvSpPr>
              <a:spLocks noChangeArrowheads="1"/>
            </p:cNvSpPr>
            <p:nvPr/>
          </p:nvSpPr>
          <p:spPr bwMode="auto">
            <a:xfrm>
              <a:off x="4320" y="230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a1</a:t>
              </a:r>
            </a:p>
          </p:txBody>
        </p:sp>
        <p:sp>
          <p:nvSpPr>
            <p:cNvPr id="57384" name="Oval 40"/>
            <p:cNvSpPr>
              <a:spLocks noChangeArrowheads="1"/>
            </p:cNvSpPr>
            <p:nvPr/>
          </p:nvSpPr>
          <p:spPr bwMode="auto">
            <a:xfrm>
              <a:off x="3888" y="369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57385" name="Oval 41"/>
            <p:cNvSpPr>
              <a:spLocks noChangeArrowheads="1"/>
            </p:cNvSpPr>
            <p:nvPr/>
          </p:nvSpPr>
          <p:spPr bwMode="auto">
            <a:xfrm>
              <a:off x="4320" y="278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</a:t>
              </a:r>
            </a:p>
          </p:txBody>
        </p:sp>
        <p:cxnSp>
          <p:nvCxnSpPr>
            <p:cNvPr id="57386" name="AutoShape 42"/>
            <p:cNvCxnSpPr>
              <a:cxnSpLocks noChangeShapeType="1"/>
              <a:stCxn id="57383" idx="2"/>
              <a:endCxn id="57385" idx="2"/>
            </p:cNvCxnSpPr>
            <p:nvPr/>
          </p:nvCxnSpPr>
          <p:spPr bwMode="auto">
            <a:xfrm rot="10800000" flipH="1" flipV="1">
              <a:off x="4311" y="2448"/>
              <a:ext cx="1" cy="480"/>
            </a:xfrm>
            <a:prstGeom prst="curvedConnector3">
              <a:avLst>
                <a:gd name="adj1" fmla="val -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387" name="AutoShape 43"/>
            <p:cNvCxnSpPr>
              <a:cxnSpLocks noChangeShapeType="1"/>
              <a:stCxn id="57385" idx="6"/>
              <a:endCxn id="57389" idx="6"/>
            </p:cNvCxnSpPr>
            <p:nvPr/>
          </p:nvCxnSpPr>
          <p:spPr bwMode="auto">
            <a:xfrm>
              <a:off x="4617" y="2928"/>
              <a:ext cx="1" cy="432"/>
            </a:xfrm>
            <a:prstGeom prst="curvedConnector3">
              <a:avLst>
                <a:gd name="adj1" fmla="val 1350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388" name="AutoShape 44"/>
            <p:cNvCxnSpPr>
              <a:cxnSpLocks noChangeShapeType="1"/>
              <a:stCxn id="57383" idx="2"/>
              <a:endCxn id="57384" idx="0"/>
            </p:cNvCxnSpPr>
            <p:nvPr/>
          </p:nvCxnSpPr>
          <p:spPr bwMode="auto">
            <a:xfrm rot="10800000" flipV="1">
              <a:off x="4032" y="2448"/>
              <a:ext cx="279" cy="1239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57389" name="Oval 45"/>
            <p:cNvSpPr>
              <a:spLocks noChangeArrowheads="1"/>
            </p:cNvSpPr>
            <p:nvPr/>
          </p:nvSpPr>
          <p:spPr bwMode="auto">
            <a:xfrm>
              <a:off x="4320" y="321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a2</a:t>
              </a:r>
            </a:p>
          </p:txBody>
        </p:sp>
        <p:cxnSp>
          <p:nvCxnSpPr>
            <p:cNvPr id="57390" name="AutoShape 46"/>
            <p:cNvCxnSpPr>
              <a:cxnSpLocks noChangeShapeType="1"/>
              <a:stCxn id="57389" idx="2"/>
              <a:endCxn id="57384" idx="6"/>
            </p:cNvCxnSpPr>
            <p:nvPr/>
          </p:nvCxnSpPr>
          <p:spPr bwMode="auto">
            <a:xfrm rot="10800000" flipV="1">
              <a:off x="4185" y="3360"/>
              <a:ext cx="126" cy="480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7B2F-8978-0D4E-9284-28D8D5A17C1D}" type="slidenum">
              <a:rPr lang="en-US"/>
              <a:pPr/>
              <a:t>6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Gate Array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3505200" cy="46482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freedom can we exploit in routing?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3962400" y="1447800"/>
            <a:ext cx="4876800" cy="4876800"/>
            <a:chOff x="1344" y="960"/>
            <a:chExt cx="3072" cy="3072"/>
          </a:xfrm>
        </p:grpSpPr>
        <p:grpSp>
          <p:nvGrpSpPr>
            <p:cNvPr id="27653" name="Group 5"/>
            <p:cNvGrpSpPr>
              <a:grpSpLocks/>
            </p:cNvGrpSpPr>
            <p:nvPr/>
          </p:nvGrpSpPr>
          <p:grpSpPr bwMode="auto">
            <a:xfrm>
              <a:off x="1440" y="1008"/>
              <a:ext cx="2880" cy="3024"/>
              <a:chOff x="1248" y="1296"/>
              <a:chExt cx="2880" cy="3024"/>
            </a:xfrm>
          </p:grpSpPr>
          <p:grpSp>
            <p:nvGrpSpPr>
              <p:cNvPr id="27654" name="Group 6"/>
              <p:cNvGrpSpPr>
                <a:grpSpLocks/>
              </p:cNvGrpSpPr>
              <p:nvPr/>
            </p:nvGrpSpPr>
            <p:grpSpPr bwMode="auto">
              <a:xfrm>
                <a:off x="1248" y="1296"/>
                <a:ext cx="2880" cy="336"/>
                <a:chOff x="1248" y="1296"/>
                <a:chExt cx="2880" cy="336"/>
              </a:xfrm>
            </p:grpSpPr>
            <p:sp>
              <p:nvSpPr>
                <p:cNvPr id="27655" name="Rectangle 7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6" name="Rectangle 8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7" name="Rectangle 9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8" name="Rectangle 10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9" name="Rectangle 11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7660" name="Group 12"/>
              <p:cNvGrpSpPr>
                <a:grpSpLocks/>
              </p:cNvGrpSpPr>
              <p:nvPr/>
            </p:nvGrpSpPr>
            <p:grpSpPr bwMode="auto">
              <a:xfrm>
                <a:off x="1248" y="1968"/>
                <a:ext cx="2880" cy="336"/>
                <a:chOff x="1248" y="1296"/>
                <a:chExt cx="2880" cy="336"/>
              </a:xfrm>
            </p:grpSpPr>
            <p:sp>
              <p:nvSpPr>
                <p:cNvPr id="276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3" name="Rectangle 15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4" name="Rectangle 16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5" name="Rectangle 17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7666" name="Group 18"/>
              <p:cNvGrpSpPr>
                <a:grpSpLocks/>
              </p:cNvGrpSpPr>
              <p:nvPr/>
            </p:nvGrpSpPr>
            <p:grpSpPr bwMode="auto">
              <a:xfrm>
                <a:off x="1248" y="2640"/>
                <a:ext cx="2880" cy="336"/>
                <a:chOff x="1248" y="1296"/>
                <a:chExt cx="2880" cy="336"/>
              </a:xfrm>
            </p:grpSpPr>
            <p:sp>
              <p:nvSpPr>
                <p:cNvPr id="276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9" name="Rectangle 21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0" name="Rectangle 22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1" name="Rectangle 23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7672" name="Group 24"/>
              <p:cNvGrpSpPr>
                <a:grpSpLocks/>
              </p:cNvGrpSpPr>
              <p:nvPr/>
            </p:nvGrpSpPr>
            <p:grpSpPr bwMode="auto">
              <a:xfrm>
                <a:off x="1248" y="3312"/>
                <a:ext cx="2880" cy="336"/>
                <a:chOff x="1248" y="1296"/>
                <a:chExt cx="2880" cy="336"/>
              </a:xfrm>
            </p:grpSpPr>
            <p:sp>
              <p:nvSpPr>
                <p:cNvPr id="276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5" name="Rectangle 27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6" name="Rectangle 28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7" name="Rectangle 29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7678" name="Group 30"/>
              <p:cNvGrpSpPr>
                <a:grpSpLocks/>
              </p:cNvGrpSpPr>
              <p:nvPr/>
            </p:nvGrpSpPr>
            <p:grpSpPr bwMode="auto">
              <a:xfrm>
                <a:off x="1248" y="3984"/>
                <a:ext cx="2880" cy="336"/>
                <a:chOff x="1248" y="1296"/>
                <a:chExt cx="2880" cy="336"/>
              </a:xfrm>
            </p:grpSpPr>
            <p:sp>
              <p:nvSpPr>
                <p:cNvPr id="27679" name="Rectangle 31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0" name="Rectangle 32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1" name="Rectangle 33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7684" name="Group 36"/>
            <p:cNvGrpSpPr>
              <a:grpSpLocks/>
            </p:cNvGrpSpPr>
            <p:nvPr/>
          </p:nvGrpSpPr>
          <p:grpSpPr bwMode="auto">
            <a:xfrm>
              <a:off x="1872" y="960"/>
              <a:ext cx="144" cy="3072"/>
              <a:chOff x="1872" y="960"/>
              <a:chExt cx="144" cy="3072"/>
            </a:xfrm>
          </p:grpSpPr>
          <p:sp>
            <p:nvSpPr>
              <p:cNvPr id="27685" name="Line 3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86" name="Line 3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87" name="Line 3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88" name="Line 4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689" name="Group 41"/>
            <p:cNvGrpSpPr>
              <a:grpSpLocks/>
            </p:cNvGrpSpPr>
            <p:nvPr/>
          </p:nvGrpSpPr>
          <p:grpSpPr bwMode="auto">
            <a:xfrm>
              <a:off x="2496" y="960"/>
              <a:ext cx="144" cy="3072"/>
              <a:chOff x="1872" y="960"/>
              <a:chExt cx="144" cy="3072"/>
            </a:xfrm>
          </p:grpSpPr>
          <p:sp>
            <p:nvSpPr>
              <p:cNvPr id="27690" name="Line 4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1" name="Line 4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2" name="Line 4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3" name="Line 4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694" name="Group 46"/>
            <p:cNvGrpSpPr>
              <a:grpSpLocks/>
            </p:cNvGrpSpPr>
            <p:nvPr/>
          </p:nvGrpSpPr>
          <p:grpSpPr bwMode="auto">
            <a:xfrm>
              <a:off x="3120" y="960"/>
              <a:ext cx="144" cy="3072"/>
              <a:chOff x="1872" y="960"/>
              <a:chExt cx="144" cy="3072"/>
            </a:xfrm>
          </p:grpSpPr>
          <p:sp>
            <p:nvSpPr>
              <p:cNvPr id="27695" name="Line 4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6" name="Line 4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7" name="Line 4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8" name="Line 5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699" name="Group 51"/>
            <p:cNvGrpSpPr>
              <a:grpSpLocks/>
            </p:cNvGrpSpPr>
            <p:nvPr/>
          </p:nvGrpSpPr>
          <p:grpSpPr bwMode="auto">
            <a:xfrm>
              <a:off x="3744" y="960"/>
              <a:ext cx="144" cy="3072"/>
              <a:chOff x="1872" y="960"/>
              <a:chExt cx="144" cy="3072"/>
            </a:xfrm>
          </p:grpSpPr>
          <p:sp>
            <p:nvSpPr>
              <p:cNvPr id="27700" name="Line 5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1" name="Line 5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2" name="Line 5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3" name="Line 5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704" name="Group 56"/>
            <p:cNvGrpSpPr>
              <a:grpSpLocks/>
            </p:cNvGrpSpPr>
            <p:nvPr/>
          </p:nvGrpSpPr>
          <p:grpSpPr bwMode="auto">
            <a:xfrm rot="-5400000">
              <a:off x="2808" y="1992"/>
              <a:ext cx="144" cy="3072"/>
              <a:chOff x="1872" y="960"/>
              <a:chExt cx="144" cy="3072"/>
            </a:xfrm>
          </p:grpSpPr>
          <p:sp>
            <p:nvSpPr>
              <p:cNvPr id="27705" name="Line 5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6" name="Line 5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7" name="Line 5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8" name="Line 6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709" name="Group 61"/>
            <p:cNvGrpSpPr>
              <a:grpSpLocks/>
            </p:cNvGrpSpPr>
            <p:nvPr/>
          </p:nvGrpSpPr>
          <p:grpSpPr bwMode="auto">
            <a:xfrm rot="-5400000">
              <a:off x="2808" y="1320"/>
              <a:ext cx="144" cy="3072"/>
              <a:chOff x="1872" y="960"/>
              <a:chExt cx="144" cy="3072"/>
            </a:xfrm>
          </p:grpSpPr>
          <p:sp>
            <p:nvSpPr>
              <p:cNvPr id="27710" name="Line 6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1" name="Line 6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2" name="Line 6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3" name="Line 6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714" name="Group 66"/>
            <p:cNvGrpSpPr>
              <a:grpSpLocks/>
            </p:cNvGrpSpPr>
            <p:nvPr/>
          </p:nvGrpSpPr>
          <p:grpSpPr bwMode="auto">
            <a:xfrm rot="-5400000">
              <a:off x="2808" y="648"/>
              <a:ext cx="144" cy="3072"/>
              <a:chOff x="1872" y="960"/>
              <a:chExt cx="144" cy="3072"/>
            </a:xfrm>
          </p:grpSpPr>
          <p:sp>
            <p:nvSpPr>
              <p:cNvPr id="27715" name="Line 6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6" name="Line 6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7" name="Line 6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8" name="Line 7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719" name="Group 71"/>
            <p:cNvGrpSpPr>
              <a:grpSpLocks/>
            </p:cNvGrpSpPr>
            <p:nvPr/>
          </p:nvGrpSpPr>
          <p:grpSpPr bwMode="auto">
            <a:xfrm rot="-5400000">
              <a:off x="2808" y="-24"/>
              <a:ext cx="144" cy="3072"/>
              <a:chOff x="1872" y="960"/>
              <a:chExt cx="144" cy="3072"/>
            </a:xfrm>
          </p:grpSpPr>
          <p:sp>
            <p:nvSpPr>
              <p:cNvPr id="27720" name="Line 7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1" name="Line 7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2" name="Line 7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3" name="Line 7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735" name="Freeform 87"/>
          <p:cNvSpPr>
            <a:spLocks/>
          </p:cNvSpPr>
          <p:nvPr/>
        </p:nvSpPr>
        <p:spPr bwMode="auto">
          <a:xfrm>
            <a:off x="5686425" y="3128963"/>
            <a:ext cx="1800225" cy="1985962"/>
          </a:xfrm>
          <a:custGeom>
            <a:avLst/>
            <a:gdLst/>
            <a:ahLst/>
            <a:cxnLst>
              <a:cxn ang="0">
                <a:pos x="0" y="1224"/>
              </a:cxn>
              <a:cxn ang="0">
                <a:pos x="126" y="1251"/>
              </a:cxn>
              <a:cxn ang="0">
                <a:pos x="144" y="1215"/>
              </a:cxn>
              <a:cxn ang="0">
                <a:pos x="126" y="1143"/>
              </a:cxn>
              <a:cxn ang="0">
                <a:pos x="135" y="900"/>
              </a:cxn>
              <a:cxn ang="0">
                <a:pos x="198" y="873"/>
              </a:cxn>
              <a:cxn ang="0">
                <a:pos x="414" y="864"/>
              </a:cxn>
              <a:cxn ang="0">
                <a:pos x="792" y="855"/>
              </a:cxn>
              <a:cxn ang="0">
                <a:pos x="810" y="630"/>
              </a:cxn>
              <a:cxn ang="0">
                <a:pos x="819" y="162"/>
              </a:cxn>
              <a:cxn ang="0">
                <a:pos x="846" y="171"/>
              </a:cxn>
              <a:cxn ang="0">
                <a:pos x="882" y="180"/>
              </a:cxn>
              <a:cxn ang="0">
                <a:pos x="990" y="216"/>
              </a:cxn>
              <a:cxn ang="0">
                <a:pos x="1098" y="180"/>
              </a:cxn>
              <a:cxn ang="0">
                <a:pos x="1134" y="0"/>
              </a:cxn>
            </a:cxnLst>
            <a:rect l="0" t="0" r="r" b="b"/>
            <a:pathLst>
              <a:path w="1134" h="1251">
                <a:moveTo>
                  <a:pt x="0" y="1224"/>
                </a:moveTo>
                <a:cubicBezTo>
                  <a:pt x="41" y="1238"/>
                  <a:pt x="83" y="1244"/>
                  <a:pt x="126" y="1251"/>
                </a:cubicBezTo>
                <a:cubicBezTo>
                  <a:pt x="132" y="1239"/>
                  <a:pt x="144" y="1228"/>
                  <a:pt x="144" y="1215"/>
                </a:cubicBezTo>
                <a:cubicBezTo>
                  <a:pt x="144" y="1190"/>
                  <a:pt x="126" y="1143"/>
                  <a:pt x="126" y="1143"/>
                </a:cubicBezTo>
                <a:cubicBezTo>
                  <a:pt x="129" y="1062"/>
                  <a:pt x="124" y="980"/>
                  <a:pt x="135" y="900"/>
                </a:cubicBezTo>
                <a:cubicBezTo>
                  <a:pt x="137" y="885"/>
                  <a:pt x="192" y="873"/>
                  <a:pt x="198" y="873"/>
                </a:cubicBezTo>
                <a:cubicBezTo>
                  <a:pt x="270" y="868"/>
                  <a:pt x="342" y="866"/>
                  <a:pt x="414" y="864"/>
                </a:cubicBezTo>
                <a:cubicBezTo>
                  <a:pt x="540" y="860"/>
                  <a:pt x="666" y="858"/>
                  <a:pt x="792" y="855"/>
                </a:cubicBezTo>
                <a:cubicBezTo>
                  <a:pt x="773" y="799"/>
                  <a:pt x="800" y="691"/>
                  <a:pt x="810" y="630"/>
                </a:cubicBezTo>
                <a:cubicBezTo>
                  <a:pt x="813" y="474"/>
                  <a:pt x="807" y="318"/>
                  <a:pt x="819" y="162"/>
                </a:cubicBezTo>
                <a:cubicBezTo>
                  <a:pt x="820" y="153"/>
                  <a:pt x="837" y="168"/>
                  <a:pt x="846" y="171"/>
                </a:cubicBezTo>
                <a:cubicBezTo>
                  <a:pt x="858" y="174"/>
                  <a:pt x="870" y="176"/>
                  <a:pt x="882" y="180"/>
                </a:cubicBezTo>
                <a:cubicBezTo>
                  <a:pt x="918" y="193"/>
                  <a:pt x="990" y="216"/>
                  <a:pt x="990" y="216"/>
                </a:cubicBezTo>
                <a:cubicBezTo>
                  <a:pt x="1037" y="208"/>
                  <a:pt x="1060" y="205"/>
                  <a:pt x="1098" y="180"/>
                </a:cubicBezTo>
                <a:cubicBezTo>
                  <a:pt x="1117" y="122"/>
                  <a:pt x="1134" y="62"/>
                  <a:pt x="1134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4" name="Freeform 96"/>
          <p:cNvSpPr>
            <a:spLocks/>
          </p:cNvSpPr>
          <p:nvPr/>
        </p:nvSpPr>
        <p:spPr bwMode="auto">
          <a:xfrm>
            <a:off x="5413375" y="2906713"/>
            <a:ext cx="2447925" cy="3282950"/>
          </a:xfrm>
          <a:custGeom>
            <a:avLst/>
            <a:gdLst/>
            <a:ahLst/>
            <a:cxnLst>
              <a:cxn ang="0">
                <a:pos x="9" y="1488"/>
              </a:cxn>
              <a:cxn ang="0">
                <a:pos x="339" y="1625"/>
              </a:cxn>
              <a:cxn ang="0">
                <a:pos x="348" y="1204"/>
              </a:cxn>
              <a:cxn ang="0">
                <a:pos x="366" y="958"/>
              </a:cxn>
              <a:cxn ang="0">
                <a:pos x="1289" y="967"/>
              </a:cxn>
              <a:cxn ang="0">
                <a:pos x="1491" y="939"/>
              </a:cxn>
              <a:cxn ang="0">
                <a:pos x="1527" y="592"/>
              </a:cxn>
              <a:cxn ang="0">
                <a:pos x="1518" y="71"/>
              </a:cxn>
              <a:cxn ang="0">
                <a:pos x="1500" y="7"/>
              </a:cxn>
              <a:cxn ang="0">
                <a:pos x="1436" y="7"/>
              </a:cxn>
            </a:cxnLst>
            <a:rect l="0" t="0" r="r" b="b"/>
            <a:pathLst>
              <a:path w="1542" h="2068">
                <a:moveTo>
                  <a:pt x="9" y="1488"/>
                </a:moveTo>
                <a:cubicBezTo>
                  <a:pt x="13" y="1543"/>
                  <a:pt x="0" y="2068"/>
                  <a:pt x="339" y="1625"/>
                </a:cubicBezTo>
                <a:cubicBezTo>
                  <a:pt x="424" y="1514"/>
                  <a:pt x="342" y="1344"/>
                  <a:pt x="348" y="1204"/>
                </a:cubicBezTo>
                <a:cubicBezTo>
                  <a:pt x="351" y="1122"/>
                  <a:pt x="360" y="1040"/>
                  <a:pt x="366" y="958"/>
                </a:cubicBezTo>
                <a:cubicBezTo>
                  <a:pt x="674" y="961"/>
                  <a:pt x="981" y="962"/>
                  <a:pt x="1289" y="967"/>
                </a:cubicBezTo>
                <a:cubicBezTo>
                  <a:pt x="1520" y="971"/>
                  <a:pt x="1542" y="1043"/>
                  <a:pt x="1491" y="939"/>
                </a:cubicBezTo>
                <a:cubicBezTo>
                  <a:pt x="1519" y="854"/>
                  <a:pt x="1520" y="685"/>
                  <a:pt x="1527" y="592"/>
                </a:cubicBezTo>
                <a:cubicBezTo>
                  <a:pt x="1524" y="418"/>
                  <a:pt x="1524" y="245"/>
                  <a:pt x="1518" y="71"/>
                </a:cubicBezTo>
                <a:cubicBezTo>
                  <a:pt x="1517" y="49"/>
                  <a:pt x="1521" y="15"/>
                  <a:pt x="1500" y="7"/>
                </a:cubicBezTo>
                <a:cubicBezTo>
                  <a:pt x="1480" y="0"/>
                  <a:pt x="1457" y="7"/>
                  <a:pt x="1436" y="7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5" name="Freeform 97"/>
          <p:cNvSpPr>
            <a:spLocks/>
          </p:cNvSpPr>
          <p:nvPr/>
        </p:nvSpPr>
        <p:spPr bwMode="auto">
          <a:xfrm>
            <a:off x="4910138" y="2379663"/>
            <a:ext cx="2509837" cy="2644775"/>
          </a:xfrm>
          <a:custGeom>
            <a:avLst/>
            <a:gdLst/>
            <a:ahLst/>
            <a:cxnLst>
              <a:cxn ang="0">
                <a:pos x="125" y="1646"/>
              </a:cxn>
              <a:cxn ang="0">
                <a:pos x="25" y="1637"/>
              </a:cxn>
              <a:cxn ang="0">
                <a:pos x="34" y="1491"/>
              </a:cxn>
              <a:cxn ang="0">
                <a:pos x="43" y="1290"/>
              </a:cxn>
              <a:cxn ang="0">
                <a:pos x="189" y="1262"/>
              </a:cxn>
              <a:cxn ang="0">
                <a:pos x="1232" y="1253"/>
              </a:cxn>
              <a:cxn ang="0">
                <a:pos x="1268" y="512"/>
              </a:cxn>
              <a:cxn ang="0">
                <a:pos x="1277" y="55"/>
              </a:cxn>
              <a:cxn ang="0">
                <a:pos x="1341" y="37"/>
              </a:cxn>
              <a:cxn ang="0">
                <a:pos x="1561" y="0"/>
              </a:cxn>
              <a:cxn ang="0">
                <a:pos x="1579" y="19"/>
              </a:cxn>
              <a:cxn ang="0">
                <a:pos x="1570" y="55"/>
              </a:cxn>
              <a:cxn ang="0">
                <a:pos x="1570" y="138"/>
              </a:cxn>
            </a:cxnLst>
            <a:rect l="0" t="0" r="r" b="b"/>
            <a:pathLst>
              <a:path w="1581" h="1666">
                <a:moveTo>
                  <a:pt x="125" y="1646"/>
                </a:moveTo>
                <a:cubicBezTo>
                  <a:pt x="92" y="1643"/>
                  <a:pt x="42" y="1666"/>
                  <a:pt x="25" y="1637"/>
                </a:cubicBezTo>
                <a:cubicBezTo>
                  <a:pt x="0" y="1595"/>
                  <a:pt x="31" y="1540"/>
                  <a:pt x="34" y="1491"/>
                </a:cubicBezTo>
                <a:cubicBezTo>
                  <a:pt x="37" y="1424"/>
                  <a:pt x="32" y="1356"/>
                  <a:pt x="43" y="1290"/>
                </a:cubicBezTo>
                <a:cubicBezTo>
                  <a:pt x="46" y="1273"/>
                  <a:pt x="167" y="1262"/>
                  <a:pt x="189" y="1262"/>
                </a:cubicBezTo>
                <a:cubicBezTo>
                  <a:pt x="537" y="1256"/>
                  <a:pt x="884" y="1256"/>
                  <a:pt x="1232" y="1253"/>
                </a:cubicBezTo>
                <a:cubicBezTo>
                  <a:pt x="1241" y="1008"/>
                  <a:pt x="1221" y="753"/>
                  <a:pt x="1268" y="512"/>
                </a:cubicBezTo>
                <a:cubicBezTo>
                  <a:pt x="1271" y="360"/>
                  <a:pt x="1262" y="207"/>
                  <a:pt x="1277" y="55"/>
                </a:cubicBezTo>
                <a:cubicBezTo>
                  <a:pt x="1279" y="33"/>
                  <a:pt x="1319" y="42"/>
                  <a:pt x="1341" y="37"/>
                </a:cubicBezTo>
                <a:cubicBezTo>
                  <a:pt x="1412" y="19"/>
                  <a:pt x="1488" y="11"/>
                  <a:pt x="1561" y="0"/>
                </a:cubicBezTo>
                <a:cubicBezTo>
                  <a:pt x="1567" y="6"/>
                  <a:pt x="1578" y="10"/>
                  <a:pt x="1579" y="19"/>
                </a:cubicBezTo>
                <a:cubicBezTo>
                  <a:pt x="1581" y="31"/>
                  <a:pt x="1571" y="43"/>
                  <a:pt x="1570" y="55"/>
                </a:cubicBezTo>
                <a:cubicBezTo>
                  <a:pt x="1568" y="83"/>
                  <a:pt x="1570" y="110"/>
                  <a:pt x="1570" y="138"/>
                </a:cubicBezTo>
              </a:path>
            </a:pathLst>
          </a:custGeom>
          <a:noFill/>
          <a:ln w="28575" cmpd="sng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7" name="Freeform 99"/>
          <p:cNvSpPr>
            <a:spLocks/>
          </p:cNvSpPr>
          <p:nvPr/>
        </p:nvSpPr>
        <p:spPr bwMode="auto">
          <a:xfrm>
            <a:off x="4748213" y="2901950"/>
            <a:ext cx="2400300" cy="2249488"/>
          </a:xfrm>
          <a:custGeom>
            <a:avLst/>
            <a:gdLst/>
            <a:ahLst/>
            <a:cxnLst>
              <a:cxn ang="0">
                <a:pos x="218" y="1390"/>
              </a:cxn>
              <a:cxn ang="0">
                <a:pos x="81" y="1372"/>
              </a:cxn>
              <a:cxn ang="0">
                <a:pos x="90" y="1089"/>
              </a:cxn>
              <a:cxn ang="0">
                <a:pos x="986" y="1079"/>
              </a:cxn>
              <a:cxn ang="0">
                <a:pos x="1425" y="1061"/>
              </a:cxn>
              <a:cxn ang="0">
                <a:pos x="1434" y="732"/>
              </a:cxn>
              <a:cxn ang="0">
                <a:pos x="1443" y="10"/>
              </a:cxn>
              <a:cxn ang="0">
                <a:pos x="1471" y="1"/>
              </a:cxn>
            </a:cxnLst>
            <a:rect l="0" t="0" r="r" b="b"/>
            <a:pathLst>
              <a:path w="1512" h="1417">
                <a:moveTo>
                  <a:pt x="218" y="1390"/>
                </a:moveTo>
                <a:cubicBezTo>
                  <a:pt x="173" y="1383"/>
                  <a:pt x="92" y="1417"/>
                  <a:pt x="81" y="1372"/>
                </a:cubicBezTo>
                <a:cubicBezTo>
                  <a:pt x="58" y="1280"/>
                  <a:pt x="0" y="1118"/>
                  <a:pt x="90" y="1089"/>
                </a:cubicBezTo>
                <a:cubicBezTo>
                  <a:pt x="374" y="997"/>
                  <a:pt x="687" y="1082"/>
                  <a:pt x="986" y="1079"/>
                </a:cubicBezTo>
                <a:cubicBezTo>
                  <a:pt x="1132" y="1073"/>
                  <a:pt x="1309" y="1151"/>
                  <a:pt x="1425" y="1061"/>
                </a:cubicBezTo>
                <a:cubicBezTo>
                  <a:pt x="1512" y="994"/>
                  <a:pt x="1432" y="842"/>
                  <a:pt x="1434" y="732"/>
                </a:cubicBezTo>
                <a:cubicBezTo>
                  <a:pt x="1438" y="491"/>
                  <a:pt x="1431" y="250"/>
                  <a:pt x="1443" y="10"/>
                </a:cubicBezTo>
                <a:cubicBezTo>
                  <a:pt x="1443" y="0"/>
                  <a:pt x="1471" y="1"/>
                  <a:pt x="1471" y="1"/>
                </a:cubicBezTo>
              </a:path>
            </a:pathLst>
          </a:custGeom>
          <a:noFill/>
          <a:ln w="28575" cmpd="sng">
            <a:solidFill>
              <a:srgbClr val="00FF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8" name="Freeform 100"/>
          <p:cNvSpPr>
            <a:spLocks/>
          </p:cNvSpPr>
          <p:nvPr/>
        </p:nvSpPr>
        <p:spPr bwMode="auto">
          <a:xfrm>
            <a:off x="4792663" y="2792413"/>
            <a:ext cx="2305050" cy="1968500"/>
          </a:xfrm>
          <a:custGeom>
            <a:avLst/>
            <a:gdLst/>
            <a:ahLst/>
            <a:cxnLst>
              <a:cxn ang="0">
                <a:pos x="410" y="1240"/>
              </a:cxn>
              <a:cxn ang="0">
                <a:pos x="1370" y="1066"/>
              </a:cxn>
              <a:cxn ang="0">
                <a:pos x="1452" y="24"/>
              </a:cxn>
            </a:cxnLst>
            <a:rect l="0" t="0" r="r" b="b"/>
            <a:pathLst>
              <a:path w="1452" h="1240">
                <a:moveTo>
                  <a:pt x="410" y="1240"/>
                </a:moveTo>
                <a:cubicBezTo>
                  <a:pt x="556" y="794"/>
                  <a:pt x="0" y="1079"/>
                  <a:pt x="1370" y="1066"/>
                </a:cubicBezTo>
                <a:cubicBezTo>
                  <a:pt x="1379" y="0"/>
                  <a:pt x="1032" y="24"/>
                  <a:pt x="1452" y="24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9" name="Freeform 101"/>
          <p:cNvSpPr>
            <a:spLocks/>
          </p:cNvSpPr>
          <p:nvPr/>
        </p:nvSpPr>
        <p:spPr bwMode="auto">
          <a:xfrm>
            <a:off x="5703888" y="2663825"/>
            <a:ext cx="1365250" cy="2298700"/>
          </a:xfrm>
          <a:custGeom>
            <a:avLst/>
            <a:gdLst/>
            <a:ahLst/>
            <a:cxnLst>
              <a:cxn ang="0">
                <a:pos x="0" y="1440"/>
              </a:cxn>
              <a:cxn ang="0">
                <a:pos x="82" y="1421"/>
              </a:cxn>
              <a:cxn ang="0">
                <a:pos x="92" y="1010"/>
              </a:cxn>
              <a:cxn ang="0">
                <a:pos x="101" y="983"/>
              </a:cxn>
              <a:cxn ang="0">
                <a:pos x="567" y="992"/>
              </a:cxn>
              <a:cxn ang="0">
                <a:pos x="649" y="1019"/>
              </a:cxn>
              <a:cxn ang="0">
                <a:pos x="713" y="1010"/>
              </a:cxn>
              <a:cxn ang="0">
                <a:pos x="649" y="77"/>
              </a:cxn>
              <a:cxn ang="0">
                <a:pos x="860" y="41"/>
              </a:cxn>
            </a:cxnLst>
            <a:rect l="0" t="0" r="r" b="b"/>
            <a:pathLst>
              <a:path w="860" h="1448">
                <a:moveTo>
                  <a:pt x="0" y="1440"/>
                </a:moveTo>
                <a:cubicBezTo>
                  <a:pt x="27" y="1434"/>
                  <a:pt x="76" y="1448"/>
                  <a:pt x="82" y="1421"/>
                </a:cubicBezTo>
                <a:cubicBezTo>
                  <a:pt x="111" y="1287"/>
                  <a:pt x="86" y="1147"/>
                  <a:pt x="92" y="1010"/>
                </a:cubicBezTo>
                <a:cubicBezTo>
                  <a:pt x="92" y="1001"/>
                  <a:pt x="98" y="992"/>
                  <a:pt x="101" y="983"/>
                </a:cubicBezTo>
                <a:cubicBezTo>
                  <a:pt x="256" y="986"/>
                  <a:pt x="412" y="984"/>
                  <a:pt x="567" y="992"/>
                </a:cubicBezTo>
                <a:cubicBezTo>
                  <a:pt x="596" y="993"/>
                  <a:pt x="649" y="1019"/>
                  <a:pt x="649" y="1019"/>
                </a:cubicBezTo>
                <a:cubicBezTo>
                  <a:pt x="670" y="1016"/>
                  <a:pt x="711" y="1031"/>
                  <a:pt x="713" y="1010"/>
                </a:cubicBezTo>
                <a:cubicBezTo>
                  <a:pt x="744" y="607"/>
                  <a:pt x="728" y="401"/>
                  <a:pt x="649" y="77"/>
                </a:cubicBezTo>
                <a:cubicBezTo>
                  <a:pt x="675" y="0"/>
                  <a:pt x="803" y="41"/>
                  <a:pt x="860" y="41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3" name="Freeform 105"/>
          <p:cNvSpPr>
            <a:spLocks/>
          </p:cNvSpPr>
          <p:nvPr/>
        </p:nvSpPr>
        <p:spPr bwMode="auto">
          <a:xfrm>
            <a:off x="5486400" y="3149600"/>
            <a:ext cx="2220913" cy="2484438"/>
          </a:xfrm>
          <a:custGeom>
            <a:avLst/>
            <a:gdLst/>
            <a:ahLst/>
            <a:cxnLst>
              <a:cxn ang="0">
                <a:pos x="37" y="1335"/>
              </a:cxn>
              <a:cxn ang="0">
                <a:pos x="46" y="1490"/>
              </a:cxn>
              <a:cxn ang="0">
                <a:pos x="329" y="1481"/>
              </a:cxn>
              <a:cxn ang="0">
                <a:pos x="338" y="933"/>
              </a:cxn>
              <a:cxn ang="0">
                <a:pos x="366" y="923"/>
              </a:cxn>
              <a:cxn ang="0">
                <a:pos x="997" y="914"/>
              </a:cxn>
              <a:cxn ang="0">
                <a:pos x="1097" y="229"/>
              </a:cxn>
              <a:cxn ang="0">
                <a:pos x="1152" y="247"/>
              </a:cxn>
              <a:cxn ang="0">
                <a:pos x="1179" y="256"/>
              </a:cxn>
              <a:cxn ang="0">
                <a:pos x="1317" y="0"/>
              </a:cxn>
            </a:cxnLst>
            <a:rect l="0" t="0" r="r" b="b"/>
            <a:pathLst>
              <a:path w="1399" h="1565">
                <a:moveTo>
                  <a:pt x="37" y="1335"/>
                </a:moveTo>
                <a:cubicBezTo>
                  <a:pt x="40" y="1387"/>
                  <a:pt x="0" y="1467"/>
                  <a:pt x="46" y="1490"/>
                </a:cubicBezTo>
                <a:cubicBezTo>
                  <a:pt x="130" y="1532"/>
                  <a:pt x="285" y="1565"/>
                  <a:pt x="329" y="1481"/>
                </a:cubicBezTo>
                <a:cubicBezTo>
                  <a:pt x="414" y="1319"/>
                  <a:pt x="326" y="1115"/>
                  <a:pt x="338" y="933"/>
                </a:cubicBezTo>
                <a:cubicBezTo>
                  <a:pt x="339" y="923"/>
                  <a:pt x="356" y="923"/>
                  <a:pt x="366" y="923"/>
                </a:cubicBezTo>
                <a:cubicBezTo>
                  <a:pt x="576" y="917"/>
                  <a:pt x="787" y="917"/>
                  <a:pt x="997" y="914"/>
                </a:cubicBezTo>
                <a:cubicBezTo>
                  <a:pt x="989" y="378"/>
                  <a:pt x="770" y="189"/>
                  <a:pt x="1097" y="229"/>
                </a:cubicBezTo>
                <a:cubicBezTo>
                  <a:pt x="1115" y="235"/>
                  <a:pt x="1134" y="241"/>
                  <a:pt x="1152" y="247"/>
                </a:cubicBezTo>
                <a:cubicBezTo>
                  <a:pt x="1161" y="250"/>
                  <a:pt x="1179" y="256"/>
                  <a:pt x="1179" y="256"/>
                </a:cubicBezTo>
                <a:cubicBezTo>
                  <a:pt x="1399" y="242"/>
                  <a:pt x="1317" y="293"/>
                  <a:pt x="1317" y="0"/>
                </a:cubicBezTo>
              </a:path>
            </a:pathLst>
          </a:custGeom>
          <a:noFill/>
          <a:ln w="28575" cmpd="sng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5E4CE-E933-0045-A067-4DF330E9CFBD}" type="slidenum">
              <a:rPr lang="en-US"/>
              <a:pPr/>
              <a:t>60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Dogleg Algorithm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Break net into segments at pin positions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Build VCG based on segments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Run constrained on segments rather than full wires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DD701-830D-9743-86E1-356C5AB66C65}" type="slidenum">
              <a:rPr lang="en-US"/>
              <a:pPr/>
              <a:t>61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Dogleg Example (no cycle)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3962400" cy="4114800"/>
          </a:xfrm>
        </p:spPr>
        <p:txBody>
          <a:bodyPr/>
          <a:lstStyle/>
          <a:p>
            <a:r>
              <a:rPr lang="en-US"/>
              <a:t>Top:      1 1 2 - 2 3</a:t>
            </a:r>
          </a:p>
          <a:p>
            <a:r>
              <a:rPr lang="en-US"/>
              <a:t>Bottom: 2 3 - 3 4 4 </a:t>
            </a:r>
          </a:p>
        </p:txBody>
      </p:sp>
      <p:grpSp>
        <p:nvGrpSpPr>
          <p:cNvPr id="21542" name="Group 38"/>
          <p:cNvGrpSpPr>
            <a:grpSpLocks/>
          </p:cNvGrpSpPr>
          <p:nvPr/>
        </p:nvGrpSpPr>
        <p:grpSpPr bwMode="auto">
          <a:xfrm>
            <a:off x="1066800" y="3733800"/>
            <a:ext cx="1752600" cy="1828800"/>
            <a:chOff x="2736" y="2160"/>
            <a:chExt cx="1104" cy="1152"/>
          </a:xfrm>
        </p:grpSpPr>
        <p:sp>
          <p:nvSpPr>
            <p:cNvPr id="21509" name="Oval 5"/>
            <p:cNvSpPr>
              <a:spLocks noChangeArrowheads="1"/>
            </p:cNvSpPr>
            <p:nvPr/>
          </p:nvSpPr>
          <p:spPr bwMode="auto">
            <a:xfrm>
              <a:off x="3168" y="216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21510" name="Oval 6"/>
            <p:cNvSpPr>
              <a:spLocks noChangeArrowheads="1"/>
            </p:cNvSpPr>
            <p:nvPr/>
          </p:nvSpPr>
          <p:spPr bwMode="auto">
            <a:xfrm>
              <a:off x="2736" y="254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3552" y="259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cxnSp>
          <p:nvCxnSpPr>
            <p:cNvPr id="21512" name="AutoShape 8"/>
            <p:cNvCxnSpPr>
              <a:cxnSpLocks noChangeShapeType="1"/>
              <a:stCxn id="21509" idx="6"/>
              <a:endCxn id="21511" idx="0"/>
            </p:cNvCxnSpPr>
            <p:nvPr/>
          </p:nvCxnSpPr>
          <p:spPr bwMode="auto">
            <a:xfrm>
              <a:off x="3465" y="2304"/>
              <a:ext cx="231" cy="279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514" name="AutoShape 10"/>
            <p:cNvCxnSpPr>
              <a:cxnSpLocks noChangeShapeType="1"/>
              <a:stCxn id="21509" idx="2"/>
              <a:endCxn id="21510" idx="0"/>
            </p:cNvCxnSpPr>
            <p:nvPr/>
          </p:nvCxnSpPr>
          <p:spPr bwMode="auto">
            <a:xfrm rot="10800000" flipV="1">
              <a:off x="2880" y="2304"/>
              <a:ext cx="279" cy="231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1517" name="Oval 13"/>
            <p:cNvSpPr>
              <a:spLocks noChangeArrowheads="1"/>
            </p:cNvSpPr>
            <p:nvPr/>
          </p:nvSpPr>
          <p:spPr bwMode="auto">
            <a:xfrm>
              <a:off x="3168" y="302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cxnSp>
          <p:nvCxnSpPr>
            <p:cNvPr id="21520" name="AutoShape 16"/>
            <p:cNvCxnSpPr>
              <a:cxnSpLocks noChangeShapeType="1"/>
              <a:stCxn id="21510" idx="4"/>
              <a:endCxn id="21517" idx="2"/>
            </p:cNvCxnSpPr>
            <p:nvPr/>
          </p:nvCxnSpPr>
          <p:spPr bwMode="auto">
            <a:xfrm rot="16200000" flipH="1">
              <a:off x="2856" y="2865"/>
              <a:ext cx="327" cy="279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521" name="AutoShape 17"/>
            <p:cNvCxnSpPr>
              <a:cxnSpLocks noChangeShapeType="1"/>
              <a:stCxn id="21511" idx="4"/>
              <a:endCxn id="21517" idx="6"/>
            </p:cNvCxnSpPr>
            <p:nvPr/>
          </p:nvCxnSpPr>
          <p:spPr bwMode="auto">
            <a:xfrm rot="5400000">
              <a:off x="3441" y="2913"/>
              <a:ext cx="279" cy="231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21543" name="Group 39"/>
          <p:cNvGrpSpPr>
            <a:grpSpLocks/>
          </p:cNvGrpSpPr>
          <p:nvPr/>
        </p:nvGrpSpPr>
        <p:grpSpPr bwMode="auto">
          <a:xfrm>
            <a:off x="5562600" y="4876800"/>
            <a:ext cx="2362200" cy="1295400"/>
            <a:chOff x="4128" y="1824"/>
            <a:chExt cx="1488" cy="816"/>
          </a:xfrm>
        </p:grpSpPr>
        <p:sp>
          <p:nvSpPr>
            <p:cNvPr id="21524" name="Oval 20"/>
            <p:cNvSpPr>
              <a:spLocks noChangeArrowheads="1"/>
            </p:cNvSpPr>
            <p:nvPr/>
          </p:nvSpPr>
          <p:spPr bwMode="auto">
            <a:xfrm>
              <a:off x="4473" y="187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21525" name="Oval 21"/>
            <p:cNvSpPr>
              <a:spLocks noChangeArrowheads="1"/>
            </p:cNvSpPr>
            <p:nvPr/>
          </p:nvSpPr>
          <p:spPr bwMode="auto">
            <a:xfrm>
              <a:off x="4128" y="230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3a</a:t>
              </a:r>
            </a:p>
          </p:txBody>
        </p:sp>
        <p:sp>
          <p:nvSpPr>
            <p:cNvPr id="21526" name="Oval 22"/>
            <p:cNvSpPr>
              <a:spLocks noChangeArrowheads="1"/>
            </p:cNvSpPr>
            <p:nvPr/>
          </p:nvSpPr>
          <p:spPr bwMode="auto">
            <a:xfrm>
              <a:off x="4473" y="23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2a</a:t>
              </a:r>
            </a:p>
          </p:txBody>
        </p:sp>
        <p:cxnSp>
          <p:nvCxnSpPr>
            <p:cNvPr id="21527" name="AutoShape 23"/>
            <p:cNvCxnSpPr>
              <a:cxnSpLocks noChangeShapeType="1"/>
              <a:stCxn id="21524" idx="4"/>
              <a:endCxn id="21526" idx="0"/>
            </p:cNvCxnSpPr>
            <p:nvPr/>
          </p:nvCxnSpPr>
          <p:spPr bwMode="auto">
            <a:xfrm rot="5400000">
              <a:off x="4530" y="2256"/>
              <a:ext cx="17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1529" name="AutoShape 25"/>
            <p:cNvCxnSpPr>
              <a:cxnSpLocks noChangeShapeType="1"/>
              <a:stCxn id="21524" idx="2"/>
              <a:endCxn id="21525" idx="0"/>
            </p:cNvCxnSpPr>
            <p:nvPr/>
          </p:nvCxnSpPr>
          <p:spPr bwMode="auto">
            <a:xfrm rot="10800000" flipV="1">
              <a:off x="4272" y="2016"/>
              <a:ext cx="192" cy="279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21541" name="Group 37"/>
            <p:cNvGrpSpPr>
              <a:grpSpLocks/>
            </p:cNvGrpSpPr>
            <p:nvPr/>
          </p:nvGrpSpPr>
          <p:grpSpPr bwMode="auto">
            <a:xfrm>
              <a:off x="4848" y="1824"/>
              <a:ext cx="768" cy="816"/>
              <a:chOff x="4800" y="2976"/>
              <a:chExt cx="768" cy="816"/>
            </a:xfrm>
          </p:grpSpPr>
          <p:sp>
            <p:nvSpPr>
              <p:cNvPr id="21532" name="Oval 28"/>
              <p:cNvSpPr>
                <a:spLocks noChangeArrowheads="1"/>
              </p:cNvSpPr>
              <p:nvPr/>
            </p:nvSpPr>
            <p:spPr bwMode="auto">
              <a:xfrm>
                <a:off x="5184" y="3504"/>
                <a:ext cx="288" cy="28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4</a:t>
                </a:r>
              </a:p>
            </p:txBody>
          </p:sp>
          <p:sp>
            <p:nvSpPr>
              <p:cNvPr id="21535" name="Oval 31"/>
              <p:cNvSpPr>
                <a:spLocks noChangeArrowheads="1"/>
              </p:cNvSpPr>
              <p:nvPr/>
            </p:nvSpPr>
            <p:spPr bwMode="auto">
              <a:xfrm>
                <a:off x="4800" y="3024"/>
                <a:ext cx="288" cy="28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3b</a:t>
                </a:r>
              </a:p>
            </p:txBody>
          </p:sp>
          <p:sp>
            <p:nvSpPr>
              <p:cNvPr id="21536" name="Oval 32"/>
              <p:cNvSpPr>
                <a:spLocks noChangeArrowheads="1"/>
              </p:cNvSpPr>
              <p:nvPr/>
            </p:nvSpPr>
            <p:spPr bwMode="auto">
              <a:xfrm>
                <a:off x="5280" y="2976"/>
                <a:ext cx="288" cy="28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2b</a:t>
                </a:r>
              </a:p>
            </p:txBody>
          </p:sp>
          <p:cxnSp>
            <p:nvCxnSpPr>
              <p:cNvPr id="21539" name="AutoShape 35"/>
              <p:cNvCxnSpPr>
                <a:cxnSpLocks noChangeShapeType="1"/>
                <a:stCxn id="21536" idx="4"/>
                <a:endCxn id="21532" idx="0"/>
              </p:cNvCxnSpPr>
              <p:nvPr/>
            </p:nvCxnSpPr>
            <p:spPr bwMode="auto">
              <a:xfrm rot="5400000">
                <a:off x="5265" y="3336"/>
                <a:ext cx="222" cy="96"/>
              </a:xfrm>
              <a:prstGeom prst="curvedConnector3">
                <a:avLst>
                  <a:gd name="adj1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21540" name="AutoShape 36"/>
              <p:cNvCxnSpPr>
                <a:cxnSpLocks noChangeShapeType="1"/>
                <a:stCxn id="21535" idx="4"/>
                <a:endCxn id="21532" idx="2"/>
              </p:cNvCxnSpPr>
              <p:nvPr/>
            </p:nvCxnSpPr>
            <p:spPr bwMode="auto">
              <a:xfrm rot="16200000" flipH="1">
                <a:off x="4896" y="3369"/>
                <a:ext cx="327" cy="231"/>
              </a:xfrm>
              <a:prstGeom prst="curvedConnector2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4343400" y="3048000"/>
            <a:ext cx="480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latin typeface="Arial" charset="0"/>
              </a:rPr>
              <a:t>1    1 2a/2b   –   2b 3b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>
                <a:latin typeface="Arial" charset="0"/>
              </a:rPr>
              <a:t>2a 3a    –   3a/b  4   4 </a:t>
            </a:r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0" y="58674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[note: switch to numbers for terminals]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89E0-B1E7-2F43-8739-4A76F90730E3}" type="slidenum">
              <a:rPr lang="en-US"/>
              <a:pPr/>
              <a:t>62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 Dogleg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Top:      1 1 2 - 2 3</a:t>
            </a:r>
          </a:p>
          <a:p>
            <a:r>
              <a:rPr lang="en-US"/>
              <a:t>Bottom: 2 3 - 3 4 4 </a:t>
            </a:r>
          </a:p>
          <a:p>
            <a:endParaRPr lang="en-US"/>
          </a:p>
        </p:txBody>
      </p:sp>
      <p:sp>
        <p:nvSpPr>
          <p:cNvPr id="58416" name="Line 48"/>
          <p:cNvSpPr>
            <a:spLocks noChangeShapeType="1"/>
          </p:cNvSpPr>
          <p:nvPr/>
        </p:nvSpPr>
        <p:spPr bwMode="auto">
          <a:xfrm>
            <a:off x="5943600" y="44958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2" name="Line 54"/>
          <p:cNvSpPr>
            <a:spLocks noChangeShapeType="1"/>
          </p:cNvSpPr>
          <p:nvPr/>
        </p:nvSpPr>
        <p:spPr bwMode="auto">
          <a:xfrm>
            <a:off x="5257800" y="37338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7" name="Line 59"/>
          <p:cNvSpPr>
            <a:spLocks noChangeShapeType="1"/>
          </p:cNvSpPr>
          <p:nvPr/>
        </p:nvSpPr>
        <p:spPr bwMode="auto">
          <a:xfrm>
            <a:off x="6553200" y="38100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>
            <a:off x="990600" y="5403850"/>
            <a:ext cx="2667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990600" y="5111750"/>
            <a:ext cx="2667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990600" y="4821238"/>
            <a:ext cx="2667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990600" y="4530725"/>
            <a:ext cx="2667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990600" y="4240213"/>
            <a:ext cx="2667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8439" name="Group 71"/>
          <p:cNvGrpSpPr>
            <a:grpSpLocks/>
          </p:cNvGrpSpPr>
          <p:nvPr/>
        </p:nvGrpSpPr>
        <p:grpSpPr bwMode="auto">
          <a:xfrm>
            <a:off x="1266825" y="3657600"/>
            <a:ext cx="1838325" cy="2133600"/>
            <a:chOff x="768" y="2400"/>
            <a:chExt cx="960" cy="1056"/>
          </a:xfrm>
        </p:grpSpPr>
        <p:sp>
          <p:nvSpPr>
            <p:cNvPr id="58404" name="Line 36"/>
            <p:cNvSpPr>
              <a:spLocks noChangeShapeType="1"/>
            </p:cNvSpPr>
            <p:nvPr/>
          </p:nvSpPr>
          <p:spPr bwMode="auto">
            <a:xfrm>
              <a:off x="768" y="2400"/>
              <a:ext cx="0" cy="105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5" name="Line 37"/>
            <p:cNvSpPr>
              <a:spLocks noChangeShapeType="1"/>
            </p:cNvSpPr>
            <p:nvPr/>
          </p:nvSpPr>
          <p:spPr bwMode="auto">
            <a:xfrm>
              <a:off x="960" y="2400"/>
              <a:ext cx="0" cy="105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6" name="Line 38"/>
            <p:cNvSpPr>
              <a:spLocks noChangeShapeType="1"/>
            </p:cNvSpPr>
            <p:nvPr/>
          </p:nvSpPr>
          <p:spPr bwMode="auto">
            <a:xfrm>
              <a:off x="1152" y="2400"/>
              <a:ext cx="0" cy="105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7" name="Line 39"/>
            <p:cNvSpPr>
              <a:spLocks noChangeShapeType="1"/>
            </p:cNvSpPr>
            <p:nvPr/>
          </p:nvSpPr>
          <p:spPr bwMode="auto">
            <a:xfrm>
              <a:off x="1344" y="2400"/>
              <a:ext cx="0" cy="105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8" name="Line 40"/>
            <p:cNvSpPr>
              <a:spLocks noChangeShapeType="1"/>
            </p:cNvSpPr>
            <p:nvPr/>
          </p:nvSpPr>
          <p:spPr bwMode="auto">
            <a:xfrm>
              <a:off x="1536" y="2400"/>
              <a:ext cx="0" cy="105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9" name="Line 41"/>
            <p:cNvSpPr>
              <a:spLocks noChangeShapeType="1"/>
            </p:cNvSpPr>
            <p:nvPr/>
          </p:nvSpPr>
          <p:spPr bwMode="auto">
            <a:xfrm>
              <a:off x="1728" y="2400"/>
              <a:ext cx="0" cy="105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429" name="Group 61"/>
          <p:cNvGrpSpPr>
            <a:grpSpLocks/>
          </p:cNvGrpSpPr>
          <p:nvPr/>
        </p:nvGrpSpPr>
        <p:grpSpPr bwMode="auto">
          <a:xfrm>
            <a:off x="2738438" y="5403850"/>
            <a:ext cx="366712" cy="387350"/>
            <a:chOff x="1536" y="3264"/>
            <a:chExt cx="192" cy="192"/>
          </a:xfrm>
        </p:grpSpPr>
        <p:sp>
          <p:nvSpPr>
            <p:cNvPr id="58410" name="Line 42"/>
            <p:cNvSpPr>
              <a:spLocks noChangeShapeType="1"/>
            </p:cNvSpPr>
            <p:nvPr/>
          </p:nvSpPr>
          <p:spPr bwMode="auto">
            <a:xfrm>
              <a:off x="1536" y="3264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1" name="Line 43"/>
            <p:cNvSpPr>
              <a:spLocks noChangeShapeType="1"/>
            </p:cNvSpPr>
            <p:nvPr/>
          </p:nvSpPr>
          <p:spPr bwMode="auto">
            <a:xfrm>
              <a:off x="1728" y="3264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2" name="Line 44"/>
            <p:cNvSpPr>
              <a:spLocks noChangeShapeType="1"/>
            </p:cNvSpPr>
            <p:nvPr/>
          </p:nvSpPr>
          <p:spPr bwMode="auto">
            <a:xfrm flipV="1">
              <a:off x="1536" y="3264"/>
              <a:ext cx="0" cy="1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451" name="Group 83"/>
          <p:cNvGrpSpPr>
            <a:grpSpLocks/>
          </p:cNvGrpSpPr>
          <p:nvPr/>
        </p:nvGrpSpPr>
        <p:grpSpPr bwMode="auto">
          <a:xfrm>
            <a:off x="1635125" y="3948113"/>
            <a:ext cx="1470025" cy="1843087"/>
            <a:chOff x="960" y="2544"/>
            <a:chExt cx="768" cy="912"/>
          </a:xfrm>
        </p:grpSpPr>
        <p:sp>
          <p:nvSpPr>
            <p:cNvPr id="58417" name="Line 49"/>
            <p:cNvSpPr>
              <a:spLocks noChangeShapeType="1"/>
            </p:cNvSpPr>
            <p:nvPr/>
          </p:nvSpPr>
          <p:spPr bwMode="auto">
            <a:xfrm flipH="1">
              <a:off x="960" y="2976"/>
              <a:ext cx="76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8" name="Line 50"/>
            <p:cNvSpPr>
              <a:spLocks noChangeShapeType="1"/>
            </p:cNvSpPr>
            <p:nvPr/>
          </p:nvSpPr>
          <p:spPr bwMode="auto">
            <a:xfrm flipV="1">
              <a:off x="1728" y="2544"/>
              <a:ext cx="0" cy="43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9" name="Line 51"/>
            <p:cNvSpPr>
              <a:spLocks noChangeShapeType="1"/>
            </p:cNvSpPr>
            <p:nvPr/>
          </p:nvSpPr>
          <p:spPr bwMode="auto">
            <a:xfrm flipV="1">
              <a:off x="960" y="2976"/>
              <a:ext cx="0" cy="48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20" name="Line 52"/>
            <p:cNvSpPr>
              <a:spLocks noChangeShapeType="1"/>
            </p:cNvSpPr>
            <p:nvPr/>
          </p:nvSpPr>
          <p:spPr bwMode="auto">
            <a:xfrm flipV="1">
              <a:off x="1344" y="2976"/>
              <a:ext cx="0" cy="48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450" name="Group 82"/>
          <p:cNvGrpSpPr>
            <a:grpSpLocks/>
          </p:cNvGrpSpPr>
          <p:nvPr/>
        </p:nvGrpSpPr>
        <p:grpSpPr bwMode="auto">
          <a:xfrm>
            <a:off x="1266825" y="3948113"/>
            <a:ext cx="1471613" cy="1843087"/>
            <a:chOff x="768" y="2544"/>
            <a:chExt cx="768" cy="912"/>
          </a:xfrm>
        </p:grpSpPr>
        <p:sp>
          <p:nvSpPr>
            <p:cNvPr id="58428" name="Line 60"/>
            <p:cNvSpPr>
              <a:spLocks noChangeShapeType="1"/>
            </p:cNvSpPr>
            <p:nvPr/>
          </p:nvSpPr>
          <p:spPr bwMode="auto">
            <a:xfrm flipH="1">
              <a:off x="768" y="3120"/>
              <a:ext cx="76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30" name="Line 62"/>
            <p:cNvSpPr>
              <a:spLocks noChangeShapeType="1"/>
            </p:cNvSpPr>
            <p:nvPr/>
          </p:nvSpPr>
          <p:spPr bwMode="auto">
            <a:xfrm flipV="1">
              <a:off x="1536" y="2544"/>
              <a:ext cx="0" cy="57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31" name="Line 63"/>
            <p:cNvSpPr>
              <a:spLocks noChangeShapeType="1"/>
            </p:cNvSpPr>
            <p:nvPr/>
          </p:nvSpPr>
          <p:spPr bwMode="auto">
            <a:xfrm>
              <a:off x="768" y="3120"/>
              <a:ext cx="0" cy="33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32" name="Line 64"/>
            <p:cNvSpPr>
              <a:spLocks noChangeShapeType="1"/>
            </p:cNvSpPr>
            <p:nvPr/>
          </p:nvSpPr>
          <p:spPr bwMode="auto">
            <a:xfrm flipV="1">
              <a:off x="1152" y="2544"/>
              <a:ext cx="0" cy="57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438" name="Group 70"/>
          <p:cNvGrpSpPr>
            <a:grpSpLocks/>
          </p:cNvGrpSpPr>
          <p:nvPr/>
        </p:nvGrpSpPr>
        <p:grpSpPr bwMode="auto">
          <a:xfrm>
            <a:off x="1266825" y="3948113"/>
            <a:ext cx="368300" cy="582612"/>
            <a:chOff x="768" y="2400"/>
            <a:chExt cx="192" cy="288"/>
          </a:xfrm>
        </p:grpSpPr>
        <p:sp>
          <p:nvSpPr>
            <p:cNvPr id="58435" name="Line 67"/>
            <p:cNvSpPr>
              <a:spLocks noChangeShapeType="1"/>
            </p:cNvSpPr>
            <p:nvPr/>
          </p:nvSpPr>
          <p:spPr bwMode="auto">
            <a:xfrm>
              <a:off x="768" y="2688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36" name="Line 68"/>
            <p:cNvSpPr>
              <a:spLocks noChangeShapeType="1"/>
            </p:cNvSpPr>
            <p:nvPr/>
          </p:nvSpPr>
          <p:spPr bwMode="auto">
            <a:xfrm flipV="1">
              <a:off x="768" y="2400"/>
              <a:ext cx="0" cy="2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37" name="Line 69"/>
            <p:cNvSpPr>
              <a:spLocks noChangeShapeType="1"/>
            </p:cNvSpPr>
            <p:nvPr/>
          </p:nvSpPr>
          <p:spPr bwMode="auto">
            <a:xfrm flipV="1">
              <a:off x="960" y="2400"/>
              <a:ext cx="0" cy="28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441" name="Group 73"/>
          <p:cNvGrpSpPr>
            <a:grpSpLocks/>
          </p:cNvGrpSpPr>
          <p:nvPr/>
        </p:nvGrpSpPr>
        <p:grpSpPr bwMode="auto">
          <a:xfrm>
            <a:off x="5257800" y="3124200"/>
            <a:ext cx="1752600" cy="1828800"/>
            <a:chOff x="2736" y="2160"/>
            <a:chExt cx="1104" cy="1152"/>
          </a:xfrm>
        </p:grpSpPr>
        <p:sp>
          <p:nvSpPr>
            <p:cNvPr id="58442" name="Oval 74"/>
            <p:cNvSpPr>
              <a:spLocks noChangeArrowheads="1"/>
            </p:cNvSpPr>
            <p:nvPr/>
          </p:nvSpPr>
          <p:spPr bwMode="auto">
            <a:xfrm>
              <a:off x="3168" y="216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58443" name="Oval 75"/>
            <p:cNvSpPr>
              <a:spLocks noChangeArrowheads="1"/>
            </p:cNvSpPr>
            <p:nvPr/>
          </p:nvSpPr>
          <p:spPr bwMode="auto">
            <a:xfrm>
              <a:off x="2736" y="254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58444" name="Oval 76"/>
            <p:cNvSpPr>
              <a:spLocks noChangeArrowheads="1"/>
            </p:cNvSpPr>
            <p:nvPr/>
          </p:nvSpPr>
          <p:spPr bwMode="auto">
            <a:xfrm>
              <a:off x="3552" y="259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cxnSp>
          <p:nvCxnSpPr>
            <p:cNvPr id="58445" name="AutoShape 77"/>
            <p:cNvCxnSpPr>
              <a:cxnSpLocks noChangeShapeType="1"/>
              <a:stCxn id="58442" idx="6"/>
              <a:endCxn id="58444" idx="0"/>
            </p:cNvCxnSpPr>
            <p:nvPr/>
          </p:nvCxnSpPr>
          <p:spPr bwMode="auto">
            <a:xfrm>
              <a:off x="3465" y="2304"/>
              <a:ext cx="231" cy="279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8446" name="AutoShape 78"/>
            <p:cNvCxnSpPr>
              <a:cxnSpLocks noChangeShapeType="1"/>
              <a:stCxn id="58442" idx="2"/>
              <a:endCxn id="58443" idx="0"/>
            </p:cNvCxnSpPr>
            <p:nvPr/>
          </p:nvCxnSpPr>
          <p:spPr bwMode="auto">
            <a:xfrm rot="10800000" flipV="1">
              <a:off x="2880" y="2304"/>
              <a:ext cx="279" cy="231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58447" name="Oval 79"/>
            <p:cNvSpPr>
              <a:spLocks noChangeArrowheads="1"/>
            </p:cNvSpPr>
            <p:nvPr/>
          </p:nvSpPr>
          <p:spPr bwMode="auto">
            <a:xfrm>
              <a:off x="3168" y="302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cxnSp>
          <p:nvCxnSpPr>
            <p:cNvPr id="58448" name="AutoShape 80"/>
            <p:cNvCxnSpPr>
              <a:cxnSpLocks noChangeShapeType="1"/>
              <a:stCxn id="58443" idx="4"/>
              <a:endCxn id="58447" idx="2"/>
            </p:cNvCxnSpPr>
            <p:nvPr/>
          </p:nvCxnSpPr>
          <p:spPr bwMode="auto">
            <a:xfrm rot="16200000" flipH="1">
              <a:off x="2856" y="2865"/>
              <a:ext cx="327" cy="279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8449" name="AutoShape 81"/>
            <p:cNvCxnSpPr>
              <a:cxnSpLocks noChangeShapeType="1"/>
              <a:stCxn id="58444" idx="4"/>
              <a:endCxn id="58447" idx="6"/>
            </p:cNvCxnSpPr>
            <p:nvPr/>
          </p:nvCxnSpPr>
          <p:spPr bwMode="auto">
            <a:xfrm rot="5400000">
              <a:off x="3441" y="2913"/>
              <a:ext cx="279" cy="231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16" grpId="0" animBg="1"/>
      <p:bldP spid="58422" grpId="0" animBg="1"/>
      <p:bldP spid="5842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AC93-31A1-E644-880A-E90B0569E0D0}" type="slidenum">
              <a:rPr lang="en-US"/>
              <a:pPr/>
              <a:t>63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With Dogleg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Top:</a:t>
            </a:r>
            <a:r>
              <a:rPr lang="en-US" dirty="0" smtClean="0"/>
              <a:t>      1    </a:t>
            </a:r>
            <a:r>
              <a:rPr lang="en-US" dirty="0"/>
              <a:t>1 2a/2b   –   2b 3b</a:t>
            </a:r>
          </a:p>
          <a:p>
            <a:r>
              <a:rPr lang="en-US" dirty="0"/>
              <a:t>Bottom: 2a 3a    –   3a/b  4   4 </a:t>
            </a:r>
          </a:p>
          <a:p>
            <a:endParaRPr lang="en-US" dirty="0"/>
          </a:p>
        </p:txBody>
      </p:sp>
      <p:sp>
        <p:nvSpPr>
          <p:cNvPr id="59424" name="Line 32"/>
          <p:cNvSpPr>
            <a:spLocks noChangeShapeType="1"/>
          </p:cNvSpPr>
          <p:nvPr/>
        </p:nvSpPr>
        <p:spPr bwMode="auto">
          <a:xfrm>
            <a:off x="762000" y="5486400"/>
            <a:ext cx="2971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25" name="Line 33"/>
          <p:cNvSpPr>
            <a:spLocks noChangeShapeType="1"/>
          </p:cNvSpPr>
          <p:nvPr/>
        </p:nvSpPr>
        <p:spPr bwMode="auto">
          <a:xfrm>
            <a:off x="762000" y="5181600"/>
            <a:ext cx="2971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26" name="Line 34"/>
          <p:cNvSpPr>
            <a:spLocks noChangeShapeType="1"/>
          </p:cNvSpPr>
          <p:nvPr/>
        </p:nvSpPr>
        <p:spPr bwMode="auto">
          <a:xfrm>
            <a:off x="762000" y="4876800"/>
            <a:ext cx="2971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27" name="Line 35"/>
          <p:cNvSpPr>
            <a:spLocks noChangeShapeType="1"/>
          </p:cNvSpPr>
          <p:nvPr/>
        </p:nvSpPr>
        <p:spPr bwMode="auto">
          <a:xfrm>
            <a:off x="762000" y="4572000"/>
            <a:ext cx="2971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28" name="Line 36"/>
          <p:cNvSpPr>
            <a:spLocks noChangeShapeType="1"/>
          </p:cNvSpPr>
          <p:nvPr/>
        </p:nvSpPr>
        <p:spPr bwMode="auto">
          <a:xfrm>
            <a:off x="762000" y="4267200"/>
            <a:ext cx="2971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30" name="Line 38"/>
          <p:cNvSpPr>
            <a:spLocks noChangeShapeType="1"/>
          </p:cNvSpPr>
          <p:nvPr/>
        </p:nvSpPr>
        <p:spPr bwMode="auto">
          <a:xfrm>
            <a:off x="1219200" y="3581400"/>
            <a:ext cx="0" cy="2286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31" name="Line 39"/>
          <p:cNvSpPr>
            <a:spLocks noChangeShapeType="1"/>
          </p:cNvSpPr>
          <p:nvPr/>
        </p:nvSpPr>
        <p:spPr bwMode="auto">
          <a:xfrm>
            <a:off x="1600200" y="3581400"/>
            <a:ext cx="0" cy="2286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32" name="Line 40"/>
          <p:cNvSpPr>
            <a:spLocks noChangeShapeType="1"/>
          </p:cNvSpPr>
          <p:nvPr/>
        </p:nvSpPr>
        <p:spPr bwMode="auto">
          <a:xfrm>
            <a:off x="1981200" y="3581400"/>
            <a:ext cx="0" cy="2286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33" name="Line 41"/>
          <p:cNvSpPr>
            <a:spLocks noChangeShapeType="1"/>
          </p:cNvSpPr>
          <p:nvPr/>
        </p:nvSpPr>
        <p:spPr bwMode="auto">
          <a:xfrm>
            <a:off x="2362200" y="3581400"/>
            <a:ext cx="0" cy="2286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34" name="Line 42"/>
          <p:cNvSpPr>
            <a:spLocks noChangeShapeType="1"/>
          </p:cNvSpPr>
          <p:nvPr/>
        </p:nvSpPr>
        <p:spPr bwMode="auto">
          <a:xfrm>
            <a:off x="2743200" y="3581400"/>
            <a:ext cx="0" cy="2286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35" name="Line 43"/>
          <p:cNvSpPr>
            <a:spLocks noChangeShapeType="1"/>
          </p:cNvSpPr>
          <p:nvPr/>
        </p:nvSpPr>
        <p:spPr bwMode="auto">
          <a:xfrm>
            <a:off x="3124200" y="3581400"/>
            <a:ext cx="0" cy="2286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9443" name="Group 51"/>
          <p:cNvGrpSpPr>
            <a:grpSpLocks/>
          </p:cNvGrpSpPr>
          <p:nvPr/>
        </p:nvGrpSpPr>
        <p:grpSpPr bwMode="auto">
          <a:xfrm>
            <a:off x="2743200" y="5486400"/>
            <a:ext cx="381000" cy="381000"/>
            <a:chOff x="1728" y="3456"/>
            <a:chExt cx="240" cy="240"/>
          </a:xfrm>
        </p:grpSpPr>
        <p:sp>
          <p:nvSpPr>
            <p:cNvPr id="59440" name="Line 48"/>
            <p:cNvSpPr>
              <a:spLocks noChangeShapeType="1"/>
            </p:cNvSpPr>
            <p:nvPr/>
          </p:nvSpPr>
          <p:spPr bwMode="auto">
            <a:xfrm>
              <a:off x="1728" y="3456"/>
              <a:ext cx="24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41" name="Line 49"/>
            <p:cNvSpPr>
              <a:spLocks noChangeShapeType="1"/>
            </p:cNvSpPr>
            <p:nvPr/>
          </p:nvSpPr>
          <p:spPr bwMode="auto">
            <a:xfrm>
              <a:off x="1728" y="345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42" name="Line 50"/>
            <p:cNvSpPr>
              <a:spLocks noChangeShapeType="1"/>
            </p:cNvSpPr>
            <p:nvPr/>
          </p:nvSpPr>
          <p:spPr bwMode="auto">
            <a:xfrm>
              <a:off x="1968" y="345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9470" name="Group 78"/>
          <p:cNvGrpSpPr>
            <a:grpSpLocks/>
          </p:cNvGrpSpPr>
          <p:nvPr/>
        </p:nvGrpSpPr>
        <p:grpSpPr bwMode="auto">
          <a:xfrm>
            <a:off x="1219200" y="3886200"/>
            <a:ext cx="762000" cy="1981200"/>
            <a:chOff x="768" y="2448"/>
            <a:chExt cx="480" cy="1248"/>
          </a:xfrm>
        </p:grpSpPr>
        <p:sp>
          <p:nvSpPr>
            <p:cNvPr id="59447" name="Line 55"/>
            <p:cNvSpPr>
              <a:spLocks noChangeShapeType="1"/>
            </p:cNvSpPr>
            <p:nvPr/>
          </p:nvSpPr>
          <p:spPr bwMode="auto">
            <a:xfrm>
              <a:off x="768" y="3456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48" name="Line 56"/>
            <p:cNvSpPr>
              <a:spLocks noChangeShapeType="1"/>
            </p:cNvSpPr>
            <p:nvPr/>
          </p:nvSpPr>
          <p:spPr bwMode="auto">
            <a:xfrm>
              <a:off x="768" y="3456"/>
              <a:ext cx="0" cy="24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49" name="Line 57"/>
            <p:cNvSpPr>
              <a:spLocks noChangeShapeType="1"/>
            </p:cNvSpPr>
            <p:nvPr/>
          </p:nvSpPr>
          <p:spPr bwMode="auto">
            <a:xfrm flipV="1">
              <a:off x="1248" y="2448"/>
              <a:ext cx="0" cy="100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9458" name="Group 66"/>
          <p:cNvGrpSpPr>
            <a:grpSpLocks/>
          </p:cNvGrpSpPr>
          <p:nvPr/>
        </p:nvGrpSpPr>
        <p:grpSpPr bwMode="auto">
          <a:xfrm>
            <a:off x="6248400" y="3962400"/>
            <a:ext cx="2362200" cy="1295400"/>
            <a:chOff x="4128" y="1824"/>
            <a:chExt cx="1488" cy="816"/>
          </a:xfrm>
        </p:grpSpPr>
        <p:sp>
          <p:nvSpPr>
            <p:cNvPr id="59459" name="Oval 67"/>
            <p:cNvSpPr>
              <a:spLocks noChangeArrowheads="1"/>
            </p:cNvSpPr>
            <p:nvPr/>
          </p:nvSpPr>
          <p:spPr bwMode="auto">
            <a:xfrm>
              <a:off x="4473" y="187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59460" name="Oval 68"/>
            <p:cNvSpPr>
              <a:spLocks noChangeArrowheads="1"/>
            </p:cNvSpPr>
            <p:nvPr/>
          </p:nvSpPr>
          <p:spPr bwMode="auto">
            <a:xfrm>
              <a:off x="4128" y="230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3a</a:t>
              </a:r>
            </a:p>
          </p:txBody>
        </p:sp>
        <p:sp>
          <p:nvSpPr>
            <p:cNvPr id="59461" name="Oval 69"/>
            <p:cNvSpPr>
              <a:spLocks noChangeArrowheads="1"/>
            </p:cNvSpPr>
            <p:nvPr/>
          </p:nvSpPr>
          <p:spPr bwMode="auto">
            <a:xfrm>
              <a:off x="4473" y="23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2a</a:t>
              </a:r>
            </a:p>
          </p:txBody>
        </p:sp>
        <p:cxnSp>
          <p:nvCxnSpPr>
            <p:cNvPr id="59462" name="AutoShape 70"/>
            <p:cNvCxnSpPr>
              <a:cxnSpLocks noChangeShapeType="1"/>
              <a:stCxn id="59459" idx="4"/>
              <a:endCxn id="59461" idx="0"/>
            </p:cNvCxnSpPr>
            <p:nvPr/>
          </p:nvCxnSpPr>
          <p:spPr bwMode="auto">
            <a:xfrm rot="5400000">
              <a:off x="4530" y="2256"/>
              <a:ext cx="17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9463" name="AutoShape 71"/>
            <p:cNvCxnSpPr>
              <a:cxnSpLocks noChangeShapeType="1"/>
              <a:stCxn id="59459" idx="2"/>
              <a:endCxn id="59460" idx="0"/>
            </p:cNvCxnSpPr>
            <p:nvPr/>
          </p:nvCxnSpPr>
          <p:spPr bwMode="auto">
            <a:xfrm rot="10800000" flipV="1">
              <a:off x="4272" y="2016"/>
              <a:ext cx="192" cy="279"/>
            </a:xfrm>
            <a:prstGeom prst="curvedConnector2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grpSp>
          <p:nvGrpSpPr>
            <p:cNvPr id="59464" name="Group 72"/>
            <p:cNvGrpSpPr>
              <a:grpSpLocks/>
            </p:cNvGrpSpPr>
            <p:nvPr/>
          </p:nvGrpSpPr>
          <p:grpSpPr bwMode="auto">
            <a:xfrm>
              <a:off x="4848" y="1824"/>
              <a:ext cx="768" cy="816"/>
              <a:chOff x="4800" y="2976"/>
              <a:chExt cx="768" cy="816"/>
            </a:xfrm>
          </p:grpSpPr>
          <p:sp>
            <p:nvSpPr>
              <p:cNvPr id="59465" name="Oval 73"/>
              <p:cNvSpPr>
                <a:spLocks noChangeArrowheads="1"/>
              </p:cNvSpPr>
              <p:nvPr/>
            </p:nvSpPr>
            <p:spPr bwMode="auto">
              <a:xfrm>
                <a:off x="5184" y="3504"/>
                <a:ext cx="288" cy="28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4</a:t>
                </a:r>
              </a:p>
            </p:txBody>
          </p:sp>
          <p:sp>
            <p:nvSpPr>
              <p:cNvPr id="59466" name="Oval 74"/>
              <p:cNvSpPr>
                <a:spLocks noChangeArrowheads="1"/>
              </p:cNvSpPr>
              <p:nvPr/>
            </p:nvSpPr>
            <p:spPr bwMode="auto">
              <a:xfrm>
                <a:off x="4800" y="3024"/>
                <a:ext cx="288" cy="28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3b</a:t>
                </a:r>
              </a:p>
            </p:txBody>
          </p:sp>
          <p:sp>
            <p:nvSpPr>
              <p:cNvPr id="59467" name="Oval 75"/>
              <p:cNvSpPr>
                <a:spLocks noChangeArrowheads="1"/>
              </p:cNvSpPr>
              <p:nvPr/>
            </p:nvSpPr>
            <p:spPr bwMode="auto">
              <a:xfrm>
                <a:off x="5280" y="2976"/>
                <a:ext cx="288" cy="28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2b</a:t>
                </a:r>
              </a:p>
            </p:txBody>
          </p:sp>
          <p:cxnSp>
            <p:nvCxnSpPr>
              <p:cNvPr id="59468" name="AutoShape 76"/>
              <p:cNvCxnSpPr>
                <a:cxnSpLocks noChangeShapeType="1"/>
                <a:stCxn id="59467" idx="4"/>
                <a:endCxn id="59465" idx="0"/>
              </p:cNvCxnSpPr>
              <p:nvPr/>
            </p:nvCxnSpPr>
            <p:spPr bwMode="auto">
              <a:xfrm rot="5400000">
                <a:off x="5265" y="3336"/>
                <a:ext cx="222" cy="96"/>
              </a:xfrm>
              <a:prstGeom prst="curvedConnector3">
                <a:avLst>
                  <a:gd name="adj1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59469" name="AutoShape 77"/>
              <p:cNvCxnSpPr>
                <a:cxnSpLocks noChangeShapeType="1"/>
                <a:stCxn id="59466" idx="4"/>
                <a:endCxn id="59465" idx="2"/>
              </p:cNvCxnSpPr>
              <p:nvPr/>
            </p:nvCxnSpPr>
            <p:spPr bwMode="auto">
              <a:xfrm rot="16200000" flipH="1">
                <a:off x="4896" y="3369"/>
                <a:ext cx="327" cy="231"/>
              </a:xfrm>
              <a:prstGeom prst="curvedConnector2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59471" name="Line 79"/>
          <p:cNvSpPr>
            <a:spLocks noChangeShapeType="1"/>
          </p:cNvSpPr>
          <p:nvPr/>
        </p:nvSpPr>
        <p:spPr bwMode="auto">
          <a:xfrm>
            <a:off x="8001000" y="48006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472" name="Line 80"/>
          <p:cNvSpPr>
            <a:spLocks noChangeShapeType="1"/>
          </p:cNvSpPr>
          <p:nvPr/>
        </p:nvSpPr>
        <p:spPr bwMode="auto">
          <a:xfrm>
            <a:off x="6781800" y="48006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9486" name="Group 94"/>
          <p:cNvGrpSpPr>
            <a:grpSpLocks/>
          </p:cNvGrpSpPr>
          <p:nvPr/>
        </p:nvGrpSpPr>
        <p:grpSpPr bwMode="auto">
          <a:xfrm>
            <a:off x="1600200" y="5181600"/>
            <a:ext cx="762000" cy="685800"/>
            <a:chOff x="1008" y="3264"/>
            <a:chExt cx="480" cy="432"/>
          </a:xfrm>
        </p:grpSpPr>
        <p:sp>
          <p:nvSpPr>
            <p:cNvPr id="59437" name="Line 45"/>
            <p:cNvSpPr>
              <a:spLocks noChangeShapeType="1"/>
            </p:cNvSpPr>
            <p:nvPr/>
          </p:nvSpPr>
          <p:spPr bwMode="auto">
            <a:xfrm>
              <a:off x="1008" y="3264"/>
              <a:ext cx="0" cy="43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38" name="Line 46"/>
            <p:cNvSpPr>
              <a:spLocks noChangeShapeType="1"/>
            </p:cNvSpPr>
            <p:nvPr/>
          </p:nvSpPr>
          <p:spPr bwMode="auto">
            <a:xfrm>
              <a:off x="1488" y="3264"/>
              <a:ext cx="0" cy="43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73" name="Line 81"/>
            <p:cNvSpPr>
              <a:spLocks noChangeShapeType="1"/>
            </p:cNvSpPr>
            <p:nvPr/>
          </p:nvSpPr>
          <p:spPr bwMode="auto">
            <a:xfrm>
              <a:off x="1008" y="3264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9475" name="Line 83"/>
          <p:cNvSpPr>
            <a:spLocks noChangeShapeType="1"/>
          </p:cNvSpPr>
          <p:nvPr/>
        </p:nvSpPr>
        <p:spPr bwMode="auto">
          <a:xfrm>
            <a:off x="6172200" y="47244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9485" name="Group 93"/>
          <p:cNvGrpSpPr>
            <a:grpSpLocks/>
          </p:cNvGrpSpPr>
          <p:nvPr/>
        </p:nvGrpSpPr>
        <p:grpSpPr bwMode="auto">
          <a:xfrm>
            <a:off x="2362200" y="3886200"/>
            <a:ext cx="762000" cy="1295400"/>
            <a:chOff x="1488" y="2448"/>
            <a:chExt cx="480" cy="816"/>
          </a:xfrm>
        </p:grpSpPr>
        <p:sp>
          <p:nvSpPr>
            <p:cNvPr id="59436" name="Line 44"/>
            <p:cNvSpPr>
              <a:spLocks noChangeShapeType="1"/>
            </p:cNvSpPr>
            <p:nvPr/>
          </p:nvSpPr>
          <p:spPr bwMode="auto">
            <a:xfrm>
              <a:off x="1488" y="3264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76" name="Line 84"/>
            <p:cNvSpPr>
              <a:spLocks noChangeShapeType="1"/>
            </p:cNvSpPr>
            <p:nvPr/>
          </p:nvSpPr>
          <p:spPr bwMode="auto">
            <a:xfrm>
              <a:off x="1968" y="2448"/>
              <a:ext cx="0" cy="81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9478" name="Line 86"/>
          <p:cNvSpPr>
            <a:spLocks noChangeShapeType="1"/>
          </p:cNvSpPr>
          <p:nvPr/>
        </p:nvSpPr>
        <p:spPr bwMode="auto">
          <a:xfrm>
            <a:off x="7391400" y="40386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9482" name="Group 90"/>
          <p:cNvGrpSpPr>
            <a:grpSpLocks/>
          </p:cNvGrpSpPr>
          <p:nvPr/>
        </p:nvGrpSpPr>
        <p:grpSpPr bwMode="auto">
          <a:xfrm>
            <a:off x="1219200" y="3886200"/>
            <a:ext cx="381000" cy="990600"/>
            <a:chOff x="768" y="2448"/>
            <a:chExt cx="240" cy="624"/>
          </a:xfrm>
        </p:grpSpPr>
        <p:sp>
          <p:nvSpPr>
            <p:cNvPr id="59479" name="Line 87"/>
            <p:cNvSpPr>
              <a:spLocks noChangeShapeType="1"/>
            </p:cNvSpPr>
            <p:nvPr/>
          </p:nvSpPr>
          <p:spPr bwMode="auto">
            <a:xfrm flipH="1">
              <a:off x="768" y="3072"/>
              <a:ext cx="24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80" name="Line 88"/>
            <p:cNvSpPr>
              <a:spLocks noChangeShapeType="1"/>
            </p:cNvSpPr>
            <p:nvPr/>
          </p:nvSpPr>
          <p:spPr bwMode="auto">
            <a:xfrm>
              <a:off x="768" y="2448"/>
              <a:ext cx="0" cy="62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81" name="Line 89"/>
            <p:cNvSpPr>
              <a:spLocks noChangeShapeType="1"/>
            </p:cNvSpPr>
            <p:nvPr/>
          </p:nvSpPr>
          <p:spPr bwMode="auto">
            <a:xfrm>
              <a:off x="1008" y="2448"/>
              <a:ext cx="0" cy="62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9483" name="Line 91"/>
          <p:cNvSpPr>
            <a:spLocks noChangeShapeType="1"/>
          </p:cNvSpPr>
          <p:nvPr/>
        </p:nvSpPr>
        <p:spPr bwMode="auto">
          <a:xfrm>
            <a:off x="6781800" y="4038600"/>
            <a:ext cx="533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9484" name="Group 92"/>
          <p:cNvGrpSpPr>
            <a:grpSpLocks/>
          </p:cNvGrpSpPr>
          <p:nvPr/>
        </p:nvGrpSpPr>
        <p:grpSpPr bwMode="auto">
          <a:xfrm>
            <a:off x="1981200" y="3886200"/>
            <a:ext cx="762000" cy="990600"/>
            <a:chOff x="1248" y="2448"/>
            <a:chExt cx="480" cy="624"/>
          </a:xfrm>
        </p:grpSpPr>
        <p:sp>
          <p:nvSpPr>
            <p:cNvPr id="59456" name="Line 64"/>
            <p:cNvSpPr>
              <a:spLocks noChangeShapeType="1"/>
            </p:cNvSpPr>
            <p:nvPr/>
          </p:nvSpPr>
          <p:spPr bwMode="auto">
            <a:xfrm>
              <a:off x="1728" y="2448"/>
              <a:ext cx="0" cy="62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454" name="Line 62"/>
            <p:cNvSpPr>
              <a:spLocks noChangeShapeType="1"/>
            </p:cNvSpPr>
            <p:nvPr/>
          </p:nvSpPr>
          <p:spPr bwMode="auto">
            <a:xfrm flipH="1">
              <a:off x="1248" y="3072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71" grpId="0" animBg="1"/>
      <p:bldP spid="59472" grpId="0" animBg="1"/>
      <p:bldP spid="59475" grpId="0" animBg="1"/>
      <p:bldP spid="59478" grpId="0" animBg="1"/>
      <p:bldP spid="59483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Doglegs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Exploiting dogleg </a:t>
            </a:r>
          </a:p>
          <a:p>
            <a:pPr lvl="1"/>
            <a:r>
              <a:rPr lang="en-US" dirty="0" smtClean="0"/>
              <a:t>Introduces more freedom</a:t>
            </a:r>
          </a:p>
          <a:p>
            <a:pPr lvl="1"/>
            <a:r>
              <a:rPr lang="en-US" dirty="0" smtClean="0"/>
              <a:t>Can reduce track requirements</a:t>
            </a:r>
          </a:p>
          <a:p>
            <a:pPr lvl="2"/>
            <a:r>
              <a:rPr lang="en-US" dirty="0" smtClean="0"/>
              <a:t>Reduces height of VCG</a:t>
            </a:r>
          </a:p>
          <a:p>
            <a:r>
              <a:rPr lang="en-US" dirty="0" smtClean="0"/>
              <a:t>In general, any unused vertical track could support some dogleg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1769-E1D8-F442-9673-192FE7BBEC0A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0" y="6477000"/>
            <a:ext cx="3962400" cy="381000"/>
          </a:xfrm>
          <a:noFill/>
        </p:spPr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Channel Abstraction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1676400" y="2133600"/>
            <a:ext cx="1066800" cy="144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nand3</a:t>
            </a:r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914400" y="3810000"/>
            <a:ext cx="6096000" cy="1143000"/>
            <a:chOff x="720" y="2400"/>
            <a:chExt cx="3456" cy="720"/>
          </a:xfrm>
        </p:grpSpPr>
        <p:sp>
          <p:nvSpPr>
            <p:cNvPr id="45075" name="Line 9"/>
            <p:cNvSpPr>
              <a:spLocks noChangeShapeType="1"/>
            </p:cNvSpPr>
            <p:nvPr/>
          </p:nvSpPr>
          <p:spPr bwMode="auto">
            <a:xfrm>
              <a:off x="720" y="2544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6" name="Line 10"/>
            <p:cNvSpPr>
              <a:spLocks noChangeShapeType="1"/>
            </p:cNvSpPr>
            <p:nvPr/>
          </p:nvSpPr>
          <p:spPr bwMode="auto">
            <a:xfrm>
              <a:off x="720" y="2400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7" name="Line 11"/>
            <p:cNvSpPr>
              <a:spLocks noChangeShapeType="1"/>
            </p:cNvSpPr>
            <p:nvPr/>
          </p:nvSpPr>
          <p:spPr bwMode="auto">
            <a:xfrm>
              <a:off x="720" y="2688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078" name="Line 12"/>
            <p:cNvSpPr>
              <a:spLocks noChangeShapeType="1"/>
            </p:cNvSpPr>
            <p:nvPr/>
          </p:nvSpPr>
          <p:spPr bwMode="auto">
            <a:xfrm>
              <a:off x="720" y="2832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9" name="Line 13"/>
            <p:cNvSpPr>
              <a:spLocks noChangeShapeType="1"/>
            </p:cNvSpPr>
            <p:nvPr/>
          </p:nvSpPr>
          <p:spPr bwMode="auto">
            <a:xfrm>
              <a:off x="720" y="2976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80" name="Line 14"/>
            <p:cNvSpPr>
              <a:spLocks noChangeShapeType="1"/>
            </p:cNvSpPr>
            <p:nvPr/>
          </p:nvSpPr>
          <p:spPr bwMode="auto">
            <a:xfrm>
              <a:off x="720" y="3120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63" name="Line 16"/>
          <p:cNvSpPr>
            <a:spLocks noChangeShapeType="1"/>
          </p:cNvSpPr>
          <p:nvPr/>
        </p:nvSpPr>
        <p:spPr bwMode="auto">
          <a:xfrm>
            <a:off x="6934200" y="21336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Line 17"/>
          <p:cNvSpPr>
            <a:spLocks noChangeShapeType="1"/>
          </p:cNvSpPr>
          <p:nvPr/>
        </p:nvSpPr>
        <p:spPr bwMode="auto">
          <a:xfrm>
            <a:off x="7162800" y="3657600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Text Box 18"/>
          <p:cNvSpPr txBox="1">
            <a:spLocks noChangeArrowheads="1"/>
          </p:cNvSpPr>
          <p:nvPr/>
        </p:nvSpPr>
        <p:spPr bwMode="auto">
          <a:xfrm>
            <a:off x="7375525" y="2098675"/>
            <a:ext cx="1208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All cells</a:t>
            </a:r>
          </a:p>
          <a:p>
            <a:r>
              <a:rPr lang="en-US"/>
              <a:t>uniform</a:t>
            </a:r>
          </a:p>
          <a:p>
            <a:r>
              <a:rPr lang="en-US"/>
              <a:t>height</a:t>
            </a:r>
          </a:p>
        </p:txBody>
      </p:sp>
      <p:sp>
        <p:nvSpPr>
          <p:cNvPr id="45066" name="Text Box 19"/>
          <p:cNvSpPr txBox="1">
            <a:spLocks noChangeArrowheads="1"/>
          </p:cNvSpPr>
          <p:nvPr/>
        </p:nvSpPr>
        <p:spPr bwMode="auto">
          <a:xfrm>
            <a:off x="7375525" y="3698875"/>
            <a:ext cx="1555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Width of</a:t>
            </a:r>
          </a:p>
          <a:p>
            <a:r>
              <a:rPr lang="en-US"/>
              <a:t>channel</a:t>
            </a:r>
          </a:p>
          <a:p>
            <a:r>
              <a:rPr lang="en-US"/>
              <a:t>determined</a:t>
            </a:r>
          </a:p>
          <a:p>
            <a:r>
              <a:rPr lang="en-US"/>
              <a:t>by routing</a:t>
            </a:r>
          </a:p>
        </p:txBody>
      </p:sp>
      <p:pic>
        <p:nvPicPr>
          <p:cNvPr id="45069" name="Picture 25" descr="inv1xmin_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133600"/>
            <a:ext cx="7588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0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21336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2" name="Rectangle 15"/>
          <p:cNvSpPr>
            <a:spLocks noChangeArrowheads="1"/>
          </p:cNvSpPr>
          <p:nvPr/>
        </p:nvSpPr>
        <p:spPr bwMode="auto">
          <a:xfrm>
            <a:off x="1676400" y="2057400"/>
            <a:ext cx="1295400" cy="3124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" name="Picture 25" descr="inv1xmin_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5029200"/>
            <a:ext cx="7588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21336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50292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50292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52"/>
          <p:cNvGrpSpPr/>
          <p:nvPr/>
        </p:nvGrpSpPr>
        <p:grpSpPr>
          <a:xfrm>
            <a:off x="6308725" y="0"/>
            <a:ext cx="2835275" cy="1939925"/>
            <a:chOff x="6308725" y="0"/>
            <a:chExt cx="2835275" cy="1939925"/>
          </a:xfrm>
        </p:grpSpPr>
        <p:sp>
          <p:nvSpPr>
            <p:cNvPr id="24" name="Rectangle 5"/>
            <p:cNvSpPr>
              <a:spLocks noChangeArrowheads="1"/>
            </p:cNvSpPr>
            <p:nvPr/>
          </p:nvSpPr>
          <p:spPr bwMode="auto">
            <a:xfrm>
              <a:off x="6461125" y="0"/>
              <a:ext cx="609600" cy="533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7299325" y="0"/>
              <a:ext cx="609600" cy="533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8213725" y="0"/>
              <a:ext cx="609600" cy="533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6461125" y="990600"/>
              <a:ext cx="2682875" cy="949325"/>
              <a:chOff x="2630" y="3338"/>
              <a:chExt cx="1690" cy="598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2640" y="3600"/>
                <a:ext cx="384" cy="33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11"/>
              <p:cNvSpPr>
                <a:spLocks noChangeArrowheads="1"/>
              </p:cNvSpPr>
              <p:nvPr/>
            </p:nvSpPr>
            <p:spPr bwMode="auto">
              <a:xfrm>
                <a:off x="3168" y="3600"/>
                <a:ext cx="384" cy="33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12"/>
              <p:cNvSpPr>
                <a:spLocks noChangeArrowheads="1"/>
              </p:cNvSpPr>
              <p:nvPr/>
            </p:nvSpPr>
            <p:spPr bwMode="auto">
              <a:xfrm>
                <a:off x="3744" y="3600"/>
                <a:ext cx="384" cy="336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Text Box 19"/>
              <p:cNvSpPr txBox="1">
                <a:spLocks noChangeArrowheads="1"/>
              </p:cNvSpPr>
              <p:nvPr/>
            </p:nvSpPr>
            <p:spPr bwMode="auto">
              <a:xfrm>
                <a:off x="2630" y="3338"/>
                <a:ext cx="169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A C    C D E  E M F</a:t>
                </a:r>
              </a:p>
            </p:txBody>
          </p:sp>
        </p:grp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6308725" y="533400"/>
              <a:ext cx="25320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/>
                <a:t>K L M C M N N O</a:t>
              </a:r>
            </a:p>
          </p:txBody>
        </p:sp>
      </p:grpSp>
      <p:sp>
        <p:nvSpPr>
          <p:cNvPr id="37" name="Rectangle 36"/>
          <p:cNvSpPr/>
          <p:nvPr/>
        </p:nvSpPr>
        <p:spPr bwMode="auto">
          <a:xfrm>
            <a:off x="1905000" y="28194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362200" y="28956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590800" y="28956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276600" y="27432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733800" y="28956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962400" y="28956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648200" y="28194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876800" y="28194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438400" y="47244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67000" y="47244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352800" y="48006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810000" y="48768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038600" y="48768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724400" y="48006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181600" y="48768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410200" y="4800600"/>
            <a:ext cx="152400" cy="1143000"/>
          </a:xfrm>
          <a:prstGeom prst="rect">
            <a:avLst/>
          </a:prstGeom>
          <a:solidFill>
            <a:srgbClr val="FF0066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52600" y="3886200"/>
            <a:ext cx="40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209800" y="3886200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438400" y="3886200"/>
            <a:ext cx="458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581401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953000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 bwMode="auto">
          <a:xfrm>
            <a:off x="2133600" y="3733800"/>
            <a:ext cx="152400" cy="1295400"/>
          </a:xfrm>
          <a:prstGeom prst="rect">
            <a:avLst/>
          </a:prstGeom>
          <a:solidFill>
            <a:srgbClr val="00FFFF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971800" y="3733800"/>
            <a:ext cx="152400" cy="1295400"/>
          </a:xfrm>
          <a:prstGeom prst="rect">
            <a:avLst/>
          </a:prstGeom>
          <a:solidFill>
            <a:srgbClr val="00FFFF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3505200" y="3733800"/>
            <a:ext cx="152400" cy="1295400"/>
          </a:xfrm>
          <a:prstGeom prst="rect">
            <a:avLst/>
          </a:prstGeom>
          <a:solidFill>
            <a:srgbClr val="00FFFF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flipH="1">
            <a:off x="4343400" y="3733800"/>
            <a:ext cx="152400" cy="1295400"/>
          </a:xfrm>
          <a:prstGeom prst="rect">
            <a:avLst/>
          </a:prstGeom>
          <a:solidFill>
            <a:srgbClr val="00FFFF">
              <a:alpha val="53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EC84A-81C9-E547-B94F-CD1F8B119DA6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Doglegs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Exploiting dogleg </a:t>
            </a:r>
          </a:p>
          <a:p>
            <a:pPr lvl="1"/>
            <a:r>
              <a:rPr lang="en-US" dirty="0" smtClean="0"/>
              <a:t>Introduces more freedom</a:t>
            </a:r>
          </a:p>
          <a:p>
            <a:pPr lvl="1"/>
            <a:r>
              <a:rPr lang="en-US" dirty="0" smtClean="0"/>
              <a:t>Can reduce track requirements</a:t>
            </a:r>
          </a:p>
          <a:p>
            <a:r>
              <a:rPr lang="en-US" dirty="0" smtClean="0"/>
              <a:t>In general, any unused vertical track could support some dogleg</a:t>
            </a:r>
          </a:p>
          <a:p>
            <a:pPr lvl="1"/>
            <a:r>
              <a:rPr lang="en-US" dirty="0" smtClean="0"/>
              <a:t>How select which signal uses track for dogleg?</a:t>
            </a:r>
          </a:p>
          <a:p>
            <a:pPr lvl="2"/>
            <a:r>
              <a:rPr lang="en-US" dirty="0" smtClean="0"/>
              <a:t>Creates a larger optimization problem</a:t>
            </a:r>
          </a:p>
          <a:p>
            <a:pPr lvl="1"/>
            <a:r>
              <a:rPr lang="en-US" dirty="0" smtClean="0"/>
              <a:t>Might support multiple?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1769-E1D8-F442-9673-192FE7BBEC0A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2CDD-8C0E-EB49-893F-F79A41809786}" type="slidenum">
              <a:rPr lang="en-US"/>
              <a:pPr/>
              <a:t>67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Freedoms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Swap equivalent pins</a:t>
            </a:r>
          </a:p>
          <a:p>
            <a:pPr lvl="1"/>
            <a:r>
              <a:rPr lang="en-US" i="1"/>
              <a:t>E.g.</a:t>
            </a:r>
            <a:r>
              <a:rPr lang="en-US"/>
              <a:t> nand inputs equivalent</a:t>
            </a:r>
          </a:p>
          <a:p>
            <a:r>
              <a:rPr lang="en-US"/>
              <a:t>Mirror cells </a:t>
            </a:r>
          </a:p>
          <a:p>
            <a:pPr lvl="1"/>
            <a:r>
              <a:rPr lang="en-US"/>
              <a:t>if allowed electrically</a:t>
            </a:r>
          </a:p>
          <a:p>
            <a:r>
              <a:rPr lang="en-US"/>
              <a:t>Choose among cell instances</a:t>
            </a:r>
          </a:p>
          <a:p>
            <a:pPr lvl="1"/>
            <a:r>
              <a:rPr lang="en-US"/>
              <a:t>Permute pins</a:t>
            </a:r>
          </a:p>
          <a:p>
            <a:pPr lvl="1"/>
            <a:endParaRPr lang="en-US"/>
          </a:p>
        </p:txBody>
      </p:sp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6477000" y="2057400"/>
            <a:ext cx="2209800" cy="838200"/>
            <a:chOff x="4368" y="1296"/>
            <a:chExt cx="1392" cy="528"/>
          </a:xfrm>
        </p:grpSpPr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4416" y="158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3" name="Text Box 5"/>
            <p:cNvSpPr txBox="1">
              <a:spLocks noChangeArrowheads="1"/>
            </p:cNvSpPr>
            <p:nvPr/>
          </p:nvSpPr>
          <p:spPr bwMode="auto">
            <a:xfrm>
              <a:off x="4368" y="1296"/>
              <a:ext cx="6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 B C</a:t>
              </a: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5232" y="158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5153" y="1296"/>
              <a:ext cx="6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 A C</a:t>
              </a:r>
            </a:p>
          </p:txBody>
        </p:sp>
      </p:grpSp>
      <p:grpSp>
        <p:nvGrpSpPr>
          <p:cNvPr id="22537" name="Group 9"/>
          <p:cNvGrpSpPr>
            <a:grpSpLocks/>
          </p:cNvGrpSpPr>
          <p:nvPr/>
        </p:nvGrpSpPr>
        <p:grpSpPr bwMode="auto">
          <a:xfrm>
            <a:off x="6629400" y="3276600"/>
            <a:ext cx="2209800" cy="838200"/>
            <a:chOff x="4368" y="1296"/>
            <a:chExt cx="1392" cy="528"/>
          </a:xfrm>
        </p:grpSpPr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4416" y="158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4368" y="1296"/>
              <a:ext cx="6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 B C</a:t>
              </a: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5232" y="1584"/>
              <a:ext cx="52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1" name="Text Box 13"/>
            <p:cNvSpPr txBox="1">
              <a:spLocks noChangeArrowheads="1"/>
            </p:cNvSpPr>
            <p:nvPr/>
          </p:nvSpPr>
          <p:spPr bwMode="auto">
            <a:xfrm>
              <a:off x="5153" y="1296"/>
              <a:ext cx="60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 B A</a:t>
              </a:r>
            </a:p>
          </p:txBody>
        </p:sp>
      </p:grp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6934200" y="3886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8229600" y="3886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7239000" y="5181600"/>
            <a:ext cx="838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7162800" y="4724400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C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A8EFD-B6B1-464B-A317-2011AAA1F888}" type="slidenum">
              <a:rPr lang="en-US"/>
              <a:pPr/>
              <a:t>68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Exploit Freedom To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Reduce channel density</a:t>
            </a:r>
          </a:p>
          <a:p>
            <a:endParaRPr lang="en-US"/>
          </a:p>
          <a:p>
            <a:r>
              <a:rPr lang="en-US"/>
              <a:t>Reduce/Eliminate vertical constraints</a:t>
            </a:r>
          </a:p>
          <a:p>
            <a:pPr lvl="1"/>
            <a:r>
              <a:rPr lang="en-US"/>
              <a:t>Cycles</a:t>
            </a:r>
          </a:p>
          <a:p>
            <a:pPr lvl="1"/>
            <a:r>
              <a:rPr lang="en-US"/>
              <a:t>VCG height</a:t>
            </a:r>
          </a:p>
        </p:txBody>
      </p:sp>
      <p:grpSp>
        <p:nvGrpSpPr>
          <p:cNvPr id="60425" name="Group 9"/>
          <p:cNvGrpSpPr>
            <a:grpSpLocks/>
          </p:cNvGrpSpPr>
          <p:nvPr/>
        </p:nvGrpSpPr>
        <p:grpSpPr bwMode="auto">
          <a:xfrm>
            <a:off x="5638800" y="2286000"/>
            <a:ext cx="1676400" cy="685800"/>
            <a:chOff x="3840" y="1440"/>
            <a:chExt cx="1056" cy="432"/>
          </a:xfrm>
        </p:grpSpPr>
        <p:sp>
          <p:nvSpPr>
            <p:cNvPr id="60421" name="Line 5"/>
            <p:cNvSpPr>
              <a:spLocks noChangeShapeType="1"/>
            </p:cNvSpPr>
            <p:nvPr/>
          </p:nvSpPr>
          <p:spPr bwMode="auto">
            <a:xfrm flipV="1">
              <a:off x="4272" y="144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2" name="Line 6"/>
            <p:cNvSpPr>
              <a:spLocks noChangeShapeType="1"/>
            </p:cNvSpPr>
            <p:nvPr/>
          </p:nvSpPr>
          <p:spPr bwMode="auto">
            <a:xfrm>
              <a:off x="4272" y="1440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3" name="Line 7"/>
            <p:cNvSpPr>
              <a:spLocks noChangeShapeType="1"/>
            </p:cNvSpPr>
            <p:nvPr/>
          </p:nvSpPr>
          <p:spPr bwMode="auto">
            <a:xfrm>
              <a:off x="3840" y="1536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4" name="Line 8"/>
            <p:cNvSpPr>
              <a:spLocks noChangeShapeType="1"/>
            </p:cNvSpPr>
            <p:nvPr/>
          </p:nvSpPr>
          <p:spPr bwMode="auto">
            <a:xfrm flipV="1">
              <a:off x="4464" y="1536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0" name="Rectangle 4"/>
            <p:cNvSpPr>
              <a:spLocks noChangeArrowheads="1"/>
            </p:cNvSpPr>
            <p:nvPr/>
          </p:nvSpPr>
          <p:spPr bwMode="auto">
            <a:xfrm>
              <a:off x="4176" y="1584"/>
              <a:ext cx="43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0427" name="Line 11"/>
          <p:cNvSpPr>
            <a:spLocks noChangeShapeType="1"/>
          </p:cNvSpPr>
          <p:nvPr/>
        </p:nvSpPr>
        <p:spPr bwMode="auto">
          <a:xfrm flipV="1">
            <a:off x="8153400" y="2438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8458200" y="2438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76200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V="1">
            <a:off x="8458200" y="2438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8001000" y="2514600"/>
            <a:ext cx="685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0438" name="Group 22"/>
          <p:cNvGrpSpPr>
            <a:grpSpLocks/>
          </p:cNvGrpSpPr>
          <p:nvPr/>
        </p:nvGrpSpPr>
        <p:grpSpPr bwMode="auto">
          <a:xfrm>
            <a:off x="4953000" y="4114800"/>
            <a:ext cx="1403350" cy="1371600"/>
            <a:chOff x="3888" y="2544"/>
            <a:chExt cx="884" cy="864"/>
          </a:xfrm>
        </p:grpSpPr>
        <p:sp>
          <p:nvSpPr>
            <p:cNvPr id="60432" name="Text Box 16"/>
            <p:cNvSpPr txBox="1">
              <a:spLocks noChangeArrowheads="1"/>
            </p:cNvSpPr>
            <p:nvPr/>
          </p:nvSpPr>
          <p:spPr bwMode="auto">
            <a:xfrm>
              <a:off x="4166" y="2714"/>
              <a:ext cx="4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1  2</a:t>
              </a:r>
            </a:p>
          </p:txBody>
        </p:sp>
        <p:sp>
          <p:nvSpPr>
            <p:cNvPr id="60433" name="Text Box 17"/>
            <p:cNvSpPr txBox="1">
              <a:spLocks noChangeArrowheads="1"/>
            </p:cNvSpPr>
            <p:nvPr/>
          </p:nvSpPr>
          <p:spPr bwMode="auto">
            <a:xfrm>
              <a:off x="3888" y="2976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 3   2</a:t>
              </a:r>
            </a:p>
          </p:txBody>
        </p:sp>
        <p:sp>
          <p:nvSpPr>
            <p:cNvPr id="60434" name="Text Box 18"/>
            <p:cNvSpPr txBox="1">
              <a:spLocks noChangeArrowheads="1"/>
            </p:cNvSpPr>
            <p:nvPr/>
          </p:nvSpPr>
          <p:spPr bwMode="auto">
            <a:xfrm>
              <a:off x="4368" y="2976"/>
              <a:ext cx="4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1  4</a:t>
              </a:r>
            </a:p>
          </p:txBody>
        </p:sp>
        <p:sp>
          <p:nvSpPr>
            <p:cNvPr id="60435" name="Rectangle 19"/>
            <p:cNvSpPr>
              <a:spLocks noChangeArrowheads="1"/>
            </p:cNvSpPr>
            <p:nvPr/>
          </p:nvSpPr>
          <p:spPr bwMode="auto">
            <a:xfrm>
              <a:off x="4416" y="3216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 noChangeArrowheads="1"/>
            </p:cNvSpPr>
            <p:nvPr/>
          </p:nvSpPr>
          <p:spPr bwMode="auto">
            <a:xfrm>
              <a:off x="4032" y="3216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7" name="Rectangle 21"/>
            <p:cNvSpPr>
              <a:spLocks noChangeArrowheads="1"/>
            </p:cNvSpPr>
            <p:nvPr/>
          </p:nvSpPr>
          <p:spPr bwMode="auto">
            <a:xfrm>
              <a:off x="4224" y="254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439" name="Group 23"/>
          <p:cNvGrpSpPr>
            <a:grpSpLocks/>
          </p:cNvGrpSpPr>
          <p:nvPr/>
        </p:nvGrpSpPr>
        <p:grpSpPr bwMode="auto">
          <a:xfrm>
            <a:off x="6934200" y="4114800"/>
            <a:ext cx="1403350" cy="1371600"/>
            <a:chOff x="3888" y="2544"/>
            <a:chExt cx="884" cy="864"/>
          </a:xfrm>
        </p:grpSpPr>
        <p:sp>
          <p:nvSpPr>
            <p:cNvPr id="60440" name="Text Box 24"/>
            <p:cNvSpPr txBox="1">
              <a:spLocks noChangeArrowheads="1"/>
            </p:cNvSpPr>
            <p:nvPr/>
          </p:nvSpPr>
          <p:spPr bwMode="auto">
            <a:xfrm>
              <a:off x="4166" y="2714"/>
              <a:ext cx="3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2 1</a:t>
              </a:r>
            </a:p>
          </p:txBody>
        </p:sp>
        <p:sp>
          <p:nvSpPr>
            <p:cNvPr id="60441" name="Text Box 25"/>
            <p:cNvSpPr txBox="1">
              <a:spLocks noChangeArrowheads="1"/>
            </p:cNvSpPr>
            <p:nvPr/>
          </p:nvSpPr>
          <p:spPr bwMode="auto">
            <a:xfrm>
              <a:off x="3888" y="2976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 3   2</a:t>
              </a:r>
            </a:p>
          </p:txBody>
        </p:sp>
        <p:sp>
          <p:nvSpPr>
            <p:cNvPr id="60442" name="Text Box 26"/>
            <p:cNvSpPr txBox="1">
              <a:spLocks noChangeArrowheads="1"/>
            </p:cNvSpPr>
            <p:nvPr/>
          </p:nvSpPr>
          <p:spPr bwMode="auto">
            <a:xfrm>
              <a:off x="4368" y="2976"/>
              <a:ext cx="4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1  4</a:t>
              </a:r>
            </a:p>
          </p:txBody>
        </p:sp>
        <p:sp>
          <p:nvSpPr>
            <p:cNvPr id="60443" name="Rectangle 27"/>
            <p:cNvSpPr>
              <a:spLocks noChangeArrowheads="1"/>
            </p:cNvSpPr>
            <p:nvPr/>
          </p:nvSpPr>
          <p:spPr bwMode="auto">
            <a:xfrm>
              <a:off x="4416" y="3216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4" name="Rectangle 28"/>
            <p:cNvSpPr>
              <a:spLocks noChangeArrowheads="1"/>
            </p:cNvSpPr>
            <p:nvPr/>
          </p:nvSpPr>
          <p:spPr bwMode="auto">
            <a:xfrm>
              <a:off x="4032" y="3216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5" name="Rectangle 29"/>
            <p:cNvSpPr>
              <a:spLocks noChangeArrowheads="1"/>
            </p:cNvSpPr>
            <p:nvPr/>
          </p:nvSpPr>
          <p:spPr bwMode="auto">
            <a:xfrm>
              <a:off x="4224" y="2544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8E57-303E-1A48-9EBB-C395DD52B8F6}" type="slidenum">
              <a:rPr lang="en-US"/>
              <a:pPr/>
              <a:t>69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 The Cell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Limit cell to lower metal</a:t>
            </a:r>
          </a:p>
          <a:p>
            <a:pPr lvl="1"/>
            <a:r>
              <a:rPr lang="en-US"/>
              <a:t>Maybe only up to M1</a:t>
            </a:r>
          </a:p>
          <a:p>
            <a:r>
              <a:rPr lang="en-US"/>
              <a:t>Can route over with higher metal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7B2F-8978-0D4E-9284-28D8D5A17C1D}" type="slidenum">
              <a:rPr lang="en-US"/>
              <a:pPr/>
              <a:t>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Gate Array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3505200" cy="4648200"/>
          </a:xfrm>
        </p:spPr>
        <p:txBody>
          <a:bodyPr/>
          <a:lstStyle/>
          <a:p>
            <a:r>
              <a:rPr lang="en-US" dirty="0"/>
              <a:t>Opportunities</a:t>
            </a:r>
          </a:p>
          <a:p>
            <a:pPr lvl="1"/>
            <a:r>
              <a:rPr lang="en-US" dirty="0"/>
              <a:t>Choice in paths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Exploit freedom </a:t>
            </a:r>
            <a:r>
              <a:rPr lang="en-US" dirty="0"/>
              <a:t>to: </a:t>
            </a:r>
          </a:p>
          <a:p>
            <a:pPr lvl="2"/>
            <a:r>
              <a:rPr lang="en-US" dirty="0"/>
              <a:t>Meet channel limits</a:t>
            </a:r>
          </a:p>
          <a:p>
            <a:pPr lvl="2"/>
            <a:r>
              <a:rPr lang="en-US" dirty="0"/>
              <a:t>Minimize channel width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62400" y="1447800"/>
            <a:ext cx="4876800" cy="4876800"/>
            <a:chOff x="1344" y="960"/>
            <a:chExt cx="3072" cy="307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0" y="1008"/>
              <a:ext cx="2880" cy="3024"/>
              <a:chOff x="1248" y="1296"/>
              <a:chExt cx="2880" cy="3024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1248" y="1296"/>
                <a:ext cx="2880" cy="336"/>
                <a:chOff x="1248" y="1296"/>
                <a:chExt cx="2880" cy="336"/>
              </a:xfrm>
            </p:grpSpPr>
            <p:sp>
              <p:nvSpPr>
                <p:cNvPr id="27655" name="Rectangle 7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6" name="Rectangle 8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7" name="Rectangle 9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8" name="Rectangle 10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9" name="Rectangle 11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1248" y="1968"/>
                <a:ext cx="2880" cy="336"/>
                <a:chOff x="1248" y="1296"/>
                <a:chExt cx="2880" cy="336"/>
              </a:xfrm>
            </p:grpSpPr>
            <p:sp>
              <p:nvSpPr>
                <p:cNvPr id="276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3" name="Rectangle 15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4" name="Rectangle 16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5" name="Rectangle 17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8"/>
              <p:cNvGrpSpPr>
                <a:grpSpLocks/>
              </p:cNvGrpSpPr>
              <p:nvPr/>
            </p:nvGrpSpPr>
            <p:grpSpPr bwMode="auto">
              <a:xfrm>
                <a:off x="1248" y="2640"/>
                <a:ext cx="2880" cy="336"/>
                <a:chOff x="1248" y="1296"/>
                <a:chExt cx="2880" cy="336"/>
              </a:xfrm>
            </p:grpSpPr>
            <p:sp>
              <p:nvSpPr>
                <p:cNvPr id="276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9" name="Rectangle 21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0" name="Rectangle 22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1" name="Rectangle 23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24"/>
              <p:cNvGrpSpPr>
                <a:grpSpLocks/>
              </p:cNvGrpSpPr>
              <p:nvPr/>
            </p:nvGrpSpPr>
            <p:grpSpPr bwMode="auto">
              <a:xfrm>
                <a:off x="1248" y="3312"/>
                <a:ext cx="2880" cy="336"/>
                <a:chOff x="1248" y="1296"/>
                <a:chExt cx="2880" cy="336"/>
              </a:xfrm>
            </p:grpSpPr>
            <p:sp>
              <p:nvSpPr>
                <p:cNvPr id="276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5" name="Rectangle 27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6" name="Rectangle 28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7" name="Rectangle 29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" name="Group 30"/>
              <p:cNvGrpSpPr>
                <a:grpSpLocks/>
              </p:cNvGrpSpPr>
              <p:nvPr/>
            </p:nvGrpSpPr>
            <p:grpSpPr bwMode="auto">
              <a:xfrm>
                <a:off x="1248" y="3984"/>
                <a:ext cx="2880" cy="336"/>
                <a:chOff x="1248" y="1296"/>
                <a:chExt cx="2880" cy="336"/>
              </a:xfrm>
            </p:grpSpPr>
            <p:sp>
              <p:nvSpPr>
                <p:cNvPr id="27679" name="Rectangle 31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0" name="Rectangle 32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1" name="Rectangle 33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1872" y="960"/>
              <a:ext cx="144" cy="3072"/>
              <a:chOff x="1872" y="960"/>
              <a:chExt cx="144" cy="3072"/>
            </a:xfrm>
          </p:grpSpPr>
          <p:sp>
            <p:nvSpPr>
              <p:cNvPr id="27685" name="Line 3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86" name="Line 3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87" name="Line 3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88" name="Line 4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>
              <a:off x="2496" y="960"/>
              <a:ext cx="144" cy="3072"/>
              <a:chOff x="1872" y="960"/>
              <a:chExt cx="144" cy="3072"/>
            </a:xfrm>
          </p:grpSpPr>
          <p:sp>
            <p:nvSpPr>
              <p:cNvPr id="27690" name="Line 4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1" name="Line 4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2" name="Line 4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3" name="Line 4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46"/>
            <p:cNvGrpSpPr>
              <a:grpSpLocks/>
            </p:cNvGrpSpPr>
            <p:nvPr/>
          </p:nvGrpSpPr>
          <p:grpSpPr bwMode="auto">
            <a:xfrm>
              <a:off x="3120" y="960"/>
              <a:ext cx="144" cy="3072"/>
              <a:chOff x="1872" y="960"/>
              <a:chExt cx="144" cy="3072"/>
            </a:xfrm>
          </p:grpSpPr>
          <p:sp>
            <p:nvSpPr>
              <p:cNvPr id="27695" name="Line 4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6" name="Line 4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7" name="Line 4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8" name="Line 5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51"/>
            <p:cNvGrpSpPr>
              <a:grpSpLocks/>
            </p:cNvGrpSpPr>
            <p:nvPr/>
          </p:nvGrpSpPr>
          <p:grpSpPr bwMode="auto">
            <a:xfrm>
              <a:off x="3744" y="960"/>
              <a:ext cx="144" cy="3072"/>
              <a:chOff x="1872" y="960"/>
              <a:chExt cx="144" cy="3072"/>
            </a:xfrm>
          </p:grpSpPr>
          <p:sp>
            <p:nvSpPr>
              <p:cNvPr id="27700" name="Line 5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1" name="Line 5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2" name="Line 5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3" name="Line 5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56"/>
            <p:cNvGrpSpPr>
              <a:grpSpLocks/>
            </p:cNvGrpSpPr>
            <p:nvPr/>
          </p:nvGrpSpPr>
          <p:grpSpPr bwMode="auto">
            <a:xfrm rot="-5400000">
              <a:off x="2808" y="1992"/>
              <a:ext cx="144" cy="3072"/>
              <a:chOff x="1872" y="960"/>
              <a:chExt cx="144" cy="3072"/>
            </a:xfrm>
          </p:grpSpPr>
          <p:sp>
            <p:nvSpPr>
              <p:cNvPr id="27705" name="Line 5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6" name="Line 5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7" name="Line 5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8" name="Line 6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61"/>
            <p:cNvGrpSpPr>
              <a:grpSpLocks/>
            </p:cNvGrpSpPr>
            <p:nvPr/>
          </p:nvGrpSpPr>
          <p:grpSpPr bwMode="auto">
            <a:xfrm rot="-5400000">
              <a:off x="2808" y="1320"/>
              <a:ext cx="144" cy="3072"/>
              <a:chOff x="1872" y="960"/>
              <a:chExt cx="144" cy="3072"/>
            </a:xfrm>
          </p:grpSpPr>
          <p:sp>
            <p:nvSpPr>
              <p:cNvPr id="27710" name="Line 6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1" name="Line 6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2" name="Line 6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3" name="Line 6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66"/>
            <p:cNvGrpSpPr>
              <a:grpSpLocks/>
            </p:cNvGrpSpPr>
            <p:nvPr/>
          </p:nvGrpSpPr>
          <p:grpSpPr bwMode="auto">
            <a:xfrm rot="-5400000">
              <a:off x="2808" y="648"/>
              <a:ext cx="144" cy="3072"/>
              <a:chOff x="1872" y="960"/>
              <a:chExt cx="144" cy="3072"/>
            </a:xfrm>
          </p:grpSpPr>
          <p:sp>
            <p:nvSpPr>
              <p:cNvPr id="27715" name="Line 6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6" name="Line 6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7" name="Line 6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8" name="Line 7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71"/>
            <p:cNvGrpSpPr>
              <a:grpSpLocks/>
            </p:cNvGrpSpPr>
            <p:nvPr/>
          </p:nvGrpSpPr>
          <p:grpSpPr bwMode="auto">
            <a:xfrm rot="-5400000">
              <a:off x="2808" y="-24"/>
              <a:ext cx="144" cy="3072"/>
              <a:chOff x="1872" y="960"/>
              <a:chExt cx="144" cy="3072"/>
            </a:xfrm>
          </p:grpSpPr>
          <p:sp>
            <p:nvSpPr>
              <p:cNvPr id="27720" name="Line 7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1" name="Line 7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2" name="Line 7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3" name="Line 7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735" name="Freeform 87"/>
          <p:cNvSpPr>
            <a:spLocks/>
          </p:cNvSpPr>
          <p:nvPr/>
        </p:nvSpPr>
        <p:spPr bwMode="auto">
          <a:xfrm>
            <a:off x="5686425" y="3128963"/>
            <a:ext cx="1800225" cy="1985962"/>
          </a:xfrm>
          <a:custGeom>
            <a:avLst/>
            <a:gdLst/>
            <a:ahLst/>
            <a:cxnLst>
              <a:cxn ang="0">
                <a:pos x="0" y="1224"/>
              </a:cxn>
              <a:cxn ang="0">
                <a:pos x="126" y="1251"/>
              </a:cxn>
              <a:cxn ang="0">
                <a:pos x="144" y="1215"/>
              </a:cxn>
              <a:cxn ang="0">
                <a:pos x="126" y="1143"/>
              </a:cxn>
              <a:cxn ang="0">
                <a:pos x="135" y="900"/>
              </a:cxn>
              <a:cxn ang="0">
                <a:pos x="198" y="873"/>
              </a:cxn>
              <a:cxn ang="0">
                <a:pos x="414" y="864"/>
              </a:cxn>
              <a:cxn ang="0">
                <a:pos x="792" y="855"/>
              </a:cxn>
              <a:cxn ang="0">
                <a:pos x="810" y="630"/>
              </a:cxn>
              <a:cxn ang="0">
                <a:pos x="819" y="162"/>
              </a:cxn>
              <a:cxn ang="0">
                <a:pos x="846" y="171"/>
              </a:cxn>
              <a:cxn ang="0">
                <a:pos x="882" y="180"/>
              </a:cxn>
              <a:cxn ang="0">
                <a:pos x="990" y="216"/>
              </a:cxn>
              <a:cxn ang="0">
                <a:pos x="1098" y="180"/>
              </a:cxn>
              <a:cxn ang="0">
                <a:pos x="1134" y="0"/>
              </a:cxn>
            </a:cxnLst>
            <a:rect l="0" t="0" r="r" b="b"/>
            <a:pathLst>
              <a:path w="1134" h="1251">
                <a:moveTo>
                  <a:pt x="0" y="1224"/>
                </a:moveTo>
                <a:cubicBezTo>
                  <a:pt x="41" y="1238"/>
                  <a:pt x="83" y="1244"/>
                  <a:pt x="126" y="1251"/>
                </a:cubicBezTo>
                <a:cubicBezTo>
                  <a:pt x="132" y="1239"/>
                  <a:pt x="144" y="1228"/>
                  <a:pt x="144" y="1215"/>
                </a:cubicBezTo>
                <a:cubicBezTo>
                  <a:pt x="144" y="1190"/>
                  <a:pt x="126" y="1143"/>
                  <a:pt x="126" y="1143"/>
                </a:cubicBezTo>
                <a:cubicBezTo>
                  <a:pt x="129" y="1062"/>
                  <a:pt x="124" y="980"/>
                  <a:pt x="135" y="900"/>
                </a:cubicBezTo>
                <a:cubicBezTo>
                  <a:pt x="137" y="885"/>
                  <a:pt x="192" y="873"/>
                  <a:pt x="198" y="873"/>
                </a:cubicBezTo>
                <a:cubicBezTo>
                  <a:pt x="270" y="868"/>
                  <a:pt x="342" y="866"/>
                  <a:pt x="414" y="864"/>
                </a:cubicBezTo>
                <a:cubicBezTo>
                  <a:pt x="540" y="860"/>
                  <a:pt x="666" y="858"/>
                  <a:pt x="792" y="855"/>
                </a:cubicBezTo>
                <a:cubicBezTo>
                  <a:pt x="773" y="799"/>
                  <a:pt x="800" y="691"/>
                  <a:pt x="810" y="630"/>
                </a:cubicBezTo>
                <a:cubicBezTo>
                  <a:pt x="813" y="474"/>
                  <a:pt x="807" y="318"/>
                  <a:pt x="819" y="162"/>
                </a:cubicBezTo>
                <a:cubicBezTo>
                  <a:pt x="820" y="153"/>
                  <a:pt x="837" y="168"/>
                  <a:pt x="846" y="171"/>
                </a:cubicBezTo>
                <a:cubicBezTo>
                  <a:pt x="858" y="174"/>
                  <a:pt x="870" y="176"/>
                  <a:pt x="882" y="180"/>
                </a:cubicBezTo>
                <a:cubicBezTo>
                  <a:pt x="918" y="193"/>
                  <a:pt x="990" y="216"/>
                  <a:pt x="990" y="216"/>
                </a:cubicBezTo>
                <a:cubicBezTo>
                  <a:pt x="1037" y="208"/>
                  <a:pt x="1060" y="205"/>
                  <a:pt x="1098" y="180"/>
                </a:cubicBezTo>
                <a:cubicBezTo>
                  <a:pt x="1117" y="122"/>
                  <a:pt x="1134" y="62"/>
                  <a:pt x="1134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4" name="Freeform 96"/>
          <p:cNvSpPr>
            <a:spLocks/>
          </p:cNvSpPr>
          <p:nvPr/>
        </p:nvSpPr>
        <p:spPr bwMode="auto">
          <a:xfrm>
            <a:off x="5413375" y="2906713"/>
            <a:ext cx="2447925" cy="3282950"/>
          </a:xfrm>
          <a:custGeom>
            <a:avLst/>
            <a:gdLst/>
            <a:ahLst/>
            <a:cxnLst>
              <a:cxn ang="0">
                <a:pos x="9" y="1488"/>
              </a:cxn>
              <a:cxn ang="0">
                <a:pos x="339" y="1625"/>
              </a:cxn>
              <a:cxn ang="0">
                <a:pos x="348" y="1204"/>
              </a:cxn>
              <a:cxn ang="0">
                <a:pos x="366" y="958"/>
              </a:cxn>
              <a:cxn ang="0">
                <a:pos x="1289" y="967"/>
              </a:cxn>
              <a:cxn ang="0">
                <a:pos x="1491" y="939"/>
              </a:cxn>
              <a:cxn ang="0">
                <a:pos x="1527" y="592"/>
              </a:cxn>
              <a:cxn ang="0">
                <a:pos x="1518" y="71"/>
              </a:cxn>
              <a:cxn ang="0">
                <a:pos x="1500" y="7"/>
              </a:cxn>
              <a:cxn ang="0">
                <a:pos x="1436" y="7"/>
              </a:cxn>
            </a:cxnLst>
            <a:rect l="0" t="0" r="r" b="b"/>
            <a:pathLst>
              <a:path w="1542" h="2068">
                <a:moveTo>
                  <a:pt x="9" y="1488"/>
                </a:moveTo>
                <a:cubicBezTo>
                  <a:pt x="13" y="1543"/>
                  <a:pt x="0" y="2068"/>
                  <a:pt x="339" y="1625"/>
                </a:cubicBezTo>
                <a:cubicBezTo>
                  <a:pt x="424" y="1514"/>
                  <a:pt x="342" y="1344"/>
                  <a:pt x="348" y="1204"/>
                </a:cubicBezTo>
                <a:cubicBezTo>
                  <a:pt x="351" y="1122"/>
                  <a:pt x="360" y="1040"/>
                  <a:pt x="366" y="958"/>
                </a:cubicBezTo>
                <a:cubicBezTo>
                  <a:pt x="674" y="961"/>
                  <a:pt x="981" y="962"/>
                  <a:pt x="1289" y="967"/>
                </a:cubicBezTo>
                <a:cubicBezTo>
                  <a:pt x="1520" y="971"/>
                  <a:pt x="1542" y="1043"/>
                  <a:pt x="1491" y="939"/>
                </a:cubicBezTo>
                <a:cubicBezTo>
                  <a:pt x="1519" y="854"/>
                  <a:pt x="1520" y="685"/>
                  <a:pt x="1527" y="592"/>
                </a:cubicBezTo>
                <a:cubicBezTo>
                  <a:pt x="1524" y="418"/>
                  <a:pt x="1524" y="245"/>
                  <a:pt x="1518" y="71"/>
                </a:cubicBezTo>
                <a:cubicBezTo>
                  <a:pt x="1517" y="49"/>
                  <a:pt x="1521" y="15"/>
                  <a:pt x="1500" y="7"/>
                </a:cubicBezTo>
                <a:cubicBezTo>
                  <a:pt x="1480" y="0"/>
                  <a:pt x="1457" y="7"/>
                  <a:pt x="1436" y="7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5" name="Freeform 97"/>
          <p:cNvSpPr>
            <a:spLocks/>
          </p:cNvSpPr>
          <p:nvPr/>
        </p:nvSpPr>
        <p:spPr bwMode="auto">
          <a:xfrm>
            <a:off x="4910138" y="2379663"/>
            <a:ext cx="2509837" cy="2644775"/>
          </a:xfrm>
          <a:custGeom>
            <a:avLst/>
            <a:gdLst/>
            <a:ahLst/>
            <a:cxnLst>
              <a:cxn ang="0">
                <a:pos x="125" y="1646"/>
              </a:cxn>
              <a:cxn ang="0">
                <a:pos x="25" y="1637"/>
              </a:cxn>
              <a:cxn ang="0">
                <a:pos x="34" y="1491"/>
              </a:cxn>
              <a:cxn ang="0">
                <a:pos x="43" y="1290"/>
              </a:cxn>
              <a:cxn ang="0">
                <a:pos x="189" y="1262"/>
              </a:cxn>
              <a:cxn ang="0">
                <a:pos x="1232" y="1253"/>
              </a:cxn>
              <a:cxn ang="0">
                <a:pos x="1268" y="512"/>
              </a:cxn>
              <a:cxn ang="0">
                <a:pos x="1277" y="55"/>
              </a:cxn>
              <a:cxn ang="0">
                <a:pos x="1341" y="37"/>
              </a:cxn>
              <a:cxn ang="0">
                <a:pos x="1561" y="0"/>
              </a:cxn>
              <a:cxn ang="0">
                <a:pos x="1579" y="19"/>
              </a:cxn>
              <a:cxn ang="0">
                <a:pos x="1570" y="55"/>
              </a:cxn>
              <a:cxn ang="0">
                <a:pos x="1570" y="138"/>
              </a:cxn>
            </a:cxnLst>
            <a:rect l="0" t="0" r="r" b="b"/>
            <a:pathLst>
              <a:path w="1581" h="1666">
                <a:moveTo>
                  <a:pt x="125" y="1646"/>
                </a:moveTo>
                <a:cubicBezTo>
                  <a:pt x="92" y="1643"/>
                  <a:pt x="42" y="1666"/>
                  <a:pt x="25" y="1637"/>
                </a:cubicBezTo>
                <a:cubicBezTo>
                  <a:pt x="0" y="1595"/>
                  <a:pt x="31" y="1540"/>
                  <a:pt x="34" y="1491"/>
                </a:cubicBezTo>
                <a:cubicBezTo>
                  <a:pt x="37" y="1424"/>
                  <a:pt x="32" y="1356"/>
                  <a:pt x="43" y="1290"/>
                </a:cubicBezTo>
                <a:cubicBezTo>
                  <a:pt x="46" y="1273"/>
                  <a:pt x="167" y="1262"/>
                  <a:pt x="189" y="1262"/>
                </a:cubicBezTo>
                <a:cubicBezTo>
                  <a:pt x="537" y="1256"/>
                  <a:pt x="884" y="1256"/>
                  <a:pt x="1232" y="1253"/>
                </a:cubicBezTo>
                <a:cubicBezTo>
                  <a:pt x="1241" y="1008"/>
                  <a:pt x="1221" y="753"/>
                  <a:pt x="1268" y="512"/>
                </a:cubicBezTo>
                <a:cubicBezTo>
                  <a:pt x="1271" y="360"/>
                  <a:pt x="1262" y="207"/>
                  <a:pt x="1277" y="55"/>
                </a:cubicBezTo>
                <a:cubicBezTo>
                  <a:pt x="1279" y="33"/>
                  <a:pt x="1319" y="42"/>
                  <a:pt x="1341" y="37"/>
                </a:cubicBezTo>
                <a:cubicBezTo>
                  <a:pt x="1412" y="19"/>
                  <a:pt x="1488" y="11"/>
                  <a:pt x="1561" y="0"/>
                </a:cubicBezTo>
                <a:cubicBezTo>
                  <a:pt x="1567" y="6"/>
                  <a:pt x="1578" y="10"/>
                  <a:pt x="1579" y="19"/>
                </a:cubicBezTo>
                <a:cubicBezTo>
                  <a:pt x="1581" y="31"/>
                  <a:pt x="1571" y="43"/>
                  <a:pt x="1570" y="55"/>
                </a:cubicBezTo>
                <a:cubicBezTo>
                  <a:pt x="1568" y="83"/>
                  <a:pt x="1570" y="110"/>
                  <a:pt x="1570" y="138"/>
                </a:cubicBezTo>
              </a:path>
            </a:pathLst>
          </a:custGeom>
          <a:noFill/>
          <a:ln w="28575" cmpd="sng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7" name="Freeform 99"/>
          <p:cNvSpPr>
            <a:spLocks/>
          </p:cNvSpPr>
          <p:nvPr/>
        </p:nvSpPr>
        <p:spPr bwMode="auto">
          <a:xfrm>
            <a:off x="4748213" y="2901950"/>
            <a:ext cx="2400300" cy="2249488"/>
          </a:xfrm>
          <a:custGeom>
            <a:avLst/>
            <a:gdLst/>
            <a:ahLst/>
            <a:cxnLst>
              <a:cxn ang="0">
                <a:pos x="218" y="1390"/>
              </a:cxn>
              <a:cxn ang="0">
                <a:pos x="81" y="1372"/>
              </a:cxn>
              <a:cxn ang="0">
                <a:pos x="90" y="1089"/>
              </a:cxn>
              <a:cxn ang="0">
                <a:pos x="986" y="1079"/>
              </a:cxn>
              <a:cxn ang="0">
                <a:pos x="1425" y="1061"/>
              </a:cxn>
              <a:cxn ang="0">
                <a:pos x="1434" y="732"/>
              </a:cxn>
              <a:cxn ang="0">
                <a:pos x="1443" y="10"/>
              </a:cxn>
              <a:cxn ang="0">
                <a:pos x="1471" y="1"/>
              </a:cxn>
            </a:cxnLst>
            <a:rect l="0" t="0" r="r" b="b"/>
            <a:pathLst>
              <a:path w="1512" h="1417">
                <a:moveTo>
                  <a:pt x="218" y="1390"/>
                </a:moveTo>
                <a:cubicBezTo>
                  <a:pt x="173" y="1383"/>
                  <a:pt x="92" y="1417"/>
                  <a:pt x="81" y="1372"/>
                </a:cubicBezTo>
                <a:cubicBezTo>
                  <a:pt x="58" y="1280"/>
                  <a:pt x="0" y="1118"/>
                  <a:pt x="90" y="1089"/>
                </a:cubicBezTo>
                <a:cubicBezTo>
                  <a:pt x="374" y="997"/>
                  <a:pt x="687" y="1082"/>
                  <a:pt x="986" y="1079"/>
                </a:cubicBezTo>
                <a:cubicBezTo>
                  <a:pt x="1132" y="1073"/>
                  <a:pt x="1309" y="1151"/>
                  <a:pt x="1425" y="1061"/>
                </a:cubicBezTo>
                <a:cubicBezTo>
                  <a:pt x="1512" y="994"/>
                  <a:pt x="1432" y="842"/>
                  <a:pt x="1434" y="732"/>
                </a:cubicBezTo>
                <a:cubicBezTo>
                  <a:pt x="1438" y="491"/>
                  <a:pt x="1431" y="250"/>
                  <a:pt x="1443" y="10"/>
                </a:cubicBezTo>
                <a:cubicBezTo>
                  <a:pt x="1443" y="0"/>
                  <a:pt x="1471" y="1"/>
                  <a:pt x="1471" y="1"/>
                </a:cubicBezTo>
              </a:path>
            </a:pathLst>
          </a:custGeom>
          <a:noFill/>
          <a:ln w="28575" cmpd="sng">
            <a:solidFill>
              <a:srgbClr val="00FF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8" name="Freeform 100"/>
          <p:cNvSpPr>
            <a:spLocks/>
          </p:cNvSpPr>
          <p:nvPr/>
        </p:nvSpPr>
        <p:spPr bwMode="auto">
          <a:xfrm>
            <a:off x="4792663" y="2792413"/>
            <a:ext cx="2305050" cy="1968500"/>
          </a:xfrm>
          <a:custGeom>
            <a:avLst/>
            <a:gdLst/>
            <a:ahLst/>
            <a:cxnLst>
              <a:cxn ang="0">
                <a:pos x="410" y="1240"/>
              </a:cxn>
              <a:cxn ang="0">
                <a:pos x="1370" y="1066"/>
              </a:cxn>
              <a:cxn ang="0">
                <a:pos x="1452" y="24"/>
              </a:cxn>
            </a:cxnLst>
            <a:rect l="0" t="0" r="r" b="b"/>
            <a:pathLst>
              <a:path w="1452" h="1240">
                <a:moveTo>
                  <a:pt x="410" y="1240"/>
                </a:moveTo>
                <a:cubicBezTo>
                  <a:pt x="556" y="794"/>
                  <a:pt x="0" y="1079"/>
                  <a:pt x="1370" y="1066"/>
                </a:cubicBezTo>
                <a:cubicBezTo>
                  <a:pt x="1379" y="0"/>
                  <a:pt x="1032" y="24"/>
                  <a:pt x="1452" y="24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9" name="Freeform 101"/>
          <p:cNvSpPr>
            <a:spLocks/>
          </p:cNvSpPr>
          <p:nvPr/>
        </p:nvSpPr>
        <p:spPr bwMode="auto">
          <a:xfrm>
            <a:off x="5703888" y="2663825"/>
            <a:ext cx="1365250" cy="2298700"/>
          </a:xfrm>
          <a:custGeom>
            <a:avLst/>
            <a:gdLst/>
            <a:ahLst/>
            <a:cxnLst>
              <a:cxn ang="0">
                <a:pos x="0" y="1440"/>
              </a:cxn>
              <a:cxn ang="0">
                <a:pos x="82" y="1421"/>
              </a:cxn>
              <a:cxn ang="0">
                <a:pos x="92" y="1010"/>
              </a:cxn>
              <a:cxn ang="0">
                <a:pos x="101" y="983"/>
              </a:cxn>
              <a:cxn ang="0">
                <a:pos x="567" y="992"/>
              </a:cxn>
              <a:cxn ang="0">
                <a:pos x="649" y="1019"/>
              </a:cxn>
              <a:cxn ang="0">
                <a:pos x="713" y="1010"/>
              </a:cxn>
              <a:cxn ang="0">
                <a:pos x="649" y="77"/>
              </a:cxn>
              <a:cxn ang="0">
                <a:pos x="860" y="41"/>
              </a:cxn>
            </a:cxnLst>
            <a:rect l="0" t="0" r="r" b="b"/>
            <a:pathLst>
              <a:path w="860" h="1448">
                <a:moveTo>
                  <a:pt x="0" y="1440"/>
                </a:moveTo>
                <a:cubicBezTo>
                  <a:pt x="27" y="1434"/>
                  <a:pt x="76" y="1448"/>
                  <a:pt x="82" y="1421"/>
                </a:cubicBezTo>
                <a:cubicBezTo>
                  <a:pt x="111" y="1287"/>
                  <a:pt x="86" y="1147"/>
                  <a:pt x="92" y="1010"/>
                </a:cubicBezTo>
                <a:cubicBezTo>
                  <a:pt x="92" y="1001"/>
                  <a:pt x="98" y="992"/>
                  <a:pt x="101" y="983"/>
                </a:cubicBezTo>
                <a:cubicBezTo>
                  <a:pt x="256" y="986"/>
                  <a:pt x="412" y="984"/>
                  <a:pt x="567" y="992"/>
                </a:cubicBezTo>
                <a:cubicBezTo>
                  <a:pt x="596" y="993"/>
                  <a:pt x="649" y="1019"/>
                  <a:pt x="649" y="1019"/>
                </a:cubicBezTo>
                <a:cubicBezTo>
                  <a:pt x="670" y="1016"/>
                  <a:pt x="711" y="1031"/>
                  <a:pt x="713" y="1010"/>
                </a:cubicBezTo>
                <a:cubicBezTo>
                  <a:pt x="744" y="607"/>
                  <a:pt x="728" y="401"/>
                  <a:pt x="649" y="77"/>
                </a:cubicBezTo>
                <a:cubicBezTo>
                  <a:pt x="675" y="0"/>
                  <a:pt x="803" y="41"/>
                  <a:pt x="860" y="41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3" name="Freeform 105"/>
          <p:cNvSpPr>
            <a:spLocks/>
          </p:cNvSpPr>
          <p:nvPr/>
        </p:nvSpPr>
        <p:spPr bwMode="auto">
          <a:xfrm>
            <a:off x="5486400" y="3149600"/>
            <a:ext cx="2220913" cy="2484438"/>
          </a:xfrm>
          <a:custGeom>
            <a:avLst/>
            <a:gdLst/>
            <a:ahLst/>
            <a:cxnLst>
              <a:cxn ang="0">
                <a:pos x="37" y="1335"/>
              </a:cxn>
              <a:cxn ang="0">
                <a:pos x="46" y="1490"/>
              </a:cxn>
              <a:cxn ang="0">
                <a:pos x="329" y="1481"/>
              </a:cxn>
              <a:cxn ang="0">
                <a:pos x="338" y="933"/>
              </a:cxn>
              <a:cxn ang="0">
                <a:pos x="366" y="923"/>
              </a:cxn>
              <a:cxn ang="0">
                <a:pos x="997" y="914"/>
              </a:cxn>
              <a:cxn ang="0">
                <a:pos x="1097" y="229"/>
              </a:cxn>
              <a:cxn ang="0">
                <a:pos x="1152" y="247"/>
              </a:cxn>
              <a:cxn ang="0">
                <a:pos x="1179" y="256"/>
              </a:cxn>
              <a:cxn ang="0">
                <a:pos x="1317" y="0"/>
              </a:cxn>
            </a:cxnLst>
            <a:rect l="0" t="0" r="r" b="b"/>
            <a:pathLst>
              <a:path w="1399" h="1565">
                <a:moveTo>
                  <a:pt x="37" y="1335"/>
                </a:moveTo>
                <a:cubicBezTo>
                  <a:pt x="40" y="1387"/>
                  <a:pt x="0" y="1467"/>
                  <a:pt x="46" y="1490"/>
                </a:cubicBezTo>
                <a:cubicBezTo>
                  <a:pt x="130" y="1532"/>
                  <a:pt x="285" y="1565"/>
                  <a:pt x="329" y="1481"/>
                </a:cubicBezTo>
                <a:cubicBezTo>
                  <a:pt x="414" y="1319"/>
                  <a:pt x="326" y="1115"/>
                  <a:pt x="338" y="933"/>
                </a:cubicBezTo>
                <a:cubicBezTo>
                  <a:pt x="339" y="923"/>
                  <a:pt x="356" y="923"/>
                  <a:pt x="366" y="923"/>
                </a:cubicBezTo>
                <a:cubicBezTo>
                  <a:pt x="576" y="917"/>
                  <a:pt x="787" y="917"/>
                  <a:pt x="997" y="914"/>
                </a:cubicBezTo>
                <a:cubicBezTo>
                  <a:pt x="989" y="378"/>
                  <a:pt x="770" y="189"/>
                  <a:pt x="1097" y="229"/>
                </a:cubicBezTo>
                <a:cubicBezTo>
                  <a:pt x="1115" y="235"/>
                  <a:pt x="1134" y="241"/>
                  <a:pt x="1152" y="247"/>
                </a:cubicBezTo>
                <a:cubicBezTo>
                  <a:pt x="1161" y="250"/>
                  <a:pt x="1179" y="256"/>
                  <a:pt x="1179" y="256"/>
                </a:cubicBezTo>
                <a:cubicBezTo>
                  <a:pt x="1399" y="242"/>
                  <a:pt x="1317" y="293"/>
                  <a:pt x="1317" y="0"/>
                </a:cubicBezTo>
              </a:path>
            </a:pathLst>
          </a:custGeom>
          <a:noFill/>
          <a:ln w="28575" cmpd="sng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3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A19E0-AACD-484B-82E1-F9A167BC47FC}" type="slidenum">
              <a:rPr lang="en-US"/>
              <a:pPr/>
              <a:t>70</a:t>
            </a:fld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Example: OTC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4724400" cy="1600200"/>
          </a:xfrm>
        </p:spPr>
        <p:txBody>
          <a:bodyPr/>
          <a:lstStyle/>
          <a:p>
            <a:r>
              <a:rPr lang="en-US"/>
              <a:t>Top:       0 1 6 1 2 3 5</a:t>
            </a:r>
          </a:p>
          <a:p>
            <a:r>
              <a:rPr lang="en-US"/>
              <a:t>Bottom:  6 3 5 4 0 2 4</a:t>
            </a:r>
          </a:p>
          <a:p>
            <a:endParaRPr lang="en-US"/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4038600" y="3200400"/>
            <a:ext cx="472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en-US" sz="2800">
              <a:latin typeface="Arial" charset="0"/>
            </a:endParaRPr>
          </a:p>
        </p:txBody>
      </p:sp>
      <p:grpSp>
        <p:nvGrpSpPr>
          <p:cNvPr id="62520" name="Group 56"/>
          <p:cNvGrpSpPr>
            <a:grpSpLocks/>
          </p:cNvGrpSpPr>
          <p:nvPr/>
        </p:nvGrpSpPr>
        <p:grpSpPr bwMode="auto">
          <a:xfrm>
            <a:off x="5257800" y="2819400"/>
            <a:ext cx="2590800" cy="3429000"/>
            <a:chOff x="3072" y="1968"/>
            <a:chExt cx="1632" cy="2160"/>
          </a:xfrm>
        </p:grpSpPr>
        <p:sp>
          <p:nvSpPr>
            <p:cNvPr id="62492" name="Line 28"/>
            <p:cNvSpPr>
              <a:spLocks noChangeShapeType="1"/>
            </p:cNvSpPr>
            <p:nvPr/>
          </p:nvSpPr>
          <p:spPr bwMode="auto">
            <a:xfrm>
              <a:off x="4368" y="2880"/>
              <a:ext cx="0" cy="115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4" name="Line 30"/>
            <p:cNvSpPr>
              <a:spLocks noChangeShapeType="1"/>
            </p:cNvSpPr>
            <p:nvPr/>
          </p:nvSpPr>
          <p:spPr bwMode="auto">
            <a:xfrm>
              <a:off x="3648" y="3504"/>
              <a:ext cx="0" cy="52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5" name="Line 31"/>
            <p:cNvSpPr>
              <a:spLocks noChangeShapeType="1"/>
            </p:cNvSpPr>
            <p:nvPr/>
          </p:nvSpPr>
          <p:spPr bwMode="auto">
            <a:xfrm>
              <a:off x="3408" y="2688"/>
              <a:ext cx="0" cy="1344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2"/>
            <p:cNvSpPr>
              <a:spLocks noChangeShapeType="1"/>
            </p:cNvSpPr>
            <p:nvPr/>
          </p:nvSpPr>
          <p:spPr bwMode="auto">
            <a:xfrm>
              <a:off x="3168" y="3312"/>
              <a:ext cx="0" cy="72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Line 33"/>
            <p:cNvSpPr>
              <a:spLocks noChangeShapeType="1"/>
            </p:cNvSpPr>
            <p:nvPr/>
          </p:nvSpPr>
          <p:spPr bwMode="auto">
            <a:xfrm>
              <a:off x="3168" y="3072"/>
              <a:ext cx="9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8" name="Line 34"/>
            <p:cNvSpPr>
              <a:spLocks noChangeShapeType="1"/>
            </p:cNvSpPr>
            <p:nvPr/>
          </p:nvSpPr>
          <p:spPr bwMode="auto">
            <a:xfrm>
              <a:off x="3168" y="3312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Line 37"/>
            <p:cNvSpPr>
              <a:spLocks noChangeShapeType="1"/>
            </p:cNvSpPr>
            <p:nvPr/>
          </p:nvSpPr>
          <p:spPr bwMode="auto">
            <a:xfrm>
              <a:off x="4128" y="2880"/>
              <a:ext cx="24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2" name="Line 38"/>
            <p:cNvSpPr>
              <a:spLocks noChangeShapeType="1"/>
            </p:cNvSpPr>
            <p:nvPr/>
          </p:nvSpPr>
          <p:spPr bwMode="auto">
            <a:xfrm>
              <a:off x="3168" y="2112"/>
              <a:ext cx="0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Line 39"/>
            <p:cNvSpPr>
              <a:spLocks noChangeShapeType="1"/>
            </p:cNvSpPr>
            <p:nvPr/>
          </p:nvSpPr>
          <p:spPr bwMode="auto">
            <a:xfrm>
              <a:off x="4128" y="3072"/>
              <a:ext cx="0" cy="96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4" name="Line 40"/>
            <p:cNvSpPr>
              <a:spLocks noChangeShapeType="1"/>
            </p:cNvSpPr>
            <p:nvPr/>
          </p:nvSpPr>
          <p:spPr bwMode="auto">
            <a:xfrm flipV="1">
              <a:off x="3648" y="2112"/>
              <a:ext cx="0" cy="120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7" name="Line 43"/>
            <p:cNvSpPr>
              <a:spLocks noChangeShapeType="1"/>
            </p:cNvSpPr>
            <p:nvPr/>
          </p:nvSpPr>
          <p:spPr bwMode="auto">
            <a:xfrm>
              <a:off x="3648" y="3504"/>
              <a:ext cx="9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8" name="Line 44"/>
            <p:cNvSpPr>
              <a:spLocks noChangeShapeType="1"/>
            </p:cNvSpPr>
            <p:nvPr/>
          </p:nvSpPr>
          <p:spPr bwMode="auto">
            <a:xfrm>
              <a:off x="3408" y="2688"/>
              <a:ext cx="96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9" name="Line 45"/>
            <p:cNvSpPr>
              <a:spLocks noChangeShapeType="1"/>
            </p:cNvSpPr>
            <p:nvPr/>
          </p:nvSpPr>
          <p:spPr bwMode="auto">
            <a:xfrm flipV="1">
              <a:off x="4368" y="2112"/>
              <a:ext cx="0" cy="57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0" name="Line 46"/>
            <p:cNvSpPr>
              <a:spLocks noChangeShapeType="1"/>
            </p:cNvSpPr>
            <p:nvPr/>
          </p:nvSpPr>
          <p:spPr bwMode="auto">
            <a:xfrm flipV="1">
              <a:off x="4608" y="2112"/>
              <a:ext cx="0" cy="139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1" name="Line 47"/>
            <p:cNvSpPr>
              <a:spLocks noChangeShapeType="1"/>
            </p:cNvSpPr>
            <p:nvPr/>
          </p:nvSpPr>
          <p:spPr bwMode="auto">
            <a:xfrm flipV="1">
              <a:off x="4128" y="2112"/>
              <a:ext cx="0" cy="768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Rectangle 51"/>
            <p:cNvSpPr>
              <a:spLocks noChangeArrowheads="1"/>
            </p:cNvSpPr>
            <p:nvPr/>
          </p:nvSpPr>
          <p:spPr bwMode="auto">
            <a:xfrm>
              <a:off x="3120" y="3696"/>
              <a:ext cx="1584" cy="4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3" name="Line 29"/>
            <p:cNvSpPr>
              <a:spLocks noChangeShapeType="1"/>
            </p:cNvSpPr>
            <p:nvPr/>
          </p:nvSpPr>
          <p:spPr bwMode="auto">
            <a:xfrm>
              <a:off x="3888" y="3696"/>
              <a:ext cx="0" cy="33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Line 35"/>
            <p:cNvSpPr>
              <a:spLocks noChangeShapeType="1"/>
            </p:cNvSpPr>
            <p:nvPr/>
          </p:nvSpPr>
          <p:spPr bwMode="auto">
            <a:xfrm>
              <a:off x="3888" y="4032"/>
              <a:ext cx="720" cy="0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5" name="Line 41"/>
            <p:cNvSpPr>
              <a:spLocks noChangeShapeType="1"/>
            </p:cNvSpPr>
            <p:nvPr/>
          </p:nvSpPr>
          <p:spPr bwMode="auto">
            <a:xfrm>
              <a:off x="4608" y="3696"/>
              <a:ext cx="0" cy="336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6" name="Rectangle 52"/>
            <p:cNvSpPr>
              <a:spLocks noChangeArrowheads="1"/>
            </p:cNvSpPr>
            <p:nvPr/>
          </p:nvSpPr>
          <p:spPr bwMode="auto">
            <a:xfrm>
              <a:off x="3072" y="1968"/>
              <a:ext cx="1584" cy="4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2514" name="Group 50"/>
            <p:cNvGrpSpPr>
              <a:grpSpLocks/>
            </p:cNvGrpSpPr>
            <p:nvPr/>
          </p:nvGrpSpPr>
          <p:grpSpPr bwMode="auto">
            <a:xfrm>
              <a:off x="3408" y="2112"/>
              <a:ext cx="480" cy="288"/>
              <a:chOff x="3408" y="2112"/>
              <a:chExt cx="480" cy="288"/>
            </a:xfrm>
          </p:grpSpPr>
          <p:sp>
            <p:nvSpPr>
              <p:cNvPr id="62500" name="Line 36"/>
              <p:cNvSpPr>
                <a:spLocks noChangeShapeType="1"/>
              </p:cNvSpPr>
              <p:nvPr/>
            </p:nvSpPr>
            <p:spPr bwMode="auto">
              <a:xfrm>
                <a:off x="3408" y="2112"/>
                <a:ext cx="480" cy="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06" name="Line 42"/>
              <p:cNvSpPr>
                <a:spLocks noChangeShapeType="1"/>
              </p:cNvSpPr>
              <p:nvPr/>
            </p:nvSpPr>
            <p:spPr bwMode="auto">
              <a:xfrm flipV="1">
                <a:off x="3408" y="2112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12" name="Line 48"/>
              <p:cNvSpPr>
                <a:spLocks noChangeShapeType="1"/>
              </p:cNvSpPr>
              <p:nvPr/>
            </p:nvSpPr>
            <p:spPr bwMode="auto">
              <a:xfrm flipV="1">
                <a:off x="3888" y="2112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2519" name="Group 55"/>
          <p:cNvGrpSpPr>
            <a:grpSpLocks/>
          </p:cNvGrpSpPr>
          <p:nvPr/>
        </p:nvGrpSpPr>
        <p:grpSpPr bwMode="auto">
          <a:xfrm>
            <a:off x="914400" y="2362200"/>
            <a:ext cx="2514600" cy="4114800"/>
            <a:chOff x="960" y="1728"/>
            <a:chExt cx="1584" cy="2592"/>
          </a:xfrm>
        </p:grpSpPr>
        <p:grpSp>
          <p:nvGrpSpPr>
            <p:cNvPr id="62490" name="Group 26"/>
            <p:cNvGrpSpPr>
              <a:grpSpLocks/>
            </p:cNvGrpSpPr>
            <p:nvPr/>
          </p:nvGrpSpPr>
          <p:grpSpPr bwMode="auto">
            <a:xfrm>
              <a:off x="1008" y="2112"/>
              <a:ext cx="1440" cy="1920"/>
              <a:chOff x="3456" y="2112"/>
              <a:chExt cx="1440" cy="1920"/>
            </a:xfrm>
          </p:grpSpPr>
          <p:sp>
            <p:nvSpPr>
              <p:cNvPr id="62466" name="Line 2"/>
              <p:cNvSpPr>
                <a:spLocks noChangeShapeType="1"/>
              </p:cNvSpPr>
              <p:nvPr/>
            </p:nvSpPr>
            <p:spPr bwMode="auto">
              <a:xfrm>
                <a:off x="4656" y="2880"/>
                <a:ext cx="0" cy="1152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67" name="Line 3"/>
              <p:cNvSpPr>
                <a:spLocks noChangeShapeType="1"/>
              </p:cNvSpPr>
              <p:nvPr/>
            </p:nvSpPr>
            <p:spPr bwMode="auto">
              <a:xfrm>
                <a:off x="4176" y="3696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68" name="Line 4"/>
              <p:cNvSpPr>
                <a:spLocks noChangeShapeType="1"/>
              </p:cNvSpPr>
              <p:nvPr/>
            </p:nvSpPr>
            <p:spPr bwMode="auto">
              <a:xfrm>
                <a:off x="3936" y="3504"/>
                <a:ext cx="0" cy="52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69" name="Line 5"/>
              <p:cNvSpPr>
                <a:spLocks noChangeShapeType="1"/>
              </p:cNvSpPr>
              <p:nvPr/>
            </p:nvSpPr>
            <p:spPr bwMode="auto">
              <a:xfrm>
                <a:off x="3696" y="2688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70" name="Line 6"/>
              <p:cNvSpPr>
                <a:spLocks noChangeShapeType="1"/>
              </p:cNvSpPr>
              <p:nvPr/>
            </p:nvSpPr>
            <p:spPr bwMode="auto">
              <a:xfrm>
                <a:off x="3456" y="3312"/>
                <a:ext cx="0" cy="72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74" name="Line 10"/>
              <p:cNvSpPr>
                <a:spLocks noChangeShapeType="1"/>
              </p:cNvSpPr>
              <p:nvPr/>
            </p:nvSpPr>
            <p:spPr bwMode="auto">
              <a:xfrm>
                <a:off x="3456" y="3072"/>
                <a:ext cx="96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75" name="Line 11"/>
              <p:cNvSpPr>
                <a:spLocks noChangeShapeType="1"/>
              </p:cNvSpPr>
              <p:nvPr/>
            </p:nvSpPr>
            <p:spPr bwMode="auto">
              <a:xfrm>
                <a:off x="3456" y="3312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76" name="Line 12"/>
              <p:cNvSpPr>
                <a:spLocks noChangeShapeType="1"/>
              </p:cNvSpPr>
              <p:nvPr/>
            </p:nvSpPr>
            <p:spPr bwMode="auto">
              <a:xfrm>
                <a:off x="4176" y="3696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77" name="Line 13"/>
              <p:cNvSpPr>
                <a:spLocks noChangeShapeType="1"/>
              </p:cNvSpPr>
              <p:nvPr/>
            </p:nvSpPr>
            <p:spPr bwMode="auto">
              <a:xfrm>
                <a:off x="3696" y="2400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78" name="Line 14"/>
              <p:cNvSpPr>
                <a:spLocks noChangeShapeType="1"/>
              </p:cNvSpPr>
              <p:nvPr/>
            </p:nvSpPr>
            <p:spPr bwMode="auto">
              <a:xfrm>
                <a:off x="4416" y="288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79" name="Line 15"/>
              <p:cNvSpPr>
                <a:spLocks noChangeShapeType="1"/>
              </p:cNvSpPr>
              <p:nvPr/>
            </p:nvSpPr>
            <p:spPr bwMode="auto">
              <a:xfrm>
                <a:off x="3456" y="2112"/>
                <a:ext cx="0" cy="96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0" name="Line 16"/>
              <p:cNvSpPr>
                <a:spLocks noChangeShapeType="1"/>
              </p:cNvSpPr>
              <p:nvPr/>
            </p:nvSpPr>
            <p:spPr bwMode="auto">
              <a:xfrm>
                <a:off x="4416" y="3072"/>
                <a:ext cx="0" cy="96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1" name="Line 17"/>
              <p:cNvSpPr>
                <a:spLocks noChangeShapeType="1"/>
              </p:cNvSpPr>
              <p:nvPr/>
            </p:nvSpPr>
            <p:spPr bwMode="auto">
              <a:xfrm flipV="1">
                <a:off x="3936" y="2112"/>
                <a:ext cx="0" cy="120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2" name="Line 18"/>
              <p:cNvSpPr>
                <a:spLocks noChangeShapeType="1"/>
              </p:cNvSpPr>
              <p:nvPr/>
            </p:nvSpPr>
            <p:spPr bwMode="auto">
              <a:xfrm>
                <a:off x="4896" y="3696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3" name="Line 19"/>
              <p:cNvSpPr>
                <a:spLocks noChangeShapeType="1"/>
              </p:cNvSpPr>
              <p:nvPr/>
            </p:nvSpPr>
            <p:spPr bwMode="auto">
              <a:xfrm flipV="1">
                <a:off x="3696" y="2112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4" name="Line 20"/>
              <p:cNvSpPr>
                <a:spLocks noChangeShapeType="1"/>
              </p:cNvSpPr>
              <p:nvPr/>
            </p:nvSpPr>
            <p:spPr bwMode="auto">
              <a:xfrm>
                <a:off x="3936" y="3504"/>
                <a:ext cx="96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5" name="Line 21"/>
              <p:cNvSpPr>
                <a:spLocks noChangeShapeType="1"/>
              </p:cNvSpPr>
              <p:nvPr/>
            </p:nvSpPr>
            <p:spPr bwMode="auto">
              <a:xfrm>
                <a:off x="3696" y="2688"/>
                <a:ext cx="96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6" name="Line 22"/>
              <p:cNvSpPr>
                <a:spLocks noChangeShapeType="1"/>
              </p:cNvSpPr>
              <p:nvPr/>
            </p:nvSpPr>
            <p:spPr bwMode="auto">
              <a:xfrm flipV="1">
                <a:off x="4656" y="2112"/>
                <a:ext cx="0" cy="57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7" name="Line 23"/>
              <p:cNvSpPr>
                <a:spLocks noChangeShapeType="1"/>
              </p:cNvSpPr>
              <p:nvPr/>
            </p:nvSpPr>
            <p:spPr bwMode="auto">
              <a:xfrm flipV="1">
                <a:off x="4896" y="211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8" name="Line 24"/>
              <p:cNvSpPr>
                <a:spLocks noChangeShapeType="1"/>
              </p:cNvSpPr>
              <p:nvPr/>
            </p:nvSpPr>
            <p:spPr bwMode="auto">
              <a:xfrm flipV="1">
                <a:off x="4416" y="2112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9" name="Line 25"/>
              <p:cNvSpPr>
                <a:spLocks noChangeShapeType="1"/>
              </p:cNvSpPr>
              <p:nvPr/>
            </p:nvSpPr>
            <p:spPr bwMode="auto">
              <a:xfrm flipV="1">
                <a:off x="4176" y="2112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2517" name="Rectangle 53"/>
            <p:cNvSpPr>
              <a:spLocks noChangeArrowheads="1"/>
            </p:cNvSpPr>
            <p:nvPr/>
          </p:nvSpPr>
          <p:spPr bwMode="auto">
            <a:xfrm>
              <a:off x="960" y="1728"/>
              <a:ext cx="1584" cy="4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8" name="Rectangle 54"/>
            <p:cNvSpPr>
              <a:spLocks noChangeArrowheads="1"/>
            </p:cNvSpPr>
            <p:nvPr/>
          </p:nvSpPr>
          <p:spPr bwMode="auto">
            <a:xfrm>
              <a:off x="960" y="3888"/>
              <a:ext cx="1584" cy="4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C5B6-786F-214C-9880-8B3927756B44}" type="slidenum">
              <a:rPr lang="en-US"/>
              <a:pPr/>
              <a:t>71</a:t>
            </a:fld>
            <a:endParaRPr lang="en-US"/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Over The Cell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6172200" cy="4876800"/>
          </a:xfrm>
        </p:spPr>
        <p:txBody>
          <a:bodyPr/>
          <a:lstStyle/>
          <a:p>
            <a:r>
              <a:rPr lang="en-US" sz="2800"/>
              <a:t>Compute maximal independent set</a:t>
            </a:r>
          </a:p>
          <a:p>
            <a:pPr lvl="1"/>
            <a:r>
              <a:rPr lang="en-US" sz="2400"/>
              <a:t>To find nets can be routed in 1 layer (planar) over cell</a:t>
            </a:r>
          </a:p>
          <a:p>
            <a:pPr lvl="1"/>
            <a:r>
              <a:rPr lang="en-US" sz="2400"/>
              <a:t>MIS can be computed in O(n</a:t>
            </a:r>
            <a:r>
              <a:rPr lang="en-US" sz="2400" baseline="30000"/>
              <a:t>2</a:t>
            </a:r>
            <a:r>
              <a:rPr lang="en-US" sz="2400"/>
              <a:t>) time with dynamic programming</a:t>
            </a:r>
          </a:p>
          <a:p>
            <a:r>
              <a:rPr lang="en-US" sz="2800"/>
              <a:t>Then route residual connections in channel</a:t>
            </a:r>
          </a:p>
          <a:p>
            <a:r>
              <a:rPr lang="en-US" sz="2800"/>
              <a:t>Works on 2-metal if only M1 in cell</a:t>
            </a:r>
          </a:p>
          <a:p>
            <a:pPr lvl="1"/>
            <a:r>
              <a:rPr lang="en-US" sz="2400"/>
              <a:t>Feedthrus in M1</a:t>
            </a:r>
          </a:p>
        </p:txBody>
      </p:sp>
      <p:grpSp>
        <p:nvGrpSpPr>
          <p:cNvPr id="63492" name="Group 1028"/>
          <p:cNvGrpSpPr>
            <a:grpSpLocks/>
          </p:cNvGrpSpPr>
          <p:nvPr/>
        </p:nvGrpSpPr>
        <p:grpSpPr bwMode="auto">
          <a:xfrm>
            <a:off x="6369050" y="1524000"/>
            <a:ext cx="2774950" cy="2819400"/>
            <a:chOff x="1248" y="2016"/>
            <a:chExt cx="1748" cy="1776"/>
          </a:xfrm>
        </p:grpSpPr>
        <p:sp>
          <p:nvSpPr>
            <p:cNvPr id="63493" name="Oval 1029"/>
            <p:cNvSpPr>
              <a:spLocks noChangeArrowheads="1"/>
            </p:cNvSpPr>
            <p:nvPr/>
          </p:nvSpPr>
          <p:spPr bwMode="auto">
            <a:xfrm>
              <a:off x="1536" y="2016"/>
              <a:ext cx="912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94" name="Line 1030"/>
            <p:cNvSpPr>
              <a:spLocks noChangeShapeType="1"/>
            </p:cNvSpPr>
            <p:nvPr/>
          </p:nvSpPr>
          <p:spPr bwMode="auto">
            <a:xfrm>
              <a:off x="1536" y="2448"/>
              <a:ext cx="9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95" name="Line 1031"/>
            <p:cNvSpPr>
              <a:spLocks noChangeShapeType="1"/>
            </p:cNvSpPr>
            <p:nvPr/>
          </p:nvSpPr>
          <p:spPr bwMode="auto">
            <a:xfrm>
              <a:off x="1536" y="2544"/>
              <a:ext cx="480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96" name="Line 1032"/>
            <p:cNvSpPr>
              <a:spLocks noChangeShapeType="1"/>
            </p:cNvSpPr>
            <p:nvPr/>
          </p:nvSpPr>
          <p:spPr bwMode="auto">
            <a:xfrm flipV="1">
              <a:off x="2112" y="2496"/>
              <a:ext cx="336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97" name="Line 1033"/>
            <p:cNvSpPr>
              <a:spLocks noChangeShapeType="1"/>
            </p:cNvSpPr>
            <p:nvPr/>
          </p:nvSpPr>
          <p:spPr bwMode="auto">
            <a:xfrm>
              <a:off x="1680" y="273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98" name="Line 1034"/>
            <p:cNvSpPr>
              <a:spLocks noChangeShapeType="1"/>
            </p:cNvSpPr>
            <p:nvPr/>
          </p:nvSpPr>
          <p:spPr bwMode="auto">
            <a:xfrm>
              <a:off x="1536" y="30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99" name="Line 1035"/>
            <p:cNvSpPr>
              <a:spLocks noChangeShapeType="1"/>
            </p:cNvSpPr>
            <p:nvPr/>
          </p:nvSpPr>
          <p:spPr bwMode="auto">
            <a:xfrm>
              <a:off x="1344" y="30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00" name="Line 1036"/>
            <p:cNvSpPr>
              <a:spLocks noChangeShapeType="1"/>
            </p:cNvSpPr>
            <p:nvPr/>
          </p:nvSpPr>
          <p:spPr bwMode="auto">
            <a:xfrm>
              <a:off x="1872" y="30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01" name="Line 1037"/>
            <p:cNvSpPr>
              <a:spLocks noChangeShapeType="1"/>
            </p:cNvSpPr>
            <p:nvPr/>
          </p:nvSpPr>
          <p:spPr bwMode="auto">
            <a:xfrm>
              <a:off x="2112" y="30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02" name="Line 1038"/>
            <p:cNvSpPr>
              <a:spLocks noChangeShapeType="1"/>
            </p:cNvSpPr>
            <p:nvPr/>
          </p:nvSpPr>
          <p:spPr bwMode="auto">
            <a:xfrm>
              <a:off x="2352" y="30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03" name="Line 1039"/>
            <p:cNvSpPr>
              <a:spLocks noChangeShapeType="1"/>
            </p:cNvSpPr>
            <p:nvPr/>
          </p:nvSpPr>
          <p:spPr bwMode="auto">
            <a:xfrm>
              <a:off x="2544" y="30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04" name="Text Box 1040"/>
            <p:cNvSpPr txBox="1">
              <a:spLocks noChangeArrowheads="1"/>
            </p:cNvSpPr>
            <p:nvPr/>
          </p:nvSpPr>
          <p:spPr bwMode="auto">
            <a:xfrm>
              <a:off x="1248" y="32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63505" name="Text Box 1041"/>
            <p:cNvSpPr txBox="1">
              <a:spLocks noChangeArrowheads="1"/>
            </p:cNvSpPr>
            <p:nvPr/>
          </p:nvSpPr>
          <p:spPr bwMode="auto">
            <a:xfrm>
              <a:off x="1440" y="32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63506" name="Text Box 1042"/>
            <p:cNvSpPr txBox="1">
              <a:spLocks noChangeArrowheads="1"/>
            </p:cNvSpPr>
            <p:nvPr/>
          </p:nvSpPr>
          <p:spPr bwMode="auto">
            <a:xfrm>
              <a:off x="1776" y="32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63507" name="Text Box 1043"/>
            <p:cNvSpPr txBox="1">
              <a:spLocks noChangeArrowheads="1"/>
            </p:cNvSpPr>
            <p:nvPr/>
          </p:nvSpPr>
          <p:spPr bwMode="auto">
            <a:xfrm>
              <a:off x="2256" y="32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63508" name="Text Box 1044"/>
            <p:cNvSpPr txBox="1">
              <a:spLocks noChangeArrowheads="1"/>
            </p:cNvSpPr>
            <p:nvPr/>
          </p:nvSpPr>
          <p:spPr bwMode="auto">
            <a:xfrm>
              <a:off x="2016" y="32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63509" name="Text Box 1045"/>
            <p:cNvSpPr txBox="1">
              <a:spLocks noChangeArrowheads="1"/>
            </p:cNvSpPr>
            <p:nvPr/>
          </p:nvSpPr>
          <p:spPr bwMode="auto">
            <a:xfrm>
              <a:off x="2640" y="32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63510" name="Line 1046"/>
            <p:cNvSpPr>
              <a:spLocks noChangeShapeType="1"/>
            </p:cNvSpPr>
            <p:nvPr/>
          </p:nvSpPr>
          <p:spPr bwMode="auto">
            <a:xfrm>
              <a:off x="2880" y="30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11" name="Text Box 1047"/>
            <p:cNvSpPr txBox="1">
              <a:spLocks noChangeArrowheads="1"/>
            </p:cNvSpPr>
            <p:nvPr/>
          </p:nvSpPr>
          <p:spPr bwMode="auto">
            <a:xfrm>
              <a:off x="2448" y="32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63512" name="Line 1048"/>
            <p:cNvSpPr>
              <a:spLocks noChangeShapeType="1"/>
            </p:cNvSpPr>
            <p:nvPr/>
          </p:nvSpPr>
          <p:spPr bwMode="auto">
            <a:xfrm flipV="1">
              <a:off x="1344" y="2448"/>
              <a:ext cx="19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13" name="Line 1049"/>
            <p:cNvSpPr>
              <a:spLocks noChangeShapeType="1"/>
            </p:cNvSpPr>
            <p:nvPr/>
          </p:nvSpPr>
          <p:spPr bwMode="auto">
            <a:xfrm flipV="1">
              <a:off x="1536" y="2544"/>
              <a:ext cx="4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14" name="Line 1050"/>
            <p:cNvSpPr>
              <a:spLocks noChangeShapeType="1"/>
            </p:cNvSpPr>
            <p:nvPr/>
          </p:nvSpPr>
          <p:spPr bwMode="auto">
            <a:xfrm flipH="1" flipV="1">
              <a:off x="1680" y="2736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15" name="Line 1051"/>
            <p:cNvSpPr>
              <a:spLocks noChangeShapeType="1"/>
            </p:cNvSpPr>
            <p:nvPr/>
          </p:nvSpPr>
          <p:spPr bwMode="auto">
            <a:xfrm flipH="1" flipV="1">
              <a:off x="2016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16" name="Line 1052"/>
            <p:cNvSpPr>
              <a:spLocks noChangeShapeType="1"/>
            </p:cNvSpPr>
            <p:nvPr/>
          </p:nvSpPr>
          <p:spPr bwMode="auto">
            <a:xfrm flipH="1" flipV="1">
              <a:off x="2112" y="2832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17" name="Line 1053"/>
            <p:cNvSpPr>
              <a:spLocks noChangeShapeType="1"/>
            </p:cNvSpPr>
            <p:nvPr/>
          </p:nvSpPr>
          <p:spPr bwMode="auto">
            <a:xfrm flipH="1" flipV="1">
              <a:off x="2304" y="2736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18" name="Line 1054"/>
            <p:cNvSpPr>
              <a:spLocks noChangeShapeType="1"/>
            </p:cNvSpPr>
            <p:nvPr/>
          </p:nvSpPr>
          <p:spPr bwMode="auto">
            <a:xfrm>
              <a:off x="1536" y="3504"/>
              <a:ext cx="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19" name="Line 1055"/>
            <p:cNvSpPr>
              <a:spLocks noChangeShapeType="1"/>
            </p:cNvSpPr>
            <p:nvPr/>
          </p:nvSpPr>
          <p:spPr bwMode="auto">
            <a:xfrm>
              <a:off x="2112" y="3504"/>
              <a:ext cx="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20" name="Line 1056"/>
            <p:cNvSpPr>
              <a:spLocks noChangeShapeType="1"/>
            </p:cNvSpPr>
            <p:nvPr/>
          </p:nvSpPr>
          <p:spPr bwMode="auto">
            <a:xfrm>
              <a:off x="2688" y="3504"/>
              <a:ext cx="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21" name="Line 1057"/>
            <p:cNvSpPr>
              <a:spLocks noChangeShapeType="1"/>
            </p:cNvSpPr>
            <p:nvPr/>
          </p:nvSpPr>
          <p:spPr bwMode="auto">
            <a:xfrm>
              <a:off x="2736" y="30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22" name="Line 1058"/>
            <p:cNvSpPr>
              <a:spLocks noChangeShapeType="1"/>
            </p:cNvSpPr>
            <p:nvPr/>
          </p:nvSpPr>
          <p:spPr bwMode="auto">
            <a:xfrm flipH="1" flipV="1">
              <a:off x="2448" y="2544"/>
              <a:ext cx="2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23" name="Line 1059"/>
            <p:cNvSpPr>
              <a:spLocks noChangeShapeType="1"/>
            </p:cNvSpPr>
            <p:nvPr/>
          </p:nvSpPr>
          <p:spPr bwMode="auto">
            <a:xfrm flipH="1" flipV="1">
              <a:off x="2448" y="2448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24" name="Text Box 1060"/>
            <p:cNvSpPr txBox="1">
              <a:spLocks noChangeArrowheads="1"/>
            </p:cNvSpPr>
            <p:nvPr/>
          </p:nvSpPr>
          <p:spPr bwMode="auto">
            <a:xfrm>
              <a:off x="2784" y="32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63525" name="Line 1061"/>
            <p:cNvSpPr>
              <a:spLocks noChangeShapeType="1"/>
            </p:cNvSpPr>
            <p:nvPr/>
          </p:nvSpPr>
          <p:spPr bwMode="auto">
            <a:xfrm>
              <a:off x="2352" y="3504"/>
              <a:ext cx="0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26" name="Line 1062"/>
            <p:cNvSpPr>
              <a:spLocks noChangeShapeType="1"/>
            </p:cNvSpPr>
            <p:nvPr/>
          </p:nvSpPr>
          <p:spPr bwMode="auto">
            <a:xfrm>
              <a:off x="1344" y="3504"/>
              <a:ext cx="0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27" name="Line 1063"/>
            <p:cNvSpPr>
              <a:spLocks noChangeShapeType="1"/>
            </p:cNvSpPr>
            <p:nvPr/>
          </p:nvSpPr>
          <p:spPr bwMode="auto">
            <a:xfrm>
              <a:off x="2880" y="3504"/>
              <a:ext cx="0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28" name="Line 1064"/>
            <p:cNvSpPr>
              <a:spLocks noChangeShapeType="1"/>
            </p:cNvSpPr>
            <p:nvPr/>
          </p:nvSpPr>
          <p:spPr bwMode="auto">
            <a:xfrm>
              <a:off x="1344" y="3792"/>
              <a:ext cx="15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29" name="Line 1065"/>
            <p:cNvSpPr>
              <a:spLocks noChangeShapeType="1"/>
            </p:cNvSpPr>
            <p:nvPr/>
          </p:nvSpPr>
          <p:spPr bwMode="auto">
            <a:xfrm>
              <a:off x="1536" y="3648"/>
              <a:ext cx="57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530" name="Line 1066"/>
            <p:cNvSpPr>
              <a:spLocks noChangeShapeType="1"/>
            </p:cNvSpPr>
            <p:nvPr/>
          </p:nvSpPr>
          <p:spPr bwMode="auto">
            <a:xfrm>
              <a:off x="2352" y="3648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C982-1850-8941-8003-D5BBC9CA5E1D}" type="slidenum">
              <a:rPr lang="en-US"/>
              <a:pPr/>
              <a:t>72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Multilayer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3 layer</a:t>
            </a:r>
          </a:p>
          <a:p>
            <a:pPr lvl="1"/>
            <a:r>
              <a:rPr lang="en-US"/>
              <a:t>Can run channel over cells</a:t>
            </a:r>
          </a:p>
          <a:p>
            <a:pPr lvl="1"/>
            <a:r>
              <a:rPr lang="en-US"/>
              <a:t>Put Terminals in center of cell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2057400" y="4572000"/>
            <a:ext cx="13716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2209800" y="5029200"/>
            <a:ext cx="228600" cy="228600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2590800" y="5029200"/>
            <a:ext cx="228600" cy="228600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3048000" y="5029200"/>
            <a:ext cx="228600" cy="228600"/>
          </a:xfrm>
          <a:prstGeom prst="rect">
            <a:avLst/>
          </a:prstGeom>
          <a:solidFill>
            <a:srgbClr val="FF0066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0" y="6477000"/>
            <a:ext cx="3962400" cy="381000"/>
          </a:xfrm>
          <a:noFill/>
        </p:spPr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Standard Cell Area</a:t>
            </a: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1676400" y="2133600"/>
            <a:ext cx="1066800" cy="1447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nand3</a:t>
            </a:r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914400" y="3810000"/>
            <a:ext cx="6096000" cy="1143000"/>
            <a:chOff x="720" y="2400"/>
            <a:chExt cx="3456" cy="720"/>
          </a:xfrm>
        </p:grpSpPr>
        <p:sp>
          <p:nvSpPr>
            <p:cNvPr id="45075" name="Line 9"/>
            <p:cNvSpPr>
              <a:spLocks noChangeShapeType="1"/>
            </p:cNvSpPr>
            <p:nvPr/>
          </p:nvSpPr>
          <p:spPr bwMode="auto">
            <a:xfrm>
              <a:off x="720" y="2544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6" name="Line 10"/>
            <p:cNvSpPr>
              <a:spLocks noChangeShapeType="1"/>
            </p:cNvSpPr>
            <p:nvPr/>
          </p:nvSpPr>
          <p:spPr bwMode="auto">
            <a:xfrm>
              <a:off x="720" y="2400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7" name="Line 11"/>
            <p:cNvSpPr>
              <a:spLocks noChangeShapeType="1"/>
            </p:cNvSpPr>
            <p:nvPr/>
          </p:nvSpPr>
          <p:spPr bwMode="auto">
            <a:xfrm>
              <a:off x="720" y="2688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8" name="Line 12"/>
            <p:cNvSpPr>
              <a:spLocks noChangeShapeType="1"/>
            </p:cNvSpPr>
            <p:nvPr/>
          </p:nvSpPr>
          <p:spPr bwMode="auto">
            <a:xfrm>
              <a:off x="720" y="2832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79" name="Line 13"/>
            <p:cNvSpPr>
              <a:spLocks noChangeShapeType="1"/>
            </p:cNvSpPr>
            <p:nvPr/>
          </p:nvSpPr>
          <p:spPr bwMode="auto">
            <a:xfrm>
              <a:off x="720" y="2976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080" name="Line 14"/>
            <p:cNvSpPr>
              <a:spLocks noChangeShapeType="1"/>
            </p:cNvSpPr>
            <p:nvPr/>
          </p:nvSpPr>
          <p:spPr bwMode="auto">
            <a:xfrm>
              <a:off x="720" y="3120"/>
              <a:ext cx="3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63" name="Line 16"/>
          <p:cNvSpPr>
            <a:spLocks noChangeShapeType="1"/>
          </p:cNvSpPr>
          <p:nvPr/>
        </p:nvSpPr>
        <p:spPr bwMode="auto">
          <a:xfrm>
            <a:off x="6934200" y="21336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Line 17"/>
          <p:cNvSpPr>
            <a:spLocks noChangeShapeType="1"/>
          </p:cNvSpPr>
          <p:nvPr/>
        </p:nvSpPr>
        <p:spPr bwMode="auto">
          <a:xfrm>
            <a:off x="7162800" y="3657600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Text Box 18"/>
          <p:cNvSpPr txBox="1">
            <a:spLocks noChangeArrowheads="1"/>
          </p:cNvSpPr>
          <p:nvPr/>
        </p:nvSpPr>
        <p:spPr bwMode="auto">
          <a:xfrm>
            <a:off x="7375525" y="2098675"/>
            <a:ext cx="1208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All cells</a:t>
            </a:r>
          </a:p>
          <a:p>
            <a:r>
              <a:rPr lang="en-US"/>
              <a:t>uniform</a:t>
            </a:r>
          </a:p>
          <a:p>
            <a:r>
              <a:rPr lang="en-US"/>
              <a:t>height</a:t>
            </a:r>
          </a:p>
        </p:txBody>
      </p:sp>
      <p:sp>
        <p:nvSpPr>
          <p:cNvPr id="45066" name="Text Box 19"/>
          <p:cNvSpPr txBox="1">
            <a:spLocks noChangeArrowheads="1"/>
          </p:cNvSpPr>
          <p:nvPr/>
        </p:nvSpPr>
        <p:spPr bwMode="auto">
          <a:xfrm>
            <a:off x="7375525" y="3698875"/>
            <a:ext cx="1555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Width of</a:t>
            </a:r>
          </a:p>
          <a:p>
            <a:r>
              <a:rPr lang="en-US"/>
              <a:t>channel</a:t>
            </a:r>
          </a:p>
          <a:p>
            <a:r>
              <a:rPr lang="en-US"/>
              <a:t>determined</a:t>
            </a:r>
          </a:p>
          <a:p>
            <a:r>
              <a:rPr lang="en-US"/>
              <a:t>by routing</a:t>
            </a:r>
          </a:p>
        </p:txBody>
      </p:sp>
      <p:pic>
        <p:nvPicPr>
          <p:cNvPr id="45069" name="Picture 25" descr="inv1xmin_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133600"/>
            <a:ext cx="7588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70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21336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72" name="Rectangle 15"/>
          <p:cNvSpPr>
            <a:spLocks noChangeArrowheads="1"/>
          </p:cNvSpPr>
          <p:nvPr/>
        </p:nvSpPr>
        <p:spPr bwMode="auto">
          <a:xfrm>
            <a:off x="1676400" y="2057400"/>
            <a:ext cx="1295400" cy="3124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" name="Picture 25" descr="inv1xmin_3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5029200"/>
            <a:ext cx="7588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21336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50292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6" descr="nand2_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5029200"/>
            <a:ext cx="126206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7467600" y="228600"/>
            <a:ext cx="1371600" cy="1066800"/>
            <a:chOff x="2057400" y="4572000"/>
            <a:chExt cx="1371600" cy="1066800"/>
          </a:xfrm>
        </p:grpSpPr>
        <p:sp>
          <p:nvSpPr>
            <p:cNvPr id="23" name="Rectangle 32"/>
            <p:cNvSpPr>
              <a:spLocks noChangeArrowheads="1"/>
            </p:cNvSpPr>
            <p:nvPr/>
          </p:nvSpPr>
          <p:spPr bwMode="auto">
            <a:xfrm>
              <a:off x="2057400" y="4572000"/>
              <a:ext cx="1371600" cy="1066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33"/>
            <p:cNvSpPr>
              <a:spLocks noChangeArrowheads="1"/>
            </p:cNvSpPr>
            <p:nvPr/>
          </p:nvSpPr>
          <p:spPr bwMode="auto">
            <a:xfrm>
              <a:off x="2209800" y="5029200"/>
              <a:ext cx="228600" cy="228600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2590800" y="5029200"/>
              <a:ext cx="228600" cy="228600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35"/>
            <p:cNvSpPr>
              <a:spLocks noChangeArrowheads="1"/>
            </p:cNvSpPr>
            <p:nvPr/>
          </p:nvSpPr>
          <p:spPr bwMode="auto">
            <a:xfrm>
              <a:off x="3048000" y="5029200"/>
              <a:ext cx="228600" cy="228600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EC84A-81C9-E547-B94F-CD1F8B119DA6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417C-C3A4-2945-87BB-D7035C442DE7}" type="slidenum">
              <a:rPr lang="en-US"/>
              <a:pPr/>
              <a:t>74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772400" cy="1143000"/>
          </a:xfrm>
        </p:spPr>
        <p:txBody>
          <a:bodyPr/>
          <a:lstStyle/>
          <a:p>
            <a:pPr algn="r"/>
            <a:r>
              <a:rPr lang="en-US"/>
              <a:t>Channel Over Cell</a:t>
            </a:r>
          </a:p>
        </p:txBody>
      </p:sp>
      <p:grpSp>
        <p:nvGrpSpPr>
          <p:cNvPr id="64567" name="Group 55"/>
          <p:cNvGrpSpPr>
            <a:grpSpLocks/>
          </p:cNvGrpSpPr>
          <p:nvPr/>
        </p:nvGrpSpPr>
        <p:grpSpPr bwMode="auto">
          <a:xfrm>
            <a:off x="533400" y="762000"/>
            <a:ext cx="2590800" cy="5791200"/>
            <a:chOff x="480" y="864"/>
            <a:chExt cx="1632" cy="3648"/>
          </a:xfrm>
        </p:grpSpPr>
        <p:sp>
          <p:nvSpPr>
            <p:cNvPr id="64540" name="Rectangle 28"/>
            <p:cNvSpPr>
              <a:spLocks noChangeArrowheads="1"/>
            </p:cNvSpPr>
            <p:nvPr/>
          </p:nvSpPr>
          <p:spPr bwMode="auto">
            <a:xfrm>
              <a:off x="528" y="3648"/>
              <a:ext cx="1584" cy="86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8" name="Rectangle 26"/>
            <p:cNvSpPr>
              <a:spLocks noChangeArrowheads="1"/>
            </p:cNvSpPr>
            <p:nvPr/>
          </p:nvSpPr>
          <p:spPr bwMode="auto">
            <a:xfrm>
              <a:off x="480" y="864"/>
              <a:ext cx="1584" cy="86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4516" name="Group 4"/>
            <p:cNvGrpSpPr>
              <a:grpSpLocks/>
            </p:cNvGrpSpPr>
            <p:nvPr/>
          </p:nvGrpSpPr>
          <p:grpSpPr bwMode="auto">
            <a:xfrm>
              <a:off x="576" y="1728"/>
              <a:ext cx="1440" cy="1920"/>
              <a:chOff x="3456" y="2112"/>
              <a:chExt cx="1440" cy="1920"/>
            </a:xfrm>
          </p:grpSpPr>
          <p:sp>
            <p:nvSpPr>
              <p:cNvPr id="64517" name="Line 5"/>
              <p:cNvSpPr>
                <a:spLocks noChangeShapeType="1"/>
              </p:cNvSpPr>
              <p:nvPr/>
            </p:nvSpPr>
            <p:spPr bwMode="auto">
              <a:xfrm>
                <a:off x="4656" y="2880"/>
                <a:ext cx="0" cy="1152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18" name="Line 6"/>
              <p:cNvSpPr>
                <a:spLocks noChangeShapeType="1"/>
              </p:cNvSpPr>
              <p:nvPr/>
            </p:nvSpPr>
            <p:spPr bwMode="auto">
              <a:xfrm>
                <a:off x="4176" y="3696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19" name="Line 7"/>
              <p:cNvSpPr>
                <a:spLocks noChangeShapeType="1"/>
              </p:cNvSpPr>
              <p:nvPr/>
            </p:nvSpPr>
            <p:spPr bwMode="auto">
              <a:xfrm>
                <a:off x="3936" y="3504"/>
                <a:ext cx="0" cy="52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0" name="Line 8"/>
              <p:cNvSpPr>
                <a:spLocks noChangeShapeType="1"/>
              </p:cNvSpPr>
              <p:nvPr/>
            </p:nvSpPr>
            <p:spPr bwMode="auto">
              <a:xfrm>
                <a:off x="3696" y="2688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1" name="Line 9"/>
              <p:cNvSpPr>
                <a:spLocks noChangeShapeType="1"/>
              </p:cNvSpPr>
              <p:nvPr/>
            </p:nvSpPr>
            <p:spPr bwMode="auto">
              <a:xfrm>
                <a:off x="3456" y="3312"/>
                <a:ext cx="0" cy="72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2" name="Line 10"/>
              <p:cNvSpPr>
                <a:spLocks noChangeShapeType="1"/>
              </p:cNvSpPr>
              <p:nvPr/>
            </p:nvSpPr>
            <p:spPr bwMode="auto">
              <a:xfrm>
                <a:off x="3456" y="3072"/>
                <a:ext cx="96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3" name="Line 11"/>
              <p:cNvSpPr>
                <a:spLocks noChangeShapeType="1"/>
              </p:cNvSpPr>
              <p:nvPr/>
            </p:nvSpPr>
            <p:spPr bwMode="auto">
              <a:xfrm>
                <a:off x="3456" y="3312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4" name="Line 12"/>
              <p:cNvSpPr>
                <a:spLocks noChangeShapeType="1"/>
              </p:cNvSpPr>
              <p:nvPr/>
            </p:nvSpPr>
            <p:spPr bwMode="auto">
              <a:xfrm>
                <a:off x="4176" y="3696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5" name="Line 13"/>
              <p:cNvSpPr>
                <a:spLocks noChangeShapeType="1"/>
              </p:cNvSpPr>
              <p:nvPr/>
            </p:nvSpPr>
            <p:spPr bwMode="auto">
              <a:xfrm>
                <a:off x="3696" y="2400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6" name="Line 14"/>
              <p:cNvSpPr>
                <a:spLocks noChangeShapeType="1"/>
              </p:cNvSpPr>
              <p:nvPr/>
            </p:nvSpPr>
            <p:spPr bwMode="auto">
              <a:xfrm>
                <a:off x="4416" y="288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7" name="Line 15"/>
              <p:cNvSpPr>
                <a:spLocks noChangeShapeType="1"/>
              </p:cNvSpPr>
              <p:nvPr/>
            </p:nvSpPr>
            <p:spPr bwMode="auto">
              <a:xfrm>
                <a:off x="3456" y="2112"/>
                <a:ext cx="0" cy="96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8" name="Line 16"/>
              <p:cNvSpPr>
                <a:spLocks noChangeShapeType="1"/>
              </p:cNvSpPr>
              <p:nvPr/>
            </p:nvSpPr>
            <p:spPr bwMode="auto">
              <a:xfrm>
                <a:off x="4416" y="3072"/>
                <a:ext cx="0" cy="96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9" name="Line 17"/>
              <p:cNvSpPr>
                <a:spLocks noChangeShapeType="1"/>
              </p:cNvSpPr>
              <p:nvPr/>
            </p:nvSpPr>
            <p:spPr bwMode="auto">
              <a:xfrm flipV="1">
                <a:off x="3936" y="2112"/>
                <a:ext cx="0" cy="120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30" name="Line 18"/>
              <p:cNvSpPr>
                <a:spLocks noChangeShapeType="1"/>
              </p:cNvSpPr>
              <p:nvPr/>
            </p:nvSpPr>
            <p:spPr bwMode="auto">
              <a:xfrm>
                <a:off x="4896" y="3696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31" name="Line 19"/>
              <p:cNvSpPr>
                <a:spLocks noChangeShapeType="1"/>
              </p:cNvSpPr>
              <p:nvPr/>
            </p:nvSpPr>
            <p:spPr bwMode="auto">
              <a:xfrm flipV="1">
                <a:off x="3696" y="2112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32" name="Line 20"/>
              <p:cNvSpPr>
                <a:spLocks noChangeShapeType="1"/>
              </p:cNvSpPr>
              <p:nvPr/>
            </p:nvSpPr>
            <p:spPr bwMode="auto">
              <a:xfrm>
                <a:off x="3936" y="3504"/>
                <a:ext cx="96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33" name="Line 21"/>
              <p:cNvSpPr>
                <a:spLocks noChangeShapeType="1"/>
              </p:cNvSpPr>
              <p:nvPr/>
            </p:nvSpPr>
            <p:spPr bwMode="auto">
              <a:xfrm>
                <a:off x="3696" y="2688"/>
                <a:ext cx="96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34" name="Line 22"/>
              <p:cNvSpPr>
                <a:spLocks noChangeShapeType="1"/>
              </p:cNvSpPr>
              <p:nvPr/>
            </p:nvSpPr>
            <p:spPr bwMode="auto">
              <a:xfrm flipV="1">
                <a:off x="4656" y="2112"/>
                <a:ext cx="0" cy="57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35" name="Line 23"/>
              <p:cNvSpPr>
                <a:spLocks noChangeShapeType="1"/>
              </p:cNvSpPr>
              <p:nvPr/>
            </p:nvSpPr>
            <p:spPr bwMode="auto">
              <a:xfrm flipV="1">
                <a:off x="4896" y="211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36" name="Line 24"/>
              <p:cNvSpPr>
                <a:spLocks noChangeShapeType="1"/>
              </p:cNvSpPr>
              <p:nvPr/>
            </p:nvSpPr>
            <p:spPr bwMode="auto">
              <a:xfrm flipV="1">
                <a:off x="4416" y="2112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37" name="Line 25"/>
              <p:cNvSpPr>
                <a:spLocks noChangeShapeType="1"/>
              </p:cNvSpPr>
              <p:nvPr/>
            </p:nvSpPr>
            <p:spPr bwMode="auto">
              <a:xfrm flipV="1">
                <a:off x="4176" y="2112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4542" name="Group 30"/>
          <p:cNvGrpSpPr>
            <a:grpSpLocks/>
          </p:cNvGrpSpPr>
          <p:nvPr/>
        </p:nvGrpSpPr>
        <p:grpSpPr bwMode="auto">
          <a:xfrm>
            <a:off x="5486400" y="2133600"/>
            <a:ext cx="2514600" cy="4191000"/>
            <a:chOff x="576" y="1488"/>
            <a:chExt cx="1584" cy="2640"/>
          </a:xfrm>
        </p:grpSpPr>
        <p:sp>
          <p:nvSpPr>
            <p:cNvPr id="64543" name="Rectangle 31"/>
            <p:cNvSpPr>
              <a:spLocks noChangeArrowheads="1"/>
            </p:cNvSpPr>
            <p:nvPr/>
          </p:nvSpPr>
          <p:spPr bwMode="auto">
            <a:xfrm>
              <a:off x="576" y="3264"/>
              <a:ext cx="1584" cy="86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4" name="Rectangle 32"/>
            <p:cNvSpPr>
              <a:spLocks noChangeArrowheads="1"/>
            </p:cNvSpPr>
            <p:nvPr/>
          </p:nvSpPr>
          <p:spPr bwMode="auto">
            <a:xfrm>
              <a:off x="576" y="1488"/>
              <a:ext cx="1584" cy="86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4545" name="Group 33"/>
            <p:cNvGrpSpPr>
              <a:grpSpLocks/>
            </p:cNvGrpSpPr>
            <p:nvPr/>
          </p:nvGrpSpPr>
          <p:grpSpPr bwMode="auto">
            <a:xfrm>
              <a:off x="624" y="1872"/>
              <a:ext cx="1440" cy="1920"/>
              <a:chOff x="3456" y="2112"/>
              <a:chExt cx="1440" cy="1920"/>
            </a:xfrm>
          </p:grpSpPr>
          <p:sp>
            <p:nvSpPr>
              <p:cNvPr id="64546" name="Line 34"/>
              <p:cNvSpPr>
                <a:spLocks noChangeShapeType="1"/>
              </p:cNvSpPr>
              <p:nvPr/>
            </p:nvSpPr>
            <p:spPr bwMode="auto">
              <a:xfrm>
                <a:off x="4656" y="2880"/>
                <a:ext cx="0" cy="1152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47" name="Line 35"/>
              <p:cNvSpPr>
                <a:spLocks noChangeShapeType="1"/>
              </p:cNvSpPr>
              <p:nvPr/>
            </p:nvSpPr>
            <p:spPr bwMode="auto">
              <a:xfrm>
                <a:off x="4176" y="3696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48" name="Line 36"/>
              <p:cNvSpPr>
                <a:spLocks noChangeShapeType="1"/>
              </p:cNvSpPr>
              <p:nvPr/>
            </p:nvSpPr>
            <p:spPr bwMode="auto">
              <a:xfrm>
                <a:off x="3936" y="3504"/>
                <a:ext cx="0" cy="52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49" name="Line 37"/>
              <p:cNvSpPr>
                <a:spLocks noChangeShapeType="1"/>
              </p:cNvSpPr>
              <p:nvPr/>
            </p:nvSpPr>
            <p:spPr bwMode="auto">
              <a:xfrm>
                <a:off x="3696" y="2688"/>
                <a:ext cx="0" cy="1344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0" name="Line 38"/>
              <p:cNvSpPr>
                <a:spLocks noChangeShapeType="1"/>
              </p:cNvSpPr>
              <p:nvPr/>
            </p:nvSpPr>
            <p:spPr bwMode="auto">
              <a:xfrm>
                <a:off x="3456" y="3312"/>
                <a:ext cx="0" cy="72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1" name="Line 39"/>
              <p:cNvSpPr>
                <a:spLocks noChangeShapeType="1"/>
              </p:cNvSpPr>
              <p:nvPr/>
            </p:nvSpPr>
            <p:spPr bwMode="auto">
              <a:xfrm>
                <a:off x="3456" y="3072"/>
                <a:ext cx="96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2" name="Line 40"/>
              <p:cNvSpPr>
                <a:spLocks noChangeShapeType="1"/>
              </p:cNvSpPr>
              <p:nvPr/>
            </p:nvSpPr>
            <p:spPr bwMode="auto">
              <a:xfrm>
                <a:off x="3456" y="3312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3" name="Line 41"/>
              <p:cNvSpPr>
                <a:spLocks noChangeShapeType="1"/>
              </p:cNvSpPr>
              <p:nvPr/>
            </p:nvSpPr>
            <p:spPr bwMode="auto">
              <a:xfrm>
                <a:off x="4176" y="3696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4" name="Line 42"/>
              <p:cNvSpPr>
                <a:spLocks noChangeShapeType="1"/>
              </p:cNvSpPr>
              <p:nvPr/>
            </p:nvSpPr>
            <p:spPr bwMode="auto">
              <a:xfrm>
                <a:off x="3696" y="2400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5" name="Line 43"/>
              <p:cNvSpPr>
                <a:spLocks noChangeShapeType="1"/>
              </p:cNvSpPr>
              <p:nvPr/>
            </p:nvSpPr>
            <p:spPr bwMode="auto">
              <a:xfrm>
                <a:off x="4416" y="2880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6" name="Line 44"/>
              <p:cNvSpPr>
                <a:spLocks noChangeShapeType="1"/>
              </p:cNvSpPr>
              <p:nvPr/>
            </p:nvSpPr>
            <p:spPr bwMode="auto">
              <a:xfrm>
                <a:off x="3456" y="2112"/>
                <a:ext cx="0" cy="96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7" name="Line 45"/>
              <p:cNvSpPr>
                <a:spLocks noChangeShapeType="1"/>
              </p:cNvSpPr>
              <p:nvPr/>
            </p:nvSpPr>
            <p:spPr bwMode="auto">
              <a:xfrm>
                <a:off x="4416" y="3072"/>
                <a:ext cx="0" cy="96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8" name="Line 46"/>
              <p:cNvSpPr>
                <a:spLocks noChangeShapeType="1"/>
              </p:cNvSpPr>
              <p:nvPr/>
            </p:nvSpPr>
            <p:spPr bwMode="auto">
              <a:xfrm flipV="1">
                <a:off x="3936" y="2112"/>
                <a:ext cx="0" cy="1200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9" name="Line 47"/>
              <p:cNvSpPr>
                <a:spLocks noChangeShapeType="1"/>
              </p:cNvSpPr>
              <p:nvPr/>
            </p:nvSpPr>
            <p:spPr bwMode="auto">
              <a:xfrm>
                <a:off x="4896" y="3696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60" name="Line 48"/>
              <p:cNvSpPr>
                <a:spLocks noChangeShapeType="1"/>
              </p:cNvSpPr>
              <p:nvPr/>
            </p:nvSpPr>
            <p:spPr bwMode="auto">
              <a:xfrm flipV="1">
                <a:off x="3696" y="2112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61" name="Line 49"/>
              <p:cNvSpPr>
                <a:spLocks noChangeShapeType="1"/>
              </p:cNvSpPr>
              <p:nvPr/>
            </p:nvSpPr>
            <p:spPr bwMode="auto">
              <a:xfrm>
                <a:off x="3936" y="3504"/>
                <a:ext cx="96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62" name="Line 50"/>
              <p:cNvSpPr>
                <a:spLocks noChangeShapeType="1"/>
              </p:cNvSpPr>
              <p:nvPr/>
            </p:nvSpPr>
            <p:spPr bwMode="auto">
              <a:xfrm>
                <a:off x="3696" y="2688"/>
                <a:ext cx="960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63" name="Line 51"/>
              <p:cNvSpPr>
                <a:spLocks noChangeShapeType="1"/>
              </p:cNvSpPr>
              <p:nvPr/>
            </p:nvSpPr>
            <p:spPr bwMode="auto">
              <a:xfrm flipV="1">
                <a:off x="4656" y="2112"/>
                <a:ext cx="0" cy="576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64" name="Line 52"/>
              <p:cNvSpPr>
                <a:spLocks noChangeShapeType="1"/>
              </p:cNvSpPr>
              <p:nvPr/>
            </p:nvSpPr>
            <p:spPr bwMode="auto">
              <a:xfrm flipV="1">
                <a:off x="4896" y="2112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65" name="Line 53"/>
              <p:cNvSpPr>
                <a:spLocks noChangeShapeType="1"/>
              </p:cNvSpPr>
              <p:nvPr/>
            </p:nvSpPr>
            <p:spPr bwMode="auto">
              <a:xfrm flipV="1">
                <a:off x="4416" y="2112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66" name="Line 54"/>
              <p:cNvSpPr>
                <a:spLocks noChangeShapeType="1"/>
              </p:cNvSpPr>
              <p:nvPr/>
            </p:nvSpPr>
            <p:spPr bwMode="auto">
              <a:xfrm flipV="1">
                <a:off x="4176" y="2112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24B2-9852-2D4A-9B40-3C004664A83C}" type="slidenum">
              <a:rPr lang="en-US"/>
              <a:pPr/>
              <a:t>75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Route Over Cells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channel width &lt; cell height</a:t>
            </a:r>
          </a:p>
          <a:p>
            <a:pPr lvl="1"/>
            <a:r>
              <a:rPr lang="en-US"/>
              <a:t>Routing completely on top of cells</a:t>
            </a:r>
          </a:p>
          <a:p>
            <a:r>
              <a:rPr lang="en-US"/>
              <a:t>If channel width &gt; cell height</a:t>
            </a:r>
          </a:p>
          <a:p>
            <a:pPr lvl="1"/>
            <a:r>
              <a:rPr lang="en-US"/>
              <a:t>Cell area completely hidden under routing channel</a:t>
            </a:r>
          </a:p>
          <a:p>
            <a:pPr lvl="1"/>
            <a:r>
              <a:rPr lang="en-US"/>
              <a:t>More typical case</a:t>
            </a:r>
          </a:p>
          <a:p>
            <a:pPr lvl="2"/>
            <a:r>
              <a:rPr lang="en-US"/>
              <a:t>Especially for large rows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2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A2ED-2C0E-634E-AE58-4AEBD3784484}" type="slidenum">
              <a:rPr lang="en-US"/>
              <a:pPr/>
              <a:t>76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Decompose Routing</a:t>
            </a:r>
          </a:p>
          <a:p>
            <a:r>
              <a:rPr lang="en-US"/>
              <a:t>Channel Routing</a:t>
            </a:r>
          </a:p>
          <a:p>
            <a:r>
              <a:rPr lang="en-US"/>
              <a:t>Left-Edge</a:t>
            </a:r>
          </a:p>
          <a:p>
            <a:r>
              <a:rPr lang="en-US"/>
              <a:t>Vertical Constraints</a:t>
            </a:r>
          </a:p>
          <a:p>
            <a:r>
              <a:rPr lang="en-US"/>
              <a:t>Exploiting Freedom</a:t>
            </a:r>
          </a:p>
          <a:p>
            <a:pPr lvl="1"/>
            <a:r>
              <a:rPr lang="en-US"/>
              <a:t>Dogleg, pin swapping</a:t>
            </a:r>
          </a:p>
          <a:p>
            <a:r>
              <a:rPr lang="en-US"/>
              <a:t>Routing over logic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00987-B3E9-DC44-B8C8-4DC0C4D4681A}" type="slidenum">
              <a:rPr lang="en-US"/>
              <a:pPr/>
              <a:t>77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848600" cy="4572000"/>
          </a:xfrm>
        </p:spPr>
        <p:txBody>
          <a:bodyPr/>
          <a:lstStyle/>
          <a:p>
            <a:r>
              <a:rPr lang="en-US"/>
              <a:t>Decompose Problem </a:t>
            </a:r>
          </a:p>
          <a:p>
            <a:pPr lvl="1"/>
            <a:r>
              <a:rPr lang="en-US"/>
              <a:t>Divide and conquer</a:t>
            </a:r>
          </a:p>
          <a:p>
            <a:r>
              <a:rPr lang="en-US"/>
              <a:t>Interrelation of components</a:t>
            </a:r>
          </a:p>
          <a:p>
            <a:r>
              <a:rPr lang="en-US"/>
              <a:t>Structure: special case can solve optimally</a:t>
            </a:r>
          </a:p>
          <a:p>
            <a:r>
              <a:rPr lang="en-US"/>
              <a:t>Technique: Greedy algorithm</a:t>
            </a:r>
          </a:p>
          <a:p>
            <a:r>
              <a:rPr lang="en-US"/>
              <a:t>Use greedy as starting point for more general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6B91-A01D-6943-B37B-29C711297825}" type="slidenum">
              <a:rPr lang="en-US"/>
              <a:pPr/>
              <a:t>78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Next week Spring Break</a:t>
            </a:r>
          </a:p>
          <a:p>
            <a:r>
              <a:rPr lang="en-US" dirty="0" smtClean="0"/>
              <a:t>Reading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 smtClean="0"/>
              <a:t>Monday after break</a:t>
            </a:r>
            <a:r>
              <a:rPr lang="en-US" dirty="0" smtClean="0"/>
              <a:t> online</a:t>
            </a:r>
          </a:p>
          <a:p>
            <a:r>
              <a:rPr lang="en-US" dirty="0" smtClean="0"/>
              <a:t>Andre out week after break</a:t>
            </a:r>
          </a:p>
          <a:p>
            <a:pPr lvl="1"/>
            <a:r>
              <a:rPr lang="en-US" dirty="0" smtClean="0"/>
              <a:t>Monday: Guest lecture</a:t>
            </a:r>
          </a:p>
          <a:p>
            <a:pPr lvl="1"/>
            <a:r>
              <a:rPr lang="en-US" dirty="0" smtClean="0"/>
              <a:t>Wednesday: No class (no </a:t>
            </a:r>
            <a:r>
              <a:rPr lang="en-US" smtClean="0"/>
              <a:t>midterm)</a:t>
            </a:r>
          </a:p>
          <a:p>
            <a:r>
              <a:rPr lang="en-US" dirty="0" smtClean="0"/>
              <a:t>Assign 7, 8 on routing out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CE3B-39F6-7D43-9F9F-175ACCF055D5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Gate Array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32766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other paths could the red wire take?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" name="Group 80"/>
          <p:cNvGrpSpPr>
            <a:grpSpLocks/>
          </p:cNvGrpSpPr>
          <p:nvPr/>
        </p:nvGrpSpPr>
        <p:grpSpPr bwMode="auto">
          <a:xfrm>
            <a:off x="3962400" y="1447800"/>
            <a:ext cx="4876800" cy="4876800"/>
            <a:chOff x="1344" y="960"/>
            <a:chExt cx="3072" cy="3072"/>
          </a:xfrm>
        </p:grpSpPr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1440" y="1008"/>
              <a:ext cx="2880" cy="3024"/>
              <a:chOff x="1248" y="1296"/>
              <a:chExt cx="2880" cy="3024"/>
            </a:xfrm>
          </p:grpSpPr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1248" y="1296"/>
                <a:ext cx="2880" cy="336"/>
                <a:chOff x="1248" y="1296"/>
                <a:chExt cx="2880" cy="336"/>
              </a:xfrm>
            </p:grpSpPr>
            <p:sp>
              <p:nvSpPr>
                <p:cNvPr id="8196" name="Rectangle 4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2" name="Rectangle 10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3" name="Rectangle 11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4" name="Rectangle 12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5" name="Rectangle 13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1248" y="1968"/>
                <a:ext cx="2880" cy="336"/>
                <a:chOff x="1248" y="1296"/>
                <a:chExt cx="2880" cy="336"/>
              </a:xfrm>
            </p:grpSpPr>
            <p:sp>
              <p:nvSpPr>
                <p:cNvPr id="8208" name="Rectangle 16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09" name="Rectangle 17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0" name="Rectangle 18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1" name="Rectangle 19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00FF00"/>
                      </a:solidFill>
                      <a:latin typeface="+mn-lt"/>
                    </a:rPr>
                    <a:t>T</a:t>
                  </a:r>
                  <a:endParaRPr lang="en-US" dirty="0">
                    <a:solidFill>
                      <a:srgbClr val="00FF00"/>
                    </a:solidFill>
                    <a:latin typeface="+mn-lt"/>
                  </a:endParaRPr>
                </a:p>
              </p:txBody>
            </p:sp>
            <p:sp>
              <p:nvSpPr>
                <p:cNvPr id="8212" name="Rectangle 20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1248" y="2640"/>
                <a:ext cx="2880" cy="336"/>
                <a:chOff x="1248" y="1296"/>
                <a:chExt cx="2880" cy="336"/>
              </a:xfrm>
            </p:grpSpPr>
            <p:sp>
              <p:nvSpPr>
                <p:cNvPr id="8214" name="Rectangle 22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5" name="Rectangle 23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6" name="Rectangle 24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7" name="Rectangle 25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18" name="Rectangle 26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27"/>
              <p:cNvGrpSpPr>
                <a:grpSpLocks/>
              </p:cNvGrpSpPr>
              <p:nvPr/>
            </p:nvGrpSpPr>
            <p:grpSpPr bwMode="auto">
              <a:xfrm>
                <a:off x="1248" y="3312"/>
                <a:ext cx="2880" cy="336"/>
                <a:chOff x="1248" y="1296"/>
                <a:chExt cx="2880" cy="336"/>
              </a:xfrm>
            </p:grpSpPr>
            <p:sp>
              <p:nvSpPr>
                <p:cNvPr id="8220" name="Rectangle 28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1" name="Rectangle 29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00FF00"/>
                      </a:solidFill>
                      <a:latin typeface="+mn-lt"/>
                    </a:rPr>
                    <a:t>S</a:t>
                  </a:r>
                  <a:endParaRPr lang="en-US" dirty="0">
                    <a:solidFill>
                      <a:srgbClr val="00FF00"/>
                    </a:solidFill>
                    <a:latin typeface="+mn-lt"/>
                  </a:endParaRPr>
                </a:p>
              </p:txBody>
            </p:sp>
            <p:sp>
              <p:nvSpPr>
                <p:cNvPr id="8222" name="Rectangle 30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3" name="Rectangle 31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4" name="Rectangle 32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1248" y="3984"/>
                <a:ext cx="2880" cy="336"/>
                <a:chOff x="1248" y="1296"/>
                <a:chExt cx="2880" cy="336"/>
              </a:xfrm>
            </p:grpSpPr>
            <p:sp>
              <p:nvSpPr>
                <p:cNvPr id="8226" name="Rectangle 34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7" name="Rectangle 35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8" name="Rectangle 36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29" name="Rectangle 37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30" name="Rectangle 38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1872" y="960"/>
              <a:ext cx="144" cy="3072"/>
              <a:chOff x="1872" y="960"/>
              <a:chExt cx="144" cy="3072"/>
            </a:xfrm>
          </p:grpSpPr>
          <p:sp>
            <p:nvSpPr>
              <p:cNvPr id="8232" name="Line 40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33" name="Line 41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34" name="Line 42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35" name="Line 43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2496" y="960"/>
              <a:ext cx="144" cy="3072"/>
              <a:chOff x="1872" y="960"/>
              <a:chExt cx="144" cy="3072"/>
            </a:xfrm>
          </p:grpSpPr>
          <p:sp>
            <p:nvSpPr>
              <p:cNvPr id="8238" name="Line 46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39" name="Line 4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0" name="Line 48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1" name="Line 49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50"/>
            <p:cNvGrpSpPr>
              <a:grpSpLocks/>
            </p:cNvGrpSpPr>
            <p:nvPr/>
          </p:nvGrpSpPr>
          <p:grpSpPr bwMode="auto">
            <a:xfrm>
              <a:off x="3120" y="960"/>
              <a:ext cx="144" cy="3072"/>
              <a:chOff x="1872" y="960"/>
              <a:chExt cx="144" cy="3072"/>
            </a:xfrm>
          </p:grpSpPr>
          <p:sp>
            <p:nvSpPr>
              <p:cNvPr id="8243" name="Line 51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4" name="Line 52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5" name="Line 53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6" name="Line 54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55"/>
            <p:cNvGrpSpPr>
              <a:grpSpLocks/>
            </p:cNvGrpSpPr>
            <p:nvPr/>
          </p:nvGrpSpPr>
          <p:grpSpPr bwMode="auto">
            <a:xfrm>
              <a:off x="3744" y="960"/>
              <a:ext cx="144" cy="3072"/>
              <a:chOff x="1872" y="960"/>
              <a:chExt cx="144" cy="3072"/>
            </a:xfrm>
          </p:grpSpPr>
          <p:sp>
            <p:nvSpPr>
              <p:cNvPr id="8248" name="Line 56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49" name="Line 5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0" name="Line 58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1" name="Line 59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60"/>
            <p:cNvGrpSpPr>
              <a:grpSpLocks/>
            </p:cNvGrpSpPr>
            <p:nvPr/>
          </p:nvGrpSpPr>
          <p:grpSpPr bwMode="auto">
            <a:xfrm rot="-5400000">
              <a:off x="2808" y="1992"/>
              <a:ext cx="144" cy="3072"/>
              <a:chOff x="1872" y="960"/>
              <a:chExt cx="144" cy="3072"/>
            </a:xfrm>
          </p:grpSpPr>
          <p:sp>
            <p:nvSpPr>
              <p:cNvPr id="8253" name="Line 61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4" name="Line 62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5" name="Line 63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6" name="Line 64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65"/>
            <p:cNvGrpSpPr>
              <a:grpSpLocks/>
            </p:cNvGrpSpPr>
            <p:nvPr/>
          </p:nvGrpSpPr>
          <p:grpSpPr bwMode="auto">
            <a:xfrm rot="-5400000">
              <a:off x="2808" y="1320"/>
              <a:ext cx="144" cy="3072"/>
              <a:chOff x="1872" y="960"/>
              <a:chExt cx="144" cy="3072"/>
            </a:xfrm>
          </p:grpSpPr>
          <p:sp>
            <p:nvSpPr>
              <p:cNvPr id="8258" name="Line 66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59" name="Line 6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0" name="Line 68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1" name="Line 69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70"/>
            <p:cNvGrpSpPr>
              <a:grpSpLocks/>
            </p:cNvGrpSpPr>
            <p:nvPr/>
          </p:nvGrpSpPr>
          <p:grpSpPr bwMode="auto">
            <a:xfrm rot="-5400000">
              <a:off x="2808" y="648"/>
              <a:ext cx="144" cy="3072"/>
              <a:chOff x="1872" y="960"/>
              <a:chExt cx="144" cy="3072"/>
            </a:xfrm>
          </p:grpSpPr>
          <p:sp>
            <p:nvSpPr>
              <p:cNvPr id="8263" name="Line 71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4" name="Line 72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5" name="Line 73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6" name="Line 74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75"/>
            <p:cNvGrpSpPr>
              <a:grpSpLocks/>
            </p:cNvGrpSpPr>
            <p:nvPr/>
          </p:nvGrpSpPr>
          <p:grpSpPr bwMode="auto">
            <a:xfrm rot="-5400000">
              <a:off x="2808" y="-24"/>
              <a:ext cx="144" cy="3072"/>
              <a:chOff x="1872" y="960"/>
              <a:chExt cx="144" cy="3072"/>
            </a:xfrm>
          </p:grpSpPr>
          <p:sp>
            <p:nvSpPr>
              <p:cNvPr id="8268" name="Line 76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69" name="Line 7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0" name="Line 78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71" name="Line 79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9" name="Freeform 78"/>
          <p:cNvSpPr/>
          <p:nvPr/>
        </p:nvSpPr>
        <p:spPr bwMode="auto">
          <a:xfrm>
            <a:off x="5721751" y="2807510"/>
            <a:ext cx="1427165" cy="2211140"/>
          </a:xfrm>
          <a:custGeom>
            <a:avLst/>
            <a:gdLst>
              <a:gd name="connsiteX0" fmla="*/ 0 w 1427165"/>
              <a:gd name="connsiteY0" fmla="*/ 2142035 h 2211140"/>
              <a:gd name="connsiteX1" fmla="*/ 235679 w 1427165"/>
              <a:gd name="connsiteY1" fmla="*/ 2011094 h 2211140"/>
              <a:gd name="connsiteX2" fmla="*/ 222585 w 1427165"/>
              <a:gd name="connsiteY2" fmla="*/ 1945624 h 2211140"/>
              <a:gd name="connsiteX3" fmla="*/ 877248 w 1427165"/>
              <a:gd name="connsiteY3" fmla="*/ 1605179 h 2211140"/>
              <a:gd name="connsiteX4" fmla="*/ 929621 w 1427165"/>
              <a:gd name="connsiteY4" fmla="*/ 1618273 h 2211140"/>
              <a:gd name="connsiteX5" fmla="*/ 1204579 w 1427165"/>
              <a:gd name="connsiteY5" fmla="*/ 1592085 h 2211140"/>
              <a:gd name="connsiteX6" fmla="*/ 1217673 w 1427165"/>
              <a:gd name="connsiteY6" fmla="*/ 1133794 h 2211140"/>
              <a:gd name="connsiteX7" fmla="*/ 1230766 w 1427165"/>
              <a:gd name="connsiteY7" fmla="*/ 1068324 h 2211140"/>
              <a:gd name="connsiteX8" fmla="*/ 1243859 w 1427165"/>
              <a:gd name="connsiteY8" fmla="*/ 937384 h 2211140"/>
              <a:gd name="connsiteX9" fmla="*/ 1230766 w 1427165"/>
              <a:gd name="connsiteY9" fmla="*/ 164836 h 2211140"/>
              <a:gd name="connsiteX10" fmla="*/ 1243859 w 1427165"/>
              <a:gd name="connsiteY10" fmla="*/ 33895 h 2211140"/>
              <a:gd name="connsiteX11" fmla="*/ 1427165 w 1427165"/>
              <a:gd name="connsiteY11" fmla="*/ 33895 h 2211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7165" h="2211140">
                <a:moveTo>
                  <a:pt x="0" y="2142035"/>
                </a:moveTo>
                <a:cubicBezTo>
                  <a:pt x="274975" y="2127562"/>
                  <a:pt x="264256" y="2211140"/>
                  <a:pt x="235679" y="2011094"/>
                </a:cubicBezTo>
                <a:cubicBezTo>
                  <a:pt x="232532" y="1989062"/>
                  <a:pt x="226950" y="1967447"/>
                  <a:pt x="222585" y="1945624"/>
                </a:cubicBezTo>
                <a:cubicBezTo>
                  <a:pt x="243327" y="1385576"/>
                  <a:pt x="118263" y="1576536"/>
                  <a:pt x="877248" y="1605179"/>
                </a:cubicBezTo>
                <a:cubicBezTo>
                  <a:pt x="895230" y="1605858"/>
                  <a:pt x="912163" y="1613908"/>
                  <a:pt x="929621" y="1618273"/>
                </a:cubicBezTo>
                <a:cubicBezTo>
                  <a:pt x="1021274" y="1609544"/>
                  <a:pt x="1157528" y="1671221"/>
                  <a:pt x="1204579" y="1592085"/>
                </a:cubicBezTo>
                <a:cubicBezTo>
                  <a:pt x="1282681" y="1460724"/>
                  <a:pt x="1210042" y="1286429"/>
                  <a:pt x="1217673" y="1133794"/>
                </a:cubicBezTo>
                <a:cubicBezTo>
                  <a:pt x="1218784" y="1111566"/>
                  <a:pt x="1227825" y="1090384"/>
                  <a:pt x="1230766" y="1068324"/>
                </a:cubicBezTo>
                <a:cubicBezTo>
                  <a:pt x="1236563" y="1024844"/>
                  <a:pt x="1239495" y="981031"/>
                  <a:pt x="1243859" y="937384"/>
                </a:cubicBezTo>
                <a:cubicBezTo>
                  <a:pt x="1239495" y="679868"/>
                  <a:pt x="1230766" y="422389"/>
                  <a:pt x="1230766" y="164836"/>
                </a:cubicBezTo>
                <a:cubicBezTo>
                  <a:pt x="1230766" y="120971"/>
                  <a:pt x="1207362" y="58228"/>
                  <a:pt x="1243859" y="33895"/>
                </a:cubicBezTo>
                <a:cubicBezTo>
                  <a:pt x="1294698" y="0"/>
                  <a:pt x="1366063" y="33895"/>
                  <a:pt x="1427165" y="33895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07B2F-8978-0D4E-9284-28D8D5A17C1D}" type="slidenum">
              <a:rPr lang="en-US"/>
              <a:pPr/>
              <a:t>9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/>
              <a:t>Gate Array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3505200" cy="4648200"/>
          </a:xfrm>
        </p:spPr>
        <p:txBody>
          <a:bodyPr/>
          <a:lstStyle/>
          <a:p>
            <a:r>
              <a:rPr lang="en-US" dirty="0"/>
              <a:t>Opportunities</a:t>
            </a:r>
          </a:p>
          <a:p>
            <a:pPr lvl="1"/>
            <a:r>
              <a:rPr lang="en-US" dirty="0"/>
              <a:t>Choice in paths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Exploit freedom </a:t>
            </a:r>
            <a:r>
              <a:rPr lang="en-US" dirty="0"/>
              <a:t>to: </a:t>
            </a:r>
          </a:p>
          <a:p>
            <a:pPr lvl="2"/>
            <a:r>
              <a:rPr lang="en-US" dirty="0"/>
              <a:t>Meet channel limits</a:t>
            </a:r>
          </a:p>
          <a:p>
            <a:pPr lvl="2"/>
            <a:r>
              <a:rPr lang="en-US" dirty="0"/>
              <a:t>Minimize channel width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62400" y="1447800"/>
            <a:ext cx="4876800" cy="4876800"/>
            <a:chOff x="1344" y="960"/>
            <a:chExt cx="3072" cy="307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0" y="1008"/>
              <a:ext cx="2880" cy="3024"/>
              <a:chOff x="1248" y="1296"/>
              <a:chExt cx="2880" cy="3024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1248" y="1296"/>
                <a:ext cx="2880" cy="336"/>
                <a:chOff x="1248" y="1296"/>
                <a:chExt cx="2880" cy="336"/>
              </a:xfrm>
            </p:grpSpPr>
            <p:sp>
              <p:nvSpPr>
                <p:cNvPr id="27655" name="Rectangle 7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6" name="Rectangle 8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7" name="Rectangle 9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8" name="Rectangle 10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59" name="Rectangle 11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2"/>
              <p:cNvGrpSpPr>
                <a:grpSpLocks/>
              </p:cNvGrpSpPr>
              <p:nvPr/>
            </p:nvGrpSpPr>
            <p:grpSpPr bwMode="auto">
              <a:xfrm>
                <a:off x="1248" y="1968"/>
                <a:ext cx="2880" cy="336"/>
                <a:chOff x="1248" y="1296"/>
                <a:chExt cx="2880" cy="336"/>
              </a:xfrm>
            </p:grpSpPr>
            <p:sp>
              <p:nvSpPr>
                <p:cNvPr id="27661" name="Rectangle 13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2" name="Rectangle 14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3" name="Rectangle 15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4" name="Rectangle 16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5" name="Rectangle 17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8"/>
              <p:cNvGrpSpPr>
                <a:grpSpLocks/>
              </p:cNvGrpSpPr>
              <p:nvPr/>
            </p:nvGrpSpPr>
            <p:grpSpPr bwMode="auto">
              <a:xfrm>
                <a:off x="1248" y="2640"/>
                <a:ext cx="2880" cy="336"/>
                <a:chOff x="1248" y="1296"/>
                <a:chExt cx="2880" cy="336"/>
              </a:xfrm>
            </p:grpSpPr>
            <p:sp>
              <p:nvSpPr>
                <p:cNvPr id="27667" name="Rectangle 19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69" name="Rectangle 21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0" name="Rectangle 22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1" name="Rectangle 23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24"/>
              <p:cNvGrpSpPr>
                <a:grpSpLocks/>
              </p:cNvGrpSpPr>
              <p:nvPr/>
            </p:nvGrpSpPr>
            <p:grpSpPr bwMode="auto">
              <a:xfrm>
                <a:off x="1248" y="3312"/>
                <a:ext cx="2880" cy="336"/>
                <a:chOff x="1248" y="1296"/>
                <a:chExt cx="2880" cy="336"/>
              </a:xfrm>
            </p:grpSpPr>
            <p:sp>
              <p:nvSpPr>
                <p:cNvPr id="276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4" name="Rectangle 26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5" name="Rectangle 27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6" name="Rectangle 28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77" name="Rectangle 29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" name="Group 30"/>
              <p:cNvGrpSpPr>
                <a:grpSpLocks/>
              </p:cNvGrpSpPr>
              <p:nvPr/>
            </p:nvGrpSpPr>
            <p:grpSpPr bwMode="auto">
              <a:xfrm>
                <a:off x="1248" y="3984"/>
                <a:ext cx="2880" cy="336"/>
                <a:chOff x="1248" y="1296"/>
                <a:chExt cx="2880" cy="336"/>
              </a:xfrm>
            </p:grpSpPr>
            <p:sp>
              <p:nvSpPr>
                <p:cNvPr id="27679" name="Rectangle 31"/>
                <p:cNvSpPr>
                  <a:spLocks noChangeArrowheads="1"/>
                </p:cNvSpPr>
                <p:nvPr/>
              </p:nvSpPr>
              <p:spPr bwMode="auto">
                <a:xfrm>
                  <a:off x="1248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0" name="Rectangle 32"/>
                <p:cNvSpPr>
                  <a:spLocks noChangeArrowheads="1"/>
                </p:cNvSpPr>
                <p:nvPr/>
              </p:nvSpPr>
              <p:spPr bwMode="auto">
                <a:xfrm>
                  <a:off x="1872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1" name="Rectangle 33"/>
                <p:cNvSpPr>
                  <a:spLocks noChangeArrowheads="1"/>
                </p:cNvSpPr>
                <p:nvPr/>
              </p:nvSpPr>
              <p:spPr bwMode="auto">
                <a:xfrm>
                  <a:off x="2496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120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744" y="1296"/>
                  <a:ext cx="384" cy="33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1872" y="960"/>
              <a:ext cx="144" cy="3072"/>
              <a:chOff x="1872" y="960"/>
              <a:chExt cx="144" cy="3072"/>
            </a:xfrm>
          </p:grpSpPr>
          <p:sp>
            <p:nvSpPr>
              <p:cNvPr id="27685" name="Line 3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86" name="Line 3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87" name="Line 3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88" name="Line 4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>
              <a:off x="2496" y="960"/>
              <a:ext cx="144" cy="3072"/>
              <a:chOff x="1872" y="960"/>
              <a:chExt cx="144" cy="3072"/>
            </a:xfrm>
          </p:grpSpPr>
          <p:sp>
            <p:nvSpPr>
              <p:cNvPr id="27690" name="Line 4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1" name="Line 4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2" name="Line 4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3" name="Line 4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46"/>
            <p:cNvGrpSpPr>
              <a:grpSpLocks/>
            </p:cNvGrpSpPr>
            <p:nvPr/>
          </p:nvGrpSpPr>
          <p:grpSpPr bwMode="auto">
            <a:xfrm>
              <a:off x="3120" y="960"/>
              <a:ext cx="144" cy="3072"/>
              <a:chOff x="1872" y="960"/>
              <a:chExt cx="144" cy="3072"/>
            </a:xfrm>
          </p:grpSpPr>
          <p:sp>
            <p:nvSpPr>
              <p:cNvPr id="27695" name="Line 4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6" name="Line 4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7" name="Line 4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8" name="Line 5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51"/>
            <p:cNvGrpSpPr>
              <a:grpSpLocks/>
            </p:cNvGrpSpPr>
            <p:nvPr/>
          </p:nvGrpSpPr>
          <p:grpSpPr bwMode="auto">
            <a:xfrm>
              <a:off x="3744" y="960"/>
              <a:ext cx="144" cy="3072"/>
              <a:chOff x="1872" y="960"/>
              <a:chExt cx="144" cy="3072"/>
            </a:xfrm>
          </p:grpSpPr>
          <p:sp>
            <p:nvSpPr>
              <p:cNvPr id="27700" name="Line 5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1" name="Line 5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2" name="Line 5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3" name="Line 5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56"/>
            <p:cNvGrpSpPr>
              <a:grpSpLocks/>
            </p:cNvGrpSpPr>
            <p:nvPr/>
          </p:nvGrpSpPr>
          <p:grpSpPr bwMode="auto">
            <a:xfrm rot="-5400000">
              <a:off x="2808" y="1992"/>
              <a:ext cx="144" cy="3072"/>
              <a:chOff x="1872" y="960"/>
              <a:chExt cx="144" cy="3072"/>
            </a:xfrm>
          </p:grpSpPr>
          <p:sp>
            <p:nvSpPr>
              <p:cNvPr id="27705" name="Line 5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6" name="Line 5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7" name="Line 5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8" name="Line 6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61"/>
            <p:cNvGrpSpPr>
              <a:grpSpLocks/>
            </p:cNvGrpSpPr>
            <p:nvPr/>
          </p:nvGrpSpPr>
          <p:grpSpPr bwMode="auto">
            <a:xfrm rot="-5400000">
              <a:off x="2808" y="1320"/>
              <a:ext cx="144" cy="3072"/>
              <a:chOff x="1872" y="960"/>
              <a:chExt cx="144" cy="3072"/>
            </a:xfrm>
          </p:grpSpPr>
          <p:sp>
            <p:nvSpPr>
              <p:cNvPr id="27710" name="Line 6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1" name="Line 6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2" name="Line 6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3" name="Line 6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66"/>
            <p:cNvGrpSpPr>
              <a:grpSpLocks/>
            </p:cNvGrpSpPr>
            <p:nvPr/>
          </p:nvGrpSpPr>
          <p:grpSpPr bwMode="auto">
            <a:xfrm rot="-5400000">
              <a:off x="2808" y="648"/>
              <a:ext cx="144" cy="3072"/>
              <a:chOff x="1872" y="960"/>
              <a:chExt cx="144" cy="3072"/>
            </a:xfrm>
          </p:grpSpPr>
          <p:sp>
            <p:nvSpPr>
              <p:cNvPr id="27715" name="Line 67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6" name="Line 6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7" name="Line 69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8" name="Line 70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71"/>
            <p:cNvGrpSpPr>
              <a:grpSpLocks/>
            </p:cNvGrpSpPr>
            <p:nvPr/>
          </p:nvGrpSpPr>
          <p:grpSpPr bwMode="auto">
            <a:xfrm rot="-5400000">
              <a:off x="2808" y="-24"/>
              <a:ext cx="144" cy="3072"/>
              <a:chOff x="1872" y="960"/>
              <a:chExt cx="144" cy="3072"/>
            </a:xfrm>
          </p:grpSpPr>
          <p:sp>
            <p:nvSpPr>
              <p:cNvPr id="27720" name="Line 72"/>
              <p:cNvSpPr>
                <a:spLocks noChangeShapeType="1"/>
              </p:cNvSpPr>
              <p:nvPr/>
            </p:nvSpPr>
            <p:spPr bwMode="auto">
              <a:xfrm>
                <a:off x="1872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1" name="Line 7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2" name="Line 74"/>
              <p:cNvSpPr>
                <a:spLocks noChangeShapeType="1"/>
              </p:cNvSpPr>
              <p:nvPr/>
            </p:nvSpPr>
            <p:spPr bwMode="auto">
              <a:xfrm>
                <a:off x="1968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3" name="Line 75"/>
              <p:cNvSpPr>
                <a:spLocks noChangeShapeType="1"/>
              </p:cNvSpPr>
              <p:nvPr/>
            </p:nvSpPr>
            <p:spPr bwMode="auto">
              <a:xfrm>
                <a:off x="2016" y="960"/>
                <a:ext cx="0" cy="30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735" name="Freeform 87"/>
          <p:cNvSpPr>
            <a:spLocks/>
          </p:cNvSpPr>
          <p:nvPr/>
        </p:nvSpPr>
        <p:spPr bwMode="auto">
          <a:xfrm>
            <a:off x="5686425" y="3128963"/>
            <a:ext cx="1800225" cy="1985962"/>
          </a:xfrm>
          <a:custGeom>
            <a:avLst/>
            <a:gdLst/>
            <a:ahLst/>
            <a:cxnLst>
              <a:cxn ang="0">
                <a:pos x="0" y="1224"/>
              </a:cxn>
              <a:cxn ang="0">
                <a:pos x="126" y="1251"/>
              </a:cxn>
              <a:cxn ang="0">
                <a:pos x="144" y="1215"/>
              </a:cxn>
              <a:cxn ang="0">
                <a:pos x="126" y="1143"/>
              </a:cxn>
              <a:cxn ang="0">
                <a:pos x="135" y="900"/>
              </a:cxn>
              <a:cxn ang="0">
                <a:pos x="198" y="873"/>
              </a:cxn>
              <a:cxn ang="0">
                <a:pos x="414" y="864"/>
              </a:cxn>
              <a:cxn ang="0">
                <a:pos x="792" y="855"/>
              </a:cxn>
              <a:cxn ang="0">
                <a:pos x="810" y="630"/>
              </a:cxn>
              <a:cxn ang="0">
                <a:pos x="819" y="162"/>
              </a:cxn>
              <a:cxn ang="0">
                <a:pos x="846" y="171"/>
              </a:cxn>
              <a:cxn ang="0">
                <a:pos x="882" y="180"/>
              </a:cxn>
              <a:cxn ang="0">
                <a:pos x="990" y="216"/>
              </a:cxn>
              <a:cxn ang="0">
                <a:pos x="1098" y="180"/>
              </a:cxn>
              <a:cxn ang="0">
                <a:pos x="1134" y="0"/>
              </a:cxn>
            </a:cxnLst>
            <a:rect l="0" t="0" r="r" b="b"/>
            <a:pathLst>
              <a:path w="1134" h="1251">
                <a:moveTo>
                  <a:pt x="0" y="1224"/>
                </a:moveTo>
                <a:cubicBezTo>
                  <a:pt x="41" y="1238"/>
                  <a:pt x="83" y="1244"/>
                  <a:pt x="126" y="1251"/>
                </a:cubicBezTo>
                <a:cubicBezTo>
                  <a:pt x="132" y="1239"/>
                  <a:pt x="144" y="1228"/>
                  <a:pt x="144" y="1215"/>
                </a:cubicBezTo>
                <a:cubicBezTo>
                  <a:pt x="144" y="1190"/>
                  <a:pt x="126" y="1143"/>
                  <a:pt x="126" y="1143"/>
                </a:cubicBezTo>
                <a:cubicBezTo>
                  <a:pt x="129" y="1062"/>
                  <a:pt x="124" y="980"/>
                  <a:pt x="135" y="900"/>
                </a:cubicBezTo>
                <a:cubicBezTo>
                  <a:pt x="137" y="885"/>
                  <a:pt x="192" y="873"/>
                  <a:pt x="198" y="873"/>
                </a:cubicBezTo>
                <a:cubicBezTo>
                  <a:pt x="270" y="868"/>
                  <a:pt x="342" y="866"/>
                  <a:pt x="414" y="864"/>
                </a:cubicBezTo>
                <a:cubicBezTo>
                  <a:pt x="540" y="860"/>
                  <a:pt x="666" y="858"/>
                  <a:pt x="792" y="855"/>
                </a:cubicBezTo>
                <a:cubicBezTo>
                  <a:pt x="773" y="799"/>
                  <a:pt x="800" y="691"/>
                  <a:pt x="810" y="630"/>
                </a:cubicBezTo>
                <a:cubicBezTo>
                  <a:pt x="813" y="474"/>
                  <a:pt x="807" y="318"/>
                  <a:pt x="819" y="162"/>
                </a:cubicBezTo>
                <a:cubicBezTo>
                  <a:pt x="820" y="153"/>
                  <a:pt x="837" y="168"/>
                  <a:pt x="846" y="171"/>
                </a:cubicBezTo>
                <a:cubicBezTo>
                  <a:pt x="858" y="174"/>
                  <a:pt x="870" y="176"/>
                  <a:pt x="882" y="180"/>
                </a:cubicBezTo>
                <a:cubicBezTo>
                  <a:pt x="918" y="193"/>
                  <a:pt x="990" y="216"/>
                  <a:pt x="990" y="216"/>
                </a:cubicBezTo>
                <a:cubicBezTo>
                  <a:pt x="1037" y="208"/>
                  <a:pt x="1060" y="205"/>
                  <a:pt x="1098" y="180"/>
                </a:cubicBezTo>
                <a:cubicBezTo>
                  <a:pt x="1117" y="122"/>
                  <a:pt x="1134" y="62"/>
                  <a:pt x="1134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4" name="Freeform 96"/>
          <p:cNvSpPr>
            <a:spLocks/>
          </p:cNvSpPr>
          <p:nvPr/>
        </p:nvSpPr>
        <p:spPr bwMode="auto">
          <a:xfrm>
            <a:off x="5413375" y="2906713"/>
            <a:ext cx="2447925" cy="3282950"/>
          </a:xfrm>
          <a:custGeom>
            <a:avLst/>
            <a:gdLst/>
            <a:ahLst/>
            <a:cxnLst>
              <a:cxn ang="0">
                <a:pos x="9" y="1488"/>
              </a:cxn>
              <a:cxn ang="0">
                <a:pos x="339" y="1625"/>
              </a:cxn>
              <a:cxn ang="0">
                <a:pos x="348" y="1204"/>
              </a:cxn>
              <a:cxn ang="0">
                <a:pos x="366" y="958"/>
              </a:cxn>
              <a:cxn ang="0">
                <a:pos x="1289" y="967"/>
              </a:cxn>
              <a:cxn ang="0">
                <a:pos x="1491" y="939"/>
              </a:cxn>
              <a:cxn ang="0">
                <a:pos x="1527" y="592"/>
              </a:cxn>
              <a:cxn ang="0">
                <a:pos x="1518" y="71"/>
              </a:cxn>
              <a:cxn ang="0">
                <a:pos x="1500" y="7"/>
              </a:cxn>
              <a:cxn ang="0">
                <a:pos x="1436" y="7"/>
              </a:cxn>
            </a:cxnLst>
            <a:rect l="0" t="0" r="r" b="b"/>
            <a:pathLst>
              <a:path w="1542" h="2068">
                <a:moveTo>
                  <a:pt x="9" y="1488"/>
                </a:moveTo>
                <a:cubicBezTo>
                  <a:pt x="13" y="1543"/>
                  <a:pt x="0" y="2068"/>
                  <a:pt x="339" y="1625"/>
                </a:cubicBezTo>
                <a:cubicBezTo>
                  <a:pt x="424" y="1514"/>
                  <a:pt x="342" y="1344"/>
                  <a:pt x="348" y="1204"/>
                </a:cubicBezTo>
                <a:cubicBezTo>
                  <a:pt x="351" y="1122"/>
                  <a:pt x="360" y="1040"/>
                  <a:pt x="366" y="958"/>
                </a:cubicBezTo>
                <a:cubicBezTo>
                  <a:pt x="674" y="961"/>
                  <a:pt x="981" y="962"/>
                  <a:pt x="1289" y="967"/>
                </a:cubicBezTo>
                <a:cubicBezTo>
                  <a:pt x="1520" y="971"/>
                  <a:pt x="1542" y="1043"/>
                  <a:pt x="1491" y="939"/>
                </a:cubicBezTo>
                <a:cubicBezTo>
                  <a:pt x="1519" y="854"/>
                  <a:pt x="1520" y="685"/>
                  <a:pt x="1527" y="592"/>
                </a:cubicBezTo>
                <a:cubicBezTo>
                  <a:pt x="1524" y="418"/>
                  <a:pt x="1524" y="245"/>
                  <a:pt x="1518" y="71"/>
                </a:cubicBezTo>
                <a:cubicBezTo>
                  <a:pt x="1517" y="49"/>
                  <a:pt x="1521" y="15"/>
                  <a:pt x="1500" y="7"/>
                </a:cubicBezTo>
                <a:cubicBezTo>
                  <a:pt x="1480" y="0"/>
                  <a:pt x="1457" y="7"/>
                  <a:pt x="1436" y="7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5" name="Freeform 97"/>
          <p:cNvSpPr>
            <a:spLocks/>
          </p:cNvSpPr>
          <p:nvPr/>
        </p:nvSpPr>
        <p:spPr bwMode="auto">
          <a:xfrm>
            <a:off x="4910138" y="2379663"/>
            <a:ext cx="2509837" cy="2644775"/>
          </a:xfrm>
          <a:custGeom>
            <a:avLst/>
            <a:gdLst/>
            <a:ahLst/>
            <a:cxnLst>
              <a:cxn ang="0">
                <a:pos x="125" y="1646"/>
              </a:cxn>
              <a:cxn ang="0">
                <a:pos x="25" y="1637"/>
              </a:cxn>
              <a:cxn ang="0">
                <a:pos x="34" y="1491"/>
              </a:cxn>
              <a:cxn ang="0">
                <a:pos x="43" y="1290"/>
              </a:cxn>
              <a:cxn ang="0">
                <a:pos x="189" y="1262"/>
              </a:cxn>
              <a:cxn ang="0">
                <a:pos x="1232" y="1253"/>
              </a:cxn>
              <a:cxn ang="0">
                <a:pos x="1268" y="512"/>
              </a:cxn>
              <a:cxn ang="0">
                <a:pos x="1277" y="55"/>
              </a:cxn>
              <a:cxn ang="0">
                <a:pos x="1341" y="37"/>
              </a:cxn>
              <a:cxn ang="0">
                <a:pos x="1561" y="0"/>
              </a:cxn>
              <a:cxn ang="0">
                <a:pos x="1579" y="19"/>
              </a:cxn>
              <a:cxn ang="0">
                <a:pos x="1570" y="55"/>
              </a:cxn>
              <a:cxn ang="0">
                <a:pos x="1570" y="138"/>
              </a:cxn>
            </a:cxnLst>
            <a:rect l="0" t="0" r="r" b="b"/>
            <a:pathLst>
              <a:path w="1581" h="1666">
                <a:moveTo>
                  <a:pt x="125" y="1646"/>
                </a:moveTo>
                <a:cubicBezTo>
                  <a:pt x="92" y="1643"/>
                  <a:pt x="42" y="1666"/>
                  <a:pt x="25" y="1637"/>
                </a:cubicBezTo>
                <a:cubicBezTo>
                  <a:pt x="0" y="1595"/>
                  <a:pt x="31" y="1540"/>
                  <a:pt x="34" y="1491"/>
                </a:cubicBezTo>
                <a:cubicBezTo>
                  <a:pt x="37" y="1424"/>
                  <a:pt x="32" y="1356"/>
                  <a:pt x="43" y="1290"/>
                </a:cubicBezTo>
                <a:cubicBezTo>
                  <a:pt x="46" y="1273"/>
                  <a:pt x="167" y="1262"/>
                  <a:pt x="189" y="1262"/>
                </a:cubicBezTo>
                <a:cubicBezTo>
                  <a:pt x="537" y="1256"/>
                  <a:pt x="884" y="1256"/>
                  <a:pt x="1232" y="1253"/>
                </a:cubicBezTo>
                <a:cubicBezTo>
                  <a:pt x="1241" y="1008"/>
                  <a:pt x="1221" y="753"/>
                  <a:pt x="1268" y="512"/>
                </a:cubicBezTo>
                <a:cubicBezTo>
                  <a:pt x="1271" y="360"/>
                  <a:pt x="1262" y="207"/>
                  <a:pt x="1277" y="55"/>
                </a:cubicBezTo>
                <a:cubicBezTo>
                  <a:pt x="1279" y="33"/>
                  <a:pt x="1319" y="42"/>
                  <a:pt x="1341" y="37"/>
                </a:cubicBezTo>
                <a:cubicBezTo>
                  <a:pt x="1412" y="19"/>
                  <a:pt x="1488" y="11"/>
                  <a:pt x="1561" y="0"/>
                </a:cubicBezTo>
                <a:cubicBezTo>
                  <a:pt x="1567" y="6"/>
                  <a:pt x="1578" y="10"/>
                  <a:pt x="1579" y="19"/>
                </a:cubicBezTo>
                <a:cubicBezTo>
                  <a:pt x="1581" y="31"/>
                  <a:pt x="1571" y="43"/>
                  <a:pt x="1570" y="55"/>
                </a:cubicBezTo>
                <a:cubicBezTo>
                  <a:pt x="1568" y="83"/>
                  <a:pt x="1570" y="110"/>
                  <a:pt x="1570" y="138"/>
                </a:cubicBezTo>
              </a:path>
            </a:pathLst>
          </a:custGeom>
          <a:noFill/>
          <a:ln w="28575" cmpd="sng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7" name="Freeform 99"/>
          <p:cNvSpPr>
            <a:spLocks/>
          </p:cNvSpPr>
          <p:nvPr/>
        </p:nvSpPr>
        <p:spPr bwMode="auto">
          <a:xfrm>
            <a:off x="4748213" y="2901950"/>
            <a:ext cx="2400300" cy="2249488"/>
          </a:xfrm>
          <a:custGeom>
            <a:avLst/>
            <a:gdLst/>
            <a:ahLst/>
            <a:cxnLst>
              <a:cxn ang="0">
                <a:pos x="218" y="1390"/>
              </a:cxn>
              <a:cxn ang="0">
                <a:pos x="81" y="1372"/>
              </a:cxn>
              <a:cxn ang="0">
                <a:pos x="90" y="1089"/>
              </a:cxn>
              <a:cxn ang="0">
                <a:pos x="986" y="1079"/>
              </a:cxn>
              <a:cxn ang="0">
                <a:pos x="1425" y="1061"/>
              </a:cxn>
              <a:cxn ang="0">
                <a:pos x="1434" y="732"/>
              </a:cxn>
              <a:cxn ang="0">
                <a:pos x="1443" y="10"/>
              </a:cxn>
              <a:cxn ang="0">
                <a:pos x="1471" y="1"/>
              </a:cxn>
            </a:cxnLst>
            <a:rect l="0" t="0" r="r" b="b"/>
            <a:pathLst>
              <a:path w="1512" h="1417">
                <a:moveTo>
                  <a:pt x="218" y="1390"/>
                </a:moveTo>
                <a:cubicBezTo>
                  <a:pt x="173" y="1383"/>
                  <a:pt x="92" y="1417"/>
                  <a:pt x="81" y="1372"/>
                </a:cubicBezTo>
                <a:cubicBezTo>
                  <a:pt x="58" y="1280"/>
                  <a:pt x="0" y="1118"/>
                  <a:pt x="90" y="1089"/>
                </a:cubicBezTo>
                <a:cubicBezTo>
                  <a:pt x="374" y="997"/>
                  <a:pt x="687" y="1082"/>
                  <a:pt x="986" y="1079"/>
                </a:cubicBezTo>
                <a:cubicBezTo>
                  <a:pt x="1132" y="1073"/>
                  <a:pt x="1309" y="1151"/>
                  <a:pt x="1425" y="1061"/>
                </a:cubicBezTo>
                <a:cubicBezTo>
                  <a:pt x="1512" y="994"/>
                  <a:pt x="1432" y="842"/>
                  <a:pt x="1434" y="732"/>
                </a:cubicBezTo>
                <a:cubicBezTo>
                  <a:pt x="1438" y="491"/>
                  <a:pt x="1431" y="250"/>
                  <a:pt x="1443" y="10"/>
                </a:cubicBezTo>
                <a:cubicBezTo>
                  <a:pt x="1443" y="0"/>
                  <a:pt x="1471" y="1"/>
                  <a:pt x="1471" y="1"/>
                </a:cubicBezTo>
              </a:path>
            </a:pathLst>
          </a:custGeom>
          <a:noFill/>
          <a:ln w="28575" cmpd="sng">
            <a:solidFill>
              <a:srgbClr val="00FF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8" name="Freeform 100"/>
          <p:cNvSpPr>
            <a:spLocks/>
          </p:cNvSpPr>
          <p:nvPr/>
        </p:nvSpPr>
        <p:spPr bwMode="auto">
          <a:xfrm>
            <a:off x="4792663" y="2792413"/>
            <a:ext cx="2305050" cy="1968500"/>
          </a:xfrm>
          <a:custGeom>
            <a:avLst/>
            <a:gdLst/>
            <a:ahLst/>
            <a:cxnLst>
              <a:cxn ang="0">
                <a:pos x="410" y="1240"/>
              </a:cxn>
              <a:cxn ang="0">
                <a:pos x="1370" y="1066"/>
              </a:cxn>
              <a:cxn ang="0">
                <a:pos x="1452" y="24"/>
              </a:cxn>
            </a:cxnLst>
            <a:rect l="0" t="0" r="r" b="b"/>
            <a:pathLst>
              <a:path w="1452" h="1240">
                <a:moveTo>
                  <a:pt x="410" y="1240"/>
                </a:moveTo>
                <a:cubicBezTo>
                  <a:pt x="556" y="794"/>
                  <a:pt x="0" y="1079"/>
                  <a:pt x="1370" y="1066"/>
                </a:cubicBezTo>
                <a:cubicBezTo>
                  <a:pt x="1379" y="0"/>
                  <a:pt x="1032" y="24"/>
                  <a:pt x="1452" y="24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9" name="Freeform 101"/>
          <p:cNvSpPr>
            <a:spLocks/>
          </p:cNvSpPr>
          <p:nvPr/>
        </p:nvSpPr>
        <p:spPr bwMode="auto">
          <a:xfrm>
            <a:off x="5703888" y="2663825"/>
            <a:ext cx="1365250" cy="2298700"/>
          </a:xfrm>
          <a:custGeom>
            <a:avLst/>
            <a:gdLst/>
            <a:ahLst/>
            <a:cxnLst>
              <a:cxn ang="0">
                <a:pos x="0" y="1440"/>
              </a:cxn>
              <a:cxn ang="0">
                <a:pos x="82" y="1421"/>
              </a:cxn>
              <a:cxn ang="0">
                <a:pos x="92" y="1010"/>
              </a:cxn>
              <a:cxn ang="0">
                <a:pos x="101" y="983"/>
              </a:cxn>
              <a:cxn ang="0">
                <a:pos x="567" y="992"/>
              </a:cxn>
              <a:cxn ang="0">
                <a:pos x="649" y="1019"/>
              </a:cxn>
              <a:cxn ang="0">
                <a:pos x="713" y="1010"/>
              </a:cxn>
              <a:cxn ang="0">
                <a:pos x="649" y="77"/>
              </a:cxn>
              <a:cxn ang="0">
                <a:pos x="860" y="41"/>
              </a:cxn>
            </a:cxnLst>
            <a:rect l="0" t="0" r="r" b="b"/>
            <a:pathLst>
              <a:path w="860" h="1448">
                <a:moveTo>
                  <a:pt x="0" y="1440"/>
                </a:moveTo>
                <a:cubicBezTo>
                  <a:pt x="27" y="1434"/>
                  <a:pt x="76" y="1448"/>
                  <a:pt x="82" y="1421"/>
                </a:cubicBezTo>
                <a:cubicBezTo>
                  <a:pt x="111" y="1287"/>
                  <a:pt x="86" y="1147"/>
                  <a:pt x="92" y="1010"/>
                </a:cubicBezTo>
                <a:cubicBezTo>
                  <a:pt x="92" y="1001"/>
                  <a:pt x="98" y="992"/>
                  <a:pt x="101" y="983"/>
                </a:cubicBezTo>
                <a:cubicBezTo>
                  <a:pt x="256" y="986"/>
                  <a:pt x="412" y="984"/>
                  <a:pt x="567" y="992"/>
                </a:cubicBezTo>
                <a:cubicBezTo>
                  <a:pt x="596" y="993"/>
                  <a:pt x="649" y="1019"/>
                  <a:pt x="649" y="1019"/>
                </a:cubicBezTo>
                <a:cubicBezTo>
                  <a:pt x="670" y="1016"/>
                  <a:pt x="711" y="1031"/>
                  <a:pt x="713" y="1010"/>
                </a:cubicBezTo>
                <a:cubicBezTo>
                  <a:pt x="744" y="607"/>
                  <a:pt x="728" y="401"/>
                  <a:pt x="649" y="77"/>
                </a:cubicBezTo>
                <a:cubicBezTo>
                  <a:pt x="675" y="0"/>
                  <a:pt x="803" y="41"/>
                  <a:pt x="860" y="41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53" name="Freeform 105"/>
          <p:cNvSpPr>
            <a:spLocks/>
          </p:cNvSpPr>
          <p:nvPr/>
        </p:nvSpPr>
        <p:spPr bwMode="auto">
          <a:xfrm>
            <a:off x="5486400" y="3149600"/>
            <a:ext cx="2220913" cy="2484438"/>
          </a:xfrm>
          <a:custGeom>
            <a:avLst/>
            <a:gdLst/>
            <a:ahLst/>
            <a:cxnLst>
              <a:cxn ang="0">
                <a:pos x="37" y="1335"/>
              </a:cxn>
              <a:cxn ang="0">
                <a:pos x="46" y="1490"/>
              </a:cxn>
              <a:cxn ang="0">
                <a:pos x="329" y="1481"/>
              </a:cxn>
              <a:cxn ang="0">
                <a:pos x="338" y="933"/>
              </a:cxn>
              <a:cxn ang="0">
                <a:pos x="366" y="923"/>
              </a:cxn>
              <a:cxn ang="0">
                <a:pos x="997" y="914"/>
              </a:cxn>
              <a:cxn ang="0">
                <a:pos x="1097" y="229"/>
              </a:cxn>
              <a:cxn ang="0">
                <a:pos x="1152" y="247"/>
              </a:cxn>
              <a:cxn ang="0">
                <a:pos x="1179" y="256"/>
              </a:cxn>
              <a:cxn ang="0">
                <a:pos x="1317" y="0"/>
              </a:cxn>
            </a:cxnLst>
            <a:rect l="0" t="0" r="r" b="b"/>
            <a:pathLst>
              <a:path w="1399" h="1565">
                <a:moveTo>
                  <a:pt x="37" y="1335"/>
                </a:moveTo>
                <a:cubicBezTo>
                  <a:pt x="40" y="1387"/>
                  <a:pt x="0" y="1467"/>
                  <a:pt x="46" y="1490"/>
                </a:cubicBezTo>
                <a:cubicBezTo>
                  <a:pt x="130" y="1532"/>
                  <a:pt x="285" y="1565"/>
                  <a:pt x="329" y="1481"/>
                </a:cubicBezTo>
                <a:cubicBezTo>
                  <a:pt x="414" y="1319"/>
                  <a:pt x="326" y="1115"/>
                  <a:pt x="338" y="933"/>
                </a:cubicBezTo>
                <a:cubicBezTo>
                  <a:pt x="339" y="923"/>
                  <a:pt x="356" y="923"/>
                  <a:pt x="366" y="923"/>
                </a:cubicBezTo>
                <a:cubicBezTo>
                  <a:pt x="576" y="917"/>
                  <a:pt x="787" y="917"/>
                  <a:pt x="997" y="914"/>
                </a:cubicBezTo>
                <a:cubicBezTo>
                  <a:pt x="989" y="378"/>
                  <a:pt x="770" y="189"/>
                  <a:pt x="1097" y="229"/>
                </a:cubicBezTo>
                <a:cubicBezTo>
                  <a:pt x="1115" y="235"/>
                  <a:pt x="1134" y="241"/>
                  <a:pt x="1152" y="247"/>
                </a:cubicBezTo>
                <a:cubicBezTo>
                  <a:pt x="1161" y="250"/>
                  <a:pt x="1179" y="256"/>
                  <a:pt x="1179" y="256"/>
                </a:cubicBezTo>
                <a:cubicBezTo>
                  <a:pt x="1399" y="242"/>
                  <a:pt x="1317" y="293"/>
                  <a:pt x="1317" y="0"/>
                </a:cubicBezTo>
              </a:path>
            </a:pathLst>
          </a:custGeom>
          <a:noFill/>
          <a:ln w="28575" cmpd="sng">
            <a:solidFill>
              <a:srgbClr val="FF0066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6819</TotalTime>
  <Words>3450</Words>
  <Application>Microsoft Macintosh PowerPoint</Application>
  <PresentationFormat>On-screen Show (4:3)</PresentationFormat>
  <Paragraphs>936</Paragraphs>
  <Slides>78</Slides>
  <Notes>75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79" baseType="lpstr">
      <vt:lpstr>Blank Presentation</vt:lpstr>
      <vt:lpstr>ESE535: Electronic Design Automation</vt:lpstr>
      <vt:lpstr>Today</vt:lpstr>
      <vt:lpstr>Routing Problem</vt:lpstr>
      <vt:lpstr>Routing Cases</vt:lpstr>
      <vt:lpstr>Gate Array</vt:lpstr>
      <vt:lpstr>Gate Array</vt:lpstr>
      <vt:lpstr>Gate Array</vt:lpstr>
      <vt:lpstr>Gate Array</vt:lpstr>
      <vt:lpstr>Gate Array</vt:lpstr>
      <vt:lpstr>Gate Array</vt:lpstr>
      <vt:lpstr>Semicustom Array</vt:lpstr>
      <vt:lpstr>Semicustom Array</vt:lpstr>
      <vt:lpstr>Row-based Standard Cell</vt:lpstr>
      <vt:lpstr>Standard Cell Gates</vt:lpstr>
      <vt:lpstr>Full Custom / Macroblock</vt:lpstr>
      <vt:lpstr>Routing Decomposed</vt:lpstr>
      <vt:lpstr>Phased Routing</vt:lpstr>
      <vt:lpstr>MacroblockChannel Route</vt:lpstr>
      <vt:lpstr>MacroblockChannel Route</vt:lpstr>
      <vt:lpstr>Not all Assemblies Sliceable</vt:lpstr>
      <vt:lpstr>Switchbox Routing</vt:lpstr>
      <vt:lpstr>Gate Array  Channel</vt:lpstr>
      <vt:lpstr>Gate Array  Channel</vt:lpstr>
      <vt:lpstr>Std.Cell  Channel Route</vt:lpstr>
      <vt:lpstr>Channel Routing</vt:lpstr>
      <vt:lpstr>Standard Cell Area</vt:lpstr>
      <vt:lpstr>Channel Abstraction</vt:lpstr>
      <vt:lpstr>Switchbox Route</vt:lpstr>
      <vt:lpstr>Channel Routing</vt:lpstr>
      <vt:lpstr>Trivial Channel Routing</vt:lpstr>
      <vt:lpstr>Trivial Channel Routing</vt:lpstr>
      <vt:lpstr>Sharing Tracks</vt:lpstr>
      <vt:lpstr>Not that Easy</vt:lpstr>
      <vt:lpstr>Not that Easy</vt:lpstr>
      <vt:lpstr>Not that Easy</vt:lpstr>
      <vt:lpstr>Not that Easy</vt:lpstr>
      <vt:lpstr>Vertical Constraints</vt:lpstr>
      <vt:lpstr>VCG Example</vt:lpstr>
      <vt:lpstr>Channel Routing Complexity</vt:lpstr>
      <vt:lpstr>No Vertical Constraints</vt:lpstr>
      <vt:lpstr>Left-Edge Algorithm</vt:lpstr>
      <vt:lpstr>Example: Left-Edge</vt:lpstr>
      <vt:lpstr>Example: Left-Edge</vt:lpstr>
      <vt:lpstr>Example: Left-Edge</vt:lpstr>
      <vt:lpstr>Example: Left-Edge</vt:lpstr>
      <vt:lpstr>Example: Left-Edge</vt:lpstr>
      <vt:lpstr>Example: Left-Edge</vt:lpstr>
      <vt:lpstr>Example: Left-Edge</vt:lpstr>
      <vt:lpstr>Constrained Left-Edge</vt:lpstr>
      <vt:lpstr>Example: Constrained Left-Edge</vt:lpstr>
      <vt:lpstr>Example: …</vt:lpstr>
      <vt:lpstr>Vertical Constraints</vt:lpstr>
      <vt:lpstr>Example: Left-Edge</vt:lpstr>
      <vt:lpstr>Example 2: …</vt:lpstr>
      <vt:lpstr>Example 2: …</vt:lpstr>
      <vt:lpstr>VCG Cycles</vt:lpstr>
      <vt:lpstr>VCG Cycles</vt:lpstr>
      <vt:lpstr>Dogleg Cycle Elimination</vt:lpstr>
      <vt:lpstr>Dogleg Cycle Elimination</vt:lpstr>
      <vt:lpstr>Dogleg Algorithm</vt:lpstr>
      <vt:lpstr>Dogleg Example (no cycle)</vt:lpstr>
      <vt:lpstr>No Dogleg</vt:lpstr>
      <vt:lpstr>With Dogleg</vt:lpstr>
      <vt:lpstr>Doglegs</vt:lpstr>
      <vt:lpstr>Channel Abstraction</vt:lpstr>
      <vt:lpstr>Doglegs</vt:lpstr>
      <vt:lpstr>Other Freedoms</vt:lpstr>
      <vt:lpstr>Exploit Freedom To</vt:lpstr>
      <vt:lpstr>Over The Cell</vt:lpstr>
      <vt:lpstr>Example: OTC</vt:lpstr>
      <vt:lpstr>Over The Cell</vt:lpstr>
      <vt:lpstr>Multilayer</vt:lpstr>
      <vt:lpstr>Standard Cell Area</vt:lpstr>
      <vt:lpstr>Channel Over Cell</vt:lpstr>
      <vt:lpstr>Route Over Cells</vt:lpstr>
      <vt:lpstr>Summary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57</cp:revision>
  <cp:lastPrinted>2013-02-20T15:20:48Z</cp:lastPrinted>
  <dcterms:created xsi:type="dcterms:W3CDTF">2015-03-03T14:54:59Z</dcterms:created>
  <dcterms:modified xsi:type="dcterms:W3CDTF">2015-03-04T13:26:27Z</dcterms:modified>
</cp:coreProperties>
</file>