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261" r:id="rId3"/>
    <p:sldId id="262" r:id="rId4"/>
    <p:sldId id="263" r:id="rId5"/>
    <p:sldId id="264" r:id="rId6"/>
    <p:sldId id="322" r:id="rId7"/>
    <p:sldId id="265" r:id="rId8"/>
    <p:sldId id="319" r:id="rId9"/>
    <p:sldId id="342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95" r:id="rId30"/>
    <p:sldId id="356" r:id="rId31"/>
    <p:sldId id="296" r:id="rId32"/>
    <p:sldId id="275" r:id="rId33"/>
    <p:sldId id="307" r:id="rId34"/>
    <p:sldId id="357" r:id="rId35"/>
    <p:sldId id="276" r:id="rId36"/>
    <p:sldId id="298" r:id="rId37"/>
    <p:sldId id="340" r:id="rId38"/>
    <p:sldId id="279" r:id="rId39"/>
    <p:sldId id="280" r:id="rId40"/>
    <p:sldId id="315" r:id="rId41"/>
    <p:sldId id="358" r:id="rId42"/>
    <p:sldId id="325" r:id="rId43"/>
    <p:sldId id="326" r:id="rId44"/>
    <p:sldId id="327" r:id="rId45"/>
    <p:sldId id="328" r:id="rId46"/>
    <p:sldId id="329" r:id="rId47"/>
    <p:sldId id="337" r:id="rId48"/>
    <p:sldId id="336" r:id="rId49"/>
    <p:sldId id="332" r:id="rId50"/>
    <p:sldId id="338" r:id="rId51"/>
    <p:sldId id="330" r:id="rId52"/>
    <p:sldId id="339" r:id="rId53"/>
    <p:sldId id="331" r:id="rId54"/>
    <p:sldId id="333" r:id="rId55"/>
    <p:sldId id="334" r:id="rId56"/>
    <p:sldId id="335" r:id="rId57"/>
    <p:sldId id="283" r:id="rId58"/>
    <p:sldId id="284" r:id="rId59"/>
    <p:sldId id="300" r:id="rId60"/>
    <p:sldId id="301" r:id="rId61"/>
    <p:sldId id="304" r:id="rId62"/>
    <p:sldId id="323" r:id="rId63"/>
    <p:sldId id="360" r:id="rId64"/>
    <p:sldId id="362" r:id="rId65"/>
    <p:sldId id="366" r:id="rId66"/>
    <p:sldId id="363" r:id="rId67"/>
    <p:sldId id="365" r:id="rId68"/>
    <p:sldId id="364" r:id="rId69"/>
    <p:sldId id="285" r:id="rId70"/>
    <p:sldId id="320" r:id="rId71"/>
    <p:sldId id="361" r:id="rId72"/>
    <p:sldId id="311" r:id="rId73"/>
    <p:sldId id="309" r:id="rId74"/>
    <p:sldId id="286" r:id="rId75"/>
    <p:sldId id="299" r:id="rId76"/>
    <p:sldId id="292" r:id="rId77"/>
    <p:sldId id="293" r:id="rId78"/>
    <p:sldId id="305" r:id="rId7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CC0099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65" autoAdjust="0"/>
    <p:restoredTop sz="94718" autoAdjust="0"/>
  </p:normalViewPr>
  <p:slideViewPr>
    <p:cSldViewPr>
      <p:cViewPr varScale="1">
        <p:scale>
          <a:sx n="115" d="100"/>
          <a:sy n="115" d="100"/>
        </p:scale>
        <p:origin x="-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0" rIns="96640" bIns="48320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0" rIns="96640" bIns="4832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77BEA9FF-56FC-104B-8E49-EB55E95303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0" rIns="96640" bIns="48320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0" tIns="48320" rIns="96640" bIns="4832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2CA3CC28-DBC4-4A4A-856D-C36A6242C1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22873-455B-E647-A4D0-17AC007C105F}" type="slidenum">
              <a:rPr lang="en-US"/>
              <a:pPr/>
              <a:t>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46706-3B0E-D44E-963C-2BD94D553A20}" type="slidenum">
              <a:rPr lang="en-US"/>
              <a:pPr/>
              <a:t>21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DF227-B583-8447-93B4-08A2E32F24B4}" type="slidenum">
              <a:rPr lang="en-US"/>
              <a:pPr/>
              <a:t>22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5B042-E188-9044-B65F-CD428CB9DD7D}" type="slidenum">
              <a:rPr lang="en-US"/>
              <a:pPr/>
              <a:t>23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D5F6A-3E35-D942-99E7-0C67FC3391D0}" type="slidenum">
              <a:rPr lang="en-US"/>
              <a:pPr/>
              <a:t>24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6A9FA-62BE-F44D-B749-F743DE70DE10}" type="slidenum">
              <a:rPr lang="en-US"/>
              <a:pPr/>
              <a:t>25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00E75-AF1A-AA49-8209-E30615A42E77}" type="slidenum">
              <a:rPr lang="en-US"/>
              <a:pPr/>
              <a:t>26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570D8-706A-5948-909B-A97C5F5535FF}" type="slidenum">
              <a:rPr lang="en-US"/>
              <a:pPr/>
              <a:t>27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96D7A-3095-B446-BCDB-1DE888D84B2C}" type="slidenum">
              <a:rPr lang="en-US"/>
              <a:pPr/>
              <a:t>28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37BDB-D750-B746-94D7-E2D659C5362C}" type="slidenum">
              <a:rPr lang="en-US"/>
              <a:pPr/>
              <a:t>29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37BDB-D750-B746-94D7-E2D659C5362C}" type="slidenum">
              <a:rPr lang="en-US"/>
              <a:pPr/>
              <a:t>30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77AD6-3DB5-6F4D-8A96-05023C199535}" type="slidenum">
              <a:rPr lang="en-US"/>
              <a:pPr/>
              <a:t>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D975F-456D-2A47-89A1-B3CA18EE6EF3}" type="slidenum">
              <a:rPr lang="en-US"/>
              <a:pPr/>
              <a:t>31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02799-0F17-674E-AB40-D96D29A5DCDE}" type="slidenum">
              <a:rPr lang="en-US"/>
              <a:pPr/>
              <a:t>32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97C2D-DBE0-D647-BFDE-E11467A75BDC}" type="slidenum">
              <a:rPr lang="en-US"/>
              <a:pPr/>
              <a:t>33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97C2D-DBE0-D647-BFDE-E11467A75BDC}" type="slidenum">
              <a:rPr lang="en-US"/>
              <a:pPr/>
              <a:t>34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4ADB8-9277-0B43-8B52-63D5A9B2DEB7}" type="slidenum">
              <a:rPr lang="en-US"/>
              <a:pPr/>
              <a:t>35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73212-8302-E746-BA41-18F93EA69B20}" type="slidenum">
              <a:rPr lang="en-US"/>
              <a:pPr/>
              <a:t>36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88225-CCDA-154F-857B-812720E40B0D}" type="slidenum">
              <a:rPr lang="en-US"/>
              <a:pPr/>
              <a:t>38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FA517-2195-A941-B8B9-A034D0DDF361}" type="slidenum">
              <a:rPr lang="en-US"/>
              <a:pPr/>
              <a:t>39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E4B9D-FC3A-7443-800C-0BE4781122FC}" type="slidenum">
              <a:rPr lang="en-US"/>
              <a:pPr/>
              <a:t>40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36B97-E9B2-D04A-B50B-A3230C7D79D4}" type="slidenum">
              <a:rPr lang="en-US"/>
              <a:pPr/>
              <a:t>57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BBFFF-9F67-944C-BEB0-83AD6D40E8AC}" type="slidenum">
              <a:rPr lang="en-US"/>
              <a:pPr/>
              <a:t>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577C9-12FF-204F-9451-12CDF67A5356}" type="slidenum">
              <a:rPr lang="en-US"/>
              <a:pPr/>
              <a:t>58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F12C9-0E86-5649-9139-AB882B49C158}" type="slidenum">
              <a:rPr lang="en-US"/>
              <a:pPr/>
              <a:t>59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3A5E3-B34B-1E42-BB37-D8FB201C1646}" type="slidenum">
              <a:rPr lang="en-US"/>
              <a:pPr/>
              <a:t>60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E4F81-4A4D-5343-8228-1FD11EE9638F}" type="slidenum">
              <a:rPr lang="en-US"/>
              <a:pPr/>
              <a:t>61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D1B32-F7D1-9D4B-B68C-8EFA992B63EF}" type="slidenum">
              <a:rPr lang="en-US"/>
              <a:pPr/>
              <a:t>62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8042A-9B81-904C-AB73-07C86F2BFE4D}" type="slidenum">
              <a:rPr lang="en-US"/>
              <a:pPr/>
              <a:t>63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8042A-9B81-904C-AB73-07C86F2BFE4D}" type="slidenum">
              <a:rPr lang="en-US"/>
              <a:pPr/>
              <a:t>64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5E7CA-0F31-D445-BF45-C86D41A4E15E}" type="slidenum">
              <a:rPr lang="en-US"/>
              <a:pPr/>
              <a:t>69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35513-13F2-AC4F-9A82-A589AF65A675}" type="slidenum">
              <a:rPr lang="en-US"/>
              <a:pPr/>
              <a:t>70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8042A-9B81-904C-AB73-07C86F2BFE4D}" type="slidenum">
              <a:rPr lang="en-US"/>
              <a:pPr/>
              <a:t>71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3481-E0DD-7D4A-8976-98DCC8C88F95}" type="slidenum">
              <a:rPr lang="en-US"/>
              <a:pPr/>
              <a:t>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B6E3B-D7AC-774D-80CC-6F6414380650}" type="slidenum">
              <a:rPr lang="en-US"/>
              <a:pPr/>
              <a:t>72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81B59-E3B3-2A40-91D4-5509DE935E98}" type="slidenum">
              <a:rPr lang="en-US"/>
              <a:pPr/>
              <a:t>73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6A520-2C75-094C-8CC0-C2842E40D7DA}" type="slidenum">
              <a:rPr lang="en-US"/>
              <a:pPr/>
              <a:t>74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77CAD-10D8-D245-B0BB-7189399A4D6D}" type="slidenum">
              <a:rPr lang="en-US"/>
              <a:pPr/>
              <a:t>75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C9B4E-E159-BA44-8D80-3223D8B698F5}" type="slidenum">
              <a:rPr lang="en-US"/>
              <a:pPr/>
              <a:t>76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F93DE-C747-4F41-8890-6BC2A02CDC6C}" type="slidenum">
              <a:rPr lang="en-US"/>
              <a:pPr/>
              <a:t>77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8CE0B-D944-DE42-93C7-6F0A7B5D8A95}" type="slidenum">
              <a:rPr lang="en-US"/>
              <a:pPr/>
              <a:t>78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48015-7DC9-D641-B278-62FB07E532B5}" type="slidenum">
              <a:rPr lang="en-US"/>
              <a:pPr/>
              <a:t>5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0D02E-BB1A-C445-BB9B-01977125F4D6}" type="slidenum">
              <a:rPr lang="en-US"/>
              <a:pPr/>
              <a:t>6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CA476-F97D-FD4C-8FBC-2DD128296ED6}" type="slidenum">
              <a:rPr lang="en-US"/>
              <a:pPr/>
              <a:t>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AD43B-25EC-3F4B-8D51-1CAD7AE1622E}" type="slidenum">
              <a:rPr lang="en-US"/>
              <a:pPr/>
              <a:t>8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535E8-65AE-654C-A533-417CC4842F8E}" type="slidenum">
              <a:rPr lang="en-US"/>
              <a:pPr/>
              <a:t>20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8D347E-6D47-A547-ADBC-653A8BE0B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CAACAC-A34A-CC4B-A2E3-2FAF37C802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6739C89-0613-584D-A35B-0899D1D99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414EF0-388E-3943-9061-B9F1D07D9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D8711E-F3C6-5B4B-BF72-A64918C5E1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212E97-23D2-A64D-B37D-1A04C4CB9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278535-ED0B-4540-B9F0-5573829C06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727272-7148-AB49-857F-8EA0C1D79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6C411C-5156-4F47-9437-39CA76D53E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639FC0-C532-2449-BAF5-D06A06325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0EB9A3-3454-E34A-8161-0A29845E32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9FF87F15-18FC-D641-BE11-2CE9539D9C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5BA1-DDBC-A14D-898C-F98A71F7B71D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/>
              <a:t>ESE535:</a:t>
            </a:r>
            <a:br>
              <a:rPr lang="en-US"/>
            </a:br>
            <a:r>
              <a:rPr lang="en-US"/>
              <a:t>Electronic Design Automation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/>
              <a:t>Day</a:t>
            </a:r>
            <a:r>
              <a:rPr lang="en-US" dirty="0" smtClean="0"/>
              <a:t> </a:t>
            </a:r>
            <a:r>
              <a:rPr lang="en-US" dirty="0" smtClean="0"/>
              <a:t>14:  March 16, 2015</a:t>
            </a:r>
          </a:p>
          <a:p>
            <a:r>
              <a:rPr lang="en-US" dirty="0"/>
              <a:t>Routing 2</a:t>
            </a:r>
          </a:p>
          <a:p>
            <a:r>
              <a:rPr lang="en-US" dirty="0"/>
              <a:t>(Pathfinder)</a:t>
            </a:r>
          </a:p>
        </p:txBody>
      </p:sp>
      <p:pic>
        <p:nvPicPr>
          <p:cNvPr id="2053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Animation</a:t>
            </a:r>
            <a:endParaRPr lang="en-US" dirty="0"/>
          </a:p>
        </p:txBody>
      </p:sp>
      <p:pic>
        <p:nvPicPr>
          <p:cNvPr id="6" name="Content Placeholder 5" descr="mesh_route_animate1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4001" r="-2400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1524000"/>
            <a:ext cx="22205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Not possible to</a:t>
            </a:r>
          </a:p>
          <a:p>
            <a:r>
              <a:rPr lang="en-US" dirty="0" smtClean="0">
                <a:latin typeface="+mn-lt"/>
              </a:rPr>
              <a:t>use minimum</a:t>
            </a:r>
          </a:p>
          <a:p>
            <a:r>
              <a:rPr lang="en-US" dirty="0" smtClean="0">
                <a:latin typeface="+mn-lt"/>
              </a:rPr>
              <a:t>Manhattan</a:t>
            </a:r>
          </a:p>
          <a:p>
            <a:r>
              <a:rPr lang="en-US" dirty="0" smtClean="0">
                <a:latin typeface="+mn-lt"/>
              </a:rPr>
              <a:t>distance route.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Why?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Animation</a:t>
            </a:r>
            <a:endParaRPr lang="en-US" dirty="0"/>
          </a:p>
        </p:txBody>
      </p:sp>
      <p:pic>
        <p:nvPicPr>
          <p:cNvPr id="6" name="Content Placeholder 5" descr="mesh_route_animate2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4001" r="-2400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Animation</a:t>
            </a:r>
            <a:endParaRPr lang="en-US" dirty="0"/>
          </a:p>
        </p:txBody>
      </p:sp>
      <p:pic>
        <p:nvPicPr>
          <p:cNvPr id="6" name="Content Placeholder 5" descr="mesh_route_animate3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4001" r="-2400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Animation</a:t>
            </a:r>
            <a:endParaRPr lang="en-US" dirty="0"/>
          </a:p>
        </p:txBody>
      </p:sp>
      <p:pic>
        <p:nvPicPr>
          <p:cNvPr id="6" name="Content Placeholder 5" descr="mesh_route_animate4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4001" r="-2400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Animation</a:t>
            </a:r>
            <a:endParaRPr lang="en-US" dirty="0"/>
          </a:p>
        </p:txBody>
      </p:sp>
      <p:pic>
        <p:nvPicPr>
          <p:cNvPr id="6" name="Content Placeholder 5" descr="mesh_route_animate5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4001" r="-2400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Animation</a:t>
            </a:r>
            <a:endParaRPr lang="en-US" dirty="0"/>
          </a:p>
        </p:txBody>
      </p:sp>
      <p:pic>
        <p:nvPicPr>
          <p:cNvPr id="6" name="Content Placeholder 5" descr="mesh_route_animate6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4001" r="-2400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Animation</a:t>
            </a:r>
            <a:endParaRPr lang="en-US" dirty="0"/>
          </a:p>
        </p:txBody>
      </p:sp>
      <p:pic>
        <p:nvPicPr>
          <p:cNvPr id="6" name="Content Placeholder 5" descr="mesh_route_animate7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4001" r="-2400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Animation</a:t>
            </a:r>
            <a:endParaRPr lang="en-US" dirty="0"/>
          </a:p>
        </p:txBody>
      </p:sp>
      <p:pic>
        <p:nvPicPr>
          <p:cNvPr id="6" name="Content Placeholder 5" descr="mesh_route_animate8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4001" r="-2400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Animation</a:t>
            </a:r>
            <a:endParaRPr lang="en-US" dirty="0"/>
          </a:p>
        </p:txBody>
      </p:sp>
      <p:pic>
        <p:nvPicPr>
          <p:cNvPr id="6" name="Content Placeholder 5" descr="mesh_route_animate9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4001" r="-2400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Animation</a:t>
            </a:r>
            <a:endParaRPr lang="en-US" dirty="0"/>
          </a:p>
        </p:txBody>
      </p:sp>
      <p:pic>
        <p:nvPicPr>
          <p:cNvPr id="6" name="Content Placeholder 5" descr="mesh_route_animate_noloop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4001" r="-2400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D383-923F-8646-8997-76DE235BE396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  <a:p>
            <a:pPr lvl="1"/>
            <a:r>
              <a:rPr lang="en-US" dirty="0"/>
              <a:t>Pathfinder</a:t>
            </a:r>
          </a:p>
          <a:p>
            <a:pPr lvl="2"/>
            <a:r>
              <a:rPr lang="en-US" dirty="0"/>
              <a:t>graph based</a:t>
            </a:r>
          </a:p>
          <a:p>
            <a:pPr lvl="2"/>
            <a:r>
              <a:rPr lang="en-US" dirty="0"/>
              <a:t>global routing</a:t>
            </a:r>
          </a:p>
          <a:p>
            <a:pPr lvl="2"/>
            <a:r>
              <a:rPr lang="en-US" dirty="0"/>
              <a:t>simultaneous global/detail</a:t>
            </a:r>
          </a:p>
          <a:p>
            <a:pPr lvl="1"/>
            <a:endParaRPr lang="en-US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264275" y="0"/>
            <a:ext cx="2879725" cy="6248400"/>
            <a:chOff x="4080" y="96"/>
            <a:chExt cx="1814" cy="3936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080" y="96"/>
              <a:ext cx="155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Arial" charset="0"/>
                  <a:ea typeface="Arial" charset="0"/>
                  <a:cs typeface="Arial" charset="0"/>
                </a:rPr>
                <a:t>Behavioral </a:t>
              </a:r>
            </a:p>
            <a:p>
              <a:pPr algn="ctr"/>
              <a:r>
                <a:rPr lang="en-US">
                  <a:latin typeface="Arial" charset="0"/>
                  <a:ea typeface="Arial" charset="0"/>
                  <a:cs typeface="Arial" charset="0"/>
                </a:rPr>
                <a:t>(C, MATLAB, …)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512" y="1056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RTL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224" y="2352"/>
              <a:ext cx="11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Gate </a:t>
              </a:r>
              <a:r>
                <a:rPr lang="en-US" dirty="0" err="1">
                  <a:latin typeface="Arial" charset="0"/>
                  <a:ea typeface="Arial" charset="0"/>
                  <a:cs typeface="Arial" charset="0"/>
                </a:rPr>
                <a:t>Netlist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416" y="3072"/>
              <a:ext cx="6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Layout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704" y="67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704" y="1344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704" y="268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704" y="336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416" y="3744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Masks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790" y="631"/>
              <a:ext cx="9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Arch. Select</a:t>
              </a:r>
            </a:p>
            <a:p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Schedule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799" y="1296"/>
              <a:ext cx="9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FSM assign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800" y="1536"/>
              <a:ext cx="109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Two-level, </a:t>
              </a:r>
            </a:p>
            <a:p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Multilevel opt.</a:t>
              </a:r>
            </a:p>
            <a:p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Covering</a:t>
              </a:r>
            </a:p>
            <a:p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Retiming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838" y="2599"/>
              <a:ext cx="8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Placement</a:t>
              </a:r>
            </a:p>
            <a:p>
              <a:r>
                <a:rPr lang="en-US" sz="20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Routing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34B5-4776-D147-9711-87F900240290}" type="slidenum">
              <a:rPr lang="en-US"/>
              <a:pPr/>
              <a:t>20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Easy?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a path is moderately easy</a:t>
            </a:r>
          </a:p>
          <a:p>
            <a:r>
              <a:rPr lang="en-US" dirty="0">
                <a:solidFill>
                  <a:srgbClr val="FF6600"/>
                </a:solidFill>
              </a:rPr>
              <a:t>What’s hard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Can </a:t>
            </a:r>
            <a:r>
              <a:rPr lang="en-US" dirty="0">
                <a:solidFill>
                  <a:srgbClr val="FF6600"/>
                </a:solidFill>
              </a:rPr>
              <a:t>I just iterate and pick paths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Does greedy selection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AD6E-A426-3548-B3DA-034DCE67F557}" type="slidenum">
              <a:rPr lang="en-US"/>
              <a:pPr/>
              <a:t>21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grpSp>
        <p:nvGrpSpPr>
          <p:cNvPr id="15392" name="Group 32"/>
          <p:cNvGrpSpPr>
            <a:grpSpLocks/>
          </p:cNvGrpSpPr>
          <p:nvPr/>
        </p:nvGrpSpPr>
        <p:grpSpPr bwMode="auto">
          <a:xfrm>
            <a:off x="2667000" y="2133600"/>
            <a:ext cx="2667000" cy="3124200"/>
            <a:chOff x="1680" y="1344"/>
            <a:chExt cx="1680" cy="1968"/>
          </a:xfrm>
        </p:grpSpPr>
        <p:sp>
          <p:nvSpPr>
            <p:cNvPr id="15363" name="Oval 3"/>
            <p:cNvSpPr>
              <a:spLocks noChangeArrowheads="1"/>
            </p:cNvSpPr>
            <p:nvPr/>
          </p:nvSpPr>
          <p:spPr bwMode="auto">
            <a:xfrm>
              <a:off x="1680" y="134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s1</a:t>
              </a:r>
              <a:endParaRPr lang="en-US"/>
            </a:p>
          </p:txBody>
        </p:sp>
        <p:sp>
          <p:nvSpPr>
            <p:cNvPr id="15364" name="Oval 4"/>
            <p:cNvSpPr>
              <a:spLocks noChangeArrowheads="1"/>
            </p:cNvSpPr>
            <p:nvPr/>
          </p:nvSpPr>
          <p:spPr bwMode="auto">
            <a:xfrm>
              <a:off x="3024" y="134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s3</a:t>
              </a:r>
              <a:endParaRPr lang="en-US"/>
            </a:p>
          </p:txBody>
        </p:sp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2352" y="134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s2</a:t>
              </a:r>
              <a:endParaRPr lang="en-US"/>
            </a:p>
          </p:txBody>
        </p: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1680" y="1968"/>
              <a:ext cx="1680" cy="288"/>
              <a:chOff x="1680" y="1968"/>
              <a:chExt cx="1680" cy="288"/>
            </a:xfrm>
          </p:grpSpPr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2400" y="1968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auto">
              <a:xfrm>
                <a:off x="1680" y="1968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9" name="Oval 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1824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H="1">
              <a:off x="1920" y="158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2544" y="158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H="1">
              <a:off x="2688" y="1632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3168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2400" y="302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d2</a:t>
              </a:r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1680" y="302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d1</a:t>
              </a:r>
              <a:endParaRPr lang="en-US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3072" y="302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d3</a:t>
              </a:r>
              <a:endParaRPr lang="en-US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1824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1920" y="2688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2544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>
              <a:off x="2640" y="2688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3216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383" name="Group 23"/>
            <p:cNvGrpSpPr>
              <a:grpSpLocks/>
            </p:cNvGrpSpPr>
            <p:nvPr/>
          </p:nvGrpSpPr>
          <p:grpSpPr bwMode="auto">
            <a:xfrm>
              <a:off x="1680" y="2496"/>
              <a:ext cx="1680" cy="288"/>
              <a:chOff x="1680" y="1968"/>
              <a:chExt cx="1680" cy="288"/>
            </a:xfrm>
          </p:grpSpPr>
          <p:sp>
            <p:nvSpPr>
              <p:cNvPr id="15384" name="Oval 24"/>
              <p:cNvSpPr>
                <a:spLocks noChangeArrowheads="1"/>
              </p:cNvSpPr>
              <p:nvPr/>
            </p:nvSpPr>
            <p:spPr bwMode="auto">
              <a:xfrm>
                <a:off x="2400" y="1968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5" name="Oval 25"/>
              <p:cNvSpPr>
                <a:spLocks noChangeArrowheads="1"/>
              </p:cNvSpPr>
              <p:nvPr/>
            </p:nvSpPr>
            <p:spPr bwMode="auto">
              <a:xfrm>
                <a:off x="1680" y="1968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6" name="Oval 26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182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>
              <a:off x="254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>
              <a:off x="3216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5867400" y="2360613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All links capacity 1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6384925" y="3668713"/>
            <a:ext cx="132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Arial" charset="0"/>
              </a:rPr>
              <a:t>s</a:t>
            </a:r>
            <a:r>
              <a:rPr lang="en-US" sz="3200" baseline="-25000">
                <a:latin typeface="Arial" charset="0"/>
              </a:rPr>
              <a:t>i</a:t>
            </a:r>
            <a:r>
              <a:rPr lang="en-US" sz="3200">
                <a:latin typeface="Arial" charset="0"/>
              </a:rPr>
              <a:t> </a:t>
            </a:r>
            <a:r>
              <a:rPr lang="en-US" sz="3200">
                <a:latin typeface="Arial" charset="0"/>
                <a:sym typeface="Symbol" charset="2"/>
              </a:rPr>
              <a:t></a:t>
            </a:r>
            <a:r>
              <a:rPr lang="en-US" sz="3200">
                <a:latin typeface="Arial" charset="0"/>
              </a:rPr>
              <a:t>d</a:t>
            </a:r>
            <a:r>
              <a:rPr lang="en-US" sz="3200" baseline="-25000">
                <a:latin typeface="Arial" charset="0"/>
              </a:rPr>
              <a:t>i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6593-028D-7E46-927D-78FDA79072FE}" type="slidenum">
              <a:rPr lang="en-US"/>
              <a:pPr/>
              <a:t>22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7772400" cy="1143000"/>
          </a:xfrm>
        </p:spPr>
        <p:txBody>
          <a:bodyPr/>
          <a:lstStyle/>
          <a:p>
            <a:r>
              <a:rPr lang="en-US"/>
              <a:t>Challenge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7772400" cy="4114800"/>
          </a:xfrm>
        </p:spPr>
        <p:txBody>
          <a:bodyPr/>
          <a:lstStyle/>
          <a:p>
            <a:r>
              <a:rPr lang="en-US" sz="2800" dirty="0"/>
              <a:t>Satisfy </a:t>
            </a:r>
            <a:r>
              <a:rPr lang="en-US" sz="2800" i="1" dirty="0"/>
              <a:t>all</a:t>
            </a:r>
            <a:r>
              <a:rPr lang="en-US" sz="2800" dirty="0"/>
              <a:t> routes simultaneously</a:t>
            </a:r>
          </a:p>
          <a:p>
            <a:r>
              <a:rPr lang="en-US" sz="2800" dirty="0"/>
              <a:t>Routes share potential resources</a:t>
            </a:r>
          </a:p>
          <a:p>
            <a:r>
              <a:rPr lang="en-US" sz="2800" dirty="0"/>
              <a:t>Greedy/iterative</a:t>
            </a:r>
          </a:p>
          <a:p>
            <a:pPr lvl="1"/>
            <a:r>
              <a:rPr lang="en-US" sz="2400" dirty="0"/>
              <a:t>not know who will need which resources</a:t>
            </a:r>
          </a:p>
          <a:p>
            <a:pPr lvl="2"/>
            <a:r>
              <a:rPr lang="en-US" sz="2000" dirty="0"/>
              <a:t>E.g. consider routing s3-&gt;d3 then s2-&gt;d2 then s1-&gt;d1</a:t>
            </a:r>
          </a:p>
          <a:p>
            <a:pPr lvl="1"/>
            <a:r>
              <a:rPr lang="en-US" sz="2400" i="1" dirty="0"/>
              <a:t>i.e.</a:t>
            </a:r>
            <a:r>
              <a:rPr lang="en-US" sz="2400" dirty="0"/>
              <a:t> resource/path choice looks arbitrary</a:t>
            </a:r>
          </a:p>
          <a:p>
            <a:pPr lvl="1"/>
            <a:r>
              <a:rPr lang="en-US" sz="2400" dirty="0"/>
              <a:t>…but earlier decisions limit flexibility for later</a:t>
            </a:r>
          </a:p>
          <a:p>
            <a:pPr lvl="2"/>
            <a:r>
              <a:rPr lang="en-US" dirty="0"/>
              <a:t>like scheduling</a:t>
            </a:r>
          </a:p>
          <a:p>
            <a:pPr lvl="1"/>
            <a:r>
              <a:rPr lang="en-US" sz="2400" dirty="0"/>
              <a:t>order </a:t>
            </a:r>
            <a:r>
              <a:rPr lang="en-US" sz="2400" dirty="0" smtClean="0"/>
              <a:t>effects </a:t>
            </a:r>
            <a:r>
              <a:rPr lang="en-US" sz="2400" dirty="0"/>
              <a:t>result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6172200" y="381000"/>
            <a:ext cx="2667000" cy="3124200"/>
            <a:chOff x="1680" y="1344"/>
            <a:chExt cx="1680" cy="1968"/>
          </a:xfrm>
        </p:grpSpPr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1680" y="134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s1</a:t>
              </a:r>
              <a:endParaRPr lang="en-US"/>
            </a:p>
          </p:txBody>
        </p:sp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3024" y="134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s3</a:t>
              </a:r>
              <a:endParaRPr lang="en-US"/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2352" y="134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s2</a:t>
              </a:r>
              <a:endParaRPr lang="en-US"/>
            </a:p>
          </p:txBody>
        </p:sp>
        <p:grpSp>
          <p:nvGrpSpPr>
            <p:cNvPr id="16392" name="Group 8"/>
            <p:cNvGrpSpPr>
              <a:grpSpLocks/>
            </p:cNvGrpSpPr>
            <p:nvPr/>
          </p:nvGrpSpPr>
          <p:grpSpPr bwMode="auto">
            <a:xfrm>
              <a:off x="1680" y="1968"/>
              <a:ext cx="1680" cy="288"/>
              <a:chOff x="1680" y="1968"/>
              <a:chExt cx="1680" cy="288"/>
            </a:xfrm>
          </p:grpSpPr>
          <p:sp>
            <p:nvSpPr>
              <p:cNvPr id="16393" name="Oval 9"/>
              <p:cNvSpPr>
                <a:spLocks noChangeArrowheads="1"/>
              </p:cNvSpPr>
              <p:nvPr/>
            </p:nvSpPr>
            <p:spPr bwMode="auto">
              <a:xfrm>
                <a:off x="2400" y="1968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4" name="Oval 10"/>
              <p:cNvSpPr>
                <a:spLocks noChangeArrowheads="1"/>
              </p:cNvSpPr>
              <p:nvPr/>
            </p:nvSpPr>
            <p:spPr bwMode="auto">
              <a:xfrm>
                <a:off x="1680" y="1968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5" name="Oval 1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1824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flipH="1">
              <a:off x="1920" y="158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2544" y="158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H="1">
              <a:off x="2688" y="1632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3168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1" name="Oval 17"/>
            <p:cNvSpPr>
              <a:spLocks noChangeArrowheads="1"/>
            </p:cNvSpPr>
            <p:nvPr/>
          </p:nvSpPr>
          <p:spPr bwMode="auto">
            <a:xfrm>
              <a:off x="2400" y="302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d2</a:t>
              </a:r>
              <a:endParaRPr lang="en-US"/>
            </a:p>
          </p:txBody>
        </p:sp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1680" y="302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d1</a:t>
              </a:r>
              <a:endParaRPr lang="en-US"/>
            </a:p>
          </p:txBody>
        </p:sp>
        <p:sp>
          <p:nvSpPr>
            <p:cNvPr id="16403" name="Oval 19"/>
            <p:cNvSpPr>
              <a:spLocks noChangeArrowheads="1"/>
            </p:cNvSpPr>
            <p:nvPr/>
          </p:nvSpPr>
          <p:spPr bwMode="auto">
            <a:xfrm>
              <a:off x="3072" y="302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d3</a:t>
              </a:r>
              <a:endParaRPr lang="en-US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1824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1920" y="2688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2544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2640" y="2688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3216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409" name="Group 25"/>
            <p:cNvGrpSpPr>
              <a:grpSpLocks/>
            </p:cNvGrpSpPr>
            <p:nvPr/>
          </p:nvGrpSpPr>
          <p:grpSpPr bwMode="auto">
            <a:xfrm>
              <a:off x="1680" y="2496"/>
              <a:ext cx="1680" cy="288"/>
              <a:chOff x="1680" y="1968"/>
              <a:chExt cx="1680" cy="288"/>
            </a:xfrm>
          </p:grpSpPr>
          <p:sp>
            <p:nvSpPr>
              <p:cNvPr id="16410" name="Oval 26"/>
              <p:cNvSpPr>
                <a:spLocks noChangeArrowheads="1"/>
              </p:cNvSpPr>
              <p:nvPr/>
            </p:nvSpPr>
            <p:spPr bwMode="auto">
              <a:xfrm>
                <a:off x="2400" y="1968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1" name="Oval 27"/>
              <p:cNvSpPr>
                <a:spLocks noChangeArrowheads="1"/>
              </p:cNvSpPr>
              <p:nvPr/>
            </p:nvSpPr>
            <p:spPr bwMode="auto">
              <a:xfrm>
                <a:off x="1680" y="1968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2" name="Oval 2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>
              <a:off x="182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2544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3216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77FC-707A-0541-A6DC-3B80FAEDBFFD}" type="slidenum">
              <a:rPr lang="en-US"/>
              <a:pPr/>
              <a:t>23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Negotiated Congestion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Idea:</a:t>
            </a:r>
          </a:p>
          <a:p>
            <a:pPr lvl="1"/>
            <a:r>
              <a:rPr lang="en-US" dirty="0"/>
              <a:t>try once</a:t>
            </a:r>
          </a:p>
          <a:p>
            <a:pPr lvl="1"/>
            <a:r>
              <a:rPr lang="en-US" dirty="0"/>
              <a:t>see where we run into problems</a:t>
            </a:r>
          </a:p>
          <a:p>
            <a:pPr lvl="1"/>
            <a:r>
              <a:rPr lang="en-US" dirty="0"/>
              <a:t>undo problematic/blocking allocation</a:t>
            </a:r>
          </a:p>
          <a:p>
            <a:pPr lvl="2"/>
            <a:r>
              <a:rPr lang="en-US" sz="2800" dirty="0">
                <a:solidFill>
                  <a:schemeClr val="accent2"/>
                </a:solidFill>
              </a:rPr>
              <a:t>rip-up</a:t>
            </a:r>
          </a:p>
          <a:p>
            <a:pPr lvl="1"/>
            <a:r>
              <a:rPr lang="en-US" dirty="0"/>
              <a:t>use that information to redirect/update costs on subsequent trials</a:t>
            </a:r>
          </a:p>
          <a:p>
            <a:pPr lvl="2"/>
            <a:r>
              <a:rPr lang="en-US" sz="2800" dirty="0">
                <a:solidFill>
                  <a:schemeClr val="accent2"/>
                </a:solidFill>
              </a:rPr>
              <a:t>retry</a:t>
            </a:r>
          </a:p>
          <a:p>
            <a:endParaRPr lang="en-US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82CF-4A8D-9D45-97AB-2C400A0C4FF7}" type="slidenum">
              <a:rPr lang="en-US"/>
              <a:pPr/>
              <a:t>24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Negotiated Congestion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/>
              <a:t>Here</a:t>
            </a:r>
          </a:p>
          <a:p>
            <a:pPr lvl="1"/>
            <a:r>
              <a:rPr lang="en-US"/>
              <a:t>route signals</a:t>
            </a:r>
          </a:p>
          <a:p>
            <a:pPr lvl="1"/>
            <a:r>
              <a:rPr lang="en-US"/>
              <a:t>allow overuse</a:t>
            </a:r>
          </a:p>
          <a:p>
            <a:pPr lvl="1"/>
            <a:r>
              <a:rPr lang="en-US"/>
              <a:t>identify overuse and encourage signals to avoid</a:t>
            </a:r>
          </a:p>
          <a:p>
            <a:pPr lvl="2"/>
            <a:r>
              <a:rPr lang="en-US" sz="2800"/>
              <a:t>reroute signals based on overuse/past congestion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D6D-DDF9-714C-B949-CD87B5EEDAD4}" type="slidenum">
              <a:rPr lang="en-US"/>
              <a:pPr/>
              <a:t>25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Algorithm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Route signals along minimum cost path</a:t>
            </a:r>
          </a:p>
          <a:p>
            <a:r>
              <a:rPr lang="en-US" dirty="0"/>
              <a:t>If congestion/overuse</a:t>
            </a:r>
          </a:p>
          <a:p>
            <a:pPr lvl="1"/>
            <a:r>
              <a:rPr lang="en-US" dirty="0"/>
              <a:t>assign higher cost to congested </a:t>
            </a:r>
            <a:r>
              <a:rPr lang="en-US" dirty="0" smtClean="0"/>
              <a:t>resources</a:t>
            </a:r>
          </a:p>
          <a:p>
            <a:pPr lvl="2"/>
            <a:r>
              <a:rPr lang="en-US" dirty="0" smtClean="0"/>
              <a:t>Makes problem a shortest path search</a:t>
            </a:r>
          </a:p>
          <a:p>
            <a:pPr lvl="2"/>
            <a:r>
              <a:rPr lang="en-US" dirty="0" smtClean="0"/>
              <a:t>Allows us to adapt costs/search to problem</a:t>
            </a:r>
          </a:p>
          <a:p>
            <a:r>
              <a:rPr lang="en-US" dirty="0"/>
              <a:t>Repeat until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D609-EA26-E04A-B350-F47FBEA7D970}" type="slidenum">
              <a:rPr lang="en-US"/>
              <a:pPr/>
              <a:t>26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Key Idea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Congested paths/resources become expensive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When there is freedom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future </a:t>
            </a:r>
            <a:r>
              <a:rPr lang="en-US" sz="2400" dirty="0" smtClean="0"/>
              <a:t>routes </a:t>
            </a:r>
            <a:r>
              <a:rPr lang="en-US" sz="2400" dirty="0"/>
              <a:t>with freedom to avoid </a:t>
            </a:r>
            <a:r>
              <a:rPr lang="en-US" sz="2400" dirty="0" smtClean="0"/>
              <a:t>congestion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will avoid</a:t>
            </a:r>
            <a:r>
              <a:rPr lang="en-US" sz="2400" dirty="0" smtClean="0"/>
              <a:t> the congestion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When there is less freedom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must take congested routes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Routes</a:t>
            </a:r>
            <a:r>
              <a:rPr lang="en-US" sz="2800" dirty="0" smtClean="0"/>
              <a:t> that </a:t>
            </a:r>
            <a:r>
              <a:rPr lang="en-US" sz="2800" dirty="0"/>
              <a:t>must use congested</a:t>
            </a:r>
            <a:r>
              <a:rPr lang="en-US" sz="2800" dirty="0" smtClean="0"/>
              <a:t> will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others will chose uncongested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05F7-522B-9844-86AC-10D774ADE2F6}" type="slidenum">
              <a:rPr lang="en-US"/>
              <a:pPr/>
              <a:t>27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Cost Function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010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PathCost=</a:t>
            </a:r>
            <a:r>
              <a:rPr lang="en-US" sz="2800">
                <a:sym typeface="Symbol" charset="2"/>
              </a:rPr>
              <a:t> (link costs)</a:t>
            </a:r>
          </a:p>
          <a:p>
            <a:pPr>
              <a:lnSpc>
                <a:spcPct val="80000"/>
              </a:lnSpc>
            </a:pPr>
            <a:r>
              <a:rPr lang="en-US" sz="2800"/>
              <a:t>LinkCost = base </a:t>
            </a:r>
            <a:r>
              <a:rPr lang="en-US" sz="2800">
                <a:sym typeface="Symbol" charset="2"/>
              </a:rPr>
              <a:t></a:t>
            </a:r>
            <a:r>
              <a:rPr lang="en-US" sz="2800">
                <a:sym typeface="Math1" pitchFamily="2" charset="2"/>
              </a:rPr>
              <a:t> f(</a:t>
            </a:r>
            <a:r>
              <a:rPr lang="en-US" sz="2800"/>
              <a:t>#routes using, time)</a:t>
            </a:r>
          </a:p>
          <a:p>
            <a:pPr>
              <a:lnSpc>
                <a:spcPct val="80000"/>
              </a:lnSpc>
            </a:pPr>
            <a:r>
              <a:rPr lang="en-US" sz="2800"/>
              <a:t>Base cost of resource</a:t>
            </a:r>
          </a:p>
          <a:p>
            <a:pPr lvl="1">
              <a:lnSpc>
                <a:spcPct val="80000"/>
              </a:lnSpc>
            </a:pPr>
            <a:r>
              <a:rPr lang="en-US" sz="2400" i="1"/>
              <a:t>E.g.</a:t>
            </a:r>
            <a:r>
              <a:rPr lang="en-US" sz="2400"/>
              <a:t> delay of resource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Encourage minimum resource usage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(minimum length path, if possible)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minimizing delay </a:t>
            </a:r>
            <a:r>
              <a:rPr lang="en-US" sz="2400">
                <a:sym typeface="Math1" pitchFamily="2" charset="2"/>
              </a:rPr>
              <a:t>= </a:t>
            </a:r>
            <a:r>
              <a:rPr lang="en-US" sz="2400"/>
              <a:t>minimizing resources</a:t>
            </a:r>
          </a:p>
          <a:p>
            <a:pPr>
              <a:lnSpc>
                <a:spcPct val="80000"/>
              </a:lnSpc>
            </a:pPr>
            <a:r>
              <a:rPr lang="en-US" sz="2800"/>
              <a:t>Congestion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penalizes (over) sharing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increase sharing penalty over time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8045450" y="5278438"/>
            <a:ext cx="63500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7156450" y="5346700"/>
            <a:ext cx="698500" cy="48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775450" y="3352800"/>
            <a:ext cx="381000" cy="4127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s1</a:t>
            </a:r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8553450" y="3352800"/>
            <a:ext cx="381000" cy="4127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s3</a:t>
            </a:r>
            <a:endParaRPr 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7664450" y="3352800"/>
            <a:ext cx="381000" cy="4127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s2</a:t>
            </a:r>
            <a:endParaRPr lang="en-US"/>
          </a:p>
        </p:txBody>
      </p: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6775450" y="4246563"/>
            <a:ext cx="2222500" cy="412750"/>
            <a:chOff x="1680" y="1968"/>
            <a:chExt cx="1680" cy="288"/>
          </a:xfrm>
        </p:grpSpPr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240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168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Oval 14"/>
            <p:cNvSpPr>
              <a:spLocks noChangeArrowheads="1"/>
            </p:cNvSpPr>
            <p:nvPr/>
          </p:nvSpPr>
          <p:spPr bwMode="auto">
            <a:xfrm>
              <a:off x="3072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6965950" y="3765550"/>
            <a:ext cx="0" cy="48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7092950" y="3697288"/>
            <a:ext cx="63500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7918450" y="3697288"/>
            <a:ext cx="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8108950" y="3765550"/>
            <a:ext cx="571500" cy="48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8743950" y="3765550"/>
            <a:ext cx="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7727950" y="5759450"/>
            <a:ext cx="381000" cy="4127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d2</a:t>
            </a:r>
            <a:endParaRPr lang="en-US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6775450" y="5759450"/>
            <a:ext cx="381000" cy="4127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d1</a:t>
            </a:r>
            <a:endParaRPr lang="en-US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8616950" y="5759450"/>
            <a:ext cx="381000" cy="4127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d3</a:t>
            </a:r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6965950" y="5346700"/>
            <a:ext cx="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7092950" y="5278438"/>
            <a:ext cx="698500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7918450" y="5346700"/>
            <a:ext cx="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8807450" y="541655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531" name="Group 27"/>
          <p:cNvGrpSpPr>
            <a:grpSpLocks/>
          </p:cNvGrpSpPr>
          <p:nvPr/>
        </p:nvGrpSpPr>
        <p:grpSpPr bwMode="auto">
          <a:xfrm>
            <a:off x="6775450" y="5003800"/>
            <a:ext cx="2222500" cy="412750"/>
            <a:chOff x="1680" y="1968"/>
            <a:chExt cx="1680" cy="288"/>
          </a:xfrm>
        </p:grpSpPr>
        <p:sp>
          <p:nvSpPr>
            <p:cNvPr id="21532" name="Oval 28"/>
            <p:cNvSpPr>
              <a:spLocks noChangeArrowheads="1"/>
            </p:cNvSpPr>
            <p:nvPr/>
          </p:nvSpPr>
          <p:spPr bwMode="auto">
            <a:xfrm>
              <a:off x="240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3" name="Oval 29"/>
            <p:cNvSpPr>
              <a:spLocks noChangeArrowheads="1"/>
            </p:cNvSpPr>
            <p:nvPr/>
          </p:nvSpPr>
          <p:spPr bwMode="auto">
            <a:xfrm>
              <a:off x="168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4" name="Oval 30"/>
            <p:cNvSpPr>
              <a:spLocks noChangeArrowheads="1"/>
            </p:cNvSpPr>
            <p:nvPr/>
          </p:nvSpPr>
          <p:spPr bwMode="auto">
            <a:xfrm>
              <a:off x="3072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6965950" y="4659313"/>
            <a:ext cx="0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7918450" y="4659313"/>
            <a:ext cx="0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8807450" y="4659313"/>
            <a:ext cx="0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7981950" y="3697288"/>
            <a:ext cx="63500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7092950" y="3697288"/>
            <a:ext cx="63500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flipH="1">
            <a:off x="8045450" y="5346700"/>
            <a:ext cx="635000" cy="48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6572250" y="3802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7029450" y="383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8475663" y="38719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8807450" y="3833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7461250" y="34591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8096250" y="34591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76200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7969250" y="538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8286750" y="51784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8096250" y="56594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8793163" y="538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7143750" y="49720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6572250" y="538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6635750" y="4559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1555" name="Text Box 51"/>
          <p:cNvSpPr txBox="1">
            <a:spLocks noChangeArrowheads="1"/>
          </p:cNvSpPr>
          <p:nvPr/>
        </p:nvSpPr>
        <p:spPr bwMode="auto">
          <a:xfrm>
            <a:off x="7588250" y="4559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8412163" y="4559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1557" name="Line 53"/>
          <p:cNvSpPr>
            <a:spLocks noChangeShapeType="1"/>
          </p:cNvSpPr>
          <p:nvPr/>
        </p:nvSpPr>
        <p:spPr bwMode="auto">
          <a:xfrm>
            <a:off x="8870950" y="37338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7747000" y="2590800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3+1+4=8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7" grpId="0" animBg="1"/>
      <p:bldP spid="215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77F2-E685-CF4C-870A-6E77F8792BF8}" type="slidenum">
              <a:rPr lang="en-US"/>
              <a:pPr/>
              <a:t>28</a:t>
            </a:fld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br>
              <a:rPr lang="en-US"/>
            </a:br>
            <a:r>
              <a:rPr lang="en-US"/>
              <a:t> (first order congestion)</a:t>
            </a: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6080125" y="4537075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Base costs (delays)</a:t>
            </a:r>
          </a:p>
        </p:txBody>
      </p:sp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4191000" y="4267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3124200" y="4343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667000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s1</a:t>
            </a:r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00600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s3</a:t>
            </a:r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733800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s2</a:t>
            </a:r>
            <a:endParaRPr lang="en-US"/>
          </a:p>
        </p:txBody>
      </p: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2667000" y="3124200"/>
            <a:ext cx="2667000" cy="457200"/>
            <a:chOff x="1680" y="1968"/>
            <a:chExt cx="1680" cy="288"/>
          </a:xfrm>
        </p:grpSpPr>
        <p:sp>
          <p:nvSpPr>
            <p:cNvPr id="22537" name="Oval 9"/>
            <p:cNvSpPr>
              <a:spLocks noChangeArrowheads="1"/>
            </p:cNvSpPr>
            <p:nvPr/>
          </p:nvSpPr>
          <p:spPr bwMode="auto">
            <a:xfrm>
              <a:off x="240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8" name="Oval 10"/>
            <p:cNvSpPr>
              <a:spLocks noChangeArrowheads="1"/>
            </p:cNvSpPr>
            <p:nvPr/>
          </p:nvSpPr>
          <p:spPr bwMode="auto">
            <a:xfrm>
              <a:off x="168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9" name="Oval 11"/>
            <p:cNvSpPr>
              <a:spLocks noChangeArrowheads="1"/>
            </p:cNvSpPr>
            <p:nvPr/>
          </p:nvSpPr>
          <p:spPr bwMode="auto">
            <a:xfrm>
              <a:off x="3072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28956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3048000" y="2514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40386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4267200" y="25908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50292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3810000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d2</a:t>
            </a:r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667000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d1</a:t>
            </a:r>
            <a:endParaRPr lang="en-US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4876800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d3</a:t>
            </a:r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28956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3048000" y="42672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40386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51054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552" name="Group 24"/>
          <p:cNvGrpSpPr>
            <a:grpSpLocks/>
          </p:cNvGrpSpPr>
          <p:nvPr/>
        </p:nvGrpSpPr>
        <p:grpSpPr bwMode="auto">
          <a:xfrm>
            <a:off x="2667000" y="3962400"/>
            <a:ext cx="2667000" cy="457200"/>
            <a:chOff x="1680" y="1968"/>
            <a:chExt cx="1680" cy="288"/>
          </a:xfrm>
        </p:grpSpPr>
        <p:sp>
          <p:nvSpPr>
            <p:cNvPr id="22553" name="Oval 25"/>
            <p:cNvSpPr>
              <a:spLocks noChangeArrowheads="1"/>
            </p:cNvSpPr>
            <p:nvPr/>
          </p:nvSpPr>
          <p:spPr bwMode="auto">
            <a:xfrm>
              <a:off x="240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4" name="Oval 26"/>
            <p:cNvSpPr>
              <a:spLocks noChangeArrowheads="1"/>
            </p:cNvSpPr>
            <p:nvPr/>
          </p:nvSpPr>
          <p:spPr bwMode="auto">
            <a:xfrm>
              <a:off x="168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5" name="Oval 27"/>
            <p:cNvSpPr>
              <a:spLocks noChangeArrowheads="1"/>
            </p:cNvSpPr>
            <p:nvPr/>
          </p:nvSpPr>
          <p:spPr bwMode="auto">
            <a:xfrm>
              <a:off x="3072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28956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40386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51054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4114800" y="2514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3048000" y="2514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flipH="1">
            <a:off x="4191000" y="4343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2422525" y="2632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29718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4708525" y="2708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51054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3489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4251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3810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409892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45720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4251325" y="4689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508952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3108325" y="3927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242252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2498725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3641725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4632325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6096000" y="3505200"/>
            <a:ext cx="126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Capacity</a:t>
            </a:r>
            <a:endParaRPr lang="en-US"/>
          </a:p>
        </p:txBody>
      </p:sp>
      <p:sp>
        <p:nvSpPr>
          <p:cNvPr id="22629" name="Text Box 101"/>
          <p:cNvSpPr txBox="1">
            <a:spLocks noChangeArrowheads="1"/>
          </p:cNvSpPr>
          <p:nvPr/>
        </p:nvSpPr>
        <p:spPr bwMode="auto">
          <a:xfrm>
            <a:off x="3124200" y="228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630" name="Text Box 102"/>
          <p:cNvSpPr txBox="1">
            <a:spLocks noChangeArrowheads="1"/>
          </p:cNvSpPr>
          <p:nvPr/>
        </p:nvSpPr>
        <p:spPr bwMode="auto">
          <a:xfrm>
            <a:off x="44958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631" name="Text Box 103"/>
          <p:cNvSpPr txBox="1">
            <a:spLocks noChangeArrowheads="1"/>
          </p:cNvSpPr>
          <p:nvPr/>
        </p:nvSpPr>
        <p:spPr bwMode="auto">
          <a:xfrm>
            <a:off x="4191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632" name="Text Box 104"/>
          <p:cNvSpPr txBox="1">
            <a:spLocks noChangeArrowheads="1"/>
          </p:cNvSpPr>
          <p:nvPr/>
        </p:nvSpPr>
        <p:spPr bwMode="auto">
          <a:xfrm>
            <a:off x="3429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633" name="Text Box 105"/>
          <p:cNvSpPr txBox="1">
            <a:spLocks noChangeArrowheads="1"/>
          </p:cNvSpPr>
          <p:nvPr/>
        </p:nvSpPr>
        <p:spPr bwMode="auto">
          <a:xfrm>
            <a:off x="4191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634" name="Text Box 106"/>
          <p:cNvSpPr txBox="1">
            <a:spLocks noChangeArrowheads="1"/>
          </p:cNvSpPr>
          <p:nvPr/>
        </p:nvSpPr>
        <p:spPr bwMode="auto">
          <a:xfrm>
            <a:off x="3429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635" name="Text Box 107"/>
          <p:cNvSpPr txBox="1">
            <a:spLocks noChangeArrowheads="1"/>
          </p:cNvSpPr>
          <p:nvPr/>
        </p:nvSpPr>
        <p:spPr bwMode="auto">
          <a:xfrm>
            <a:off x="45720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636" name="Text Box 108"/>
          <p:cNvSpPr txBox="1">
            <a:spLocks noChangeArrowheads="1"/>
          </p:cNvSpPr>
          <p:nvPr/>
        </p:nvSpPr>
        <p:spPr bwMode="auto">
          <a:xfrm>
            <a:off x="4191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637" name="Text Box 109"/>
          <p:cNvSpPr txBox="1">
            <a:spLocks noChangeArrowheads="1"/>
          </p:cNvSpPr>
          <p:nvPr/>
        </p:nvSpPr>
        <p:spPr bwMode="auto">
          <a:xfrm>
            <a:off x="3429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66800" y="5791200"/>
            <a:ext cx="717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What is preferred path for s1</a:t>
            </a:r>
            <a:r>
              <a:rPr lang="en-US" dirty="0" smtClean="0">
                <a:solidFill>
                  <a:srgbClr val="FF6600"/>
                </a:solidFill>
                <a:latin typeface="+mn-lt"/>
                <a:sym typeface="Wingdings"/>
              </a:rPr>
              <a:t>d1, s2d2, s3d3?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1800" y="152400"/>
            <a:ext cx="391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FUTURE: maybe label circles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 they can callout.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1C9-3D69-E740-8BEC-B05948BAAC35}" type="slidenum">
              <a:rPr lang="en-US"/>
              <a:pPr/>
              <a:t>29</a:t>
            </a:fld>
            <a:endParaRPr lang="en-US"/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4191000" y="4267200"/>
            <a:ext cx="762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H="1">
            <a:off x="3124200" y="4343400"/>
            <a:ext cx="8382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br>
              <a:rPr lang="en-US"/>
            </a:br>
            <a:r>
              <a:rPr lang="en-US"/>
              <a:t> (first order congestion)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2667000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s1</a:t>
            </a:r>
            <a:endParaRPr lang="en-US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800600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s3</a:t>
            </a:r>
            <a:endParaRPr lang="en-US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3733800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s2</a:t>
            </a:r>
            <a:endParaRPr lang="en-US"/>
          </a:p>
        </p:txBody>
      </p: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2667000" y="3124200"/>
            <a:ext cx="2667000" cy="457200"/>
            <a:chOff x="1680" y="1968"/>
            <a:chExt cx="1680" cy="288"/>
          </a:xfrm>
        </p:grpSpPr>
        <p:sp>
          <p:nvSpPr>
            <p:cNvPr id="44041" name="Oval 9"/>
            <p:cNvSpPr>
              <a:spLocks noChangeArrowheads="1"/>
            </p:cNvSpPr>
            <p:nvPr/>
          </p:nvSpPr>
          <p:spPr bwMode="auto">
            <a:xfrm>
              <a:off x="240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2" name="Oval 10"/>
            <p:cNvSpPr>
              <a:spLocks noChangeArrowheads="1"/>
            </p:cNvSpPr>
            <p:nvPr/>
          </p:nvSpPr>
          <p:spPr bwMode="auto">
            <a:xfrm>
              <a:off x="168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3" name="Oval 11"/>
            <p:cNvSpPr>
              <a:spLocks noChangeArrowheads="1"/>
            </p:cNvSpPr>
            <p:nvPr/>
          </p:nvSpPr>
          <p:spPr bwMode="auto">
            <a:xfrm>
              <a:off x="3072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28956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3048000" y="2514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4038600" y="2514600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4267200" y="2590800"/>
            <a:ext cx="685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50292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3810000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d2</a:t>
            </a:r>
            <a:endParaRPr lang="en-US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667000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d1</a:t>
            </a:r>
            <a:endParaRPr lang="en-US"/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4876800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d3</a:t>
            </a:r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28956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3048000" y="42672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4038600" y="43434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51054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056" name="Group 24"/>
          <p:cNvGrpSpPr>
            <a:grpSpLocks/>
          </p:cNvGrpSpPr>
          <p:nvPr/>
        </p:nvGrpSpPr>
        <p:grpSpPr bwMode="auto">
          <a:xfrm>
            <a:off x="2667000" y="3962400"/>
            <a:ext cx="2667000" cy="457200"/>
            <a:chOff x="1680" y="1968"/>
            <a:chExt cx="1680" cy="288"/>
          </a:xfrm>
        </p:grpSpPr>
        <p:sp>
          <p:nvSpPr>
            <p:cNvPr id="44057" name="Oval 25"/>
            <p:cNvSpPr>
              <a:spLocks noChangeArrowheads="1"/>
            </p:cNvSpPr>
            <p:nvPr/>
          </p:nvSpPr>
          <p:spPr bwMode="auto">
            <a:xfrm>
              <a:off x="240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8" name="Oval 26"/>
            <p:cNvSpPr>
              <a:spLocks noChangeArrowheads="1"/>
            </p:cNvSpPr>
            <p:nvPr/>
          </p:nvSpPr>
          <p:spPr bwMode="auto">
            <a:xfrm>
              <a:off x="168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9" name="Oval 27"/>
            <p:cNvSpPr>
              <a:spLocks noChangeArrowheads="1"/>
            </p:cNvSpPr>
            <p:nvPr/>
          </p:nvSpPr>
          <p:spPr bwMode="auto">
            <a:xfrm>
              <a:off x="3072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28956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4038600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>
            <a:off x="51054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>
            <a:off x="4114800" y="2514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3048000" y="2514600"/>
            <a:ext cx="762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 flipH="1">
            <a:off x="4191000" y="43434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2422525" y="2632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29718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4708525" y="2708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51054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3489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4251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3810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409892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4479925" y="4156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4251325" y="4689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508952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3108325" y="3927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242252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4079" name="Text Box 47"/>
          <p:cNvSpPr txBox="1">
            <a:spLocks noChangeArrowheads="1"/>
          </p:cNvSpPr>
          <p:nvPr/>
        </p:nvSpPr>
        <p:spPr bwMode="auto">
          <a:xfrm>
            <a:off x="6080125" y="4537075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Base costs (delays)</a:t>
            </a:r>
          </a:p>
        </p:txBody>
      </p:sp>
      <p:sp>
        <p:nvSpPr>
          <p:cNvPr id="44080" name="Text Box 48"/>
          <p:cNvSpPr txBox="1">
            <a:spLocks noChangeArrowheads="1"/>
          </p:cNvSpPr>
          <p:nvPr/>
        </p:nvSpPr>
        <p:spPr bwMode="auto">
          <a:xfrm>
            <a:off x="2498725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44081" name="Text Box 49"/>
          <p:cNvSpPr txBox="1">
            <a:spLocks noChangeArrowheads="1"/>
          </p:cNvSpPr>
          <p:nvPr/>
        </p:nvSpPr>
        <p:spPr bwMode="auto">
          <a:xfrm>
            <a:off x="35052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44082" name="Text Box 50"/>
          <p:cNvSpPr txBox="1">
            <a:spLocks noChangeArrowheads="1"/>
          </p:cNvSpPr>
          <p:nvPr/>
        </p:nvSpPr>
        <p:spPr bwMode="auto">
          <a:xfrm>
            <a:off x="4632325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44083" name="Text Box 51"/>
          <p:cNvSpPr txBox="1">
            <a:spLocks noChangeArrowheads="1"/>
          </p:cNvSpPr>
          <p:nvPr/>
        </p:nvSpPr>
        <p:spPr bwMode="auto">
          <a:xfrm>
            <a:off x="6096000" y="3505200"/>
            <a:ext cx="126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Capacity</a:t>
            </a:r>
            <a:endParaRPr lang="en-US"/>
          </a:p>
        </p:txBody>
      </p:sp>
      <p:sp>
        <p:nvSpPr>
          <p:cNvPr id="44084" name="Text Box 52"/>
          <p:cNvSpPr txBox="1">
            <a:spLocks noChangeArrowheads="1"/>
          </p:cNvSpPr>
          <p:nvPr/>
        </p:nvSpPr>
        <p:spPr bwMode="auto">
          <a:xfrm>
            <a:off x="304800" y="5638800"/>
            <a:ext cx="8640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All, individual routes prefer middle; create congestion.</a:t>
            </a:r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>
            <a:off x="4191000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7" name="Line 55"/>
          <p:cNvSpPr>
            <a:spLocks noChangeShapeType="1"/>
          </p:cNvSpPr>
          <p:nvPr/>
        </p:nvSpPr>
        <p:spPr bwMode="auto">
          <a:xfrm>
            <a:off x="3886200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3124200" y="228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44958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4191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2" name="Text Box 60"/>
          <p:cNvSpPr txBox="1">
            <a:spLocks noChangeArrowheads="1"/>
          </p:cNvSpPr>
          <p:nvPr/>
        </p:nvSpPr>
        <p:spPr bwMode="auto">
          <a:xfrm>
            <a:off x="3429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3" name="Text Box 61"/>
          <p:cNvSpPr txBox="1">
            <a:spLocks noChangeArrowheads="1"/>
          </p:cNvSpPr>
          <p:nvPr/>
        </p:nvSpPr>
        <p:spPr bwMode="auto">
          <a:xfrm>
            <a:off x="3124200" y="228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4" name="Text Box 62"/>
          <p:cNvSpPr txBox="1">
            <a:spLocks noChangeArrowheads="1"/>
          </p:cNvSpPr>
          <p:nvPr/>
        </p:nvSpPr>
        <p:spPr bwMode="auto">
          <a:xfrm>
            <a:off x="44958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5" name="Text Box 63"/>
          <p:cNvSpPr txBox="1">
            <a:spLocks noChangeArrowheads="1"/>
          </p:cNvSpPr>
          <p:nvPr/>
        </p:nvSpPr>
        <p:spPr bwMode="auto">
          <a:xfrm>
            <a:off x="4251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6" name="Text Box 64"/>
          <p:cNvSpPr txBox="1">
            <a:spLocks noChangeArrowheads="1"/>
          </p:cNvSpPr>
          <p:nvPr/>
        </p:nvSpPr>
        <p:spPr bwMode="auto">
          <a:xfrm>
            <a:off x="3124200" y="228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7" name="Text Box 65"/>
          <p:cNvSpPr txBox="1">
            <a:spLocks noChangeArrowheads="1"/>
          </p:cNvSpPr>
          <p:nvPr/>
        </p:nvSpPr>
        <p:spPr bwMode="auto">
          <a:xfrm>
            <a:off x="3429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8" name="Text Box 66"/>
          <p:cNvSpPr txBox="1">
            <a:spLocks noChangeArrowheads="1"/>
          </p:cNvSpPr>
          <p:nvPr/>
        </p:nvSpPr>
        <p:spPr bwMode="auto">
          <a:xfrm>
            <a:off x="4251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9" name="Text Box 67"/>
          <p:cNvSpPr txBox="1">
            <a:spLocks noChangeArrowheads="1"/>
          </p:cNvSpPr>
          <p:nvPr/>
        </p:nvSpPr>
        <p:spPr bwMode="auto">
          <a:xfrm>
            <a:off x="3124200" y="228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100" name="Text Box 68"/>
          <p:cNvSpPr txBox="1">
            <a:spLocks noChangeArrowheads="1"/>
          </p:cNvSpPr>
          <p:nvPr/>
        </p:nvSpPr>
        <p:spPr bwMode="auto">
          <a:xfrm>
            <a:off x="4191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101" name="Text Box 69"/>
          <p:cNvSpPr txBox="1">
            <a:spLocks noChangeArrowheads="1"/>
          </p:cNvSpPr>
          <p:nvPr/>
        </p:nvSpPr>
        <p:spPr bwMode="auto">
          <a:xfrm>
            <a:off x="3429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102" name="Text Box 70"/>
          <p:cNvSpPr txBox="1">
            <a:spLocks noChangeArrowheads="1"/>
          </p:cNvSpPr>
          <p:nvPr/>
        </p:nvSpPr>
        <p:spPr bwMode="auto">
          <a:xfrm>
            <a:off x="4251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103" name="Text Box 71"/>
          <p:cNvSpPr txBox="1">
            <a:spLocks noChangeArrowheads="1"/>
          </p:cNvSpPr>
          <p:nvPr/>
        </p:nvSpPr>
        <p:spPr bwMode="auto">
          <a:xfrm>
            <a:off x="3124200" y="228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6FB7-B861-404F-922E-A0B1A2542D86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Global Routing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r>
              <a:rPr lang="en-US" b="1"/>
              <a:t>Problem:</a:t>
            </a:r>
            <a:r>
              <a:rPr lang="en-US"/>
              <a:t> Find sequence of channels for all routes</a:t>
            </a:r>
          </a:p>
          <a:p>
            <a:pPr lvl="1"/>
            <a:r>
              <a:rPr lang="en-US"/>
              <a:t>minimizing channel sizes</a:t>
            </a:r>
          </a:p>
          <a:p>
            <a:pPr lvl="1"/>
            <a:r>
              <a:rPr lang="en-US"/>
              <a:t>minimize max channel size</a:t>
            </a:r>
          </a:p>
          <a:p>
            <a:pPr lvl="1"/>
            <a:r>
              <a:rPr lang="en-US"/>
              <a:t>meeting channel capacity limits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9530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1722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3914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172200" y="6248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953000" y="5257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172200" y="5257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391400" y="5257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953000" y="6248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7391400" y="6248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5334000" y="609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5334000" y="60960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7239000" y="4648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5867400" y="5029200"/>
            <a:ext cx="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5867400" y="5029200"/>
            <a:ext cx="1371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5867400" y="4038600"/>
            <a:ext cx="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5867400" y="4038600"/>
            <a:ext cx="1371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7239000" y="4038600"/>
            <a:ext cx="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7239000" y="46482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1C9-3D69-E740-8BEC-B05948BAAC35}" type="slidenum">
              <a:rPr lang="en-US"/>
              <a:pPr/>
              <a:t>30</a:t>
            </a:fld>
            <a:endParaRPr lang="en-US"/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4191000" y="4267200"/>
            <a:ext cx="762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H="1">
            <a:off x="3124200" y="4343400"/>
            <a:ext cx="8382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br>
              <a:rPr lang="en-US"/>
            </a:br>
            <a:r>
              <a:rPr lang="en-US"/>
              <a:t> (first order congestion)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2667000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s1</a:t>
            </a:r>
            <a:endParaRPr lang="en-US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800600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s3</a:t>
            </a:r>
            <a:endParaRPr lang="en-US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3733800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s2</a:t>
            </a: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67000" y="3124200"/>
            <a:ext cx="2667000" cy="457200"/>
            <a:chOff x="1680" y="1968"/>
            <a:chExt cx="1680" cy="288"/>
          </a:xfrm>
        </p:grpSpPr>
        <p:sp>
          <p:nvSpPr>
            <p:cNvPr id="44041" name="Oval 9"/>
            <p:cNvSpPr>
              <a:spLocks noChangeArrowheads="1"/>
            </p:cNvSpPr>
            <p:nvPr/>
          </p:nvSpPr>
          <p:spPr bwMode="auto">
            <a:xfrm>
              <a:off x="240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2" name="Oval 10"/>
            <p:cNvSpPr>
              <a:spLocks noChangeArrowheads="1"/>
            </p:cNvSpPr>
            <p:nvPr/>
          </p:nvSpPr>
          <p:spPr bwMode="auto">
            <a:xfrm>
              <a:off x="168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3" name="Oval 11"/>
            <p:cNvSpPr>
              <a:spLocks noChangeArrowheads="1"/>
            </p:cNvSpPr>
            <p:nvPr/>
          </p:nvSpPr>
          <p:spPr bwMode="auto">
            <a:xfrm>
              <a:off x="3072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28956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3048000" y="2514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4038600" y="2514600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4267200" y="2590800"/>
            <a:ext cx="685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50292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3810000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d2</a:t>
            </a:r>
            <a:endParaRPr lang="en-US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667000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d1</a:t>
            </a:r>
            <a:endParaRPr lang="en-US"/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4876800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d3</a:t>
            </a:r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28956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3048000" y="42672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4038600" y="43434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51054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667000" y="3962400"/>
            <a:ext cx="2667000" cy="457200"/>
            <a:chOff x="1680" y="1968"/>
            <a:chExt cx="1680" cy="288"/>
          </a:xfrm>
        </p:grpSpPr>
        <p:sp>
          <p:nvSpPr>
            <p:cNvPr id="44057" name="Oval 25"/>
            <p:cNvSpPr>
              <a:spLocks noChangeArrowheads="1"/>
            </p:cNvSpPr>
            <p:nvPr/>
          </p:nvSpPr>
          <p:spPr bwMode="auto">
            <a:xfrm>
              <a:off x="240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8" name="Oval 26"/>
            <p:cNvSpPr>
              <a:spLocks noChangeArrowheads="1"/>
            </p:cNvSpPr>
            <p:nvPr/>
          </p:nvSpPr>
          <p:spPr bwMode="auto">
            <a:xfrm>
              <a:off x="168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9" name="Oval 27"/>
            <p:cNvSpPr>
              <a:spLocks noChangeArrowheads="1"/>
            </p:cNvSpPr>
            <p:nvPr/>
          </p:nvSpPr>
          <p:spPr bwMode="auto">
            <a:xfrm>
              <a:off x="3072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28956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4038600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>
            <a:off x="51054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>
            <a:off x="4114800" y="2514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3048000" y="2514600"/>
            <a:ext cx="762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 flipH="1">
            <a:off x="4191000" y="43434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2422525" y="2632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29718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4708525" y="2708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51054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3489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4251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3810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409892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4479925" y="4156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4251325" y="4689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508952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3108325" y="3927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242252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4079" name="Text Box 47"/>
          <p:cNvSpPr txBox="1">
            <a:spLocks noChangeArrowheads="1"/>
          </p:cNvSpPr>
          <p:nvPr/>
        </p:nvSpPr>
        <p:spPr bwMode="auto">
          <a:xfrm>
            <a:off x="6080125" y="4537075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Base costs (delays)</a:t>
            </a:r>
          </a:p>
        </p:txBody>
      </p:sp>
      <p:sp>
        <p:nvSpPr>
          <p:cNvPr id="44080" name="Text Box 48"/>
          <p:cNvSpPr txBox="1">
            <a:spLocks noChangeArrowheads="1"/>
          </p:cNvSpPr>
          <p:nvPr/>
        </p:nvSpPr>
        <p:spPr bwMode="auto">
          <a:xfrm>
            <a:off x="2498725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44081" name="Text Box 49"/>
          <p:cNvSpPr txBox="1">
            <a:spLocks noChangeArrowheads="1"/>
          </p:cNvSpPr>
          <p:nvPr/>
        </p:nvSpPr>
        <p:spPr bwMode="auto">
          <a:xfrm>
            <a:off x="35052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44082" name="Text Box 50"/>
          <p:cNvSpPr txBox="1">
            <a:spLocks noChangeArrowheads="1"/>
          </p:cNvSpPr>
          <p:nvPr/>
        </p:nvSpPr>
        <p:spPr bwMode="auto">
          <a:xfrm>
            <a:off x="4632325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44083" name="Text Box 51"/>
          <p:cNvSpPr txBox="1">
            <a:spLocks noChangeArrowheads="1"/>
          </p:cNvSpPr>
          <p:nvPr/>
        </p:nvSpPr>
        <p:spPr bwMode="auto">
          <a:xfrm>
            <a:off x="6096000" y="3505200"/>
            <a:ext cx="126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Capacity</a:t>
            </a:r>
            <a:endParaRPr lang="en-US"/>
          </a:p>
        </p:txBody>
      </p:sp>
      <p:sp>
        <p:nvSpPr>
          <p:cNvPr id="44084" name="Text Box 52"/>
          <p:cNvSpPr txBox="1">
            <a:spLocks noChangeArrowheads="1"/>
          </p:cNvSpPr>
          <p:nvPr/>
        </p:nvSpPr>
        <p:spPr bwMode="auto">
          <a:xfrm>
            <a:off x="304800" y="5473005"/>
            <a:ext cx="850429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Arial" charset="0"/>
              </a:rPr>
              <a:t>If make congestion expensive: </a:t>
            </a:r>
          </a:p>
          <a:p>
            <a:r>
              <a:rPr lang="en-US" sz="2800" dirty="0" smtClean="0">
                <a:latin typeface="Arial" charset="0"/>
              </a:rPr>
              <a:t>        e.g. </a:t>
            </a:r>
            <a:r>
              <a:rPr lang="en-US" sz="2800" dirty="0" err="1" smtClean="0">
                <a:latin typeface="Arial" charset="0"/>
              </a:rPr>
              <a:t>cost(congest</a:t>
            </a:r>
            <a:r>
              <a:rPr lang="en-US" sz="2800" dirty="0" smtClean="0">
                <a:latin typeface="Arial" charset="0"/>
              </a:rPr>
              <a:t>)=2</a:t>
            </a:r>
            <a:r>
              <a:rPr lang="en-US" sz="2800" baseline="30000" dirty="0" smtClean="0">
                <a:latin typeface="Arial" charset="0"/>
              </a:rPr>
              <a:t>users</a:t>
            </a:r>
            <a:r>
              <a:rPr lang="en-US" sz="2800" dirty="0" smtClean="0">
                <a:latin typeface="Arial" charset="0"/>
              </a:rPr>
              <a:t>    </a:t>
            </a:r>
            <a:r>
              <a:rPr lang="en-US" sz="2800" dirty="0" smtClean="0">
                <a:solidFill>
                  <a:srgbClr val="FF6600"/>
                </a:solidFill>
                <a:latin typeface="Arial" charset="0"/>
              </a:rPr>
              <a:t>What happens when</a:t>
            </a:r>
          </a:p>
          <a:p>
            <a:r>
              <a:rPr lang="en-US" sz="2800" baseline="30000" dirty="0" smtClean="0">
                <a:solidFill>
                  <a:srgbClr val="FF6600"/>
                </a:solidFill>
                <a:latin typeface="Arial" charset="0"/>
              </a:rPr>
              <a:t>                                                                             </a:t>
            </a:r>
            <a:r>
              <a:rPr lang="en-US" sz="2800" dirty="0" smtClean="0">
                <a:solidFill>
                  <a:srgbClr val="FF6600"/>
                </a:solidFill>
                <a:latin typeface="Arial" charset="0"/>
              </a:rPr>
              <a:t>reroute s1</a:t>
            </a:r>
            <a:r>
              <a:rPr lang="en-US" sz="2800" dirty="0" smtClean="0">
                <a:solidFill>
                  <a:srgbClr val="FF6600"/>
                </a:solidFill>
                <a:latin typeface="Arial" charset="0"/>
                <a:sym typeface="Wingdings"/>
              </a:rPr>
              <a:t>d1?</a:t>
            </a:r>
            <a:endParaRPr lang="en-US" sz="2800" baseline="300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>
            <a:off x="4191000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7" name="Line 55"/>
          <p:cNvSpPr>
            <a:spLocks noChangeShapeType="1"/>
          </p:cNvSpPr>
          <p:nvPr/>
        </p:nvSpPr>
        <p:spPr bwMode="auto">
          <a:xfrm>
            <a:off x="3886200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3124200" y="228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44958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4191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2" name="Text Box 60"/>
          <p:cNvSpPr txBox="1">
            <a:spLocks noChangeArrowheads="1"/>
          </p:cNvSpPr>
          <p:nvPr/>
        </p:nvSpPr>
        <p:spPr bwMode="auto">
          <a:xfrm>
            <a:off x="3429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3" name="Text Box 61"/>
          <p:cNvSpPr txBox="1">
            <a:spLocks noChangeArrowheads="1"/>
          </p:cNvSpPr>
          <p:nvPr/>
        </p:nvSpPr>
        <p:spPr bwMode="auto">
          <a:xfrm>
            <a:off x="3124200" y="228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4" name="Text Box 62"/>
          <p:cNvSpPr txBox="1">
            <a:spLocks noChangeArrowheads="1"/>
          </p:cNvSpPr>
          <p:nvPr/>
        </p:nvSpPr>
        <p:spPr bwMode="auto">
          <a:xfrm>
            <a:off x="44958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5" name="Text Box 63"/>
          <p:cNvSpPr txBox="1">
            <a:spLocks noChangeArrowheads="1"/>
          </p:cNvSpPr>
          <p:nvPr/>
        </p:nvSpPr>
        <p:spPr bwMode="auto">
          <a:xfrm>
            <a:off x="4251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6" name="Text Box 64"/>
          <p:cNvSpPr txBox="1">
            <a:spLocks noChangeArrowheads="1"/>
          </p:cNvSpPr>
          <p:nvPr/>
        </p:nvSpPr>
        <p:spPr bwMode="auto">
          <a:xfrm>
            <a:off x="3124200" y="228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7" name="Text Box 65"/>
          <p:cNvSpPr txBox="1">
            <a:spLocks noChangeArrowheads="1"/>
          </p:cNvSpPr>
          <p:nvPr/>
        </p:nvSpPr>
        <p:spPr bwMode="auto">
          <a:xfrm>
            <a:off x="3429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8" name="Text Box 66"/>
          <p:cNvSpPr txBox="1">
            <a:spLocks noChangeArrowheads="1"/>
          </p:cNvSpPr>
          <p:nvPr/>
        </p:nvSpPr>
        <p:spPr bwMode="auto">
          <a:xfrm>
            <a:off x="4251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99" name="Text Box 67"/>
          <p:cNvSpPr txBox="1">
            <a:spLocks noChangeArrowheads="1"/>
          </p:cNvSpPr>
          <p:nvPr/>
        </p:nvSpPr>
        <p:spPr bwMode="auto">
          <a:xfrm>
            <a:off x="3124200" y="228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100" name="Text Box 68"/>
          <p:cNvSpPr txBox="1">
            <a:spLocks noChangeArrowheads="1"/>
          </p:cNvSpPr>
          <p:nvPr/>
        </p:nvSpPr>
        <p:spPr bwMode="auto">
          <a:xfrm>
            <a:off x="4191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101" name="Text Box 69"/>
          <p:cNvSpPr txBox="1">
            <a:spLocks noChangeArrowheads="1"/>
          </p:cNvSpPr>
          <p:nvPr/>
        </p:nvSpPr>
        <p:spPr bwMode="auto">
          <a:xfrm>
            <a:off x="3429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102" name="Text Box 70"/>
          <p:cNvSpPr txBox="1">
            <a:spLocks noChangeArrowheads="1"/>
          </p:cNvSpPr>
          <p:nvPr/>
        </p:nvSpPr>
        <p:spPr bwMode="auto">
          <a:xfrm>
            <a:off x="4251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103" name="Text Box 71"/>
          <p:cNvSpPr txBox="1">
            <a:spLocks noChangeArrowheads="1"/>
          </p:cNvSpPr>
          <p:nvPr/>
        </p:nvSpPr>
        <p:spPr bwMode="auto">
          <a:xfrm>
            <a:off x="3124200" y="228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A482-5C4A-7647-BCBE-51168BF029A3}" type="slidenum">
              <a:rPr lang="en-US"/>
              <a:pPr/>
              <a:t>31</a:t>
            </a:fld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4191000" y="4267200"/>
            <a:ext cx="762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 flipH="1">
            <a:off x="3124200" y="43434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br>
              <a:rPr lang="en-US"/>
            </a:br>
            <a:r>
              <a:rPr lang="en-US"/>
              <a:t> (first order congestion)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2667000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s1</a:t>
            </a:r>
            <a:endParaRPr 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800600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s3</a:t>
            </a:r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3733800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s2</a:t>
            </a:r>
            <a:endParaRPr lang="en-US"/>
          </a:p>
        </p:txBody>
      </p: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2667000" y="3124200"/>
            <a:ext cx="2667000" cy="457200"/>
            <a:chOff x="1680" y="1968"/>
            <a:chExt cx="1680" cy="288"/>
          </a:xfrm>
        </p:grpSpPr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240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168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3072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2895600" y="25908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3048000" y="2514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4038600" y="2514600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4267200" y="2590800"/>
            <a:ext cx="685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50292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3810000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d2</a:t>
            </a:r>
            <a:endParaRPr lang="en-US"/>
          </a:p>
        </p:txBody>
      </p: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2667000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d1</a:t>
            </a:r>
            <a:endParaRPr lang="en-US"/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4876800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d3</a:t>
            </a:r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2895600" y="43434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3048000" y="42672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4038600" y="43434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51054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080" name="Group 24"/>
          <p:cNvGrpSpPr>
            <a:grpSpLocks/>
          </p:cNvGrpSpPr>
          <p:nvPr/>
        </p:nvGrpSpPr>
        <p:grpSpPr bwMode="auto">
          <a:xfrm>
            <a:off x="2667000" y="3962400"/>
            <a:ext cx="2667000" cy="457200"/>
            <a:chOff x="1680" y="1968"/>
            <a:chExt cx="1680" cy="288"/>
          </a:xfrm>
        </p:grpSpPr>
        <p:sp>
          <p:nvSpPr>
            <p:cNvPr id="45081" name="Oval 25"/>
            <p:cNvSpPr>
              <a:spLocks noChangeArrowheads="1"/>
            </p:cNvSpPr>
            <p:nvPr/>
          </p:nvSpPr>
          <p:spPr bwMode="auto">
            <a:xfrm>
              <a:off x="240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2" name="Oval 26"/>
            <p:cNvSpPr>
              <a:spLocks noChangeArrowheads="1"/>
            </p:cNvSpPr>
            <p:nvPr/>
          </p:nvSpPr>
          <p:spPr bwMode="auto">
            <a:xfrm>
              <a:off x="168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3" name="Oval 27"/>
            <p:cNvSpPr>
              <a:spLocks noChangeArrowheads="1"/>
            </p:cNvSpPr>
            <p:nvPr/>
          </p:nvSpPr>
          <p:spPr bwMode="auto">
            <a:xfrm>
              <a:off x="3072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2895600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4038600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6" name="Line 30"/>
          <p:cNvSpPr>
            <a:spLocks noChangeShapeType="1"/>
          </p:cNvSpPr>
          <p:nvPr/>
        </p:nvSpPr>
        <p:spPr bwMode="auto">
          <a:xfrm>
            <a:off x="51054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>
            <a:off x="4114800" y="2514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8" name="Line 32"/>
          <p:cNvSpPr>
            <a:spLocks noChangeShapeType="1"/>
          </p:cNvSpPr>
          <p:nvPr/>
        </p:nvSpPr>
        <p:spPr bwMode="auto">
          <a:xfrm>
            <a:off x="3048000" y="25146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H="1">
            <a:off x="4191000" y="43434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2422525" y="2632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29718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4708525" y="2708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51054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3489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4251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3810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409892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4479925" y="4156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099" name="Text Box 43"/>
          <p:cNvSpPr txBox="1">
            <a:spLocks noChangeArrowheads="1"/>
          </p:cNvSpPr>
          <p:nvPr/>
        </p:nvSpPr>
        <p:spPr bwMode="auto">
          <a:xfrm>
            <a:off x="4251325" y="4689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5100" name="Text Box 44"/>
          <p:cNvSpPr txBox="1">
            <a:spLocks noChangeArrowheads="1"/>
          </p:cNvSpPr>
          <p:nvPr/>
        </p:nvSpPr>
        <p:spPr bwMode="auto">
          <a:xfrm>
            <a:off x="508952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3108325" y="3927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242252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6080125" y="4537075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Base costs (delays)</a:t>
            </a:r>
          </a:p>
        </p:txBody>
      </p:sp>
      <p:sp>
        <p:nvSpPr>
          <p:cNvPr id="45104" name="Text Box 48"/>
          <p:cNvSpPr txBox="1">
            <a:spLocks noChangeArrowheads="1"/>
          </p:cNvSpPr>
          <p:nvPr/>
        </p:nvSpPr>
        <p:spPr bwMode="auto">
          <a:xfrm>
            <a:off x="2498725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45105" name="Text Box 49"/>
          <p:cNvSpPr txBox="1">
            <a:spLocks noChangeArrowheads="1"/>
          </p:cNvSpPr>
          <p:nvPr/>
        </p:nvSpPr>
        <p:spPr bwMode="auto">
          <a:xfrm>
            <a:off x="35052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45106" name="Text Box 50"/>
          <p:cNvSpPr txBox="1">
            <a:spLocks noChangeArrowheads="1"/>
          </p:cNvSpPr>
          <p:nvPr/>
        </p:nvSpPr>
        <p:spPr bwMode="auto">
          <a:xfrm>
            <a:off x="4632325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45107" name="Text Box 51"/>
          <p:cNvSpPr txBox="1">
            <a:spLocks noChangeArrowheads="1"/>
          </p:cNvSpPr>
          <p:nvPr/>
        </p:nvSpPr>
        <p:spPr bwMode="auto">
          <a:xfrm>
            <a:off x="6096000" y="3505200"/>
            <a:ext cx="126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Capacity</a:t>
            </a:r>
            <a:endParaRPr lang="en-US"/>
          </a:p>
        </p:txBody>
      </p:sp>
      <p:sp>
        <p:nvSpPr>
          <p:cNvPr id="45108" name="Text Box 52"/>
          <p:cNvSpPr txBox="1">
            <a:spLocks noChangeArrowheads="1"/>
          </p:cNvSpPr>
          <p:nvPr/>
        </p:nvSpPr>
        <p:spPr bwMode="auto">
          <a:xfrm>
            <a:off x="304800" y="5638800"/>
            <a:ext cx="442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Reroute, avoid congestion.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4191000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4191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112" name="Text Box 56"/>
          <p:cNvSpPr txBox="1">
            <a:spLocks noChangeArrowheads="1"/>
          </p:cNvSpPr>
          <p:nvPr/>
        </p:nvSpPr>
        <p:spPr bwMode="auto">
          <a:xfrm>
            <a:off x="3429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42513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114" name="Text Box 58"/>
          <p:cNvSpPr txBox="1">
            <a:spLocks noChangeArrowheads="1"/>
          </p:cNvSpPr>
          <p:nvPr/>
        </p:nvSpPr>
        <p:spPr bwMode="auto">
          <a:xfrm>
            <a:off x="3124200" y="228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80E9-3844-BD46-B1D8-534DA21FE625}" type="slidenum">
              <a:rPr lang="en-US"/>
              <a:pPr/>
              <a:t>32</a:t>
            </a:fld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(need for history)</a:t>
            </a: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6080125" y="4537075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Base costs (delays)</a:t>
            </a:r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6096000" y="3505200"/>
            <a:ext cx="126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Capacity</a:t>
            </a:r>
            <a:endParaRPr lang="en-US"/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974725" y="5908675"/>
            <a:ext cx="5146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n-lt"/>
              </a:rPr>
              <a:t>Need to redirect uncongested </a:t>
            </a:r>
            <a:r>
              <a:rPr lang="en-US" dirty="0" smtClean="0">
                <a:latin typeface="+mn-lt"/>
              </a:rPr>
              <a:t>paths.</a:t>
            </a:r>
            <a:endParaRPr lang="en-US" dirty="0">
              <a:latin typeface="+mn-lt"/>
            </a:endParaRPr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>
            <a:off x="2149475" y="4343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2149475" y="2514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1920875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s1</a:t>
            </a:r>
            <a:endParaRPr lang="en-US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2987675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s2</a:t>
            </a:r>
            <a:endParaRPr lang="en-US"/>
          </a:p>
        </p:txBody>
      </p:sp>
      <p:grpSp>
        <p:nvGrpSpPr>
          <p:cNvPr id="23604" name="Group 52"/>
          <p:cNvGrpSpPr>
            <a:grpSpLocks/>
          </p:cNvGrpSpPr>
          <p:nvPr/>
        </p:nvGrpSpPr>
        <p:grpSpPr bwMode="auto">
          <a:xfrm>
            <a:off x="1920875" y="3124200"/>
            <a:ext cx="2667000" cy="457200"/>
            <a:chOff x="1680" y="1968"/>
            <a:chExt cx="1680" cy="288"/>
          </a:xfrm>
        </p:grpSpPr>
        <p:sp>
          <p:nvSpPr>
            <p:cNvPr id="23605" name="Oval 53"/>
            <p:cNvSpPr>
              <a:spLocks noChangeArrowheads="1"/>
            </p:cNvSpPr>
            <p:nvPr/>
          </p:nvSpPr>
          <p:spPr bwMode="auto">
            <a:xfrm>
              <a:off x="240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6" name="Oval 54"/>
            <p:cNvSpPr>
              <a:spLocks noChangeArrowheads="1"/>
            </p:cNvSpPr>
            <p:nvPr/>
          </p:nvSpPr>
          <p:spPr bwMode="auto">
            <a:xfrm>
              <a:off x="168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7" name="Oval 55"/>
            <p:cNvSpPr>
              <a:spLocks noChangeArrowheads="1"/>
            </p:cNvSpPr>
            <p:nvPr/>
          </p:nvSpPr>
          <p:spPr bwMode="auto">
            <a:xfrm>
              <a:off x="3072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608" name="Line 56"/>
          <p:cNvSpPr>
            <a:spLocks noChangeShapeType="1"/>
          </p:cNvSpPr>
          <p:nvPr/>
        </p:nvSpPr>
        <p:spPr bwMode="auto">
          <a:xfrm>
            <a:off x="3292475" y="2514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3063875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d2</a:t>
            </a:r>
            <a:endParaRPr lang="en-US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1920875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d1</a:t>
            </a:r>
            <a:endParaRPr lang="en-US"/>
          </a:p>
        </p:txBody>
      </p:sp>
      <p:sp>
        <p:nvSpPr>
          <p:cNvPr id="23611" name="Line 59"/>
          <p:cNvSpPr>
            <a:spLocks noChangeShapeType="1"/>
          </p:cNvSpPr>
          <p:nvPr/>
        </p:nvSpPr>
        <p:spPr bwMode="auto">
          <a:xfrm>
            <a:off x="3292475" y="4343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3063875" y="39624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1920875" y="39624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4130675" y="39624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5" name="Line 63"/>
          <p:cNvSpPr>
            <a:spLocks noChangeShapeType="1"/>
          </p:cNvSpPr>
          <p:nvPr/>
        </p:nvSpPr>
        <p:spPr bwMode="auto">
          <a:xfrm>
            <a:off x="2149475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3292475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1768475" y="4419600"/>
            <a:ext cx="3365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1752600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2895600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23622" name="Line 70"/>
          <p:cNvSpPr>
            <a:spLocks noChangeShapeType="1"/>
          </p:cNvSpPr>
          <p:nvPr/>
        </p:nvSpPr>
        <p:spPr bwMode="auto">
          <a:xfrm>
            <a:off x="2301875" y="2438400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3" name="Line 71"/>
          <p:cNvSpPr>
            <a:spLocks noChangeShapeType="1"/>
          </p:cNvSpPr>
          <p:nvPr/>
        </p:nvSpPr>
        <p:spPr bwMode="auto">
          <a:xfrm flipH="1">
            <a:off x="2378075" y="43434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6" name="Line 74"/>
          <p:cNvSpPr>
            <a:spLocks noChangeShapeType="1"/>
          </p:cNvSpPr>
          <p:nvPr/>
        </p:nvSpPr>
        <p:spPr bwMode="auto">
          <a:xfrm>
            <a:off x="3444875" y="42672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4054475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s3</a:t>
            </a:r>
            <a:endParaRPr lang="en-US"/>
          </a:p>
        </p:txBody>
      </p:sp>
      <p:sp>
        <p:nvSpPr>
          <p:cNvPr id="23628" name="Line 76"/>
          <p:cNvSpPr>
            <a:spLocks noChangeShapeType="1"/>
          </p:cNvSpPr>
          <p:nvPr/>
        </p:nvSpPr>
        <p:spPr bwMode="auto">
          <a:xfrm>
            <a:off x="4283075" y="2590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4130675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d3</a:t>
            </a:r>
            <a:endParaRPr lang="en-US"/>
          </a:p>
        </p:txBody>
      </p:sp>
      <p:sp>
        <p:nvSpPr>
          <p:cNvPr id="23630" name="Line 78"/>
          <p:cNvSpPr>
            <a:spLocks noChangeShapeType="1"/>
          </p:cNvSpPr>
          <p:nvPr/>
        </p:nvSpPr>
        <p:spPr bwMode="auto">
          <a:xfrm>
            <a:off x="4359275" y="4419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1" name="Line 79"/>
          <p:cNvSpPr>
            <a:spLocks noChangeShapeType="1"/>
          </p:cNvSpPr>
          <p:nvPr/>
        </p:nvSpPr>
        <p:spPr bwMode="auto">
          <a:xfrm>
            <a:off x="4359275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2" name="Line 80"/>
          <p:cNvSpPr>
            <a:spLocks noChangeShapeType="1"/>
          </p:cNvSpPr>
          <p:nvPr/>
        </p:nvSpPr>
        <p:spPr bwMode="auto">
          <a:xfrm>
            <a:off x="3368675" y="25146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8" name="Text Box 86"/>
          <p:cNvSpPr txBox="1">
            <a:spLocks noChangeArrowheads="1"/>
          </p:cNvSpPr>
          <p:nvPr/>
        </p:nvSpPr>
        <p:spPr bwMode="auto">
          <a:xfrm>
            <a:off x="3886200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23639" name="Line 87"/>
          <p:cNvSpPr>
            <a:spLocks noChangeShapeType="1"/>
          </p:cNvSpPr>
          <p:nvPr/>
        </p:nvSpPr>
        <p:spPr bwMode="auto">
          <a:xfrm flipH="1">
            <a:off x="3444875" y="43434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40" name="Line 88"/>
          <p:cNvSpPr>
            <a:spLocks noChangeShapeType="1"/>
          </p:cNvSpPr>
          <p:nvPr/>
        </p:nvSpPr>
        <p:spPr bwMode="auto">
          <a:xfrm>
            <a:off x="4587875" y="42672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5197475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s4</a:t>
            </a:r>
            <a:endParaRPr lang="en-US"/>
          </a:p>
        </p:txBody>
      </p:sp>
      <p:sp>
        <p:nvSpPr>
          <p:cNvPr id="23642" name="Line 90"/>
          <p:cNvSpPr>
            <a:spLocks noChangeShapeType="1"/>
          </p:cNvSpPr>
          <p:nvPr/>
        </p:nvSpPr>
        <p:spPr bwMode="auto">
          <a:xfrm>
            <a:off x="5426075" y="2590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5273675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d4</a:t>
            </a:r>
            <a:endParaRPr lang="en-US"/>
          </a:p>
        </p:txBody>
      </p:sp>
      <p:sp>
        <p:nvSpPr>
          <p:cNvPr id="23644" name="Line 92"/>
          <p:cNvSpPr>
            <a:spLocks noChangeShapeType="1"/>
          </p:cNvSpPr>
          <p:nvPr/>
        </p:nvSpPr>
        <p:spPr bwMode="auto">
          <a:xfrm>
            <a:off x="5502275" y="4419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45" name="Line 93"/>
          <p:cNvSpPr>
            <a:spLocks noChangeShapeType="1"/>
          </p:cNvSpPr>
          <p:nvPr/>
        </p:nvSpPr>
        <p:spPr bwMode="auto">
          <a:xfrm>
            <a:off x="5502275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46" name="Line 94"/>
          <p:cNvSpPr>
            <a:spLocks noChangeShapeType="1"/>
          </p:cNvSpPr>
          <p:nvPr/>
        </p:nvSpPr>
        <p:spPr bwMode="auto">
          <a:xfrm>
            <a:off x="4511675" y="25146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654" name="Group 102"/>
          <p:cNvGrpSpPr>
            <a:grpSpLocks/>
          </p:cNvGrpSpPr>
          <p:nvPr/>
        </p:nvGrpSpPr>
        <p:grpSpPr bwMode="auto">
          <a:xfrm>
            <a:off x="1844675" y="2327275"/>
            <a:ext cx="3368675" cy="2701925"/>
            <a:chOff x="1162" y="1466"/>
            <a:chExt cx="2122" cy="1702"/>
          </a:xfrm>
        </p:grpSpPr>
        <p:sp>
          <p:nvSpPr>
            <p:cNvPr id="23617" name="Text Box 65"/>
            <p:cNvSpPr txBox="1">
              <a:spLocks noChangeArrowheads="1"/>
            </p:cNvSpPr>
            <p:nvPr/>
          </p:nvSpPr>
          <p:spPr bwMode="auto">
            <a:xfrm>
              <a:off x="1162" y="1680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23618" name="Text Box 66"/>
            <p:cNvSpPr txBox="1">
              <a:spLocks noChangeArrowheads="1"/>
            </p:cNvSpPr>
            <p:nvPr/>
          </p:nvSpPr>
          <p:spPr bwMode="auto">
            <a:xfrm>
              <a:off x="1930" y="1680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23624" name="Text Box 72"/>
            <p:cNvSpPr txBox="1">
              <a:spLocks noChangeArrowheads="1"/>
            </p:cNvSpPr>
            <p:nvPr/>
          </p:nvSpPr>
          <p:spPr bwMode="auto">
            <a:xfrm>
              <a:off x="1632" y="2666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3625" name="Text Box 73"/>
            <p:cNvSpPr txBox="1">
              <a:spLocks noChangeArrowheads="1"/>
            </p:cNvSpPr>
            <p:nvPr/>
          </p:nvSpPr>
          <p:spPr bwMode="auto">
            <a:xfrm>
              <a:off x="1632" y="1466"/>
              <a:ext cx="212" cy="28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3633" name="Text Box 81"/>
            <p:cNvSpPr txBox="1">
              <a:spLocks noChangeArrowheads="1"/>
            </p:cNvSpPr>
            <p:nvPr/>
          </p:nvSpPr>
          <p:spPr bwMode="auto">
            <a:xfrm>
              <a:off x="2746" y="1680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3634" name="Text Box 82"/>
            <p:cNvSpPr txBox="1">
              <a:spLocks noChangeArrowheads="1"/>
            </p:cNvSpPr>
            <p:nvPr/>
          </p:nvSpPr>
          <p:spPr bwMode="auto">
            <a:xfrm>
              <a:off x="2314" y="1536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3635" name="Text Box 83"/>
            <p:cNvSpPr txBox="1">
              <a:spLocks noChangeArrowheads="1"/>
            </p:cNvSpPr>
            <p:nvPr/>
          </p:nvSpPr>
          <p:spPr bwMode="auto">
            <a:xfrm>
              <a:off x="2112" y="2762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23636" name="Text Box 84"/>
            <p:cNvSpPr txBox="1">
              <a:spLocks noChangeArrowheads="1"/>
            </p:cNvSpPr>
            <p:nvPr/>
          </p:nvSpPr>
          <p:spPr bwMode="auto">
            <a:xfrm>
              <a:off x="2352" y="2618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3637" name="Text Box 85"/>
            <p:cNvSpPr txBox="1">
              <a:spLocks noChangeArrowheads="1"/>
            </p:cNvSpPr>
            <p:nvPr/>
          </p:nvSpPr>
          <p:spPr bwMode="auto">
            <a:xfrm>
              <a:off x="2976" y="2880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3647" name="Text Box 95"/>
            <p:cNvSpPr txBox="1">
              <a:spLocks noChangeArrowheads="1"/>
            </p:cNvSpPr>
            <p:nvPr/>
          </p:nvSpPr>
          <p:spPr bwMode="auto">
            <a:xfrm>
              <a:off x="3034" y="1536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3648" name="Text Box 96"/>
            <p:cNvSpPr txBox="1">
              <a:spLocks noChangeArrowheads="1"/>
            </p:cNvSpPr>
            <p:nvPr/>
          </p:nvSpPr>
          <p:spPr bwMode="auto">
            <a:xfrm>
              <a:off x="2784" y="2784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23649" name="Text Box 97"/>
            <p:cNvSpPr txBox="1">
              <a:spLocks noChangeArrowheads="1"/>
            </p:cNvSpPr>
            <p:nvPr/>
          </p:nvSpPr>
          <p:spPr bwMode="auto">
            <a:xfrm>
              <a:off x="3072" y="2618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sp>
        <p:nvSpPr>
          <p:cNvPr id="23650" name="Text Box 98"/>
          <p:cNvSpPr txBox="1">
            <a:spLocks noChangeArrowheads="1"/>
          </p:cNvSpPr>
          <p:nvPr/>
        </p:nvSpPr>
        <p:spPr bwMode="auto">
          <a:xfrm>
            <a:off x="5029200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23651" name="Line 99"/>
          <p:cNvSpPr>
            <a:spLocks noChangeShapeType="1"/>
          </p:cNvSpPr>
          <p:nvPr/>
        </p:nvSpPr>
        <p:spPr bwMode="auto">
          <a:xfrm flipH="1">
            <a:off x="4587875" y="43434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5257800" y="39624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5257800" y="31242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4CA3-DCF6-6E4C-9649-5F02F5CA3436}" type="slidenum">
              <a:rPr lang="en-US"/>
              <a:pPr/>
              <a:t>33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(need for history)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1235075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1235075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1006475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s1</a:t>
            </a:r>
            <a:endParaRPr lang="en-US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2073275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s2</a:t>
            </a:r>
            <a:endParaRPr lang="en-US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1006475" y="3124200"/>
            <a:ext cx="2667000" cy="457200"/>
            <a:chOff x="1680" y="1968"/>
            <a:chExt cx="1680" cy="288"/>
          </a:xfrm>
        </p:grpSpPr>
        <p:sp>
          <p:nvSpPr>
            <p:cNvPr id="61452" name="Oval 12"/>
            <p:cNvSpPr>
              <a:spLocks noChangeArrowheads="1"/>
            </p:cNvSpPr>
            <p:nvPr/>
          </p:nvSpPr>
          <p:spPr bwMode="auto">
            <a:xfrm>
              <a:off x="240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168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4" name="Oval 14"/>
            <p:cNvSpPr>
              <a:spLocks noChangeArrowheads="1"/>
            </p:cNvSpPr>
            <p:nvPr/>
          </p:nvSpPr>
          <p:spPr bwMode="auto">
            <a:xfrm>
              <a:off x="3072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2378075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2149475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d2</a:t>
            </a:r>
            <a:endParaRPr lang="en-US"/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auto">
          <a:xfrm>
            <a:off x="1006475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d1</a:t>
            </a:r>
            <a:endParaRPr lang="en-US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2378075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3" name="Oval 23"/>
          <p:cNvSpPr>
            <a:spLocks noChangeArrowheads="1"/>
          </p:cNvSpPr>
          <p:nvPr/>
        </p:nvSpPr>
        <p:spPr bwMode="auto">
          <a:xfrm>
            <a:off x="2149475" y="39624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4" name="Oval 24"/>
          <p:cNvSpPr>
            <a:spLocks noChangeArrowheads="1"/>
          </p:cNvSpPr>
          <p:nvPr/>
        </p:nvSpPr>
        <p:spPr bwMode="auto">
          <a:xfrm>
            <a:off x="1006475" y="39624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5" name="Oval 25"/>
          <p:cNvSpPr>
            <a:spLocks noChangeArrowheads="1"/>
          </p:cNvSpPr>
          <p:nvPr/>
        </p:nvSpPr>
        <p:spPr bwMode="auto">
          <a:xfrm>
            <a:off x="3216275" y="39624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>
            <a:off x="1235075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>
            <a:off x="2378075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930275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2149475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1477" name="Text Box 37"/>
          <p:cNvSpPr txBox="1">
            <a:spLocks noChangeArrowheads="1"/>
          </p:cNvSpPr>
          <p:nvPr/>
        </p:nvSpPr>
        <p:spPr bwMode="auto">
          <a:xfrm>
            <a:off x="854075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>
            <a:off x="838200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1981200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61481" name="Line 41"/>
          <p:cNvSpPr>
            <a:spLocks noChangeShapeType="1"/>
          </p:cNvSpPr>
          <p:nvPr/>
        </p:nvSpPr>
        <p:spPr bwMode="auto">
          <a:xfrm>
            <a:off x="1387475" y="2438400"/>
            <a:ext cx="8382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2" name="Line 42"/>
          <p:cNvSpPr>
            <a:spLocks noChangeShapeType="1"/>
          </p:cNvSpPr>
          <p:nvPr/>
        </p:nvSpPr>
        <p:spPr bwMode="auto">
          <a:xfrm flipH="1">
            <a:off x="1463675" y="4343400"/>
            <a:ext cx="7620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1676400" y="4232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84" name="Text Box 44"/>
          <p:cNvSpPr txBox="1">
            <a:spLocks noChangeArrowheads="1"/>
          </p:cNvSpPr>
          <p:nvPr/>
        </p:nvSpPr>
        <p:spPr bwMode="auto">
          <a:xfrm>
            <a:off x="1676400" y="2327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2530475" y="4267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3140075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s3</a:t>
            </a:r>
            <a:endParaRPr 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3368675" y="2590800"/>
            <a:ext cx="0" cy="4572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9" name="Oval 19"/>
          <p:cNvSpPr>
            <a:spLocks noChangeArrowheads="1"/>
          </p:cNvSpPr>
          <p:nvPr/>
        </p:nvSpPr>
        <p:spPr bwMode="auto">
          <a:xfrm>
            <a:off x="3216275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d3</a:t>
            </a:r>
            <a:endParaRPr lang="en-US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3444875" y="4419600"/>
            <a:ext cx="0" cy="3810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8" name="Line 28"/>
          <p:cNvSpPr>
            <a:spLocks noChangeShapeType="1"/>
          </p:cNvSpPr>
          <p:nvPr/>
        </p:nvSpPr>
        <p:spPr bwMode="auto">
          <a:xfrm>
            <a:off x="3444875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>
            <a:off x="2454275" y="2514600"/>
            <a:ext cx="762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3444875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2759075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2438400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2819400" y="4156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76" name="Text Box 36"/>
          <p:cNvSpPr txBox="1">
            <a:spLocks noChangeArrowheads="1"/>
          </p:cNvSpPr>
          <p:nvPr/>
        </p:nvSpPr>
        <p:spPr bwMode="auto">
          <a:xfrm>
            <a:off x="38100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2971800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61485" name="Line 45"/>
          <p:cNvSpPr>
            <a:spLocks noChangeShapeType="1"/>
          </p:cNvSpPr>
          <p:nvPr/>
        </p:nvSpPr>
        <p:spPr bwMode="auto">
          <a:xfrm flipH="1">
            <a:off x="2530475" y="4343400"/>
            <a:ext cx="7620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6" name="Text Box 46"/>
          <p:cNvSpPr txBox="1">
            <a:spLocks noChangeArrowheads="1"/>
          </p:cNvSpPr>
          <p:nvPr/>
        </p:nvSpPr>
        <p:spPr bwMode="auto">
          <a:xfrm>
            <a:off x="5229225" y="2133600"/>
            <a:ext cx="3469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 charset="0"/>
              </a:rPr>
              <a:t>Imagine partially routed.</a:t>
            </a:r>
            <a:endParaRPr lang="en-US" dirty="0">
              <a:latin typeface="Arial" charset="0"/>
            </a:endParaRPr>
          </a:p>
        </p:txBody>
      </p:sp>
      <p:sp>
        <p:nvSpPr>
          <p:cNvPr id="61490" name="Line 50"/>
          <p:cNvSpPr>
            <a:spLocks noChangeShapeType="1"/>
          </p:cNvSpPr>
          <p:nvPr/>
        </p:nvSpPr>
        <p:spPr bwMode="auto">
          <a:xfrm>
            <a:off x="3673475" y="42672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1" name="Oval 51"/>
          <p:cNvSpPr>
            <a:spLocks noChangeArrowheads="1"/>
          </p:cNvSpPr>
          <p:nvPr/>
        </p:nvSpPr>
        <p:spPr bwMode="auto">
          <a:xfrm>
            <a:off x="4283075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s4</a:t>
            </a:r>
            <a:endParaRPr lang="en-US"/>
          </a:p>
        </p:txBody>
      </p:sp>
      <p:sp>
        <p:nvSpPr>
          <p:cNvPr id="61492" name="Line 52"/>
          <p:cNvSpPr>
            <a:spLocks noChangeShapeType="1"/>
          </p:cNvSpPr>
          <p:nvPr/>
        </p:nvSpPr>
        <p:spPr bwMode="auto">
          <a:xfrm>
            <a:off x="4511675" y="2590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3" name="Oval 53"/>
          <p:cNvSpPr>
            <a:spLocks noChangeArrowheads="1"/>
          </p:cNvSpPr>
          <p:nvPr/>
        </p:nvSpPr>
        <p:spPr bwMode="auto">
          <a:xfrm>
            <a:off x="4359275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d4</a:t>
            </a:r>
            <a:endParaRPr lang="en-US"/>
          </a:p>
        </p:txBody>
      </p:sp>
      <p:sp>
        <p:nvSpPr>
          <p:cNvPr id="61494" name="Line 54"/>
          <p:cNvSpPr>
            <a:spLocks noChangeShapeType="1"/>
          </p:cNvSpPr>
          <p:nvPr/>
        </p:nvSpPr>
        <p:spPr bwMode="auto">
          <a:xfrm>
            <a:off x="4587875" y="4419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5" name="Line 55"/>
          <p:cNvSpPr>
            <a:spLocks noChangeShapeType="1"/>
          </p:cNvSpPr>
          <p:nvPr/>
        </p:nvSpPr>
        <p:spPr bwMode="auto">
          <a:xfrm>
            <a:off x="4587875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6" name="Line 56"/>
          <p:cNvSpPr>
            <a:spLocks noChangeShapeType="1"/>
          </p:cNvSpPr>
          <p:nvPr/>
        </p:nvSpPr>
        <p:spPr bwMode="auto">
          <a:xfrm>
            <a:off x="3597275" y="2514600"/>
            <a:ext cx="762000" cy="6096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4587875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98" name="Text Box 58"/>
          <p:cNvSpPr txBox="1">
            <a:spLocks noChangeArrowheads="1"/>
          </p:cNvSpPr>
          <p:nvPr/>
        </p:nvSpPr>
        <p:spPr bwMode="auto">
          <a:xfrm>
            <a:off x="3902075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35052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1500" name="Text Box 60"/>
          <p:cNvSpPr txBox="1">
            <a:spLocks noChangeArrowheads="1"/>
          </p:cNvSpPr>
          <p:nvPr/>
        </p:nvSpPr>
        <p:spPr bwMode="auto">
          <a:xfrm>
            <a:off x="3962400" y="4156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501" name="Text Box 61"/>
          <p:cNvSpPr txBox="1">
            <a:spLocks noChangeArrowheads="1"/>
          </p:cNvSpPr>
          <p:nvPr/>
        </p:nvSpPr>
        <p:spPr bwMode="auto">
          <a:xfrm>
            <a:off x="4572000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502" name="Text Box 62"/>
          <p:cNvSpPr txBox="1">
            <a:spLocks noChangeArrowheads="1"/>
          </p:cNvSpPr>
          <p:nvPr/>
        </p:nvSpPr>
        <p:spPr bwMode="auto">
          <a:xfrm>
            <a:off x="4114800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61503" name="Line 63"/>
          <p:cNvSpPr>
            <a:spLocks noChangeShapeType="1"/>
          </p:cNvSpPr>
          <p:nvPr/>
        </p:nvSpPr>
        <p:spPr bwMode="auto">
          <a:xfrm flipH="1">
            <a:off x="3673475" y="4343400"/>
            <a:ext cx="762000" cy="5334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4" name="Oval 64"/>
          <p:cNvSpPr>
            <a:spLocks noChangeArrowheads="1"/>
          </p:cNvSpPr>
          <p:nvPr/>
        </p:nvSpPr>
        <p:spPr bwMode="auto">
          <a:xfrm>
            <a:off x="4343400" y="39624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5" name="Oval 65"/>
          <p:cNvSpPr>
            <a:spLocks noChangeArrowheads="1"/>
          </p:cNvSpPr>
          <p:nvPr/>
        </p:nvSpPr>
        <p:spPr bwMode="auto">
          <a:xfrm>
            <a:off x="4343400" y="31242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 Box 46"/>
          <p:cNvSpPr txBox="1">
            <a:spLocks noChangeArrowheads="1"/>
          </p:cNvSpPr>
          <p:nvPr/>
        </p:nvSpPr>
        <p:spPr bwMode="auto">
          <a:xfrm>
            <a:off x="5133467" y="2971800"/>
            <a:ext cx="4010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rial" charset="0"/>
              </a:rPr>
              <a:t>Where do we route s3</a:t>
            </a:r>
            <a:r>
              <a:rPr lang="en-US" dirty="0" smtClean="0">
                <a:solidFill>
                  <a:srgbClr val="FF6600"/>
                </a:solidFill>
                <a:latin typeface="Arial" charset="0"/>
                <a:sym typeface="Wingdings"/>
              </a:rPr>
              <a:t>d3?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66" name="Text Box 46"/>
          <p:cNvSpPr txBox="1">
            <a:spLocks noChangeArrowheads="1"/>
          </p:cNvSpPr>
          <p:nvPr/>
        </p:nvSpPr>
        <p:spPr bwMode="auto">
          <a:xfrm>
            <a:off x="5257800" y="3886200"/>
            <a:ext cx="29907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rial" charset="0"/>
              </a:rPr>
              <a:t>What happens when</a:t>
            </a:r>
          </a:p>
          <a:p>
            <a:r>
              <a:rPr lang="en-US" dirty="0" smtClean="0">
                <a:solidFill>
                  <a:srgbClr val="FF6600"/>
                </a:solidFill>
                <a:latin typeface="Arial" charset="0"/>
                <a:sym typeface="Wingdings"/>
              </a:rPr>
              <a:t>   we reroute?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6" grpId="0" autoUpdateAnimBg="0"/>
      <p:bldP spid="65" grpId="0" autoUpdateAnimBg="0"/>
      <p:bldP spid="6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4CA3-DCF6-6E4C-9649-5F02F5CA3436}" type="slidenum">
              <a:rPr lang="en-US"/>
              <a:pPr/>
              <a:t>34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(need for history)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57200" y="5791200"/>
            <a:ext cx="299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Cannot route s3</a:t>
            </a:r>
            <a:r>
              <a:rPr lang="en-US">
                <a:latin typeface="Arial" charset="0"/>
                <a:sym typeface="Wingdings" charset="2"/>
              </a:rPr>
              <a:t>d3</a:t>
            </a:r>
            <a:endParaRPr lang="en-US">
              <a:latin typeface="Arial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1235075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1235075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1006475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s1</a:t>
            </a:r>
            <a:endParaRPr lang="en-US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2073275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s2</a:t>
            </a: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06475" y="3124200"/>
            <a:ext cx="2667000" cy="457200"/>
            <a:chOff x="1680" y="1968"/>
            <a:chExt cx="1680" cy="288"/>
          </a:xfrm>
        </p:grpSpPr>
        <p:sp>
          <p:nvSpPr>
            <p:cNvPr id="61452" name="Oval 12"/>
            <p:cNvSpPr>
              <a:spLocks noChangeArrowheads="1"/>
            </p:cNvSpPr>
            <p:nvPr/>
          </p:nvSpPr>
          <p:spPr bwMode="auto">
            <a:xfrm>
              <a:off x="240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168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4" name="Oval 14"/>
            <p:cNvSpPr>
              <a:spLocks noChangeArrowheads="1"/>
            </p:cNvSpPr>
            <p:nvPr/>
          </p:nvSpPr>
          <p:spPr bwMode="auto">
            <a:xfrm>
              <a:off x="3072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2378075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2149475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d2</a:t>
            </a:r>
            <a:endParaRPr lang="en-US"/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auto">
          <a:xfrm>
            <a:off x="1006475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d1</a:t>
            </a:r>
            <a:endParaRPr lang="en-US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2378075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3" name="Oval 23"/>
          <p:cNvSpPr>
            <a:spLocks noChangeArrowheads="1"/>
          </p:cNvSpPr>
          <p:nvPr/>
        </p:nvSpPr>
        <p:spPr bwMode="auto">
          <a:xfrm>
            <a:off x="2149475" y="39624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4" name="Oval 24"/>
          <p:cNvSpPr>
            <a:spLocks noChangeArrowheads="1"/>
          </p:cNvSpPr>
          <p:nvPr/>
        </p:nvSpPr>
        <p:spPr bwMode="auto">
          <a:xfrm>
            <a:off x="1006475" y="39624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5" name="Oval 25"/>
          <p:cNvSpPr>
            <a:spLocks noChangeArrowheads="1"/>
          </p:cNvSpPr>
          <p:nvPr/>
        </p:nvSpPr>
        <p:spPr bwMode="auto">
          <a:xfrm>
            <a:off x="3216275" y="39624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>
            <a:off x="1235075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>
            <a:off x="2378075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930275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2149475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1477" name="Text Box 37"/>
          <p:cNvSpPr txBox="1">
            <a:spLocks noChangeArrowheads="1"/>
          </p:cNvSpPr>
          <p:nvPr/>
        </p:nvSpPr>
        <p:spPr bwMode="auto">
          <a:xfrm>
            <a:off x="854075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>
            <a:off x="838200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1981200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61481" name="Line 41"/>
          <p:cNvSpPr>
            <a:spLocks noChangeShapeType="1"/>
          </p:cNvSpPr>
          <p:nvPr/>
        </p:nvSpPr>
        <p:spPr bwMode="auto">
          <a:xfrm>
            <a:off x="1387475" y="2438400"/>
            <a:ext cx="8382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2" name="Line 42"/>
          <p:cNvSpPr>
            <a:spLocks noChangeShapeType="1"/>
          </p:cNvSpPr>
          <p:nvPr/>
        </p:nvSpPr>
        <p:spPr bwMode="auto">
          <a:xfrm flipH="1">
            <a:off x="1463675" y="4343400"/>
            <a:ext cx="7620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1676400" y="4232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84" name="Text Box 44"/>
          <p:cNvSpPr txBox="1">
            <a:spLocks noChangeArrowheads="1"/>
          </p:cNvSpPr>
          <p:nvPr/>
        </p:nvSpPr>
        <p:spPr bwMode="auto">
          <a:xfrm>
            <a:off x="1676400" y="2327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2530475" y="4267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3140075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s3</a:t>
            </a:r>
            <a:endParaRPr 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3368675" y="2590800"/>
            <a:ext cx="0" cy="4572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9" name="Oval 19"/>
          <p:cNvSpPr>
            <a:spLocks noChangeArrowheads="1"/>
          </p:cNvSpPr>
          <p:nvPr/>
        </p:nvSpPr>
        <p:spPr bwMode="auto">
          <a:xfrm>
            <a:off x="3216275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d3</a:t>
            </a:r>
            <a:endParaRPr lang="en-US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3444875" y="4419600"/>
            <a:ext cx="0" cy="3810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8" name="Line 28"/>
          <p:cNvSpPr>
            <a:spLocks noChangeShapeType="1"/>
          </p:cNvSpPr>
          <p:nvPr/>
        </p:nvSpPr>
        <p:spPr bwMode="auto">
          <a:xfrm>
            <a:off x="3444875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>
            <a:off x="2454275" y="2514600"/>
            <a:ext cx="762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3444875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2759075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2438400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2819400" y="4156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76" name="Text Box 36"/>
          <p:cNvSpPr txBox="1">
            <a:spLocks noChangeArrowheads="1"/>
          </p:cNvSpPr>
          <p:nvPr/>
        </p:nvSpPr>
        <p:spPr bwMode="auto">
          <a:xfrm>
            <a:off x="38100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2971800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61485" name="Line 45"/>
          <p:cNvSpPr>
            <a:spLocks noChangeShapeType="1"/>
          </p:cNvSpPr>
          <p:nvPr/>
        </p:nvSpPr>
        <p:spPr bwMode="auto">
          <a:xfrm flipH="1">
            <a:off x="2530475" y="4343400"/>
            <a:ext cx="7620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6" name="Text Box 46"/>
          <p:cNvSpPr txBox="1">
            <a:spLocks noChangeArrowheads="1"/>
          </p:cNvSpPr>
          <p:nvPr/>
        </p:nvSpPr>
        <p:spPr bwMode="auto">
          <a:xfrm>
            <a:off x="5229225" y="2133600"/>
            <a:ext cx="39147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Local congestion alone </a:t>
            </a:r>
          </a:p>
          <a:p>
            <a:r>
              <a:rPr lang="en-US">
                <a:latin typeface="Arial" charset="0"/>
              </a:rPr>
              <a:t>won’t drive in right </a:t>
            </a:r>
          </a:p>
          <a:p>
            <a:r>
              <a:rPr lang="en-US">
                <a:latin typeface="Arial" charset="0"/>
              </a:rPr>
              <a:t>directions.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Both paths equal cost</a:t>
            </a:r>
          </a:p>
          <a:p>
            <a:r>
              <a:rPr lang="en-US">
                <a:latin typeface="Arial" charset="0"/>
              </a:rPr>
              <a:t>…neither resolves problem.</a:t>
            </a:r>
          </a:p>
        </p:txBody>
      </p:sp>
      <p:sp>
        <p:nvSpPr>
          <p:cNvPr id="61487" name="Text Box 47"/>
          <p:cNvSpPr txBox="1">
            <a:spLocks noChangeArrowheads="1"/>
          </p:cNvSpPr>
          <p:nvPr/>
        </p:nvSpPr>
        <p:spPr bwMode="auto">
          <a:xfrm>
            <a:off x="5638800" y="4648200"/>
            <a:ext cx="30162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May ping-pong back </a:t>
            </a:r>
          </a:p>
          <a:p>
            <a:r>
              <a:rPr lang="en-US">
                <a:latin typeface="Arial" charset="0"/>
              </a:rPr>
              <a:t>and forth.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(can imagine longer </a:t>
            </a:r>
          </a:p>
          <a:p>
            <a:r>
              <a:rPr lang="en-US">
                <a:latin typeface="Arial" charset="0"/>
              </a:rPr>
              <a:t>chain like this)</a:t>
            </a:r>
          </a:p>
        </p:txBody>
      </p:sp>
      <p:sp>
        <p:nvSpPr>
          <p:cNvPr id="61490" name="Line 50"/>
          <p:cNvSpPr>
            <a:spLocks noChangeShapeType="1"/>
          </p:cNvSpPr>
          <p:nvPr/>
        </p:nvSpPr>
        <p:spPr bwMode="auto">
          <a:xfrm>
            <a:off x="3673475" y="42672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1" name="Oval 51"/>
          <p:cNvSpPr>
            <a:spLocks noChangeArrowheads="1"/>
          </p:cNvSpPr>
          <p:nvPr/>
        </p:nvSpPr>
        <p:spPr bwMode="auto">
          <a:xfrm>
            <a:off x="4283075" y="2133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s4</a:t>
            </a:r>
            <a:endParaRPr lang="en-US"/>
          </a:p>
        </p:txBody>
      </p:sp>
      <p:sp>
        <p:nvSpPr>
          <p:cNvPr id="61492" name="Line 52"/>
          <p:cNvSpPr>
            <a:spLocks noChangeShapeType="1"/>
          </p:cNvSpPr>
          <p:nvPr/>
        </p:nvSpPr>
        <p:spPr bwMode="auto">
          <a:xfrm>
            <a:off x="4511675" y="2590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3" name="Oval 53"/>
          <p:cNvSpPr>
            <a:spLocks noChangeArrowheads="1"/>
          </p:cNvSpPr>
          <p:nvPr/>
        </p:nvSpPr>
        <p:spPr bwMode="auto">
          <a:xfrm>
            <a:off x="4359275" y="4800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d4</a:t>
            </a:r>
            <a:endParaRPr lang="en-US"/>
          </a:p>
        </p:txBody>
      </p:sp>
      <p:sp>
        <p:nvSpPr>
          <p:cNvPr id="61494" name="Line 54"/>
          <p:cNvSpPr>
            <a:spLocks noChangeShapeType="1"/>
          </p:cNvSpPr>
          <p:nvPr/>
        </p:nvSpPr>
        <p:spPr bwMode="auto">
          <a:xfrm>
            <a:off x="4587875" y="4419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5" name="Line 55"/>
          <p:cNvSpPr>
            <a:spLocks noChangeShapeType="1"/>
          </p:cNvSpPr>
          <p:nvPr/>
        </p:nvSpPr>
        <p:spPr bwMode="auto">
          <a:xfrm>
            <a:off x="4587875" y="3581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6" name="Line 56"/>
          <p:cNvSpPr>
            <a:spLocks noChangeShapeType="1"/>
          </p:cNvSpPr>
          <p:nvPr/>
        </p:nvSpPr>
        <p:spPr bwMode="auto">
          <a:xfrm>
            <a:off x="3597275" y="2514600"/>
            <a:ext cx="762000" cy="6096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4587875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98" name="Text Box 58"/>
          <p:cNvSpPr txBox="1">
            <a:spLocks noChangeArrowheads="1"/>
          </p:cNvSpPr>
          <p:nvPr/>
        </p:nvSpPr>
        <p:spPr bwMode="auto">
          <a:xfrm>
            <a:off x="3902075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35052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1500" name="Text Box 60"/>
          <p:cNvSpPr txBox="1">
            <a:spLocks noChangeArrowheads="1"/>
          </p:cNvSpPr>
          <p:nvPr/>
        </p:nvSpPr>
        <p:spPr bwMode="auto">
          <a:xfrm>
            <a:off x="3962400" y="4156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501" name="Text Box 61"/>
          <p:cNvSpPr txBox="1">
            <a:spLocks noChangeArrowheads="1"/>
          </p:cNvSpPr>
          <p:nvPr/>
        </p:nvSpPr>
        <p:spPr bwMode="auto">
          <a:xfrm>
            <a:off x="4572000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1502" name="Text Box 62"/>
          <p:cNvSpPr txBox="1">
            <a:spLocks noChangeArrowheads="1"/>
          </p:cNvSpPr>
          <p:nvPr/>
        </p:nvSpPr>
        <p:spPr bwMode="auto">
          <a:xfrm>
            <a:off x="4114800" y="3470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61503" name="Line 63"/>
          <p:cNvSpPr>
            <a:spLocks noChangeShapeType="1"/>
          </p:cNvSpPr>
          <p:nvPr/>
        </p:nvSpPr>
        <p:spPr bwMode="auto">
          <a:xfrm flipH="1">
            <a:off x="3673475" y="4343400"/>
            <a:ext cx="762000" cy="5334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4" name="Oval 64"/>
          <p:cNvSpPr>
            <a:spLocks noChangeArrowheads="1"/>
          </p:cNvSpPr>
          <p:nvPr/>
        </p:nvSpPr>
        <p:spPr bwMode="auto">
          <a:xfrm>
            <a:off x="4343400" y="39624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5" name="Oval 65"/>
          <p:cNvSpPr>
            <a:spLocks noChangeArrowheads="1"/>
          </p:cNvSpPr>
          <p:nvPr/>
        </p:nvSpPr>
        <p:spPr bwMode="auto">
          <a:xfrm>
            <a:off x="4343400" y="31242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  <p:bldP spid="61486" grpId="0" autoUpdateAnimBg="0"/>
      <p:bldP spid="6148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12BF-96CD-D040-97C7-29ECAC9F8103}" type="slidenum">
              <a:rPr lang="en-US"/>
              <a:pPr/>
              <a:t>35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Function (2)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4114800"/>
          </a:xfrm>
        </p:spPr>
        <p:txBody>
          <a:bodyPr/>
          <a:lstStyle/>
          <a:p>
            <a:r>
              <a:rPr lang="en-US" dirty="0"/>
              <a:t>Cost = (base + history)*</a:t>
            </a:r>
            <a:r>
              <a:rPr lang="en-US" dirty="0" err="1"/>
              <a:t>f(#resources,time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History</a:t>
            </a:r>
          </a:p>
          <a:p>
            <a:pPr lvl="1"/>
            <a:r>
              <a:rPr lang="en-US" dirty="0"/>
              <a:t>avoid resources with history of </a:t>
            </a:r>
            <a:r>
              <a:rPr lang="en-US" dirty="0" smtClean="0"/>
              <a:t>congestion</a:t>
            </a:r>
          </a:p>
          <a:p>
            <a:pPr lvl="1"/>
            <a:r>
              <a:rPr lang="en-US" dirty="0" smtClean="0"/>
              <a:t>E.g. add 1 to history every time resource is congested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31BB-AB8B-D642-9DF9-5D5A941ED920}" type="slidenum">
              <a:rPr lang="en-US"/>
              <a:pPr/>
              <a:t>36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(need for history)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5029200" y="1828800"/>
            <a:ext cx="2917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charset="0"/>
              </a:rPr>
              <a:t>S3</a:t>
            </a:r>
            <a:r>
              <a:rPr lang="en-US" dirty="0">
                <a:latin typeface="Arial" charset="0"/>
                <a:sym typeface="Wingdings" charset="2"/>
              </a:rPr>
              <a:t>d3 and s4</a:t>
            </a:r>
            <a:r>
              <a:rPr lang="en-US" dirty="0">
                <a:sym typeface="Wingdings" charset="2"/>
              </a:rPr>
              <a:t></a:t>
            </a:r>
            <a:r>
              <a:rPr lang="en-US" dirty="0">
                <a:latin typeface="Arial" charset="0"/>
                <a:sym typeface="Wingdings" charset="2"/>
              </a:rPr>
              <a:t>d4 </a:t>
            </a:r>
          </a:p>
          <a:p>
            <a:r>
              <a:rPr lang="en-US" dirty="0">
                <a:latin typeface="Arial" charset="0"/>
                <a:sym typeface="Wingdings" charset="2"/>
              </a:rPr>
              <a:t>    initially ping-pong</a:t>
            </a:r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4495800" y="3276600"/>
            <a:ext cx="4406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Builds up congestion history on</a:t>
            </a:r>
          </a:p>
          <a:p>
            <a:r>
              <a:rPr lang="en-US">
                <a:latin typeface="Arial" charset="0"/>
              </a:rPr>
              <a:t>  path 3 and 4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572000" y="4419600"/>
            <a:ext cx="4354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Eventually makes path 3 and 4</a:t>
            </a:r>
          </a:p>
          <a:p>
            <a:r>
              <a:rPr lang="en-US">
                <a:latin typeface="Arial" charset="0"/>
              </a:rPr>
              <a:t>  more expensive than path 1;</a:t>
            </a:r>
          </a:p>
          <a:p>
            <a:r>
              <a:rPr lang="en-US">
                <a:latin typeface="Arial" charset="0"/>
              </a:rPr>
              <a:t>   …resolves conflict…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4267200" y="5791200"/>
            <a:ext cx="4233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charset="2"/>
              </a:rPr>
              <a:t> </a:t>
            </a:r>
            <a:r>
              <a:rPr lang="en-US" sz="2800">
                <a:solidFill>
                  <a:srgbClr val="FF0000"/>
                </a:solidFill>
                <a:latin typeface="Arial" charset="0"/>
                <a:sym typeface="Wingdings" charset="2"/>
              </a:rPr>
              <a:t>Adaptive cost scheme.</a:t>
            </a:r>
            <a:endParaRPr lang="en-US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55" name="Line 51"/>
          <p:cNvSpPr>
            <a:spLocks noChangeShapeType="1"/>
          </p:cNvSpPr>
          <p:nvPr/>
        </p:nvSpPr>
        <p:spPr bwMode="auto">
          <a:xfrm>
            <a:off x="777875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56" name="Line 52"/>
          <p:cNvSpPr>
            <a:spLocks noChangeShapeType="1"/>
          </p:cNvSpPr>
          <p:nvPr/>
        </p:nvSpPr>
        <p:spPr bwMode="auto">
          <a:xfrm>
            <a:off x="777875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57" name="Oval 53"/>
          <p:cNvSpPr>
            <a:spLocks noChangeArrowheads="1"/>
          </p:cNvSpPr>
          <p:nvPr/>
        </p:nvSpPr>
        <p:spPr bwMode="auto">
          <a:xfrm>
            <a:off x="549275" y="2209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s1</a:t>
            </a:r>
            <a:endParaRPr lang="en-US"/>
          </a:p>
        </p:txBody>
      </p:sp>
      <p:sp>
        <p:nvSpPr>
          <p:cNvPr id="47158" name="Oval 54"/>
          <p:cNvSpPr>
            <a:spLocks noChangeArrowheads="1"/>
          </p:cNvSpPr>
          <p:nvPr/>
        </p:nvSpPr>
        <p:spPr bwMode="auto">
          <a:xfrm>
            <a:off x="1616075" y="2209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s2</a:t>
            </a:r>
            <a:endParaRPr lang="en-US"/>
          </a:p>
        </p:txBody>
      </p:sp>
      <p:grpSp>
        <p:nvGrpSpPr>
          <p:cNvPr id="47159" name="Group 55"/>
          <p:cNvGrpSpPr>
            <a:grpSpLocks/>
          </p:cNvGrpSpPr>
          <p:nvPr/>
        </p:nvGrpSpPr>
        <p:grpSpPr bwMode="auto">
          <a:xfrm>
            <a:off x="549275" y="3200400"/>
            <a:ext cx="2667000" cy="457200"/>
            <a:chOff x="1680" y="1968"/>
            <a:chExt cx="1680" cy="288"/>
          </a:xfrm>
        </p:grpSpPr>
        <p:sp>
          <p:nvSpPr>
            <p:cNvPr id="47160" name="Oval 56"/>
            <p:cNvSpPr>
              <a:spLocks noChangeArrowheads="1"/>
            </p:cNvSpPr>
            <p:nvPr/>
          </p:nvSpPr>
          <p:spPr bwMode="auto">
            <a:xfrm>
              <a:off x="240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1" name="Oval 57"/>
            <p:cNvSpPr>
              <a:spLocks noChangeArrowheads="1"/>
            </p:cNvSpPr>
            <p:nvPr/>
          </p:nvSpPr>
          <p:spPr bwMode="auto">
            <a:xfrm>
              <a:off x="1680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2" name="Oval 58"/>
            <p:cNvSpPr>
              <a:spLocks noChangeArrowheads="1"/>
            </p:cNvSpPr>
            <p:nvPr/>
          </p:nvSpPr>
          <p:spPr bwMode="auto">
            <a:xfrm>
              <a:off x="3072" y="196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63" name="Line 59"/>
          <p:cNvSpPr>
            <a:spLocks noChangeShapeType="1"/>
          </p:cNvSpPr>
          <p:nvPr/>
        </p:nvSpPr>
        <p:spPr bwMode="auto">
          <a:xfrm>
            <a:off x="1920875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64" name="Oval 60"/>
          <p:cNvSpPr>
            <a:spLocks noChangeArrowheads="1"/>
          </p:cNvSpPr>
          <p:nvPr/>
        </p:nvSpPr>
        <p:spPr bwMode="auto">
          <a:xfrm>
            <a:off x="1692275" y="4876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d2</a:t>
            </a:r>
            <a:endParaRPr lang="en-US"/>
          </a:p>
        </p:txBody>
      </p:sp>
      <p:sp>
        <p:nvSpPr>
          <p:cNvPr id="47165" name="Oval 61"/>
          <p:cNvSpPr>
            <a:spLocks noChangeArrowheads="1"/>
          </p:cNvSpPr>
          <p:nvPr/>
        </p:nvSpPr>
        <p:spPr bwMode="auto">
          <a:xfrm>
            <a:off x="549275" y="4876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d1</a:t>
            </a:r>
            <a:endParaRPr lang="en-US"/>
          </a:p>
        </p:txBody>
      </p:sp>
      <p:sp>
        <p:nvSpPr>
          <p:cNvPr id="47166" name="Line 62"/>
          <p:cNvSpPr>
            <a:spLocks noChangeShapeType="1"/>
          </p:cNvSpPr>
          <p:nvPr/>
        </p:nvSpPr>
        <p:spPr bwMode="auto">
          <a:xfrm>
            <a:off x="1920875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67" name="Oval 63"/>
          <p:cNvSpPr>
            <a:spLocks noChangeArrowheads="1"/>
          </p:cNvSpPr>
          <p:nvPr/>
        </p:nvSpPr>
        <p:spPr bwMode="auto">
          <a:xfrm>
            <a:off x="1692275" y="40386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68" name="Oval 64"/>
          <p:cNvSpPr>
            <a:spLocks noChangeArrowheads="1"/>
          </p:cNvSpPr>
          <p:nvPr/>
        </p:nvSpPr>
        <p:spPr bwMode="auto">
          <a:xfrm>
            <a:off x="549275" y="40386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69" name="Oval 65"/>
          <p:cNvSpPr>
            <a:spLocks noChangeArrowheads="1"/>
          </p:cNvSpPr>
          <p:nvPr/>
        </p:nvSpPr>
        <p:spPr bwMode="auto">
          <a:xfrm>
            <a:off x="2759075" y="40386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70" name="Line 66"/>
          <p:cNvSpPr>
            <a:spLocks noChangeShapeType="1"/>
          </p:cNvSpPr>
          <p:nvPr/>
        </p:nvSpPr>
        <p:spPr bwMode="auto">
          <a:xfrm>
            <a:off x="777875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71" name="Line 67"/>
          <p:cNvSpPr>
            <a:spLocks noChangeShapeType="1"/>
          </p:cNvSpPr>
          <p:nvPr/>
        </p:nvSpPr>
        <p:spPr bwMode="auto">
          <a:xfrm>
            <a:off x="1920875" y="3657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72" name="Text Box 68"/>
          <p:cNvSpPr txBox="1">
            <a:spLocks noChangeArrowheads="1"/>
          </p:cNvSpPr>
          <p:nvPr/>
        </p:nvSpPr>
        <p:spPr bwMode="auto">
          <a:xfrm>
            <a:off x="473075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7173" name="Text Box 69"/>
          <p:cNvSpPr txBox="1">
            <a:spLocks noChangeArrowheads="1"/>
          </p:cNvSpPr>
          <p:nvPr/>
        </p:nvSpPr>
        <p:spPr bwMode="auto">
          <a:xfrm>
            <a:off x="1692275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7174" name="Text Box 70"/>
          <p:cNvSpPr txBox="1">
            <a:spLocks noChangeArrowheads="1"/>
          </p:cNvSpPr>
          <p:nvPr/>
        </p:nvSpPr>
        <p:spPr bwMode="auto">
          <a:xfrm>
            <a:off x="396875" y="4495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7175" name="Text Box 71"/>
          <p:cNvSpPr txBox="1">
            <a:spLocks noChangeArrowheads="1"/>
          </p:cNvSpPr>
          <p:nvPr/>
        </p:nvSpPr>
        <p:spPr bwMode="auto">
          <a:xfrm>
            <a:off x="381000" y="3546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47176" name="Text Box 72"/>
          <p:cNvSpPr txBox="1">
            <a:spLocks noChangeArrowheads="1"/>
          </p:cNvSpPr>
          <p:nvPr/>
        </p:nvSpPr>
        <p:spPr bwMode="auto">
          <a:xfrm>
            <a:off x="1524000" y="3546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47177" name="Line 73"/>
          <p:cNvSpPr>
            <a:spLocks noChangeShapeType="1"/>
          </p:cNvSpPr>
          <p:nvPr/>
        </p:nvSpPr>
        <p:spPr bwMode="auto">
          <a:xfrm>
            <a:off x="930275" y="2514600"/>
            <a:ext cx="8382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78" name="Line 74"/>
          <p:cNvSpPr>
            <a:spLocks noChangeShapeType="1"/>
          </p:cNvSpPr>
          <p:nvPr/>
        </p:nvSpPr>
        <p:spPr bwMode="auto">
          <a:xfrm flipH="1">
            <a:off x="1006475" y="4419600"/>
            <a:ext cx="7620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79" name="Text Box 75"/>
          <p:cNvSpPr txBox="1">
            <a:spLocks noChangeArrowheads="1"/>
          </p:cNvSpPr>
          <p:nvPr/>
        </p:nvSpPr>
        <p:spPr bwMode="auto">
          <a:xfrm>
            <a:off x="1219200" y="4308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180" name="Text Box 76"/>
          <p:cNvSpPr txBox="1">
            <a:spLocks noChangeArrowheads="1"/>
          </p:cNvSpPr>
          <p:nvPr/>
        </p:nvSpPr>
        <p:spPr bwMode="auto">
          <a:xfrm>
            <a:off x="1219200" y="2403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181" name="Line 77"/>
          <p:cNvSpPr>
            <a:spLocks noChangeShapeType="1"/>
          </p:cNvSpPr>
          <p:nvPr/>
        </p:nvSpPr>
        <p:spPr bwMode="auto">
          <a:xfrm>
            <a:off x="2073275" y="4343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2" name="Oval 78"/>
          <p:cNvSpPr>
            <a:spLocks noChangeArrowheads="1"/>
          </p:cNvSpPr>
          <p:nvPr/>
        </p:nvSpPr>
        <p:spPr bwMode="auto">
          <a:xfrm>
            <a:off x="2682875" y="2209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s3</a:t>
            </a:r>
            <a:endParaRPr lang="en-US"/>
          </a:p>
        </p:txBody>
      </p:sp>
      <p:sp>
        <p:nvSpPr>
          <p:cNvPr id="47183" name="Line 79"/>
          <p:cNvSpPr>
            <a:spLocks noChangeShapeType="1"/>
          </p:cNvSpPr>
          <p:nvPr/>
        </p:nvSpPr>
        <p:spPr bwMode="auto">
          <a:xfrm>
            <a:off x="2911475" y="2667000"/>
            <a:ext cx="0" cy="4572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4" name="Oval 80"/>
          <p:cNvSpPr>
            <a:spLocks noChangeArrowheads="1"/>
          </p:cNvSpPr>
          <p:nvPr/>
        </p:nvSpPr>
        <p:spPr bwMode="auto">
          <a:xfrm>
            <a:off x="2759075" y="4876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d3</a:t>
            </a:r>
            <a:endParaRPr lang="en-US"/>
          </a:p>
        </p:txBody>
      </p:sp>
      <p:sp>
        <p:nvSpPr>
          <p:cNvPr id="47185" name="Line 81"/>
          <p:cNvSpPr>
            <a:spLocks noChangeShapeType="1"/>
          </p:cNvSpPr>
          <p:nvPr/>
        </p:nvSpPr>
        <p:spPr bwMode="auto">
          <a:xfrm>
            <a:off x="2987675" y="4495800"/>
            <a:ext cx="0" cy="3810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6" name="Line 82"/>
          <p:cNvSpPr>
            <a:spLocks noChangeShapeType="1"/>
          </p:cNvSpPr>
          <p:nvPr/>
        </p:nvSpPr>
        <p:spPr bwMode="auto">
          <a:xfrm>
            <a:off x="2987675" y="3657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7" name="Line 83"/>
          <p:cNvSpPr>
            <a:spLocks noChangeShapeType="1"/>
          </p:cNvSpPr>
          <p:nvPr/>
        </p:nvSpPr>
        <p:spPr bwMode="auto">
          <a:xfrm>
            <a:off x="1997075" y="2590800"/>
            <a:ext cx="762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88" name="Text Box 84"/>
          <p:cNvSpPr txBox="1">
            <a:spLocks noChangeArrowheads="1"/>
          </p:cNvSpPr>
          <p:nvPr/>
        </p:nvSpPr>
        <p:spPr bwMode="auto">
          <a:xfrm>
            <a:off x="2987675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189" name="Text Box 85"/>
          <p:cNvSpPr txBox="1">
            <a:spLocks noChangeArrowheads="1"/>
          </p:cNvSpPr>
          <p:nvPr/>
        </p:nvSpPr>
        <p:spPr bwMode="auto">
          <a:xfrm>
            <a:off x="2301875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190" name="Text Box 86"/>
          <p:cNvSpPr txBox="1">
            <a:spLocks noChangeArrowheads="1"/>
          </p:cNvSpPr>
          <p:nvPr/>
        </p:nvSpPr>
        <p:spPr bwMode="auto">
          <a:xfrm>
            <a:off x="1981200" y="4460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7191" name="Text Box 87"/>
          <p:cNvSpPr txBox="1">
            <a:spLocks noChangeArrowheads="1"/>
          </p:cNvSpPr>
          <p:nvPr/>
        </p:nvSpPr>
        <p:spPr bwMode="auto">
          <a:xfrm>
            <a:off x="2362200" y="4232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192" name="Text Box 88"/>
          <p:cNvSpPr txBox="1">
            <a:spLocks noChangeArrowheads="1"/>
          </p:cNvSpPr>
          <p:nvPr/>
        </p:nvSpPr>
        <p:spPr bwMode="auto">
          <a:xfrm>
            <a:off x="33528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193" name="Text Box 89"/>
          <p:cNvSpPr txBox="1">
            <a:spLocks noChangeArrowheads="1"/>
          </p:cNvSpPr>
          <p:nvPr/>
        </p:nvSpPr>
        <p:spPr bwMode="auto">
          <a:xfrm>
            <a:off x="2514600" y="3546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47194" name="Line 90"/>
          <p:cNvSpPr>
            <a:spLocks noChangeShapeType="1"/>
          </p:cNvSpPr>
          <p:nvPr/>
        </p:nvSpPr>
        <p:spPr bwMode="auto">
          <a:xfrm flipH="1">
            <a:off x="2073275" y="4419600"/>
            <a:ext cx="7620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95" name="Line 91"/>
          <p:cNvSpPr>
            <a:spLocks noChangeShapeType="1"/>
          </p:cNvSpPr>
          <p:nvPr/>
        </p:nvSpPr>
        <p:spPr bwMode="auto">
          <a:xfrm>
            <a:off x="3216275" y="43434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96" name="Oval 92"/>
          <p:cNvSpPr>
            <a:spLocks noChangeArrowheads="1"/>
          </p:cNvSpPr>
          <p:nvPr/>
        </p:nvSpPr>
        <p:spPr bwMode="auto">
          <a:xfrm>
            <a:off x="3825875" y="2209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s4</a:t>
            </a:r>
            <a:endParaRPr lang="en-US"/>
          </a:p>
        </p:txBody>
      </p:sp>
      <p:sp>
        <p:nvSpPr>
          <p:cNvPr id="47197" name="Line 93"/>
          <p:cNvSpPr>
            <a:spLocks noChangeShapeType="1"/>
          </p:cNvSpPr>
          <p:nvPr/>
        </p:nvSpPr>
        <p:spPr bwMode="auto">
          <a:xfrm>
            <a:off x="4054475" y="26670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98" name="Oval 94"/>
          <p:cNvSpPr>
            <a:spLocks noChangeArrowheads="1"/>
          </p:cNvSpPr>
          <p:nvPr/>
        </p:nvSpPr>
        <p:spPr bwMode="auto">
          <a:xfrm>
            <a:off x="3902075" y="4876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d4</a:t>
            </a:r>
            <a:endParaRPr lang="en-US"/>
          </a:p>
        </p:txBody>
      </p:sp>
      <p:sp>
        <p:nvSpPr>
          <p:cNvPr id="47199" name="Line 95"/>
          <p:cNvSpPr>
            <a:spLocks noChangeShapeType="1"/>
          </p:cNvSpPr>
          <p:nvPr/>
        </p:nvSpPr>
        <p:spPr bwMode="auto">
          <a:xfrm>
            <a:off x="4130675" y="4495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0" name="Line 96"/>
          <p:cNvSpPr>
            <a:spLocks noChangeShapeType="1"/>
          </p:cNvSpPr>
          <p:nvPr/>
        </p:nvSpPr>
        <p:spPr bwMode="auto">
          <a:xfrm>
            <a:off x="4130675" y="3657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1" name="Line 97"/>
          <p:cNvSpPr>
            <a:spLocks noChangeShapeType="1"/>
          </p:cNvSpPr>
          <p:nvPr/>
        </p:nvSpPr>
        <p:spPr bwMode="auto">
          <a:xfrm>
            <a:off x="3140075" y="2590800"/>
            <a:ext cx="762000" cy="6096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2" name="Text Box 98"/>
          <p:cNvSpPr txBox="1">
            <a:spLocks noChangeArrowheads="1"/>
          </p:cNvSpPr>
          <p:nvPr/>
        </p:nvSpPr>
        <p:spPr bwMode="auto">
          <a:xfrm>
            <a:off x="3444875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203" name="Text Box 99"/>
          <p:cNvSpPr txBox="1">
            <a:spLocks noChangeArrowheads="1"/>
          </p:cNvSpPr>
          <p:nvPr/>
        </p:nvSpPr>
        <p:spPr bwMode="auto">
          <a:xfrm>
            <a:off x="3048000" y="4495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3505200" y="4232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3657600" y="3546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47206" name="Line 102"/>
          <p:cNvSpPr>
            <a:spLocks noChangeShapeType="1"/>
          </p:cNvSpPr>
          <p:nvPr/>
        </p:nvSpPr>
        <p:spPr bwMode="auto">
          <a:xfrm flipH="1">
            <a:off x="3216275" y="4419600"/>
            <a:ext cx="762000" cy="5334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7" name="Oval 103"/>
          <p:cNvSpPr>
            <a:spLocks noChangeArrowheads="1"/>
          </p:cNvSpPr>
          <p:nvPr/>
        </p:nvSpPr>
        <p:spPr bwMode="auto">
          <a:xfrm>
            <a:off x="3886200" y="40386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8" name="Oval 104"/>
          <p:cNvSpPr>
            <a:spLocks noChangeArrowheads="1"/>
          </p:cNvSpPr>
          <p:nvPr/>
        </p:nvSpPr>
        <p:spPr bwMode="auto">
          <a:xfrm>
            <a:off x="3886200" y="32004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 Box 46"/>
          <p:cNvSpPr txBox="1">
            <a:spLocks noChangeArrowheads="1"/>
          </p:cNvSpPr>
          <p:nvPr/>
        </p:nvSpPr>
        <p:spPr bwMode="auto">
          <a:xfrm>
            <a:off x="5105400" y="2895600"/>
            <a:ext cx="3383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rial" charset="0"/>
              </a:rPr>
              <a:t>How does history help?</a:t>
            </a:r>
            <a:endParaRPr lang="en-US" dirty="0">
              <a:solidFill>
                <a:srgbClr val="FF6600"/>
              </a:solidFill>
              <a:latin typeface="Arial" charset="0"/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1" grpId="0" autoUpdateAnimBg="0"/>
      <p:bldP spid="47152" grpId="0" autoUpdateAnimBg="0"/>
      <p:bldP spid="47153" grpId="0"/>
      <p:bldP spid="6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Delay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E96D-2728-C44B-8CB4-78F8F13412E3}" type="slidenum">
              <a:rPr lang="en-US"/>
              <a:pPr/>
              <a:t>38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delay?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Existing formulation uses delay to reduces resources, but doesn’t directly treat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</a:rPr>
              <a:t>How do we want to optimize delay?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Want: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prioritize critical path elements for shorter delay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 nodes with slack to take longer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A630-8E94-4446-8651-AFB160CC6429}" type="slidenum">
              <a:rPr lang="en-US"/>
              <a:pPr/>
              <a:t>39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56" y="0"/>
            <a:ext cx="8915400" cy="1143000"/>
          </a:xfrm>
        </p:spPr>
        <p:txBody>
          <a:bodyPr/>
          <a:lstStyle/>
          <a:p>
            <a:r>
              <a:rPr lang="en-US" dirty="0" smtClean="0"/>
              <a:t>Integrate Delay into Cost Function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4953000"/>
          </a:xfrm>
        </p:spPr>
        <p:txBody>
          <a:bodyPr/>
          <a:lstStyle/>
          <a:p>
            <a:r>
              <a:rPr lang="en-US" dirty="0"/>
              <a:t>Cost=</a:t>
            </a:r>
          </a:p>
          <a:p>
            <a:pPr lvl="1"/>
            <a:r>
              <a:rPr lang="en-US" dirty="0"/>
              <a:t>(1-W(edge))*delay + </a:t>
            </a:r>
            <a:r>
              <a:rPr lang="en-US" dirty="0" err="1"/>
              <a:t>W(edge</a:t>
            </a:r>
            <a:r>
              <a:rPr lang="en-US" dirty="0"/>
              <a:t>) *congest</a:t>
            </a:r>
          </a:p>
          <a:p>
            <a:pPr lvl="1"/>
            <a:r>
              <a:rPr lang="en-US" dirty="0"/>
              <a:t>congest as before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base+history</a:t>
            </a:r>
            <a:r>
              <a:rPr lang="en-US" dirty="0"/>
              <a:t>)*</a:t>
            </a:r>
            <a:r>
              <a:rPr lang="en-US" dirty="0" err="1"/>
              <a:t>f(#signals,time</a:t>
            </a:r>
            <a:r>
              <a:rPr lang="en-US" dirty="0"/>
              <a:t>)</a:t>
            </a:r>
          </a:p>
          <a:p>
            <a:r>
              <a:rPr lang="en-US" dirty="0" err="1"/>
              <a:t>W(edge</a:t>
            </a:r>
            <a:r>
              <a:rPr lang="en-US" dirty="0"/>
              <a:t>) = </a:t>
            </a:r>
            <a:r>
              <a:rPr lang="en-US" dirty="0" err="1"/>
              <a:t>Slack(edge)/D</a:t>
            </a:r>
            <a:r>
              <a:rPr lang="en-US" baseline="-25000" dirty="0" err="1"/>
              <a:t>max</a:t>
            </a:r>
            <a:endParaRPr lang="en-US" baseline="-25000" dirty="0" smtClean="0"/>
          </a:p>
          <a:p>
            <a:pPr lvl="1">
              <a:buNone/>
            </a:pPr>
            <a:r>
              <a:rPr lang="en-US" dirty="0" smtClean="0"/>
              <a:t>     0 </a:t>
            </a:r>
            <a:r>
              <a:rPr lang="en-US" dirty="0"/>
              <a:t>for edge on critical path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 &gt;</a:t>
            </a:r>
            <a:r>
              <a:rPr lang="en-US" dirty="0"/>
              <a:t>0 for paths with slack</a:t>
            </a:r>
          </a:p>
          <a:p>
            <a:r>
              <a:rPr lang="en-US" dirty="0"/>
              <a:t>Use </a:t>
            </a:r>
            <a:r>
              <a:rPr lang="en-US" dirty="0" err="1"/>
              <a:t>W(edge</a:t>
            </a:r>
            <a:r>
              <a:rPr lang="en-US" dirty="0"/>
              <a:t>) to order routes</a:t>
            </a:r>
          </a:p>
          <a:p>
            <a:r>
              <a:rPr lang="en-US" dirty="0"/>
              <a:t>Update critical path and W each 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9914-43CF-C048-893D-2A03FF1BF61A}" type="slidenum">
              <a:rPr lang="en-US"/>
              <a:pPr/>
              <a:t>4</a:t>
            </a:fld>
            <a:endParaRPr lang="en-US"/>
          </a:p>
        </p:txBody>
      </p:sp>
      <p:sp>
        <p:nvSpPr>
          <p:cNvPr id="11372" name="Oval 108"/>
          <p:cNvSpPr>
            <a:spLocks noChangeArrowheads="1"/>
          </p:cNvSpPr>
          <p:nvPr/>
        </p:nvSpPr>
        <p:spPr bwMode="auto">
          <a:xfrm>
            <a:off x="3048000" y="57626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" name="Oval 107"/>
          <p:cNvSpPr>
            <a:spLocks noChangeArrowheads="1"/>
          </p:cNvSpPr>
          <p:nvPr/>
        </p:nvSpPr>
        <p:spPr bwMode="auto">
          <a:xfrm>
            <a:off x="3352800" y="5715000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5410200" y="5334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5486400" y="3886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7543800" y="3276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6096000" y="3352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Global</a:t>
            </a:r>
            <a:r>
              <a:rPr lang="en-US">
                <a:sym typeface="Symbol" charset="2"/>
              </a:rPr>
              <a:t></a:t>
            </a:r>
            <a:r>
              <a:rPr lang="en-US"/>
              <a:t>Graph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/>
              <a:t>Graph Problem on routes through regions</a:t>
            </a:r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5943600" y="3733800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5943600" y="5181600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7391400" y="5181600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5334000" y="3810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6019800" y="4572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67056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>
            <a:off x="7467600" y="4495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74676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52578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6781800" y="3810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80010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6019800" y="5867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>
            <a:off x="7467600" y="5867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8077200" y="3810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5486400" y="4953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</a:t>
            </a:r>
          </a:p>
        </p:txBody>
      </p:sp>
      <p:grpSp>
        <p:nvGrpSpPr>
          <p:cNvPr id="11299" name="Group 35"/>
          <p:cNvGrpSpPr>
            <a:grpSpLocks/>
          </p:cNvGrpSpPr>
          <p:nvPr/>
        </p:nvGrpSpPr>
        <p:grpSpPr bwMode="auto">
          <a:xfrm>
            <a:off x="685800" y="2971800"/>
            <a:ext cx="3505200" cy="3429000"/>
            <a:chOff x="1344" y="960"/>
            <a:chExt cx="3072" cy="3072"/>
          </a:xfrm>
        </p:grpSpPr>
        <p:grpSp>
          <p:nvGrpSpPr>
            <p:cNvPr id="11300" name="Group 36"/>
            <p:cNvGrpSpPr>
              <a:grpSpLocks/>
            </p:cNvGrpSpPr>
            <p:nvPr/>
          </p:nvGrpSpPr>
          <p:grpSpPr bwMode="auto">
            <a:xfrm>
              <a:off x="1440" y="1008"/>
              <a:ext cx="2880" cy="3024"/>
              <a:chOff x="1248" y="1296"/>
              <a:chExt cx="2880" cy="3024"/>
            </a:xfrm>
          </p:grpSpPr>
          <p:grpSp>
            <p:nvGrpSpPr>
              <p:cNvPr id="11301" name="Group 37"/>
              <p:cNvGrpSpPr>
                <a:grpSpLocks/>
              </p:cNvGrpSpPr>
              <p:nvPr/>
            </p:nvGrpSpPr>
            <p:grpSpPr bwMode="auto">
              <a:xfrm>
                <a:off x="1248" y="1296"/>
                <a:ext cx="2880" cy="336"/>
                <a:chOff x="1248" y="1296"/>
                <a:chExt cx="2880" cy="336"/>
              </a:xfrm>
            </p:grpSpPr>
            <p:sp>
              <p:nvSpPr>
                <p:cNvPr id="11302" name="Rectangle 38"/>
                <p:cNvSpPr>
                  <a:spLocks noChangeArrowheads="1"/>
                </p:cNvSpPr>
                <p:nvPr/>
              </p:nvSpPr>
              <p:spPr bwMode="auto">
                <a:xfrm>
                  <a:off x="1248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3" name="Rectangle 39"/>
                <p:cNvSpPr>
                  <a:spLocks noChangeArrowheads="1"/>
                </p:cNvSpPr>
                <p:nvPr/>
              </p:nvSpPr>
              <p:spPr bwMode="auto">
                <a:xfrm>
                  <a:off x="1872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4" name="Rectangle 40"/>
                <p:cNvSpPr>
                  <a:spLocks noChangeArrowheads="1"/>
                </p:cNvSpPr>
                <p:nvPr/>
              </p:nvSpPr>
              <p:spPr bwMode="auto">
                <a:xfrm>
                  <a:off x="2496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5" name="Rectangle 41"/>
                <p:cNvSpPr>
                  <a:spLocks noChangeArrowheads="1"/>
                </p:cNvSpPr>
                <p:nvPr/>
              </p:nvSpPr>
              <p:spPr bwMode="auto">
                <a:xfrm>
                  <a:off x="3120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6" name="Rectangle 42"/>
                <p:cNvSpPr>
                  <a:spLocks noChangeArrowheads="1"/>
                </p:cNvSpPr>
                <p:nvPr/>
              </p:nvSpPr>
              <p:spPr bwMode="auto">
                <a:xfrm>
                  <a:off x="3744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307" name="Group 43"/>
              <p:cNvGrpSpPr>
                <a:grpSpLocks/>
              </p:cNvGrpSpPr>
              <p:nvPr/>
            </p:nvGrpSpPr>
            <p:grpSpPr bwMode="auto">
              <a:xfrm>
                <a:off x="1248" y="1968"/>
                <a:ext cx="2880" cy="336"/>
                <a:chOff x="1248" y="1296"/>
                <a:chExt cx="2880" cy="336"/>
              </a:xfrm>
            </p:grpSpPr>
            <p:sp>
              <p:nvSpPr>
                <p:cNvPr id="11308" name="Rectangle 44"/>
                <p:cNvSpPr>
                  <a:spLocks noChangeArrowheads="1"/>
                </p:cNvSpPr>
                <p:nvPr/>
              </p:nvSpPr>
              <p:spPr bwMode="auto">
                <a:xfrm>
                  <a:off x="1248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9" name="Rectangle 45"/>
                <p:cNvSpPr>
                  <a:spLocks noChangeArrowheads="1"/>
                </p:cNvSpPr>
                <p:nvPr/>
              </p:nvSpPr>
              <p:spPr bwMode="auto">
                <a:xfrm>
                  <a:off x="1872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0" name="Rectangle 46"/>
                <p:cNvSpPr>
                  <a:spLocks noChangeArrowheads="1"/>
                </p:cNvSpPr>
                <p:nvPr/>
              </p:nvSpPr>
              <p:spPr bwMode="auto">
                <a:xfrm>
                  <a:off x="2496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1" name="Rectangle 47"/>
                <p:cNvSpPr>
                  <a:spLocks noChangeArrowheads="1"/>
                </p:cNvSpPr>
                <p:nvPr/>
              </p:nvSpPr>
              <p:spPr bwMode="auto">
                <a:xfrm>
                  <a:off x="3120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2" name="Rectangle 48"/>
                <p:cNvSpPr>
                  <a:spLocks noChangeArrowheads="1"/>
                </p:cNvSpPr>
                <p:nvPr/>
              </p:nvSpPr>
              <p:spPr bwMode="auto">
                <a:xfrm>
                  <a:off x="3744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313" name="Group 49"/>
              <p:cNvGrpSpPr>
                <a:grpSpLocks/>
              </p:cNvGrpSpPr>
              <p:nvPr/>
            </p:nvGrpSpPr>
            <p:grpSpPr bwMode="auto">
              <a:xfrm>
                <a:off x="1248" y="2640"/>
                <a:ext cx="2880" cy="336"/>
                <a:chOff x="1248" y="1296"/>
                <a:chExt cx="2880" cy="336"/>
              </a:xfrm>
            </p:grpSpPr>
            <p:sp>
              <p:nvSpPr>
                <p:cNvPr id="11314" name="Rectangle 50"/>
                <p:cNvSpPr>
                  <a:spLocks noChangeArrowheads="1"/>
                </p:cNvSpPr>
                <p:nvPr/>
              </p:nvSpPr>
              <p:spPr bwMode="auto">
                <a:xfrm>
                  <a:off x="1248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5" name="Rectangle 51"/>
                <p:cNvSpPr>
                  <a:spLocks noChangeArrowheads="1"/>
                </p:cNvSpPr>
                <p:nvPr/>
              </p:nvSpPr>
              <p:spPr bwMode="auto">
                <a:xfrm>
                  <a:off x="1872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6" name="Rectangle 52"/>
                <p:cNvSpPr>
                  <a:spLocks noChangeArrowheads="1"/>
                </p:cNvSpPr>
                <p:nvPr/>
              </p:nvSpPr>
              <p:spPr bwMode="auto">
                <a:xfrm>
                  <a:off x="2496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7" name="Rectangle 53"/>
                <p:cNvSpPr>
                  <a:spLocks noChangeArrowheads="1"/>
                </p:cNvSpPr>
                <p:nvPr/>
              </p:nvSpPr>
              <p:spPr bwMode="auto">
                <a:xfrm>
                  <a:off x="3120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8" name="Rectangle 54"/>
                <p:cNvSpPr>
                  <a:spLocks noChangeArrowheads="1"/>
                </p:cNvSpPr>
                <p:nvPr/>
              </p:nvSpPr>
              <p:spPr bwMode="auto">
                <a:xfrm>
                  <a:off x="3744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319" name="Group 55"/>
              <p:cNvGrpSpPr>
                <a:grpSpLocks/>
              </p:cNvGrpSpPr>
              <p:nvPr/>
            </p:nvGrpSpPr>
            <p:grpSpPr bwMode="auto">
              <a:xfrm>
                <a:off x="1248" y="3312"/>
                <a:ext cx="2880" cy="336"/>
                <a:chOff x="1248" y="1296"/>
                <a:chExt cx="2880" cy="336"/>
              </a:xfrm>
            </p:grpSpPr>
            <p:sp>
              <p:nvSpPr>
                <p:cNvPr id="11320" name="Rectangle 56"/>
                <p:cNvSpPr>
                  <a:spLocks noChangeArrowheads="1"/>
                </p:cNvSpPr>
                <p:nvPr/>
              </p:nvSpPr>
              <p:spPr bwMode="auto">
                <a:xfrm>
                  <a:off x="1248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1" name="Rectangle 57"/>
                <p:cNvSpPr>
                  <a:spLocks noChangeArrowheads="1"/>
                </p:cNvSpPr>
                <p:nvPr/>
              </p:nvSpPr>
              <p:spPr bwMode="auto">
                <a:xfrm>
                  <a:off x="1872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2" name="Rectangle 58"/>
                <p:cNvSpPr>
                  <a:spLocks noChangeArrowheads="1"/>
                </p:cNvSpPr>
                <p:nvPr/>
              </p:nvSpPr>
              <p:spPr bwMode="auto">
                <a:xfrm>
                  <a:off x="2496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3" name="Rectangle 59"/>
                <p:cNvSpPr>
                  <a:spLocks noChangeArrowheads="1"/>
                </p:cNvSpPr>
                <p:nvPr/>
              </p:nvSpPr>
              <p:spPr bwMode="auto">
                <a:xfrm>
                  <a:off x="3120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4" name="Rectangle 60"/>
                <p:cNvSpPr>
                  <a:spLocks noChangeArrowheads="1"/>
                </p:cNvSpPr>
                <p:nvPr/>
              </p:nvSpPr>
              <p:spPr bwMode="auto">
                <a:xfrm>
                  <a:off x="3744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325" name="Group 61"/>
              <p:cNvGrpSpPr>
                <a:grpSpLocks/>
              </p:cNvGrpSpPr>
              <p:nvPr/>
            </p:nvGrpSpPr>
            <p:grpSpPr bwMode="auto">
              <a:xfrm>
                <a:off x="1248" y="3984"/>
                <a:ext cx="2880" cy="336"/>
                <a:chOff x="1248" y="1296"/>
                <a:chExt cx="2880" cy="336"/>
              </a:xfrm>
            </p:grpSpPr>
            <p:sp>
              <p:nvSpPr>
                <p:cNvPr id="11326" name="Rectangle 62"/>
                <p:cNvSpPr>
                  <a:spLocks noChangeArrowheads="1"/>
                </p:cNvSpPr>
                <p:nvPr/>
              </p:nvSpPr>
              <p:spPr bwMode="auto">
                <a:xfrm>
                  <a:off x="1248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7" name="Rectangle 63"/>
                <p:cNvSpPr>
                  <a:spLocks noChangeArrowheads="1"/>
                </p:cNvSpPr>
                <p:nvPr/>
              </p:nvSpPr>
              <p:spPr bwMode="auto">
                <a:xfrm>
                  <a:off x="1872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8" name="Rectangle 64"/>
                <p:cNvSpPr>
                  <a:spLocks noChangeArrowheads="1"/>
                </p:cNvSpPr>
                <p:nvPr/>
              </p:nvSpPr>
              <p:spPr bwMode="auto">
                <a:xfrm>
                  <a:off x="2496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9" name="Rectangle 65"/>
                <p:cNvSpPr>
                  <a:spLocks noChangeArrowheads="1"/>
                </p:cNvSpPr>
                <p:nvPr/>
              </p:nvSpPr>
              <p:spPr bwMode="auto">
                <a:xfrm>
                  <a:off x="3120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0" name="Rectangle 66"/>
                <p:cNvSpPr>
                  <a:spLocks noChangeArrowheads="1"/>
                </p:cNvSpPr>
                <p:nvPr/>
              </p:nvSpPr>
              <p:spPr bwMode="auto">
                <a:xfrm>
                  <a:off x="3744" y="1296"/>
                  <a:ext cx="384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31" name="Group 67"/>
            <p:cNvGrpSpPr>
              <a:grpSpLocks/>
            </p:cNvGrpSpPr>
            <p:nvPr/>
          </p:nvGrpSpPr>
          <p:grpSpPr bwMode="auto">
            <a:xfrm>
              <a:off x="1872" y="960"/>
              <a:ext cx="144" cy="3072"/>
              <a:chOff x="1872" y="960"/>
              <a:chExt cx="144" cy="3072"/>
            </a:xfrm>
          </p:grpSpPr>
          <p:sp>
            <p:nvSpPr>
              <p:cNvPr id="11332" name="Line 68"/>
              <p:cNvSpPr>
                <a:spLocks noChangeShapeType="1"/>
              </p:cNvSpPr>
              <p:nvPr/>
            </p:nvSpPr>
            <p:spPr bwMode="auto">
              <a:xfrm>
                <a:off x="1872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3" name="Line 69"/>
              <p:cNvSpPr>
                <a:spLocks noChangeShapeType="1"/>
              </p:cNvSpPr>
              <p:nvPr/>
            </p:nvSpPr>
            <p:spPr bwMode="auto">
              <a:xfrm>
                <a:off x="1920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4" name="Line 70"/>
              <p:cNvSpPr>
                <a:spLocks noChangeShapeType="1"/>
              </p:cNvSpPr>
              <p:nvPr/>
            </p:nvSpPr>
            <p:spPr bwMode="auto">
              <a:xfrm>
                <a:off x="1968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5" name="Line 71"/>
              <p:cNvSpPr>
                <a:spLocks noChangeShapeType="1"/>
              </p:cNvSpPr>
              <p:nvPr/>
            </p:nvSpPr>
            <p:spPr bwMode="auto">
              <a:xfrm>
                <a:off x="2016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36" name="Group 72"/>
            <p:cNvGrpSpPr>
              <a:grpSpLocks/>
            </p:cNvGrpSpPr>
            <p:nvPr/>
          </p:nvGrpSpPr>
          <p:grpSpPr bwMode="auto">
            <a:xfrm>
              <a:off x="2496" y="960"/>
              <a:ext cx="144" cy="3072"/>
              <a:chOff x="1872" y="960"/>
              <a:chExt cx="144" cy="3072"/>
            </a:xfrm>
          </p:grpSpPr>
          <p:sp>
            <p:nvSpPr>
              <p:cNvPr id="11337" name="Line 73"/>
              <p:cNvSpPr>
                <a:spLocks noChangeShapeType="1"/>
              </p:cNvSpPr>
              <p:nvPr/>
            </p:nvSpPr>
            <p:spPr bwMode="auto">
              <a:xfrm>
                <a:off x="1872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8" name="Line 74"/>
              <p:cNvSpPr>
                <a:spLocks noChangeShapeType="1"/>
              </p:cNvSpPr>
              <p:nvPr/>
            </p:nvSpPr>
            <p:spPr bwMode="auto">
              <a:xfrm>
                <a:off x="1920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9" name="Line 75"/>
              <p:cNvSpPr>
                <a:spLocks noChangeShapeType="1"/>
              </p:cNvSpPr>
              <p:nvPr/>
            </p:nvSpPr>
            <p:spPr bwMode="auto">
              <a:xfrm>
                <a:off x="1968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0" name="Line 76"/>
              <p:cNvSpPr>
                <a:spLocks noChangeShapeType="1"/>
              </p:cNvSpPr>
              <p:nvPr/>
            </p:nvSpPr>
            <p:spPr bwMode="auto">
              <a:xfrm>
                <a:off x="2016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41" name="Group 77"/>
            <p:cNvGrpSpPr>
              <a:grpSpLocks/>
            </p:cNvGrpSpPr>
            <p:nvPr/>
          </p:nvGrpSpPr>
          <p:grpSpPr bwMode="auto">
            <a:xfrm>
              <a:off x="3120" y="960"/>
              <a:ext cx="144" cy="3072"/>
              <a:chOff x="1872" y="960"/>
              <a:chExt cx="144" cy="3072"/>
            </a:xfrm>
          </p:grpSpPr>
          <p:sp>
            <p:nvSpPr>
              <p:cNvPr id="11342" name="Line 78"/>
              <p:cNvSpPr>
                <a:spLocks noChangeShapeType="1"/>
              </p:cNvSpPr>
              <p:nvPr/>
            </p:nvSpPr>
            <p:spPr bwMode="auto">
              <a:xfrm>
                <a:off x="1872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3" name="Line 79"/>
              <p:cNvSpPr>
                <a:spLocks noChangeShapeType="1"/>
              </p:cNvSpPr>
              <p:nvPr/>
            </p:nvSpPr>
            <p:spPr bwMode="auto">
              <a:xfrm>
                <a:off x="1920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4" name="Line 80"/>
              <p:cNvSpPr>
                <a:spLocks noChangeShapeType="1"/>
              </p:cNvSpPr>
              <p:nvPr/>
            </p:nvSpPr>
            <p:spPr bwMode="auto">
              <a:xfrm>
                <a:off x="1968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5" name="Line 81"/>
              <p:cNvSpPr>
                <a:spLocks noChangeShapeType="1"/>
              </p:cNvSpPr>
              <p:nvPr/>
            </p:nvSpPr>
            <p:spPr bwMode="auto">
              <a:xfrm>
                <a:off x="2016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46" name="Group 82"/>
            <p:cNvGrpSpPr>
              <a:grpSpLocks/>
            </p:cNvGrpSpPr>
            <p:nvPr/>
          </p:nvGrpSpPr>
          <p:grpSpPr bwMode="auto">
            <a:xfrm>
              <a:off x="3744" y="960"/>
              <a:ext cx="144" cy="3072"/>
              <a:chOff x="1872" y="960"/>
              <a:chExt cx="144" cy="3072"/>
            </a:xfrm>
          </p:grpSpPr>
          <p:sp>
            <p:nvSpPr>
              <p:cNvPr id="11347" name="Line 83"/>
              <p:cNvSpPr>
                <a:spLocks noChangeShapeType="1"/>
              </p:cNvSpPr>
              <p:nvPr/>
            </p:nvSpPr>
            <p:spPr bwMode="auto">
              <a:xfrm>
                <a:off x="1872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8" name="Line 84"/>
              <p:cNvSpPr>
                <a:spLocks noChangeShapeType="1"/>
              </p:cNvSpPr>
              <p:nvPr/>
            </p:nvSpPr>
            <p:spPr bwMode="auto">
              <a:xfrm>
                <a:off x="1920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9" name="Line 85"/>
              <p:cNvSpPr>
                <a:spLocks noChangeShapeType="1"/>
              </p:cNvSpPr>
              <p:nvPr/>
            </p:nvSpPr>
            <p:spPr bwMode="auto">
              <a:xfrm>
                <a:off x="1968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0" name="Line 86"/>
              <p:cNvSpPr>
                <a:spLocks noChangeShapeType="1"/>
              </p:cNvSpPr>
              <p:nvPr/>
            </p:nvSpPr>
            <p:spPr bwMode="auto">
              <a:xfrm>
                <a:off x="2016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51" name="Group 87"/>
            <p:cNvGrpSpPr>
              <a:grpSpLocks/>
            </p:cNvGrpSpPr>
            <p:nvPr/>
          </p:nvGrpSpPr>
          <p:grpSpPr bwMode="auto">
            <a:xfrm rot="-5400000">
              <a:off x="2808" y="1992"/>
              <a:ext cx="144" cy="3072"/>
              <a:chOff x="1872" y="960"/>
              <a:chExt cx="144" cy="3072"/>
            </a:xfrm>
          </p:grpSpPr>
          <p:sp>
            <p:nvSpPr>
              <p:cNvPr id="11352" name="Line 88"/>
              <p:cNvSpPr>
                <a:spLocks noChangeShapeType="1"/>
              </p:cNvSpPr>
              <p:nvPr/>
            </p:nvSpPr>
            <p:spPr bwMode="auto">
              <a:xfrm>
                <a:off x="1872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3" name="Line 89"/>
              <p:cNvSpPr>
                <a:spLocks noChangeShapeType="1"/>
              </p:cNvSpPr>
              <p:nvPr/>
            </p:nvSpPr>
            <p:spPr bwMode="auto">
              <a:xfrm>
                <a:off x="1920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4" name="Line 90"/>
              <p:cNvSpPr>
                <a:spLocks noChangeShapeType="1"/>
              </p:cNvSpPr>
              <p:nvPr/>
            </p:nvSpPr>
            <p:spPr bwMode="auto">
              <a:xfrm>
                <a:off x="1968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5" name="Line 91"/>
              <p:cNvSpPr>
                <a:spLocks noChangeShapeType="1"/>
              </p:cNvSpPr>
              <p:nvPr/>
            </p:nvSpPr>
            <p:spPr bwMode="auto">
              <a:xfrm>
                <a:off x="2016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56" name="Group 92"/>
            <p:cNvGrpSpPr>
              <a:grpSpLocks/>
            </p:cNvGrpSpPr>
            <p:nvPr/>
          </p:nvGrpSpPr>
          <p:grpSpPr bwMode="auto">
            <a:xfrm rot="-5400000">
              <a:off x="2808" y="1320"/>
              <a:ext cx="144" cy="3072"/>
              <a:chOff x="1872" y="960"/>
              <a:chExt cx="144" cy="3072"/>
            </a:xfrm>
          </p:grpSpPr>
          <p:sp>
            <p:nvSpPr>
              <p:cNvPr id="11357" name="Line 93"/>
              <p:cNvSpPr>
                <a:spLocks noChangeShapeType="1"/>
              </p:cNvSpPr>
              <p:nvPr/>
            </p:nvSpPr>
            <p:spPr bwMode="auto">
              <a:xfrm>
                <a:off x="1872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8" name="Line 94"/>
              <p:cNvSpPr>
                <a:spLocks noChangeShapeType="1"/>
              </p:cNvSpPr>
              <p:nvPr/>
            </p:nvSpPr>
            <p:spPr bwMode="auto">
              <a:xfrm>
                <a:off x="1920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9" name="Line 95"/>
              <p:cNvSpPr>
                <a:spLocks noChangeShapeType="1"/>
              </p:cNvSpPr>
              <p:nvPr/>
            </p:nvSpPr>
            <p:spPr bwMode="auto">
              <a:xfrm>
                <a:off x="1968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0" name="Line 96"/>
              <p:cNvSpPr>
                <a:spLocks noChangeShapeType="1"/>
              </p:cNvSpPr>
              <p:nvPr/>
            </p:nvSpPr>
            <p:spPr bwMode="auto">
              <a:xfrm>
                <a:off x="2016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61" name="Group 97"/>
            <p:cNvGrpSpPr>
              <a:grpSpLocks/>
            </p:cNvGrpSpPr>
            <p:nvPr/>
          </p:nvGrpSpPr>
          <p:grpSpPr bwMode="auto">
            <a:xfrm rot="-5400000">
              <a:off x="2808" y="648"/>
              <a:ext cx="144" cy="3072"/>
              <a:chOff x="1872" y="960"/>
              <a:chExt cx="144" cy="3072"/>
            </a:xfrm>
          </p:grpSpPr>
          <p:sp>
            <p:nvSpPr>
              <p:cNvPr id="11362" name="Line 98"/>
              <p:cNvSpPr>
                <a:spLocks noChangeShapeType="1"/>
              </p:cNvSpPr>
              <p:nvPr/>
            </p:nvSpPr>
            <p:spPr bwMode="auto">
              <a:xfrm>
                <a:off x="1872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3" name="Line 99"/>
              <p:cNvSpPr>
                <a:spLocks noChangeShapeType="1"/>
              </p:cNvSpPr>
              <p:nvPr/>
            </p:nvSpPr>
            <p:spPr bwMode="auto">
              <a:xfrm>
                <a:off x="1920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4" name="Line 100"/>
              <p:cNvSpPr>
                <a:spLocks noChangeShapeType="1"/>
              </p:cNvSpPr>
              <p:nvPr/>
            </p:nvSpPr>
            <p:spPr bwMode="auto">
              <a:xfrm>
                <a:off x="1968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5" name="Line 101"/>
              <p:cNvSpPr>
                <a:spLocks noChangeShapeType="1"/>
              </p:cNvSpPr>
              <p:nvPr/>
            </p:nvSpPr>
            <p:spPr bwMode="auto">
              <a:xfrm>
                <a:off x="2016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66" name="Group 102"/>
            <p:cNvGrpSpPr>
              <a:grpSpLocks/>
            </p:cNvGrpSpPr>
            <p:nvPr/>
          </p:nvGrpSpPr>
          <p:grpSpPr bwMode="auto">
            <a:xfrm rot="-5400000">
              <a:off x="2808" y="-24"/>
              <a:ext cx="144" cy="3072"/>
              <a:chOff x="1872" y="960"/>
              <a:chExt cx="144" cy="3072"/>
            </a:xfrm>
          </p:grpSpPr>
          <p:sp>
            <p:nvSpPr>
              <p:cNvPr id="11367" name="Line 103"/>
              <p:cNvSpPr>
                <a:spLocks noChangeShapeType="1"/>
              </p:cNvSpPr>
              <p:nvPr/>
            </p:nvSpPr>
            <p:spPr bwMode="auto">
              <a:xfrm>
                <a:off x="1872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8" name="Line 104"/>
              <p:cNvSpPr>
                <a:spLocks noChangeShapeType="1"/>
              </p:cNvSpPr>
              <p:nvPr/>
            </p:nvSpPr>
            <p:spPr bwMode="auto">
              <a:xfrm>
                <a:off x="1920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9" name="Line 105"/>
              <p:cNvSpPr>
                <a:spLocks noChangeShapeType="1"/>
              </p:cNvSpPr>
              <p:nvPr/>
            </p:nvSpPr>
            <p:spPr bwMode="auto">
              <a:xfrm>
                <a:off x="1968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0" name="Line 106"/>
              <p:cNvSpPr>
                <a:spLocks noChangeShapeType="1"/>
              </p:cNvSpPr>
              <p:nvPr/>
            </p:nvSpPr>
            <p:spPr bwMode="auto">
              <a:xfrm>
                <a:off x="2016" y="960"/>
                <a:ext cx="0" cy="3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78EE-1EA7-2E40-917C-AA332DFB9F7E}" type="slidenum">
              <a:rPr lang="en-US"/>
              <a:pPr/>
              <a:t>40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Cost Function (Delay)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4953000"/>
          </a:xfrm>
        </p:spPr>
        <p:txBody>
          <a:bodyPr/>
          <a:lstStyle/>
          <a:p>
            <a:r>
              <a:rPr lang="en-US" dirty="0"/>
              <a:t>Cost=</a:t>
            </a:r>
          </a:p>
          <a:p>
            <a:pPr lvl="1"/>
            <a:r>
              <a:rPr lang="en-US" dirty="0"/>
              <a:t>(1-W(edge))*delay + </a:t>
            </a:r>
            <a:r>
              <a:rPr lang="en-US" dirty="0" err="1"/>
              <a:t>W(edge</a:t>
            </a:r>
            <a:r>
              <a:rPr lang="en-US" dirty="0"/>
              <a:t>) *congest</a:t>
            </a:r>
          </a:p>
          <a:p>
            <a:pPr lvl="1"/>
            <a:r>
              <a:rPr lang="en-US" dirty="0"/>
              <a:t>congest as before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base+history</a:t>
            </a:r>
            <a:r>
              <a:rPr lang="en-US" dirty="0"/>
              <a:t>)*</a:t>
            </a:r>
            <a:r>
              <a:rPr lang="en-US" dirty="0" err="1"/>
              <a:t>f(#signals,time</a:t>
            </a:r>
            <a:r>
              <a:rPr lang="en-US" dirty="0"/>
              <a:t>)</a:t>
            </a:r>
          </a:p>
          <a:p>
            <a:r>
              <a:rPr lang="en-US" dirty="0" err="1"/>
              <a:t>W(edge</a:t>
            </a:r>
            <a:r>
              <a:rPr lang="en-US" dirty="0"/>
              <a:t>) = </a:t>
            </a:r>
            <a:r>
              <a:rPr lang="en-US" dirty="0" err="1"/>
              <a:t>Slack(edge)/D</a:t>
            </a:r>
            <a:r>
              <a:rPr lang="en-US" baseline="-25000" dirty="0" err="1"/>
              <a:t>max</a:t>
            </a:r>
            <a:endParaRPr lang="en-US" baseline="-25000" dirty="0"/>
          </a:p>
          <a:p>
            <a:r>
              <a:rPr lang="en-US" dirty="0">
                <a:solidFill>
                  <a:srgbClr val="FF6600"/>
                </a:solidFill>
              </a:rPr>
              <a:t>What happens if multiple slack 0 nets contend for edge?</a:t>
            </a:r>
          </a:p>
          <a:p>
            <a:r>
              <a:rPr lang="en-US" dirty="0" err="1"/>
              <a:t>W(edge</a:t>
            </a:r>
            <a:r>
              <a:rPr lang="en-US" dirty="0"/>
              <a:t>)=</a:t>
            </a:r>
            <a:r>
              <a:rPr lang="en-US" dirty="0" err="1"/>
              <a:t>Max(minW,Slack(edge)/D</a:t>
            </a:r>
            <a:r>
              <a:rPr lang="en-US" baseline="-25000" dirty="0" err="1"/>
              <a:t>max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minW</a:t>
            </a:r>
            <a:r>
              <a:rPr lang="en-US" dirty="0"/>
              <a:t> &gt;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Are nanoseconds and congestion comparable?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normalize/weight so can add together?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doesn’t </a:t>
            </a:r>
            <a:r>
              <a:rPr lang="en-US" dirty="0" err="1" smtClean="0"/>
              <a:t>uncongest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           weight congestion more</a:t>
            </a:r>
          </a:p>
          <a:p>
            <a:r>
              <a:rPr lang="en-US" dirty="0" smtClean="0"/>
              <a:t>Cost=</a:t>
            </a:r>
          </a:p>
          <a:p>
            <a:pPr lvl="1">
              <a:buNone/>
            </a:pPr>
            <a:r>
              <a:rPr lang="en-US" dirty="0" smtClean="0"/>
              <a:t>(1-W(e))×delay + </a:t>
            </a:r>
            <a:r>
              <a:rPr lang="en-US" dirty="0" err="1" smtClean="0"/>
              <a:t>W(e)×PF</a:t>
            </a:r>
            <a:r>
              <a:rPr lang="en-US" baseline="30000" dirty="0" err="1" smtClean="0"/>
              <a:t>(iter)</a:t>
            </a:r>
            <a:r>
              <a:rPr lang="en-US" dirty="0" err="1" smtClean="0"/>
              <a:t>×congest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       PF=Pressure Factor Multiplier</a:t>
            </a:r>
          </a:p>
          <a:p>
            <a:r>
              <a:rPr lang="en-US" dirty="0" smtClean="0"/>
              <a:t>Eventually congest dominates delay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might go wrong?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6200"/>
            <a:ext cx="8121650" cy="2786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VPR Pressure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Converges quickly</a:t>
            </a:r>
          </a:p>
          <a:p>
            <a:r>
              <a:rPr lang="en-US" dirty="0" smtClean="0"/>
              <a:t>But may “freeze” with higher delay than necessary</a:t>
            </a:r>
          </a:p>
          <a:p>
            <a:r>
              <a:rPr lang="en-US" dirty="0" err="1" smtClean="0"/>
              <a:t>Netlist</a:t>
            </a:r>
            <a:r>
              <a:rPr lang="en-US" dirty="0" smtClean="0"/>
              <a:t> Shuffle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6396335"/>
            <a:ext cx="2984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[Rubin / FPGA 2011]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VPR Pressure Factor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7975600" cy="4175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6396335"/>
            <a:ext cx="3162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[Raphael Rubin 2010]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867400"/>
            <a:ext cx="5519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latin typeface="+mn-lt"/>
              </a:rPr>
              <a:t>(1-W(e))×delay + </a:t>
            </a:r>
            <a:r>
              <a:rPr lang="en-US" dirty="0" err="1" smtClean="0">
                <a:latin typeface="+mn-lt"/>
              </a:rPr>
              <a:t>W(e)×PF</a:t>
            </a:r>
            <a:r>
              <a:rPr lang="en-US" baseline="30000" dirty="0" err="1" smtClean="0">
                <a:latin typeface="+mn-lt"/>
              </a:rPr>
              <a:t>(iter)</a:t>
            </a:r>
            <a:r>
              <a:rPr lang="en-US" dirty="0" err="1" smtClean="0">
                <a:latin typeface="+mn-lt"/>
              </a:rPr>
              <a:t>×congest</a:t>
            </a:r>
            <a:endParaRPr lang="en-US" dirty="0" smtClean="0">
              <a:latin typeface="+mn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Delay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en-US" dirty="0" smtClean="0"/>
              <a:t>Believe Pathfinder can resolve congestion</a:t>
            </a:r>
          </a:p>
          <a:p>
            <a:r>
              <a:rPr lang="en-US" dirty="0" smtClean="0"/>
              <a:t>Pathfinder has trouble mixing delay and congestion</a:t>
            </a:r>
          </a:p>
          <a:p>
            <a:r>
              <a:rPr lang="en-US" b="1" dirty="0" smtClean="0"/>
              <a:t>Idea: </a:t>
            </a:r>
            <a:r>
              <a:rPr lang="en-US" dirty="0" smtClean="0"/>
              <a:t>Turn delay problem into congestion problem</a:t>
            </a:r>
          </a:p>
          <a:p>
            <a:pPr lvl="1"/>
            <a:r>
              <a:rPr lang="en-US" dirty="0" smtClean="0"/>
              <a:t>Reject paths that are too long</a:t>
            </a:r>
          </a:p>
          <a:p>
            <a:pPr lvl="1"/>
            <a:r>
              <a:rPr lang="en-US" dirty="0" smtClean="0"/>
              <a:t>All signals compete only for resources that will allow them to meet their timing goals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Outlaw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438400"/>
          </a:xfrm>
        </p:spPr>
        <p:txBody>
          <a:bodyPr/>
          <a:lstStyle/>
          <a:p>
            <a:r>
              <a:rPr lang="en-US" b="1" dirty="0" smtClean="0"/>
              <a:t>Issue:</a:t>
            </a:r>
            <a:r>
              <a:rPr lang="en-US" dirty="0" smtClean="0"/>
              <a:t> Critical path may go through multiple gates</a:t>
            </a:r>
          </a:p>
          <a:p>
            <a:pPr lvl="1"/>
            <a:r>
              <a:rPr lang="en-US" dirty="0" smtClean="0"/>
              <a:t>Contain more than one </a:t>
            </a:r>
            <a:r>
              <a:rPr lang="en-US" dirty="0" err="1" smtClean="0"/>
              <a:t>gate</a:t>
            </a:r>
            <a:r>
              <a:rPr lang="en-US" dirty="0" err="1" smtClean="0">
                <a:sym typeface="Wingdings"/>
              </a:rPr>
              <a:t>gate</a:t>
            </a:r>
            <a:r>
              <a:rPr lang="en-US" dirty="0" smtClean="0">
                <a:sym typeface="Wingdings"/>
              </a:rPr>
              <a:t> path</a:t>
            </a:r>
          </a:p>
          <a:p>
            <a:pPr lvl="1"/>
            <a:r>
              <a:rPr lang="en-US" dirty="0" smtClean="0">
                <a:sym typeface="Wingdings"/>
              </a:rPr>
              <a:t>How allocate slack among paths?</a:t>
            </a: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336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052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910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768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47800" y="5029200"/>
            <a:ext cx="457200" cy="4572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336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8194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05200" y="5029200"/>
            <a:ext cx="457200" cy="4572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910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8768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626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447800" y="5715000"/>
            <a:ext cx="457200" cy="4572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1336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8194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5052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1910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8768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562600" y="5715000"/>
            <a:ext cx="457200" cy="4572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6" idx="3"/>
            <a:endCxn id="18" idx="0"/>
          </p:cNvCxnSpPr>
          <p:nvPr/>
        </p:nvCxnSpPr>
        <p:spPr bwMode="auto">
          <a:xfrm>
            <a:off x="1905000" y="4572000"/>
            <a:ext cx="1828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3" name="Straight Arrow Connector 32"/>
          <p:cNvCxnSpPr>
            <a:stCxn id="15" idx="3"/>
            <a:endCxn id="18" idx="1"/>
          </p:cNvCxnSpPr>
          <p:nvPr/>
        </p:nvCxnSpPr>
        <p:spPr bwMode="auto">
          <a:xfrm>
            <a:off x="1905000" y="5257800"/>
            <a:ext cx="1600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5" name="Straight Arrow Connector 34"/>
          <p:cNvCxnSpPr>
            <a:stCxn id="18" idx="3"/>
            <a:endCxn id="29" idx="0"/>
          </p:cNvCxnSpPr>
          <p:nvPr/>
        </p:nvCxnSpPr>
        <p:spPr bwMode="auto">
          <a:xfrm>
            <a:off x="3962400" y="5257800"/>
            <a:ext cx="1828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23" idx="3"/>
            <a:endCxn id="29" idx="1"/>
          </p:cNvCxnSpPr>
          <p:nvPr/>
        </p:nvCxnSpPr>
        <p:spPr bwMode="auto">
          <a:xfrm>
            <a:off x="1905000" y="5943600"/>
            <a:ext cx="3657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649206" y="4191000"/>
            <a:ext cx="249479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Target 12</a:t>
            </a:r>
          </a:p>
          <a:p>
            <a:r>
              <a:rPr lang="en-US" dirty="0" smtClean="0">
                <a:latin typeface="+mn-lt"/>
              </a:rPr>
              <a:t>Gate 1</a:t>
            </a:r>
          </a:p>
          <a:p>
            <a:r>
              <a:rPr lang="en-US" dirty="0" smtClean="0">
                <a:latin typeface="+mn-lt"/>
              </a:rPr>
              <a:t>Manhattan hop 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Outlaw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438400"/>
          </a:xfrm>
        </p:spPr>
        <p:txBody>
          <a:bodyPr/>
          <a:lstStyle/>
          <a:p>
            <a:r>
              <a:rPr lang="en-US" b="1" dirty="0" smtClean="0"/>
              <a:t>Issue:</a:t>
            </a:r>
            <a:r>
              <a:rPr lang="en-US" dirty="0" smtClean="0"/>
              <a:t> Critical path may go through multiple gates</a:t>
            </a:r>
          </a:p>
          <a:p>
            <a:pPr lvl="1"/>
            <a:r>
              <a:rPr lang="en-US" dirty="0" smtClean="0"/>
              <a:t>Contain more than one </a:t>
            </a:r>
            <a:r>
              <a:rPr lang="en-US" dirty="0" err="1" smtClean="0"/>
              <a:t>gate</a:t>
            </a:r>
            <a:r>
              <a:rPr lang="en-US" dirty="0" err="1" smtClean="0">
                <a:sym typeface="Wingdings"/>
              </a:rPr>
              <a:t>gate</a:t>
            </a:r>
            <a:r>
              <a:rPr lang="en-US" dirty="0" smtClean="0">
                <a:sym typeface="Wingdings"/>
              </a:rPr>
              <a:t> path</a:t>
            </a:r>
          </a:p>
          <a:p>
            <a:pPr lvl="1"/>
            <a:r>
              <a:rPr lang="en-US" dirty="0" smtClean="0">
                <a:sym typeface="Wingdings"/>
              </a:rPr>
              <a:t>How allocate slack among paths?</a:t>
            </a: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336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052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910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768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47800" y="5029200"/>
            <a:ext cx="457200" cy="4572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336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8194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05200" y="5029200"/>
            <a:ext cx="457200" cy="4572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910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8768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626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447800" y="5715000"/>
            <a:ext cx="457200" cy="4572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1336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8194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5052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1910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8768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562600" y="5715000"/>
            <a:ext cx="457200" cy="4572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6" idx="3"/>
            <a:endCxn id="18" idx="0"/>
          </p:cNvCxnSpPr>
          <p:nvPr/>
        </p:nvCxnSpPr>
        <p:spPr bwMode="auto">
          <a:xfrm>
            <a:off x="1905000" y="4572000"/>
            <a:ext cx="1828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3" name="Straight Arrow Connector 32"/>
          <p:cNvCxnSpPr>
            <a:stCxn id="15" idx="3"/>
            <a:endCxn id="18" idx="1"/>
          </p:cNvCxnSpPr>
          <p:nvPr/>
        </p:nvCxnSpPr>
        <p:spPr bwMode="auto">
          <a:xfrm>
            <a:off x="1905000" y="5257800"/>
            <a:ext cx="1600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5" name="Straight Arrow Connector 34"/>
          <p:cNvCxnSpPr>
            <a:stCxn id="18" idx="3"/>
            <a:endCxn id="29" idx="0"/>
          </p:cNvCxnSpPr>
          <p:nvPr/>
        </p:nvCxnSpPr>
        <p:spPr bwMode="auto">
          <a:xfrm>
            <a:off x="3962400" y="5257800"/>
            <a:ext cx="1828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23" idx="3"/>
            <a:endCxn id="29" idx="1"/>
          </p:cNvCxnSpPr>
          <p:nvPr/>
        </p:nvCxnSpPr>
        <p:spPr bwMode="auto">
          <a:xfrm>
            <a:off x="1905000" y="5943600"/>
            <a:ext cx="3657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649206" y="4191000"/>
            <a:ext cx="249479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Target 12</a:t>
            </a:r>
          </a:p>
          <a:p>
            <a:r>
              <a:rPr lang="en-US" dirty="0" smtClean="0">
                <a:latin typeface="+mn-lt"/>
              </a:rPr>
              <a:t>Gate 1</a:t>
            </a:r>
          </a:p>
          <a:p>
            <a:r>
              <a:rPr lang="en-US" dirty="0" smtClean="0">
                <a:latin typeface="+mn-lt"/>
              </a:rPr>
              <a:t>Manhattan hop 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Outlaw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438400"/>
          </a:xfrm>
        </p:spPr>
        <p:txBody>
          <a:bodyPr/>
          <a:lstStyle/>
          <a:p>
            <a:r>
              <a:rPr lang="en-US" b="1" dirty="0" smtClean="0"/>
              <a:t>Issue:</a:t>
            </a:r>
            <a:r>
              <a:rPr lang="en-US" dirty="0" smtClean="0"/>
              <a:t> Critical path may go through multiple gates</a:t>
            </a:r>
          </a:p>
          <a:p>
            <a:pPr lvl="1"/>
            <a:r>
              <a:rPr lang="en-US" dirty="0" smtClean="0"/>
              <a:t>Contain more than one </a:t>
            </a:r>
            <a:r>
              <a:rPr lang="en-US" dirty="0" err="1" smtClean="0"/>
              <a:t>gate</a:t>
            </a:r>
            <a:r>
              <a:rPr lang="en-US" dirty="0" err="1" smtClean="0">
                <a:sym typeface="Wingdings"/>
              </a:rPr>
              <a:t>gate</a:t>
            </a:r>
            <a:r>
              <a:rPr lang="en-US" dirty="0" smtClean="0">
                <a:sym typeface="Wingdings"/>
              </a:rPr>
              <a:t> path</a:t>
            </a:r>
          </a:p>
          <a:p>
            <a:pPr lvl="1"/>
            <a:r>
              <a:rPr lang="en-US" dirty="0" smtClean="0">
                <a:sym typeface="Wingdings"/>
              </a:rPr>
              <a:t>How allocate slack among paths?</a:t>
            </a: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336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052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910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768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47800" y="5029200"/>
            <a:ext cx="457200" cy="4572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336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8194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05200" y="5029200"/>
            <a:ext cx="457200" cy="4572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910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6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8768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7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626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8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447800" y="5715000"/>
            <a:ext cx="457200" cy="4572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1336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8194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5052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1910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8768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562600" y="5715000"/>
            <a:ext cx="457200" cy="4572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9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6" idx="3"/>
            <a:endCxn id="18" idx="0"/>
          </p:cNvCxnSpPr>
          <p:nvPr/>
        </p:nvCxnSpPr>
        <p:spPr bwMode="auto">
          <a:xfrm>
            <a:off x="1905000" y="4572000"/>
            <a:ext cx="1828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3" name="Straight Arrow Connector 32"/>
          <p:cNvCxnSpPr>
            <a:stCxn id="15" idx="3"/>
            <a:endCxn id="18" idx="1"/>
          </p:cNvCxnSpPr>
          <p:nvPr/>
        </p:nvCxnSpPr>
        <p:spPr bwMode="auto">
          <a:xfrm>
            <a:off x="1905000" y="5257800"/>
            <a:ext cx="1600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5" name="Straight Arrow Connector 34"/>
          <p:cNvCxnSpPr>
            <a:stCxn id="18" idx="3"/>
            <a:endCxn id="29" idx="0"/>
          </p:cNvCxnSpPr>
          <p:nvPr/>
        </p:nvCxnSpPr>
        <p:spPr bwMode="auto">
          <a:xfrm>
            <a:off x="3962400" y="5257800"/>
            <a:ext cx="1828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23" idx="3"/>
            <a:endCxn id="29" idx="1"/>
          </p:cNvCxnSpPr>
          <p:nvPr/>
        </p:nvCxnSpPr>
        <p:spPr bwMode="auto">
          <a:xfrm>
            <a:off x="1905000" y="5943600"/>
            <a:ext cx="3657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649206" y="4191000"/>
            <a:ext cx="249479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Target 12</a:t>
            </a:r>
          </a:p>
          <a:p>
            <a:r>
              <a:rPr lang="en-US" dirty="0" smtClean="0">
                <a:latin typeface="+mn-lt"/>
              </a:rPr>
              <a:t>Gate 1</a:t>
            </a:r>
          </a:p>
          <a:p>
            <a:r>
              <a:rPr lang="en-US" dirty="0" smtClean="0">
                <a:latin typeface="+mn-lt"/>
              </a:rPr>
              <a:t>Manhattan hop 1</a:t>
            </a:r>
            <a:endParaRPr lang="en-US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3200" y="5867400"/>
            <a:ext cx="184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Total Slack?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Slack Budgeting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Divide slack among the paths</a:t>
            </a:r>
          </a:p>
          <a:p>
            <a:pPr lvl="1"/>
            <a:r>
              <a:rPr lang="en-US" dirty="0" smtClean="0"/>
              <a:t>Slack of 3</a:t>
            </a:r>
          </a:p>
          <a:p>
            <a:pPr lvl="1"/>
            <a:r>
              <a:rPr lang="en-US" dirty="0" smtClean="0"/>
              <a:t>Example: give slack 1 to first link </a:t>
            </a:r>
            <a:br>
              <a:rPr lang="en-US" dirty="0" smtClean="0"/>
            </a:br>
            <a:r>
              <a:rPr lang="en-US" dirty="0" smtClean="0"/>
              <a:t>                                 2 to second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6396335"/>
            <a:ext cx="257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+mn-lt"/>
              </a:rPr>
              <a:t>[So / FPGA 2008]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336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052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910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447800" y="5029200"/>
            <a:ext cx="457200" cy="4572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336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194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505200" y="5029200"/>
            <a:ext cx="457200" cy="4572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1910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6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768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7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5626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8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447800" y="5715000"/>
            <a:ext cx="457200" cy="4572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1336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8194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5052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1910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8768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562600" y="5715000"/>
            <a:ext cx="457200" cy="4572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9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8" name="Straight Arrow Connector 27"/>
          <p:cNvCxnSpPr>
            <a:stCxn id="7" idx="3"/>
            <a:endCxn id="17" idx="0"/>
          </p:cNvCxnSpPr>
          <p:nvPr/>
        </p:nvCxnSpPr>
        <p:spPr bwMode="auto">
          <a:xfrm>
            <a:off x="1905000" y="4572000"/>
            <a:ext cx="1828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9" name="Straight Arrow Connector 28"/>
          <p:cNvCxnSpPr>
            <a:stCxn id="14" idx="3"/>
            <a:endCxn id="17" idx="1"/>
          </p:cNvCxnSpPr>
          <p:nvPr/>
        </p:nvCxnSpPr>
        <p:spPr bwMode="auto">
          <a:xfrm>
            <a:off x="1905000" y="5257800"/>
            <a:ext cx="1600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0" name="Straight Arrow Connector 29"/>
          <p:cNvCxnSpPr>
            <a:stCxn id="17" idx="3"/>
            <a:endCxn id="27" idx="0"/>
          </p:cNvCxnSpPr>
          <p:nvPr/>
        </p:nvCxnSpPr>
        <p:spPr bwMode="auto">
          <a:xfrm>
            <a:off x="3962400" y="5257800"/>
            <a:ext cx="1828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1" name="Straight Arrow Connector 30"/>
          <p:cNvCxnSpPr>
            <a:stCxn id="21" idx="3"/>
            <a:endCxn id="27" idx="1"/>
          </p:cNvCxnSpPr>
          <p:nvPr/>
        </p:nvCxnSpPr>
        <p:spPr bwMode="auto">
          <a:xfrm>
            <a:off x="1905000" y="5943600"/>
            <a:ext cx="3657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870C-2BB4-A84D-9055-1428783F196E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Global/Detail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/>
              <a:t>With limited switching (</a:t>
            </a:r>
            <a:r>
              <a:rPr lang="en-US" i="1"/>
              <a:t>e.g.</a:t>
            </a:r>
            <a:r>
              <a:rPr lang="en-US"/>
              <a:t> FPGA)</a:t>
            </a:r>
          </a:p>
          <a:p>
            <a:pPr lvl="1"/>
            <a:r>
              <a:rPr lang="en-US"/>
              <a:t>can represent routing graph exactly</a:t>
            </a:r>
          </a:p>
        </p:txBody>
      </p:sp>
      <p:pic>
        <p:nvPicPr>
          <p:cNvPr id="12292" name="Picture 4" descr="ex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95600"/>
            <a:ext cx="2832100" cy="3667125"/>
          </a:xfrm>
          <a:prstGeom prst="rect">
            <a:avLst/>
          </a:prstGeom>
          <a:noFill/>
        </p:spPr>
      </p:pic>
      <p:pic>
        <p:nvPicPr>
          <p:cNvPr id="12293" name="Picture 5" descr="rb_seg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0480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Slack Budgeting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Divide slack among the paths</a:t>
            </a:r>
          </a:p>
          <a:p>
            <a:r>
              <a:rPr lang="en-US" dirty="0" smtClean="0"/>
              <a:t>Each net now has delay target</a:t>
            </a:r>
          </a:p>
          <a:p>
            <a:r>
              <a:rPr lang="en-US" dirty="0" smtClean="0"/>
              <a:t>Reject any path exceeding delay target</a:t>
            </a:r>
          </a:p>
          <a:p>
            <a:r>
              <a:rPr lang="en-US" dirty="0" smtClean="0"/>
              <a:t>Reduce to congestion negotiation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6396335"/>
            <a:ext cx="257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+mn-lt"/>
              </a:rPr>
              <a:t>[So / FPGA 2008]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336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052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910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447800" y="5029200"/>
            <a:ext cx="457200" cy="4572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336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194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505200" y="5029200"/>
            <a:ext cx="457200" cy="4572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1910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768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562600" y="5029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447800" y="5715000"/>
            <a:ext cx="457200" cy="4572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1336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8194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5052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1910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8768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562600" y="5715000"/>
            <a:ext cx="457200" cy="4572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8" name="Straight Arrow Connector 27"/>
          <p:cNvCxnSpPr>
            <a:stCxn id="7" idx="3"/>
            <a:endCxn id="17" idx="0"/>
          </p:cNvCxnSpPr>
          <p:nvPr/>
        </p:nvCxnSpPr>
        <p:spPr bwMode="auto">
          <a:xfrm>
            <a:off x="1905000" y="4572000"/>
            <a:ext cx="1828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9" name="Straight Arrow Connector 28"/>
          <p:cNvCxnSpPr>
            <a:stCxn id="14" idx="3"/>
            <a:endCxn id="17" idx="1"/>
          </p:cNvCxnSpPr>
          <p:nvPr/>
        </p:nvCxnSpPr>
        <p:spPr bwMode="auto">
          <a:xfrm>
            <a:off x="1905000" y="5257800"/>
            <a:ext cx="1600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0" name="Straight Arrow Connector 29"/>
          <p:cNvCxnSpPr>
            <a:stCxn id="17" idx="3"/>
            <a:endCxn id="27" idx="0"/>
          </p:cNvCxnSpPr>
          <p:nvPr/>
        </p:nvCxnSpPr>
        <p:spPr bwMode="auto">
          <a:xfrm>
            <a:off x="3962400" y="5257800"/>
            <a:ext cx="1828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1" name="Straight Arrow Connector 30"/>
          <p:cNvCxnSpPr>
            <a:stCxn id="21" idx="3"/>
            <a:endCxn id="27" idx="1"/>
          </p:cNvCxnSpPr>
          <p:nvPr/>
        </p:nvCxnSpPr>
        <p:spPr bwMode="auto">
          <a:xfrm>
            <a:off x="1905000" y="5943600"/>
            <a:ext cx="3657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627721" y="42672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5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85065" y="48768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6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Slack Budgeting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Can often find lower delay routes that VPR</a:t>
            </a:r>
          </a:p>
          <a:p>
            <a:r>
              <a:rPr lang="en-US" dirty="0" smtClean="0"/>
              <a:t>Takes 10x as long </a:t>
            </a:r>
          </a:p>
          <a:p>
            <a:pPr lvl="1"/>
            <a:r>
              <a:rPr lang="en-US" dirty="0" smtClean="0"/>
              <a:t>Mostly in slack budgeting</a:t>
            </a:r>
          </a:p>
          <a:p>
            <a:r>
              <a:rPr lang="en-US" dirty="0" smtClean="0"/>
              <a:t>Solution depends on slack budget</a:t>
            </a:r>
          </a:p>
          <a:p>
            <a:pPr lvl="1"/>
            <a:r>
              <a:rPr lang="en-US" dirty="0" smtClean="0"/>
              <a:t>Not exploiting full freedom to re-allocate slack among links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6396335"/>
            <a:ext cx="257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+mn-lt"/>
              </a:rPr>
              <a:t>[So / FPGA 2008]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Target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high-level idea</a:t>
            </a:r>
          </a:p>
          <a:p>
            <a:r>
              <a:rPr lang="en-US" dirty="0" smtClean="0"/>
              <a:t>Just set target for Pathfinder cost</a:t>
            </a:r>
          </a:p>
          <a:p>
            <a:pPr lvl="1"/>
            <a:r>
              <a:rPr lang="en-US" dirty="0" smtClean="0"/>
              <a:t>Rather than allowing to float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Cost=</a:t>
            </a:r>
          </a:p>
          <a:p>
            <a:pPr lvl="1">
              <a:buNone/>
            </a:pPr>
            <a:r>
              <a:rPr lang="en-US" dirty="0" smtClean="0"/>
              <a:t> (1-W(edge))*delay + </a:t>
            </a:r>
            <a:r>
              <a:rPr lang="en-US" dirty="0" err="1" smtClean="0"/>
              <a:t>W(edge</a:t>
            </a:r>
            <a:r>
              <a:rPr lang="en-US" dirty="0" smtClean="0"/>
              <a:t>) *congest</a:t>
            </a:r>
          </a:p>
          <a:p>
            <a:r>
              <a:rPr lang="en-US" dirty="0" err="1" smtClean="0"/>
              <a:t>W(edge</a:t>
            </a:r>
            <a:r>
              <a:rPr lang="en-US" dirty="0" smtClean="0"/>
              <a:t>) = </a:t>
            </a:r>
            <a:r>
              <a:rPr lang="en-US" dirty="0" err="1" smtClean="0"/>
              <a:t>Slack(edge)/</a:t>
            </a:r>
            <a:r>
              <a:rPr lang="en-US" dirty="0" err="1" smtClean="0">
                <a:solidFill>
                  <a:srgbClr val="0000FF"/>
                </a:solidFill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</a:rPr>
              <a:t>target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Previously: denominate was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max</a:t>
            </a:r>
            <a:endParaRPr lang="en-US" baseline="-25000" dirty="0" smtClean="0"/>
          </a:p>
          <a:p>
            <a:r>
              <a:rPr lang="en-US" dirty="0" smtClean="0"/>
              <a:t>Compute Slack based on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target</a:t>
            </a:r>
            <a:endParaRPr lang="en-US" baseline="-25000" dirty="0" smtClean="0"/>
          </a:p>
          <a:p>
            <a:pPr lvl="1"/>
            <a:r>
              <a:rPr lang="en-US" dirty="0" smtClean="0"/>
              <a:t>can be negative</a:t>
            </a:r>
          </a:p>
          <a:p>
            <a:r>
              <a:rPr lang="en-US" sz="2800" dirty="0" err="1" smtClean="0"/>
              <a:t>W(edge</a:t>
            </a:r>
            <a:r>
              <a:rPr lang="en-US" sz="2800" dirty="0" smtClean="0"/>
              <a:t>)=</a:t>
            </a:r>
            <a:r>
              <a:rPr lang="en-US" sz="2800" dirty="0" err="1" smtClean="0"/>
              <a:t>Max(minW,Slack(edge)/D</a:t>
            </a:r>
            <a:r>
              <a:rPr lang="en-US" sz="2800" baseline="-25000" dirty="0" err="1" smtClean="0"/>
              <a:t>target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err="1" smtClean="0"/>
              <a:t>minW</a:t>
            </a:r>
            <a:r>
              <a:rPr lang="en-US" dirty="0" smtClean="0"/>
              <a:t> &gt; 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Target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allow slack to be used on any of the </a:t>
            </a:r>
            <a:r>
              <a:rPr lang="en-US" dirty="0" err="1" smtClean="0"/>
              <a:t>gate</a:t>
            </a:r>
            <a:r>
              <a:rPr lang="en-US" dirty="0" err="1" smtClean="0">
                <a:sym typeface="Wingdings"/>
              </a:rPr>
              <a:t>gate</a:t>
            </a:r>
            <a:r>
              <a:rPr lang="en-US" dirty="0" smtClean="0">
                <a:sym typeface="Wingdings"/>
              </a:rPr>
              <a:t> connections on path</a:t>
            </a:r>
          </a:p>
          <a:p>
            <a:pPr lvl="1"/>
            <a:r>
              <a:rPr lang="en-US" dirty="0" smtClean="0">
                <a:sym typeface="Wingdings"/>
              </a:rPr>
              <a:t>…but not being that deliberate/efficient about the allocation</a:t>
            </a:r>
          </a:p>
          <a:p>
            <a:r>
              <a:rPr lang="en-US" dirty="0" smtClean="0">
                <a:sym typeface="Wingdings"/>
              </a:rPr>
              <a:t>Doesn’t require time for slack allocation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Delay Target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67000"/>
            <a:ext cx="6502400" cy="3826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50" y="1219200"/>
            <a:ext cx="4387850" cy="1505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6396335"/>
            <a:ext cx="2984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[Rubin / FPGA 2011]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Target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sensitive to initial conditions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2667000"/>
            <a:ext cx="6610059" cy="3871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6396335"/>
            <a:ext cx="2984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[Rubin / FPGA 2011]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7B3-DB1B-8348-814B-CC305791E9F1}" type="slidenum">
              <a:rPr lang="en-US"/>
              <a:pPr/>
              <a:t>57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Time?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Route |E| edges</a:t>
            </a:r>
          </a:p>
          <a:p>
            <a:r>
              <a:rPr lang="en-US"/>
              <a:t>Each path search O(|E</a:t>
            </a:r>
            <a:r>
              <a:rPr lang="en-US" baseline="-25000"/>
              <a:t>graph</a:t>
            </a:r>
            <a:r>
              <a:rPr lang="en-US"/>
              <a:t>|) worst case</a:t>
            </a:r>
          </a:p>
          <a:p>
            <a:pPr lvl="1"/>
            <a:r>
              <a:rPr lang="en-US"/>
              <a:t>…generally less</a:t>
            </a:r>
          </a:p>
          <a:p>
            <a:r>
              <a:rPr lang="en-US"/>
              <a:t>Iterations?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1057-2997-C944-954A-8DAD34E6A1B7}" type="slidenum">
              <a:rPr lang="en-US"/>
              <a:pPr/>
              <a:t>58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Quality and Runtime Experiment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191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For Synthetic </a:t>
            </a:r>
            <a:r>
              <a:rPr lang="en-US" dirty="0" err="1"/>
              <a:t>netlists</a:t>
            </a:r>
            <a:r>
              <a:rPr lang="en-US" dirty="0"/>
              <a:t> on HSRA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Expect to be worst-case </a:t>
            </a:r>
            <a:r>
              <a:rPr lang="en-US" dirty="0" smtClean="0"/>
              <a:t>problems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Congestion only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Quality = # channels</a:t>
            </a:r>
          </a:p>
          <a:p>
            <a:pPr>
              <a:lnSpc>
                <a:spcPct val="90000"/>
              </a:lnSpc>
            </a:pPr>
            <a:r>
              <a:rPr lang="en-US" dirty="0"/>
              <a:t>Number of individual route trials limited (measured) as multiple of nets in design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(not measuring work per route trial)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32772" name="Picture 4" descr="ex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9688" y="1676400"/>
            <a:ext cx="341312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70-016E-CA49-9F19-0912B9253053}" type="slidenum">
              <a:rPr lang="en-US"/>
              <a:pPr/>
              <a:t>59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Quality: fixed runtime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 descr="quality_rat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90600"/>
            <a:ext cx="7848600" cy="5494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52B2-7833-6A4B-859D-0C9E8B3DF7AC}" type="slidenum">
              <a:rPr lang="en-US"/>
              <a:pPr/>
              <a:t>6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Global/Detail</a:t>
            </a:r>
          </a:p>
        </p:txBody>
      </p:sp>
      <p:pic>
        <p:nvPicPr>
          <p:cNvPr id="141317" name="Picture 5" descr="rb_seg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"/>
            <a:ext cx="6324600" cy="6324600"/>
          </a:xfrm>
          <a:prstGeom prst="rect">
            <a:avLst/>
          </a:prstGeom>
          <a:noFill/>
        </p:spPr>
      </p:pic>
      <p:sp>
        <p:nvSpPr>
          <p:cNvPr id="1413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57AB-27A4-C24F-9F69-405ACDD32AC9}" type="slidenum">
              <a:rPr lang="en-US"/>
              <a:pPr/>
              <a:t>60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Quality Target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 descr="ratio_targ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7772400" cy="544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B6F2-BF21-244A-B2CA-F394540EFD9B}" type="slidenum">
              <a:rPr lang="en-US"/>
              <a:pPr/>
              <a:t>61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Iterations increases with N</a:t>
            </a:r>
          </a:p>
          <a:p>
            <a:r>
              <a:rPr lang="en-US"/>
              <a:t>Quality degrade as we scale?</a:t>
            </a:r>
          </a:p>
          <a:p>
            <a:endParaRPr lang="en-US"/>
          </a:p>
        </p:txBody>
      </p:sp>
      <p:pic>
        <p:nvPicPr>
          <p:cNvPr id="55302" name="Picture 6" descr="ratio_targ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962400"/>
            <a:ext cx="3657600" cy="256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E6AC-7A52-BA42-9AEE-66362CC19EFA}" type="slidenum">
              <a:rPr lang="en-US"/>
              <a:pPr/>
              <a:t>62</a:t>
            </a:fld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Techniques to Accelerate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(already in use in data just shown)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81F-BE71-E34A-97CE-E9394E39057E}" type="slidenum">
              <a:rPr lang="en-US"/>
              <a:pPr/>
              <a:t>63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Inefficient?</a:t>
            </a:r>
            <a:endParaRPr lang="en-US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701088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5715000" y="1905000"/>
            <a:ext cx="3276600" cy="381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2514600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What is inefficient about 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  this search?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733800"/>
            <a:ext cx="3588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How might we do better?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81F-BE71-E34A-97CE-E9394E39057E}" type="slidenum">
              <a:rPr lang="en-US"/>
              <a:pPr/>
              <a:t>64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Inefficient?</a:t>
            </a:r>
            <a:endParaRPr lang="en-US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701088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5715000" y="1905000"/>
            <a:ext cx="3276600" cy="381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2438400"/>
            <a:ext cx="3982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What if we only searched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  for minimum length paths?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581400"/>
            <a:ext cx="336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How would we do that?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4495800"/>
            <a:ext cx="1707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Downside?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Recall Search Example</a:t>
            </a:r>
            <a:endParaRPr lang="en-US" dirty="0"/>
          </a:p>
        </p:txBody>
      </p:sp>
      <p:pic>
        <p:nvPicPr>
          <p:cNvPr id="6" name="Content Placeholder 5" descr="mesh_route_animate1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4001" r="-2400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1524000"/>
            <a:ext cx="22205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Not possible to</a:t>
            </a:r>
          </a:p>
          <a:p>
            <a:r>
              <a:rPr lang="en-US" dirty="0" smtClean="0">
                <a:latin typeface="+mn-lt"/>
              </a:rPr>
              <a:t>use minimum</a:t>
            </a:r>
          </a:p>
          <a:p>
            <a:r>
              <a:rPr lang="en-US" dirty="0" smtClean="0">
                <a:latin typeface="+mn-lt"/>
              </a:rPr>
              <a:t>Manhattan</a:t>
            </a:r>
          </a:p>
          <a:p>
            <a:r>
              <a:rPr lang="en-US" dirty="0" smtClean="0">
                <a:latin typeface="+mn-lt"/>
              </a:rPr>
              <a:t>distance route.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Search Minimum Length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3678238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3678238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895600"/>
            <a:ext cx="305789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What is the minimum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  we need to search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   (if uncongested)?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572000"/>
            <a:ext cx="2648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What would that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  search look like?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vs. 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3" y="2057400"/>
            <a:ext cx="9087397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33B7-4B4C-7848-81F6-529B70E7B675}" type="slidenum">
              <a:rPr lang="en-US"/>
              <a:pPr/>
              <a:t>69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Ordering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Default: breadth first search for shortest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O(total</a:t>
            </a:r>
            <a:r>
              <a:rPr lang="en-US" dirty="0"/>
              <a:t>-paths)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Alternately</a:t>
            </a:r>
            <a:r>
              <a:rPr lang="en-US" dirty="0"/>
              <a:t>: use A*: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estimated costs/path length, prune candidates earlier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be more depth first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(search promising paths as long as know can’t be worse)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D269-56F5-6142-A108-D91448DADFE9}" type="slidenum">
              <a:rPr lang="en-US"/>
              <a:pPr/>
              <a:t>7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Routing in Graph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153400" cy="4114800"/>
          </a:xfrm>
        </p:spPr>
        <p:txBody>
          <a:bodyPr/>
          <a:lstStyle/>
          <a:p>
            <a:r>
              <a:rPr lang="en-US" dirty="0"/>
              <a:t>Find</a:t>
            </a:r>
            <a:r>
              <a:rPr lang="en-US" dirty="0" smtClean="0"/>
              <a:t> {</a:t>
            </a:r>
            <a:r>
              <a:rPr lang="en-US" dirty="0" err="1" smtClean="0"/>
              <a:t>shortest,available</a:t>
            </a:r>
            <a:r>
              <a:rPr lang="en-US" dirty="0" smtClean="0"/>
              <a:t>} </a:t>
            </a:r>
            <a:r>
              <a:rPr lang="en-US" dirty="0"/>
              <a:t>path between source and sink</a:t>
            </a:r>
          </a:p>
          <a:p>
            <a:pPr lvl="1"/>
            <a:r>
              <a:rPr lang="en-US" dirty="0"/>
              <a:t>search problem (e.g. BFS,</a:t>
            </a:r>
            <a:r>
              <a:rPr lang="en-US" dirty="0" smtClean="0"/>
              <a:t> A</a:t>
            </a:r>
            <a:r>
              <a:rPr lang="en-US" dirty="0"/>
              <a:t>*)</a:t>
            </a:r>
          </a:p>
          <a:p>
            <a:endParaRPr lang="en-US" dirty="0"/>
          </a:p>
        </p:txBody>
      </p:sp>
      <p:pic>
        <p:nvPicPr>
          <p:cNvPr id="13316" name="Picture 4" descr="rb_seg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004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559B-8DF2-1E48-BFC7-2BC015A567AE}" type="slidenum">
              <a:rPr lang="en-US"/>
              <a:pPr/>
              <a:t>70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BFS </a:t>
            </a:r>
            <a:r>
              <a:rPr lang="en-US">
                <a:sym typeface="Wingdings" charset="2"/>
              </a:rPr>
              <a:t> A*</a:t>
            </a: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Start at source</a:t>
            </a:r>
          </a:p>
          <a:p>
            <a:pPr>
              <a:lnSpc>
                <a:spcPct val="80000"/>
              </a:lnSpc>
            </a:pPr>
            <a:r>
              <a:rPr lang="en-US" sz="2800"/>
              <a:t>Put src node in priority queue with cost 0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Priority queue orders by cost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Cost = </a:t>
            </a:r>
            <a:r>
              <a:rPr lang="en-US" sz="2400">
                <a:latin typeface="Symbol" charset="2"/>
              </a:rPr>
              <a:t>S</a:t>
            </a:r>
            <a:r>
              <a:rPr lang="en-US" sz="2400"/>
              <a:t> (path so far) + </a:t>
            </a:r>
            <a:r>
              <a:rPr lang="en-US" sz="2400">
                <a:solidFill>
                  <a:schemeClr val="accent2"/>
                </a:solidFill>
              </a:rPr>
              <a:t>min path to dest</a:t>
            </a:r>
          </a:p>
          <a:p>
            <a:pPr>
              <a:lnSpc>
                <a:spcPct val="80000"/>
              </a:lnSpc>
            </a:pPr>
            <a:r>
              <a:rPr lang="en-US" sz="2800"/>
              <a:t>While (not found sink)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Pop least cost node from queue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Get: current_node, current_cost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Is this sink? </a:t>
            </a:r>
            <a:r>
              <a:rPr lang="en-US" sz="2400">
                <a:sym typeface="Wingdings" charset="2"/>
              </a:rPr>
              <a:t> found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For each outgoing edge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Push destination onto queue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    with cost current_cost+edge_cost</a:t>
            </a:r>
          </a:p>
          <a:p>
            <a:pPr lvl="2">
              <a:lnSpc>
                <a:spcPct val="80000"/>
              </a:lnSpc>
            </a:pPr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7162800" y="2895600"/>
            <a:ext cx="337273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Maybe show 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parameter here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for tuning how greedy?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81F-BE71-E34A-97CE-E9394E39057E}" type="slidenum">
              <a:rPr lang="en-US"/>
              <a:pPr/>
              <a:t>71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BFS vs. A*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701088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905000"/>
            <a:ext cx="3678238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4484-0779-7C4F-83C3-28158DF50AE9}" type="slidenum">
              <a:rPr lang="en-US"/>
              <a:pPr/>
              <a:t>72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Single-side, Directed (A*)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37242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752600"/>
            <a:ext cx="3633788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940050" y="5638800"/>
            <a:ext cx="6165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rial" charset="0"/>
              </a:rPr>
              <a:t>Only expand search windows as </a:t>
            </a:r>
          </a:p>
          <a:p>
            <a:r>
              <a:rPr lang="en-US" sz="2800" dirty="0">
                <a:latin typeface="Arial" charset="0"/>
              </a:rPr>
              <a:t>prove necessary to have longer route.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05DB-4FFA-7A40-9AA4-98DA3412B0F6}" type="slidenum">
              <a:rPr lang="en-US"/>
              <a:pPr/>
              <a:t>73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4000"/>
              <a:t>Search: one-side vs. two-sides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One-side vs. Two-sides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8701088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314E-D948-D44F-80B4-A6EDC9D793AB}" type="slidenum">
              <a:rPr lang="en-US"/>
              <a:pPr/>
              <a:t>74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/>
              <a:t>Searching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general: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greedy/depth first searching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find a path faster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may be more expensive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 (not least delay, congest cost)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tradeoff by weighting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estimated delay on remaining path vs. cost to this point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control greediness of router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More greedy is faster at cost of less optimal paths (wider channels)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40% W 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/>
              <a:t> 10x time reduction </a:t>
            </a:r>
            <a:r>
              <a:rPr lang="en-US" dirty="0">
                <a:solidFill>
                  <a:schemeClr val="accent2"/>
                </a:solidFill>
              </a:rPr>
              <a:t>[Tessier/thesis’98]</a:t>
            </a:r>
          </a:p>
        </p:txBody>
      </p:sp>
      <p:pic>
        <p:nvPicPr>
          <p:cNvPr id="34822" name="Picture 6" descr="ratio_targ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57200"/>
            <a:ext cx="3657600" cy="256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D20-F1F9-0144-BB98-E414D739BD5A}" type="slidenum">
              <a:rPr lang="en-US"/>
              <a:pPr/>
              <a:t>75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A* like search</a:t>
            </a:r>
          </a:p>
          <a:p>
            <a:pPr lvl="1"/>
            <a:r>
              <a:rPr lang="en-US" dirty="0"/>
              <a:t>Always expanded (deepen) along shortest …as long as can prove no other path will dominate</a:t>
            </a:r>
          </a:p>
          <a:p>
            <a:pPr lvl="1"/>
            <a:r>
              <a:rPr lang="en-US" dirty="0"/>
              <a:t>Uncongested: takes </a:t>
            </a:r>
            <a:r>
              <a:rPr lang="en-US" dirty="0" err="1"/>
              <a:t>O(path</a:t>
            </a:r>
            <a:r>
              <a:rPr lang="en-US" dirty="0"/>
              <a:t>-length) time</a:t>
            </a:r>
          </a:p>
          <a:p>
            <a:pPr lvl="1"/>
            <a:r>
              <a:rPr lang="en-US" dirty="0"/>
              <a:t>Worst-case reduces to breadth-first</a:t>
            </a:r>
          </a:p>
          <a:p>
            <a:pPr lvl="2"/>
            <a:r>
              <a:rPr lang="en-US" dirty="0" err="1"/>
              <a:t>O(total</a:t>
            </a:r>
            <a:r>
              <a:rPr lang="en-US" dirty="0"/>
              <a:t>-paths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2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4EEF-831C-2B48-A573-94DCE1247E05}" type="slidenum">
              <a:rPr lang="en-US"/>
              <a:pPr/>
              <a:t>76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848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Finding short path easy/well known</a:t>
            </a:r>
          </a:p>
          <a:p>
            <a:pPr>
              <a:lnSpc>
                <a:spcPct val="90000"/>
              </a:lnSpc>
            </a:pPr>
            <a:r>
              <a:rPr lang="en-US" b="1"/>
              <a:t>Complication:</a:t>
            </a:r>
            <a:r>
              <a:rPr lang="en-US"/>
              <a:t> need to route set of signals</a:t>
            </a:r>
          </a:p>
          <a:p>
            <a:pPr lvl="1">
              <a:lnSpc>
                <a:spcPct val="90000"/>
              </a:lnSpc>
            </a:pPr>
            <a:r>
              <a:rPr lang="en-US"/>
              <a:t>who gets which path?</a:t>
            </a:r>
          </a:p>
          <a:p>
            <a:pPr lvl="1">
              <a:lnSpc>
                <a:spcPct val="90000"/>
              </a:lnSpc>
            </a:pPr>
            <a:r>
              <a:rPr lang="en-US"/>
              <a:t>Arbitrary decisions earlier limit options later</a:t>
            </a:r>
          </a:p>
          <a:p>
            <a:pPr>
              <a:lnSpc>
                <a:spcPct val="90000"/>
              </a:lnSpc>
            </a:pPr>
            <a:r>
              <a:rPr lang="en-US" b="1"/>
              <a:t>Idea:</a:t>
            </a:r>
            <a:r>
              <a:rPr lang="en-US"/>
              <a:t> iterate/relax using congestion history</a:t>
            </a:r>
          </a:p>
          <a:p>
            <a:pPr lvl="1">
              <a:lnSpc>
                <a:spcPct val="90000"/>
              </a:lnSpc>
            </a:pPr>
            <a:r>
              <a:rPr lang="en-US"/>
              <a:t>update path costs based on congestion</a:t>
            </a:r>
          </a:p>
          <a:p>
            <a:pPr lvl="2">
              <a:lnSpc>
                <a:spcPct val="90000"/>
              </a:lnSpc>
            </a:pPr>
            <a:r>
              <a:rPr lang="en-US"/>
              <a:t>Cost adaptive to route </a:t>
            </a:r>
          </a:p>
          <a:p>
            <a:pPr lvl="1">
              <a:lnSpc>
                <a:spcPct val="90000"/>
              </a:lnSpc>
            </a:pPr>
            <a:r>
              <a:rPr lang="en-US"/>
              <a:t>reroute with new costs</a:t>
            </a:r>
          </a:p>
          <a:p>
            <a:pPr>
              <a:lnSpc>
                <a:spcPct val="90000"/>
              </a:lnSpc>
            </a:pPr>
            <a:r>
              <a:rPr lang="en-US"/>
              <a:t>Accommodate delay and congestion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E4E3-0D4A-B144-99C3-2BA3EC59EAF8}" type="slidenum">
              <a:rPr lang="en-US"/>
              <a:pPr/>
              <a:t>77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Exploit freedom</a:t>
            </a:r>
          </a:p>
          <a:p>
            <a:r>
              <a:rPr lang="en-US"/>
              <a:t>Technique:</a:t>
            </a:r>
          </a:p>
          <a:p>
            <a:pPr lvl="1"/>
            <a:r>
              <a:rPr lang="en-US"/>
              <a:t>Graph algorithms (BFS, DFS)</a:t>
            </a:r>
          </a:p>
          <a:p>
            <a:pPr lvl="1"/>
            <a:r>
              <a:rPr lang="en-US"/>
              <a:t>Search techniques: A*</a:t>
            </a:r>
          </a:p>
          <a:p>
            <a:pPr lvl="1"/>
            <a:r>
              <a:rPr lang="en-US"/>
              <a:t>Iterative improvement/relaxation</a:t>
            </a:r>
          </a:p>
          <a:p>
            <a:pPr lvl="1"/>
            <a:r>
              <a:rPr lang="en-US"/>
              <a:t>Adaptive cost refinement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D18E-0C0A-3D4C-8935-D9C10618077E}" type="slidenum">
              <a:rPr lang="en-US"/>
              <a:pPr/>
              <a:t>78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5105400"/>
          </a:xfrm>
        </p:spPr>
        <p:txBody>
          <a:bodyPr/>
          <a:lstStyle/>
          <a:p>
            <a:r>
              <a:rPr lang="en-US" dirty="0" smtClean="0"/>
              <a:t>Assignment 4 due Wednesday</a:t>
            </a:r>
          </a:p>
          <a:p>
            <a:r>
              <a:rPr lang="en-US" dirty="0" smtClean="0"/>
              <a:t>Reading for Wednesday on web</a:t>
            </a:r>
          </a:p>
          <a:p>
            <a:r>
              <a:rPr lang="en-US" dirty="0" smtClean="0"/>
              <a:t>Spring Break next week</a:t>
            </a:r>
          </a:p>
          <a:p>
            <a:r>
              <a:rPr lang="en-US" dirty="0" smtClean="0"/>
              <a:t>Reading for Monday after break	</a:t>
            </a:r>
          </a:p>
          <a:p>
            <a:pPr lvl="1"/>
            <a:r>
              <a:rPr lang="en-US" dirty="0" smtClean="0"/>
              <a:t>On Blackboard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E431-6CD4-FC4A-BA34-1EBCF2DB7FCF}" type="slidenum">
              <a:rPr lang="en-US"/>
              <a:pPr/>
              <a:t>8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 First Search (BFS)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Start at source src</a:t>
            </a:r>
          </a:p>
          <a:p>
            <a:pPr>
              <a:lnSpc>
                <a:spcPct val="90000"/>
              </a:lnSpc>
            </a:pPr>
            <a:r>
              <a:rPr lang="en-US" sz="2800"/>
              <a:t>Put src node in priority queue with cost 0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Priority queue orders by cost</a:t>
            </a:r>
          </a:p>
          <a:p>
            <a:pPr>
              <a:lnSpc>
                <a:spcPct val="90000"/>
              </a:lnSpc>
            </a:pPr>
            <a:r>
              <a:rPr lang="en-US" sz="2800"/>
              <a:t>While (not found sink)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Pop least cost node from queue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Get: current_node, current_cost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Is this sink? </a:t>
            </a:r>
            <a:r>
              <a:rPr lang="en-US" sz="2400">
                <a:sym typeface="Wingdings" charset="2"/>
              </a:rPr>
              <a:t> found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For each outgoing edge from current_node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Push destination onto queue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    with cost current_cost+edge_cost</a:t>
            </a:r>
          </a:p>
          <a:p>
            <a:pPr lvl="2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Animation</a:t>
            </a:r>
            <a:endParaRPr lang="en-US" dirty="0"/>
          </a:p>
        </p:txBody>
      </p:sp>
      <p:pic>
        <p:nvPicPr>
          <p:cNvPr id="6" name="Content Placeholder 5" descr="mesh_route_animate_noloop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4001" r="-2400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 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4EF0-388E-3943-9061-B9F1D07D9F9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6973</TotalTime>
  <Words>3152</Words>
  <Application>Microsoft Macintosh PowerPoint</Application>
  <PresentationFormat>On-screen Show (4:3)</PresentationFormat>
  <Paragraphs>896</Paragraphs>
  <Slides>78</Slides>
  <Notes>46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Blank Presentation</vt:lpstr>
      <vt:lpstr>ESE535: Electronic Design Automation</vt:lpstr>
      <vt:lpstr>Today</vt:lpstr>
      <vt:lpstr>Global Routing</vt:lpstr>
      <vt:lpstr>GlobalGraph</vt:lpstr>
      <vt:lpstr>Global/Detail</vt:lpstr>
      <vt:lpstr>Global/Detail</vt:lpstr>
      <vt:lpstr>Routing in Graph</vt:lpstr>
      <vt:lpstr>Breadth First Search (BFS)</vt:lpstr>
      <vt:lpstr>Search Animation</vt:lpstr>
      <vt:lpstr>Search Animation</vt:lpstr>
      <vt:lpstr>Search Animation</vt:lpstr>
      <vt:lpstr>Search Animation</vt:lpstr>
      <vt:lpstr>Search Animation</vt:lpstr>
      <vt:lpstr>Search Animation</vt:lpstr>
      <vt:lpstr>Search Animation</vt:lpstr>
      <vt:lpstr>Search Animation</vt:lpstr>
      <vt:lpstr>Search Animation</vt:lpstr>
      <vt:lpstr>Search Animation</vt:lpstr>
      <vt:lpstr>Search Animation</vt:lpstr>
      <vt:lpstr>Easy?</vt:lpstr>
      <vt:lpstr>Example</vt:lpstr>
      <vt:lpstr>Challenge</vt:lpstr>
      <vt:lpstr>Negotiated Congestion</vt:lpstr>
      <vt:lpstr>Negotiated Congestion</vt:lpstr>
      <vt:lpstr>Basic Algorithm</vt:lpstr>
      <vt:lpstr>Key Idea</vt:lpstr>
      <vt:lpstr>Cost Function (1)</vt:lpstr>
      <vt:lpstr>Example  (first order congestion)</vt:lpstr>
      <vt:lpstr>Example  (first order congestion)</vt:lpstr>
      <vt:lpstr>Example  (first order congestion)</vt:lpstr>
      <vt:lpstr>Example  (first order congestion)</vt:lpstr>
      <vt:lpstr>Example (need for history)</vt:lpstr>
      <vt:lpstr>Example (need for history)</vt:lpstr>
      <vt:lpstr>Example (need for history)</vt:lpstr>
      <vt:lpstr>Cost Function (2)</vt:lpstr>
      <vt:lpstr>Example (need for history)</vt:lpstr>
      <vt:lpstr>Delay</vt:lpstr>
      <vt:lpstr>What about delay?</vt:lpstr>
      <vt:lpstr>Integrate Delay into Cost Function</vt:lpstr>
      <vt:lpstr>Cost Function (Delay)</vt:lpstr>
      <vt:lpstr>Problem</vt:lpstr>
      <vt:lpstr>VPR</vt:lpstr>
      <vt:lpstr>VPR Pressure Factor</vt:lpstr>
      <vt:lpstr>VPR Pressure Factor Tuning</vt:lpstr>
      <vt:lpstr>Alternate Delay Approach</vt:lpstr>
      <vt:lpstr>Outlaw Long Paths</vt:lpstr>
      <vt:lpstr>Outlaw Long Paths</vt:lpstr>
      <vt:lpstr>Outlaw Long Paths</vt:lpstr>
      <vt:lpstr>Slack Budgeting</vt:lpstr>
      <vt:lpstr>Slack Budgeting</vt:lpstr>
      <vt:lpstr>Slack Budgeting</vt:lpstr>
      <vt:lpstr>Delay Target Routing</vt:lpstr>
      <vt:lpstr>Delay Target</vt:lpstr>
      <vt:lpstr>Delay Target Routing</vt:lpstr>
      <vt:lpstr>Delay Target Routing</vt:lpstr>
      <vt:lpstr>Delay Target Routing</vt:lpstr>
      <vt:lpstr>Run Time?</vt:lpstr>
      <vt:lpstr>Quality and Runtime Experiment</vt:lpstr>
      <vt:lpstr>Quality: fixed runtime</vt:lpstr>
      <vt:lpstr>Quality Target</vt:lpstr>
      <vt:lpstr>Conclusions?</vt:lpstr>
      <vt:lpstr>Techniques to Accelerate</vt:lpstr>
      <vt:lpstr>Inefficient?</vt:lpstr>
      <vt:lpstr>Inefficient?</vt:lpstr>
      <vt:lpstr>Recall Search Example</vt:lpstr>
      <vt:lpstr>Only Search Minimum Length</vt:lpstr>
      <vt:lpstr>Minimum Search</vt:lpstr>
      <vt:lpstr>BFS vs. DFS</vt:lpstr>
      <vt:lpstr>Search Ordering</vt:lpstr>
      <vt:lpstr>BFS  A*</vt:lpstr>
      <vt:lpstr>BFS vs. A*</vt:lpstr>
      <vt:lpstr>Single-side, Directed (A*)</vt:lpstr>
      <vt:lpstr>Search: one-side vs. two-sides</vt:lpstr>
      <vt:lpstr>Searching</vt:lpstr>
      <vt:lpstr>Searching</vt:lpstr>
      <vt:lpstr>Summary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51</cp:revision>
  <cp:lastPrinted>2015-03-18T05:23:33Z</cp:lastPrinted>
  <dcterms:created xsi:type="dcterms:W3CDTF">2015-03-18T05:21:00Z</dcterms:created>
  <dcterms:modified xsi:type="dcterms:W3CDTF">2015-03-18T05:24:02Z</dcterms:modified>
</cp:coreProperties>
</file>