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436" r:id="rId3"/>
    <p:sldId id="438" r:id="rId4"/>
    <p:sldId id="319" r:id="rId5"/>
    <p:sldId id="472" r:id="rId6"/>
    <p:sldId id="439" r:id="rId7"/>
    <p:sldId id="440" r:id="rId8"/>
    <p:sldId id="441" r:id="rId9"/>
    <p:sldId id="442" r:id="rId10"/>
    <p:sldId id="470" r:id="rId11"/>
    <p:sldId id="491" r:id="rId12"/>
    <p:sldId id="449" r:id="rId13"/>
    <p:sldId id="451" r:id="rId14"/>
    <p:sldId id="483" r:id="rId15"/>
    <p:sldId id="452" r:id="rId16"/>
    <p:sldId id="453" r:id="rId17"/>
    <p:sldId id="454" r:id="rId18"/>
    <p:sldId id="455" r:id="rId19"/>
    <p:sldId id="484" r:id="rId20"/>
    <p:sldId id="456" r:id="rId21"/>
    <p:sldId id="457" r:id="rId22"/>
    <p:sldId id="489" r:id="rId23"/>
    <p:sldId id="443" r:id="rId24"/>
    <p:sldId id="485" r:id="rId25"/>
    <p:sldId id="475" r:id="rId26"/>
    <p:sldId id="481" r:id="rId27"/>
    <p:sldId id="468" r:id="rId28"/>
    <p:sldId id="469" r:id="rId29"/>
    <p:sldId id="445" r:id="rId30"/>
    <p:sldId id="473" r:id="rId31"/>
    <p:sldId id="476" r:id="rId32"/>
    <p:sldId id="446" r:id="rId33"/>
    <p:sldId id="458" r:id="rId34"/>
    <p:sldId id="474" r:id="rId35"/>
    <p:sldId id="477" r:id="rId36"/>
    <p:sldId id="447" r:id="rId37"/>
    <p:sldId id="459" r:id="rId38"/>
    <p:sldId id="460" r:id="rId39"/>
    <p:sldId id="478" r:id="rId40"/>
    <p:sldId id="461" r:id="rId41"/>
    <p:sldId id="462" r:id="rId42"/>
    <p:sldId id="493" r:id="rId43"/>
    <p:sldId id="492" r:id="rId44"/>
    <p:sldId id="494" r:id="rId45"/>
    <p:sldId id="495" r:id="rId46"/>
    <p:sldId id="496" r:id="rId47"/>
    <p:sldId id="463" r:id="rId48"/>
    <p:sldId id="490" r:id="rId49"/>
    <p:sldId id="464" r:id="rId50"/>
    <p:sldId id="471" r:id="rId51"/>
    <p:sldId id="465" r:id="rId52"/>
    <p:sldId id="466" r:id="rId53"/>
    <p:sldId id="480" r:id="rId54"/>
    <p:sldId id="488" r:id="rId55"/>
    <p:sldId id="467" r:id="rId56"/>
    <p:sldId id="304" r:id="rId57"/>
    <p:sldId id="318" r:id="rId5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66FF66"/>
    <a:srgbClr val="FF99FF"/>
    <a:srgbClr val="66FFFF"/>
    <a:srgbClr val="00CC00"/>
    <a:srgbClr val="0066FF"/>
    <a:srgbClr val="FF66CC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51BE707A-3B44-F448-A524-F2B74B3030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0AA66659-40C3-3244-AB6D-3D47391305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DD7FA1-D7AB-1842-AEE7-E5267E8AE339}" type="slidenum">
              <a:rPr lang="en-US"/>
              <a:pPr/>
              <a:t>1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FF0C4D-6DB1-2B4C-B01D-DCDCD5959FE1}" type="slidenum">
              <a:rPr lang="en-US"/>
              <a:pPr/>
              <a:t>10</a:t>
            </a:fld>
            <a:endParaRPr 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12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13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D090C-A9AC-194A-B8FD-E9AE67F86EBF}" type="slidenum">
              <a:rPr lang="en-US"/>
              <a:pPr/>
              <a:t>15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9D5D6-3764-BF43-9D08-EB4C91F7C1DA}" type="slidenum">
              <a:rPr lang="en-US"/>
              <a:pPr/>
              <a:t>16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6C0A-050D-9342-B018-60EB649D02E0}" type="slidenum">
              <a:rPr lang="en-US"/>
              <a:pPr/>
              <a:t>17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74F93-5A56-7147-8817-F25762FDC5B7}" type="slidenum">
              <a:rPr lang="en-US"/>
              <a:pPr/>
              <a:t>18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20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46541-A5B7-7B42-A4FD-18DEF22C9A47}" type="slidenum">
              <a:rPr lang="en-US"/>
              <a:pPr/>
              <a:t>21</a:t>
            </a:fld>
            <a:endParaRPr lang="en-US"/>
          </a:p>
        </p:txBody>
      </p:sp>
      <p:sp>
        <p:nvSpPr>
          <p:cNvPr id="370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69FE4B-5A8F-3A4B-86C7-64F3F62F63E9}" type="slidenum">
              <a:rPr lang="en-US"/>
              <a:pPr/>
              <a:t>23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81472D-D265-CC4F-B4C6-59BAD37A33DF}" type="slidenum">
              <a:rPr lang="en-US"/>
              <a:pPr/>
              <a:t>2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158CD-F5E0-7D44-9FEE-DCB0C2A19599}" type="slidenum">
              <a:rPr lang="en-US"/>
              <a:pPr/>
              <a:t>25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ECDBD-01C0-1544-8E11-41CF1902E250}" type="slidenum">
              <a:rPr lang="en-US"/>
              <a:pPr/>
              <a:t>26</a:t>
            </a:fld>
            <a:endParaRPr lang="en-US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F9EEE-FF26-6748-8A18-32C9804A0AC2}" type="slidenum">
              <a:rPr lang="en-US"/>
              <a:pPr/>
              <a:t>27</a:t>
            </a:fld>
            <a:endParaRPr lang="en-US"/>
          </a:p>
        </p:txBody>
      </p:sp>
      <p:sp>
        <p:nvSpPr>
          <p:cNvPr id="39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95EF3-CB9D-B646-BD02-8BA484566C5A}" type="slidenum">
              <a:rPr lang="en-US"/>
              <a:pPr/>
              <a:t>28</a:t>
            </a:fld>
            <a:endParaRPr lang="en-US"/>
          </a:p>
        </p:txBody>
      </p:sp>
      <p:sp>
        <p:nvSpPr>
          <p:cNvPr id="395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6B33A-E074-F448-B8B9-1F7852BB3F6F}" type="slidenum">
              <a:rPr lang="en-US"/>
              <a:pPr/>
              <a:t>29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77B6EC-F987-2541-B3B3-0C71AC5F2011}" type="slidenum">
              <a:rPr lang="en-US"/>
              <a:pPr/>
              <a:t>30</a:t>
            </a:fld>
            <a:endParaRPr lang="en-US"/>
          </a:p>
        </p:txBody>
      </p:sp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B8BE1-60CE-D840-B652-E312C79B9E00}" type="slidenum">
              <a:rPr lang="en-US"/>
              <a:pPr/>
              <a:t>31</a:t>
            </a:fld>
            <a:endParaRPr lang="en-US"/>
          </a:p>
        </p:txBody>
      </p:sp>
      <p:sp>
        <p:nvSpPr>
          <p:cNvPr id="41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406A67-F00C-B542-B600-CA04DD9BFFEE}" type="slidenum">
              <a:rPr lang="en-US"/>
              <a:pPr/>
              <a:t>32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D1309-80E4-704D-9628-24A352D9572D}" type="slidenum">
              <a:rPr lang="en-US"/>
              <a:pPr/>
              <a:t>33</a:t>
            </a:fld>
            <a:endParaRPr lang="en-US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DCF6EE-6BD8-D749-B972-5628BAB94811}" type="slidenum">
              <a:rPr lang="en-US"/>
              <a:pPr/>
              <a:t>34</a:t>
            </a:fld>
            <a:endParaRPr lang="en-US"/>
          </a:p>
        </p:txBody>
      </p:sp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96992B-69F1-C048-A430-B61EFAC71936}" type="slidenum">
              <a:rPr lang="en-US"/>
              <a:pPr/>
              <a:t>3</a:t>
            </a:fld>
            <a:endParaRPr lang="en-US"/>
          </a:p>
        </p:txBody>
      </p:sp>
      <p:sp>
        <p:nvSpPr>
          <p:cNvPr id="329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3683D-7528-C343-A25F-78EEAF05DE14}" type="slidenum">
              <a:rPr lang="en-US"/>
              <a:pPr/>
              <a:t>35</a:t>
            </a:fld>
            <a:endParaRPr lang="en-US"/>
          </a:p>
        </p:txBody>
      </p:sp>
      <p:sp>
        <p:nvSpPr>
          <p:cNvPr id="41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9A4357-F53E-3A4C-8DE3-7BDA031D125D}" type="slidenum">
              <a:rPr lang="en-US"/>
              <a:pPr/>
              <a:t>36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BB2D0-EC31-8C47-B8C7-163AAECC0FE2}" type="slidenum">
              <a:rPr lang="en-US"/>
              <a:pPr/>
              <a:t>37</a:t>
            </a:fld>
            <a:endParaRPr lang="en-US"/>
          </a:p>
        </p:txBody>
      </p:sp>
      <p:sp>
        <p:nvSpPr>
          <p:cNvPr id="374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551FE-06DF-6C4A-A2CD-22DC1C6A6269}" type="slidenum">
              <a:rPr lang="en-US"/>
              <a:pPr/>
              <a:t>38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8BE06-9054-614D-ACFC-98CA121456D2}" type="slidenum">
              <a:rPr lang="en-US"/>
              <a:pPr/>
              <a:t>39</a:t>
            </a:fld>
            <a:endParaRPr 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A61D39-87E5-BF45-BF52-9A539674DC4D}" type="slidenum">
              <a:rPr lang="en-US"/>
              <a:pPr/>
              <a:t>40</a:t>
            </a:fld>
            <a:endParaRPr lang="en-US"/>
          </a:p>
        </p:txBody>
      </p:sp>
      <p:sp>
        <p:nvSpPr>
          <p:cNvPr id="378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629A4-999D-2C4D-9178-D8A85220EB1D}" type="slidenum">
              <a:rPr lang="en-US"/>
              <a:pPr/>
              <a:t>41</a:t>
            </a:fld>
            <a:endParaRPr lang="en-US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E260F-1670-B640-8B17-D8FC49ABF629}" type="slidenum">
              <a:rPr lang="en-US"/>
              <a:pPr/>
              <a:t>47</a:t>
            </a:fld>
            <a:endParaRPr lang="en-US"/>
          </a:p>
        </p:txBody>
      </p:sp>
      <p:sp>
        <p:nvSpPr>
          <p:cNvPr id="382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ln/>
        </p:spPr>
      </p:sp>
      <p:sp>
        <p:nvSpPr>
          <p:cNvPr id="382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EFE02-BD36-B94C-86FA-02DB746AEF54}" type="slidenum">
              <a:rPr lang="en-US"/>
              <a:pPr/>
              <a:t>49</a:t>
            </a:fld>
            <a:endParaRPr lang="en-US"/>
          </a:p>
        </p:txBody>
      </p:sp>
      <p:sp>
        <p:nvSpPr>
          <p:cNvPr id="385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86BA5D-CA89-5A44-AF1C-8F14A1E5D315}" type="slidenum">
              <a:rPr lang="en-US"/>
              <a:pPr/>
              <a:t>50</a:t>
            </a:fld>
            <a:endParaRPr lang="en-US"/>
          </a:p>
        </p:txBody>
      </p:sp>
      <p:sp>
        <p:nvSpPr>
          <p:cNvPr id="40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CFCB9A-528A-BD4F-B8ED-71F3361E514E}" type="slidenum">
              <a:rPr lang="en-US"/>
              <a:pPr/>
              <a:t>4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21115-B0A1-6F43-8064-C8FF321BD44E}" type="slidenum">
              <a:rPr lang="en-US"/>
              <a:pPr/>
              <a:t>51</a:t>
            </a:fld>
            <a:endParaRPr lang="en-US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68EE55-97F4-4144-BFEC-6F7629DA747D}" type="slidenum">
              <a:rPr lang="en-US"/>
              <a:pPr/>
              <a:t>52</a:t>
            </a:fld>
            <a:endParaRPr 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66EBE7-0C59-E24B-B31F-CD3E819912AF}" type="slidenum">
              <a:rPr lang="en-US"/>
              <a:pPr/>
              <a:t>53</a:t>
            </a:fld>
            <a:endParaRPr 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51AF9C-2777-4F46-B2D7-E4123D09E261}" type="slidenum">
              <a:rPr lang="en-US"/>
              <a:pPr/>
              <a:t>55</a:t>
            </a:fld>
            <a:endParaRPr lang="en-US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0FA7C3-8EEA-B14E-9594-5F0E8DB0D960}" type="slidenum">
              <a:rPr lang="en-US"/>
              <a:pPr/>
              <a:t>56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4" tIns="48326" rIns="96654" bIns="4832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528F74-E687-B243-A5A2-E7B6383ECD25}" type="slidenum">
              <a:rPr lang="en-US"/>
              <a:pPr/>
              <a:t>57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1C55CC-F69C-6B4F-B073-CE4CCB218300}" type="slidenum">
              <a:rPr lang="en-US"/>
              <a:pPr/>
              <a:t>5</a:t>
            </a:fld>
            <a:endParaRPr lang="en-US"/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353615-1CEB-4B45-AE4B-81620E023438}" type="slidenum">
              <a:rPr lang="en-US"/>
              <a:pPr/>
              <a:t>6</a:t>
            </a:fld>
            <a:endParaRPr lang="en-US"/>
          </a:p>
        </p:txBody>
      </p:sp>
      <p:sp>
        <p:nvSpPr>
          <p:cNvPr id="331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93F09A-268B-5D44-A6D4-194AE5123B4E}" type="slidenum">
              <a:rPr lang="en-US"/>
              <a:pPr/>
              <a:t>7</a:t>
            </a:fld>
            <a:endParaRPr lang="en-US"/>
          </a:p>
        </p:txBody>
      </p:sp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1BE01-55F8-B247-9FA4-72D7D86EBA6F}" type="slidenum">
              <a:rPr lang="en-US"/>
              <a:pPr/>
              <a:t>8</a:t>
            </a:fld>
            <a:endParaRPr lang="en-US"/>
          </a:p>
        </p:txBody>
      </p:sp>
      <p:sp>
        <p:nvSpPr>
          <p:cNvPr id="335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11E349-DC1C-8B4E-98BF-A2EEF81B87BC}" type="slidenum">
              <a:rPr lang="en-US"/>
              <a:pPr/>
              <a:t>9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E6CB185-7CFC-A744-A963-08773AFB66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765668F-4A70-7242-9246-3C28C084CC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81380F7-3F35-3049-8EFE-85E013C691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CD358DC-7C58-6D49-9EE0-F6A7001EAA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F2269D-7940-D549-9343-2A09E0ADF9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A388DFD-34E2-8E49-856D-FDFE89158B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50D8B75-AA7D-8A4A-BBB7-620AC67C5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8C5E08-1BFB-AF4F-B6E4-C22FF34272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D450575-166A-E749-921E-802322A3A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8C5D42-9A5F-9645-9E7D-AE8FE6DF4F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AA443AE-4143-6D4C-B377-C6C1CA44CE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C6450E7C-4AEF-704E-AACA-AFADA1EF575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5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6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8BA87-2378-134E-9A57-0846C983816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</a:t>
            </a:r>
            <a:r>
              <a:rPr lang="en-US" dirty="0" smtClean="0"/>
              <a:t>15:  March 23, 2015</a:t>
            </a:r>
          </a:p>
          <a:p>
            <a:r>
              <a:rPr lang="en-US" dirty="0"/>
              <a:t>Dataflow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91250" y="603885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456-462C-264C-A9F4-9F39FF10CFC7}" type="slidenum">
              <a:rPr lang="en-US"/>
              <a:pPr/>
              <a:t>10</a:t>
            </a:fld>
            <a:endParaRPr lang="en-US"/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397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Operation/Operator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Operation</a:t>
            </a:r>
            <a:r>
              <a:rPr lang="en-US" dirty="0" smtClean="0"/>
              <a:t> – logic computation to be performed</a:t>
            </a:r>
          </a:p>
          <a:p>
            <a:r>
              <a:rPr lang="en-US" b="1" dirty="0" smtClean="0"/>
              <a:t>Operator</a:t>
            </a:r>
            <a:r>
              <a:rPr lang="en-US" dirty="0" smtClean="0"/>
              <a:t> – physical block that performs an Operation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12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</a:t>
            </a:r>
            <a:r>
              <a:rPr lang="en-US" dirty="0" smtClean="0"/>
              <a:t>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</a:t>
            </a:r>
            <a:r>
              <a:rPr lang="en-US" dirty="0"/>
              <a:t>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</a:t>
            </a:r>
            <a:r>
              <a:rPr lang="en-US" dirty="0" smtClean="0"/>
              <a:t>operations </a:t>
            </a:r>
            <a:r>
              <a:rPr lang="en-US" dirty="0"/>
              <a:t>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</a:t>
            </a:r>
            <a:r>
              <a:rPr lang="en-US" b="1" dirty="0" smtClean="0"/>
              <a:t>flow (</a:t>
            </a:r>
            <a:r>
              <a:rPr lang="en-US" dirty="0" smtClean="0"/>
              <a:t>e.g. C</a:t>
            </a:r>
            <a:r>
              <a:rPr lang="en-US" b="1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Operation </a:t>
            </a:r>
            <a:r>
              <a:rPr lang="en-US" dirty="0"/>
              <a:t>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</a:t>
            </a:r>
            <a:r>
              <a:rPr lang="en-US" dirty="0" smtClean="0"/>
              <a:t>operation </a:t>
            </a:r>
            <a:r>
              <a:rPr lang="en-US" dirty="0"/>
              <a:t>runs at a time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defines </a:t>
            </a:r>
            <a:r>
              <a:rPr lang="en-US" dirty="0"/>
              <a:t>successor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13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</a:t>
            </a:r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Examples?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are familiar cases where data may come with presence tokens?</a:t>
            </a:r>
          </a:p>
          <a:p>
            <a:pPr lvl="1"/>
            <a:r>
              <a:rPr lang="en-US" dirty="0" smtClean="0"/>
              <a:t>Network packets</a:t>
            </a:r>
          </a:p>
          <a:p>
            <a:pPr lvl="1"/>
            <a:r>
              <a:rPr lang="en-US" dirty="0" smtClean="0"/>
              <a:t>Memory references from processor</a:t>
            </a:r>
          </a:p>
          <a:p>
            <a:pPr lvl="2"/>
            <a:r>
              <a:rPr lang="en-US" dirty="0" smtClean="0"/>
              <a:t>Variable latency depending on cache presence</a:t>
            </a:r>
          </a:p>
          <a:p>
            <a:pPr lvl="1"/>
            <a:r>
              <a:rPr lang="en-US" dirty="0" smtClean="0"/>
              <a:t>Start bit on serial communication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AB75-A143-3E43-8F0C-E98D61A26EB8}" type="slidenum">
              <a:rPr lang="en-US"/>
              <a:pPr/>
              <a:t>15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in one or more inputs</a:t>
            </a:r>
          </a:p>
          <a:p>
            <a:r>
              <a:rPr lang="en-US" dirty="0"/>
              <a:t>Computes on the inputs</a:t>
            </a:r>
          </a:p>
          <a:p>
            <a:r>
              <a:rPr lang="en-US" dirty="0"/>
              <a:t>Produces</a:t>
            </a:r>
            <a:r>
              <a:rPr lang="en-US" dirty="0" smtClean="0"/>
              <a:t> results</a:t>
            </a:r>
          </a:p>
          <a:p>
            <a:endParaRPr lang="en-US" dirty="0"/>
          </a:p>
          <a:p>
            <a:r>
              <a:rPr lang="en-US" dirty="0"/>
              <a:t>Logically </a:t>
            </a:r>
            <a:r>
              <a:rPr lang="en-US" b="1" dirty="0"/>
              <a:t>self-timed</a:t>
            </a:r>
          </a:p>
          <a:p>
            <a:pPr lvl="1"/>
            <a:r>
              <a:rPr lang="en-US" dirty="0"/>
              <a:t>“Fires” only when input set present</a:t>
            </a:r>
          </a:p>
          <a:p>
            <a:pPr lvl="1"/>
            <a:r>
              <a:rPr lang="en-US" dirty="0"/>
              <a:t>Signals availability of output</a:t>
            </a:r>
          </a:p>
        </p:txBody>
      </p:sp>
      <p:pic>
        <p:nvPicPr>
          <p:cNvPr id="357380" name="Picture 4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425" y="1600200"/>
            <a:ext cx="2568575" cy="2867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E4C-4A22-314E-9FD3-4959734C2F93}" type="slidenum">
              <a:rPr lang="en-US"/>
              <a:pPr/>
              <a:t>16</a:t>
            </a:fld>
            <a:endParaRPr lang="en-US"/>
          </a:p>
        </p:txBody>
      </p:sp>
      <p:pic>
        <p:nvPicPr>
          <p:cNvPr id="359426" name="Picture 2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381375"/>
            <a:ext cx="3114675" cy="3476625"/>
          </a:xfrm>
          <a:prstGeom prst="rect">
            <a:avLst/>
          </a:prstGeom>
          <a:noFill/>
        </p:spPr>
      </p:pic>
      <p:pic>
        <p:nvPicPr>
          <p:cNvPr id="359427" name="Picture 3" descr="df_add_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352800"/>
            <a:ext cx="3043238" cy="4067175"/>
          </a:xfrm>
          <a:prstGeom prst="rect">
            <a:avLst/>
          </a:prstGeom>
          <a:noFill/>
        </p:spPr>
      </p:pic>
      <p:pic>
        <p:nvPicPr>
          <p:cNvPr id="359429" name="Picture 5" descr="df_add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-304800"/>
            <a:ext cx="2847975" cy="4067175"/>
          </a:xfrm>
          <a:prstGeom prst="rect">
            <a:avLst/>
          </a:prstGeom>
          <a:noFill/>
        </p:spPr>
      </p:pic>
      <p:pic>
        <p:nvPicPr>
          <p:cNvPr id="359430" name="Picture 6" descr="df_add_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81000"/>
            <a:ext cx="3046413" cy="3400425"/>
          </a:xfrm>
          <a:prstGeom prst="rect">
            <a:avLst/>
          </a:prstGeom>
          <a:noFill/>
        </p:spPr>
      </p:pic>
      <p:pic>
        <p:nvPicPr>
          <p:cNvPr id="359431" name="Picture 7" descr="df_ad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2841625" cy="3171825"/>
          </a:xfrm>
          <a:prstGeom prst="rect">
            <a:avLst/>
          </a:prstGeom>
          <a:noFill/>
        </p:spPr>
      </p:pic>
      <p:pic>
        <p:nvPicPr>
          <p:cNvPr id="359428" name="Picture 4" descr="df_add_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4572"/>
            <a:ext cx="2968625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002-C4E8-CC41-B606-05394EBFB5C7}" type="slidenum">
              <a:rPr lang="en-US"/>
              <a:pPr/>
              <a:t>17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/>
              <a:t>Represents </a:t>
            </a:r>
          </a:p>
          <a:p>
            <a:pPr lvl="1"/>
            <a:r>
              <a:rPr lang="en-US"/>
              <a:t>computation sub-blocks</a:t>
            </a:r>
          </a:p>
          <a:p>
            <a:pPr lvl="1"/>
            <a:r>
              <a:rPr lang="en-US"/>
              <a:t>linkage</a:t>
            </a:r>
          </a:p>
          <a:p>
            <a:r>
              <a:rPr lang="en-US"/>
              <a:t>Abstractly</a:t>
            </a:r>
          </a:p>
          <a:p>
            <a:pPr lvl="1"/>
            <a:r>
              <a:rPr lang="en-US"/>
              <a:t>controlled by data presence</a:t>
            </a:r>
          </a:p>
        </p:txBody>
      </p:sp>
      <p:pic>
        <p:nvPicPr>
          <p:cNvPr id="361476" name="Picture 4" descr="df_bl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724400"/>
            <a:ext cx="3867150" cy="1933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1C0-FAF8-1547-9E14-55D018BB5E55}" type="slidenum">
              <a:rPr lang="en-US"/>
              <a:pPr/>
              <a:t>18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 Example</a:t>
            </a:r>
          </a:p>
        </p:txBody>
      </p:sp>
      <p:pic>
        <p:nvPicPr>
          <p:cNvPr id="363523" name="Picture 3" descr="df_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6858000" cy="472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Dataflow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5E08-1BFB-AF4F-B6E4-C22FF342720D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1676400"/>
            <a:ext cx="2891467" cy="490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91C9-61CA-FF40-A0F9-66495EC90429}" type="slidenum">
              <a:rPr lang="en-US"/>
              <a:pPr/>
              <a:t>2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Previously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0" y="4724400"/>
            <a:ext cx="4572000" cy="1676400"/>
          </a:xfrm>
        </p:spPr>
        <p:txBody>
          <a:bodyPr/>
          <a:lstStyle/>
          <a:p>
            <a:r>
              <a:rPr lang="en-US" dirty="0" smtClean="0"/>
              <a:t>Scheduling </a:t>
            </a:r>
            <a:r>
              <a:rPr lang="en-US" dirty="0"/>
              <a:t>of concurrent operations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3400" y="1219200"/>
            <a:ext cx="6705600" cy="5410200"/>
            <a:chOff x="533400" y="1219200"/>
            <a:chExt cx="6705600" cy="5410200"/>
          </a:xfrm>
        </p:grpSpPr>
        <p:sp>
          <p:nvSpPr>
            <p:cNvPr id="8" name="Oval 3"/>
            <p:cNvSpPr>
              <a:spLocks noChangeArrowheads="1"/>
            </p:cNvSpPr>
            <p:nvPr/>
          </p:nvSpPr>
          <p:spPr bwMode="auto">
            <a:xfrm>
              <a:off x="25908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A7</a:t>
              </a:r>
            </a:p>
          </p:txBody>
        </p:sp>
        <p:sp>
          <p:nvSpPr>
            <p:cNvPr id="9" name="Oval 4"/>
            <p:cNvSpPr>
              <a:spLocks noChangeArrowheads="1"/>
            </p:cNvSpPr>
            <p:nvPr/>
          </p:nvSpPr>
          <p:spPr bwMode="auto">
            <a:xfrm>
              <a:off x="32766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A8</a:t>
              </a:r>
            </a:p>
          </p:txBody>
        </p:sp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5943600" y="3124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B11</a:t>
              </a:r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39624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A9</a:t>
              </a:r>
            </a:p>
          </p:txBody>
        </p:sp>
        <p:sp>
          <p:nvSpPr>
            <p:cNvPr id="12" name="Oval 7"/>
            <p:cNvSpPr>
              <a:spLocks noChangeArrowheads="1"/>
            </p:cNvSpPr>
            <p:nvPr/>
          </p:nvSpPr>
          <p:spPr bwMode="auto">
            <a:xfrm>
              <a:off x="2590800" y="2286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B2</a:t>
              </a:r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auto">
            <a:xfrm>
              <a:off x="2590800" y="2971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B3</a:t>
              </a:r>
            </a:p>
          </p:txBody>
        </p:sp>
        <p:sp>
          <p:nvSpPr>
            <p:cNvPr id="14" name="Oval 9"/>
            <p:cNvSpPr>
              <a:spLocks noChangeArrowheads="1"/>
            </p:cNvSpPr>
            <p:nvPr/>
          </p:nvSpPr>
          <p:spPr bwMode="auto">
            <a:xfrm>
              <a:off x="2590800" y="3505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B4</a:t>
              </a:r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5334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A1</a:t>
              </a:r>
            </a:p>
          </p:txBody>
        </p:sp>
        <p:sp>
          <p:nvSpPr>
            <p:cNvPr id="16" name="Oval 11"/>
            <p:cNvSpPr>
              <a:spLocks noChangeArrowheads="1"/>
            </p:cNvSpPr>
            <p:nvPr/>
          </p:nvSpPr>
          <p:spPr bwMode="auto">
            <a:xfrm>
              <a:off x="533400" y="1752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A2</a:t>
              </a:r>
            </a:p>
          </p:txBody>
        </p:sp>
        <p:sp>
          <p:nvSpPr>
            <p:cNvPr id="17" name="Oval 12"/>
            <p:cNvSpPr>
              <a:spLocks noChangeArrowheads="1"/>
            </p:cNvSpPr>
            <p:nvPr/>
          </p:nvSpPr>
          <p:spPr bwMode="auto">
            <a:xfrm>
              <a:off x="12192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A3</a:t>
              </a:r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1219200" y="1752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A4</a:t>
              </a:r>
            </a:p>
          </p:txBody>
        </p:sp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19050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A5</a:t>
              </a:r>
            </a:p>
          </p:txBody>
        </p:sp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1905000" y="1752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A6</a:t>
              </a:r>
            </a:p>
          </p:txBody>
        </p:sp>
        <p:sp>
          <p:nvSpPr>
            <p:cNvPr id="21" name="Oval 16"/>
            <p:cNvSpPr>
              <a:spLocks noChangeArrowheads="1"/>
            </p:cNvSpPr>
            <p:nvPr/>
          </p:nvSpPr>
          <p:spPr bwMode="auto">
            <a:xfrm>
              <a:off x="46482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A10</a:t>
              </a:r>
            </a:p>
          </p:txBody>
        </p:sp>
        <p:sp>
          <p:nvSpPr>
            <p:cNvPr id="22" name="Oval 17"/>
            <p:cNvSpPr>
              <a:spLocks noChangeArrowheads="1"/>
            </p:cNvSpPr>
            <p:nvPr/>
          </p:nvSpPr>
          <p:spPr bwMode="auto">
            <a:xfrm>
              <a:off x="53340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A11</a:t>
              </a:r>
            </a:p>
          </p:txBody>
        </p:sp>
        <p:sp>
          <p:nvSpPr>
            <p:cNvPr id="23" name="Oval 18"/>
            <p:cNvSpPr>
              <a:spLocks noChangeArrowheads="1"/>
            </p:cNvSpPr>
            <p:nvPr/>
          </p:nvSpPr>
          <p:spPr bwMode="auto">
            <a:xfrm>
              <a:off x="67056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A13</a:t>
              </a:r>
            </a:p>
          </p:txBody>
        </p:sp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6019800" y="1219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A12</a:t>
              </a:r>
            </a:p>
          </p:txBody>
        </p: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2590800" y="4114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B5</a:t>
              </a:r>
            </a:p>
          </p:txBody>
        </p:sp>
        <p:sp>
          <p:nvSpPr>
            <p:cNvPr id="26" name="Oval 21"/>
            <p:cNvSpPr>
              <a:spLocks noChangeArrowheads="1"/>
            </p:cNvSpPr>
            <p:nvPr/>
          </p:nvSpPr>
          <p:spPr bwMode="auto">
            <a:xfrm>
              <a:off x="533400" y="3048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B1</a:t>
              </a: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9144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16002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22860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29718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36576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7"/>
            <p:cNvSpPr>
              <a:spLocks noChangeShapeType="1"/>
            </p:cNvSpPr>
            <p:nvPr/>
          </p:nvSpPr>
          <p:spPr bwMode="auto">
            <a:xfrm>
              <a:off x="43434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28"/>
            <p:cNvSpPr>
              <a:spLocks noChangeShapeType="1"/>
            </p:cNvSpPr>
            <p:nvPr/>
          </p:nvSpPr>
          <p:spPr bwMode="auto">
            <a:xfrm>
              <a:off x="50292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57150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6400800" y="14478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Line 31"/>
            <p:cNvSpPr>
              <a:spLocks noChangeShapeType="1"/>
            </p:cNvSpPr>
            <p:nvPr/>
          </p:nvSpPr>
          <p:spPr bwMode="auto">
            <a:xfrm>
              <a:off x="914400" y="19812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32"/>
            <p:cNvSpPr>
              <a:spLocks noChangeShapeType="1"/>
            </p:cNvSpPr>
            <p:nvPr/>
          </p:nvSpPr>
          <p:spPr bwMode="auto">
            <a:xfrm>
              <a:off x="1600200" y="19812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Line 33"/>
            <p:cNvSpPr>
              <a:spLocks noChangeShapeType="1"/>
            </p:cNvSpPr>
            <p:nvPr/>
          </p:nvSpPr>
          <p:spPr bwMode="auto">
            <a:xfrm flipV="1">
              <a:off x="2286000" y="1600200"/>
              <a:ext cx="3810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Line 34"/>
            <p:cNvSpPr>
              <a:spLocks noChangeShapeType="1"/>
            </p:cNvSpPr>
            <p:nvPr/>
          </p:nvSpPr>
          <p:spPr bwMode="auto">
            <a:xfrm flipV="1">
              <a:off x="838200" y="1524000"/>
              <a:ext cx="457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35"/>
            <p:cNvSpPr>
              <a:spLocks noChangeShapeType="1"/>
            </p:cNvSpPr>
            <p:nvPr/>
          </p:nvSpPr>
          <p:spPr bwMode="auto">
            <a:xfrm>
              <a:off x="838200" y="1524000"/>
              <a:ext cx="4572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36"/>
            <p:cNvSpPr>
              <a:spLocks noChangeShapeType="1"/>
            </p:cNvSpPr>
            <p:nvPr/>
          </p:nvSpPr>
          <p:spPr bwMode="auto">
            <a:xfrm flipV="1">
              <a:off x="1524000" y="1524000"/>
              <a:ext cx="457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Line 37"/>
            <p:cNvSpPr>
              <a:spLocks noChangeShapeType="1"/>
            </p:cNvSpPr>
            <p:nvPr/>
          </p:nvSpPr>
          <p:spPr bwMode="auto">
            <a:xfrm>
              <a:off x="1600200" y="1447800"/>
              <a:ext cx="3810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Oval 38"/>
            <p:cNvSpPr>
              <a:spLocks noChangeArrowheads="1"/>
            </p:cNvSpPr>
            <p:nvPr/>
          </p:nvSpPr>
          <p:spPr bwMode="auto">
            <a:xfrm>
              <a:off x="2590800" y="46482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B6</a:t>
              </a:r>
            </a:p>
          </p:txBody>
        </p:sp>
        <p:sp>
          <p:nvSpPr>
            <p:cNvPr id="44" name="Oval 39"/>
            <p:cNvSpPr>
              <a:spLocks noChangeArrowheads="1"/>
            </p:cNvSpPr>
            <p:nvPr/>
          </p:nvSpPr>
          <p:spPr bwMode="auto">
            <a:xfrm>
              <a:off x="2590800" y="51816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B7</a:t>
              </a:r>
            </a:p>
          </p:txBody>
        </p:sp>
        <p:sp>
          <p:nvSpPr>
            <p:cNvPr id="45" name="Oval 40"/>
            <p:cNvSpPr>
              <a:spLocks noChangeArrowheads="1"/>
            </p:cNvSpPr>
            <p:nvPr/>
          </p:nvSpPr>
          <p:spPr bwMode="auto">
            <a:xfrm>
              <a:off x="2590800" y="57150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B8</a:t>
              </a:r>
            </a:p>
          </p:txBody>
        </p:sp>
        <p:sp>
          <p:nvSpPr>
            <p:cNvPr id="46" name="Oval 41"/>
            <p:cNvSpPr>
              <a:spLocks noChangeArrowheads="1"/>
            </p:cNvSpPr>
            <p:nvPr/>
          </p:nvSpPr>
          <p:spPr bwMode="auto">
            <a:xfrm>
              <a:off x="2590800" y="62484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B9</a:t>
              </a:r>
            </a:p>
          </p:txBody>
        </p:sp>
        <p:sp>
          <p:nvSpPr>
            <p:cNvPr id="47" name="Oval 42"/>
            <p:cNvSpPr>
              <a:spLocks noChangeArrowheads="1"/>
            </p:cNvSpPr>
            <p:nvPr/>
          </p:nvSpPr>
          <p:spPr bwMode="auto">
            <a:xfrm>
              <a:off x="5029200" y="2971800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B10</a:t>
              </a:r>
            </a:p>
          </p:txBody>
        </p:sp>
        <p:cxnSp>
          <p:nvCxnSpPr>
            <p:cNvPr id="48" name="AutoShape 43"/>
            <p:cNvCxnSpPr>
              <a:cxnSpLocks noChangeShapeType="1"/>
              <a:stCxn id="26" idx="0"/>
              <a:endCxn id="14" idx="2"/>
            </p:cNvCxnSpPr>
            <p:nvPr/>
          </p:nvCxnSpPr>
          <p:spPr bwMode="auto">
            <a:xfrm>
              <a:off x="723900" y="3033713"/>
              <a:ext cx="1852613" cy="6619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9" name="AutoShape 44"/>
            <p:cNvCxnSpPr>
              <a:cxnSpLocks noChangeShapeType="1"/>
              <a:stCxn id="26" idx="7"/>
              <a:endCxn id="25" idx="2"/>
            </p:cNvCxnSpPr>
            <p:nvPr/>
          </p:nvCxnSpPr>
          <p:spPr bwMode="auto">
            <a:xfrm>
              <a:off x="858838" y="3089275"/>
              <a:ext cx="1717675" cy="1216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0" name="AutoShape 45"/>
            <p:cNvCxnSpPr>
              <a:cxnSpLocks noChangeShapeType="1"/>
              <a:stCxn id="26" idx="6"/>
              <a:endCxn id="43" idx="2"/>
            </p:cNvCxnSpPr>
            <p:nvPr/>
          </p:nvCxnSpPr>
          <p:spPr bwMode="auto">
            <a:xfrm>
              <a:off x="928688" y="3238500"/>
              <a:ext cx="1647825" cy="16002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1" name="AutoShape 46"/>
            <p:cNvCxnSpPr>
              <a:cxnSpLocks noChangeShapeType="1"/>
              <a:stCxn id="26" idx="5"/>
              <a:endCxn id="44" idx="2"/>
            </p:cNvCxnSpPr>
            <p:nvPr/>
          </p:nvCxnSpPr>
          <p:spPr bwMode="auto">
            <a:xfrm>
              <a:off x="858838" y="3387725"/>
              <a:ext cx="1717675" cy="1984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2" name="AutoShape 47"/>
            <p:cNvCxnSpPr>
              <a:cxnSpLocks noChangeShapeType="1"/>
              <a:stCxn id="26" idx="4"/>
              <a:endCxn id="45" idx="2"/>
            </p:cNvCxnSpPr>
            <p:nvPr/>
          </p:nvCxnSpPr>
          <p:spPr bwMode="auto">
            <a:xfrm>
              <a:off x="723900" y="3443288"/>
              <a:ext cx="1852613" cy="2462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3" name="AutoShape 48"/>
            <p:cNvCxnSpPr>
              <a:cxnSpLocks noChangeShapeType="1"/>
              <a:stCxn id="26" idx="3"/>
              <a:endCxn id="46" idx="2"/>
            </p:cNvCxnSpPr>
            <p:nvPr/>
          </p:nvCxnSpPr>
          <p:spPr bwMode="auto">
            <a:xfrm>
              <a:off x="588963" y="3387725"/>
              <a:ext cx="1987550" cy="3051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4" name="AutoShape 49"/>
            <p:cNvCxnSpPr>
              <a:cxnSpLocks noChangeShapeType="1"/>
              <a:stCxn id="26" idx="1"/>
              <a:endCxn id="12" idx="2"/>
            </p:cNvCxnSpPr>
            <p:nvPr/>
          </p:nvCxnSpPr>
          <p:spPr bwMode="auto">
            <a:xfrm flipV="1">
              <a:off x="588963" y="2476500"/>
              <a:ext cx="1987550" cy="6127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5" name="AutoShape 50"/>
            <p:cNvCxnSpPr>
              <a:cxnSpLocks noChangeShapeType="1"/>
              <a:stCxn id="26" idx="0"/>
              <a:endCxn id="13" idx="2"/>
            </p:cNvCxnSpPr>
            <p:nvPr/>
          </p:nvCxnSpPr>
          <p:spPr bwMode="auto">
            <a:xfrm>
              <a:off x="723900" y="3033713"/>
              <a:ext cx="1852613" cy="1285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6" name="AutoShape 51"/>
            <p:cNvCxnSpPr>
              <a:cxnSpLocks noChangeShapeType="1"/>
              <a:stCxn id="12" idx="6"/>
              <a:endCxn id="47" idx="0"/>
            </p:cNvCxnSpPr>
            <p:nvPr/>
          </p:nvCxnSpPr>
          <p:spPr bwMode="auto">
            <a:xfrm>
              <a:off x="2986088" y="2476500"/>
              <a:ext cx="2233612" cy="4810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" name="AutoShape 52"/>
            <p:cNvCxnSpPr>
              <a:cxnSpLocks noChangeShapeType="1"/>
              <a:stCxn id="13" idx="6"/>
              <a:endCxn id="47" idx="0"/>
            </p:cNvCxnSpPr>
            <p:nvPr/>
          </p:nvCxnSpPr>
          <p:spPr bwMode="auto">
            <a:xfrm flipV="1">
              <a:off x="2986088" y="2957513"/>
              <a:ext cx="2233612" cy="2047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8" name="AutoShape 53"/>
            <p:cNvCxnSpPr>
              <a:cxnSpLocks noChangeShapeType="1"/>
              <a:stCxn id="14" idx="6"/>
              <a:endCxn id="47" idx="1"/>
            </p:cNvCxnSpPr>
            <p:nvPr/>
          </p:nvCxnSpPr>
          <p:spPr bwMode="auto">
            <a:xfrm flipV="1">
              <a:off x="2986088" y="3013075"/>
              <a:ext cx="2098675" cy="682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9" name="AutoShape 54"/>
            <p:cNvCxnSpPr>
              <a:cxnSpLocks noChangeShapeType="1"/>
              <a:stCxn id="25" idx="6"/>
              <a:endCxn id="47" idx="2"/>
            </p:cNvCxnSpPr>
            <p:nvPr/>
          </p:nvCxnSpPr>
          <p:spPr bwMode="auto">
            <a:xfrm flipV="1">
              <a:off x="2986088" y="3162300"/>
              <a:ext cx="2028825" cy="1143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0" name="AutoShape 55"/>
            <p:cNvCxnSpPr>
              <a:cxnSpLocks noChangeShapeType="1"/>
              <a:stCxn id="43" idx="6"/>
              <a:endCxn id="47" idx="3"/>
            </p:cNvCxnSpPr>
            <p:nvPr/>
          </p:nvCxnSpPr>
          <p:spPr bwMode="auto">
            <a:xfrm flipV="1">
              <a:off x="2986088" y="3311525"/>
              <a:ext cx="2098675" cy="1527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1" name="AutoShape 56"/>
            <p:cNvCxnSpPr>
              <a:cxnSpLocks noChangeShapeType="1"/>
              <a:stCxn id="44" idx="6"/>
              <a:endCxn id="47" idx="3"/>
            </p:cNvCxnSpPr>
            <p:nvPr/>
          </p:nvCxnSpPr>
          <p:spPr bwMode="auto">
            <a:xfrm flipV="1">
              <a:off x="2986088" y="3311525"/>
              <a:ext cx="2098675" cy="2060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2" name="AutoShape 57"/>
            <p:cNvCxnSpPr>
              <a:cxnSpLocks noChangeShapeType="1"/>
              <a:stCxn id="45" idx="6"/>
              <a:endCxn id="47" idx="4"/>
            </p:cNvCxnSpPr>
            <p:nvPr/>
          </p:nvCxnSpPr>
          <p:spPr bwMode="auto">
            <a:xfrm flipV="1">
              <a:off x="2986088" y="3367088"/>
              <a:ext cx="2233612" cy="25384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3" name="AutoShape 58"/>
            <p:cNvCxnSpPr>
              <a:cxnSpLocks noChangeShapeType="1"/>
              <a:stCxn id="46" idx="6"/>
              <a:endCxn id="47" idx="4"/>
            </p:cNvCxnSpPr>
            <p:nvPr/>
          </p:nvCxnSpPr>
          <p:spPr bwMode="auto">
            <a:xfrm flipV="1">
              <a:off x="2986088" y="3367088"/>
              <a:ext cx="2233612" cy="30718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4" name="AutoShape 59"/>
            <p:cNvCxnSpPr>
              <a:cxnSpLocks noChangeShapeType="1"/>
              <a:stCxn id="47" idx="6"/>
              <a:endCxn id="10" idx="2"/>
            </p:cNvCxnSpPr>
            <p:nvPr/>
          </p:nvCxnSpPr>
          <p:spPr bwMode="auto">
            <a:xfrm>
              <a:off x="5424488" y="3162300"/>
              <a:ext cx="504825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65" name="AutoShape 60"/>
            <p:cNvCxnSpPr>
              <a:cxnSpLocks noChangeShapeType="1"/>
              <a:stCxn id="23" idx="4"/>
              <a:endCxn id="66" idx="0"/>
            </p:cNvCxnSpPr>
            <p:nvPr/>
          </p:nvCxnSpPr>
          <p:spPr bwMode="auto">
            <a:xfrm>
              <a:off x="6896100" y="1614488"/>
              <a:ext cx="152400" cy="1724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66" name="Oval 62"/>
            <p:cNvSpPr>
              <a:spLocks noChangeArrowheads="1"/>
            </p:cNvSpPr>
            <p:nvPr/>
          </p:nvSpPr>
          <p:spPr bwMode="auto">
            <a:xfrm>
              <a:off x="6858000" y="3352800"/>
              <a:ext cx="381000" cy="38100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7" name="AutoShape 63"/>
            <p:cNvCxnSpPr>
              <a:cxnSpLocks noChangeShapeType="1"/>
              <a:stCxn id="10" idx="6"/>
              <a:endCxn id="66" idx="2"/>
            </p:cNvCxnSpPr>
            <p:nvPr/>
          </p:nvCxnSpPr>
          <p:spPr bwMode="auto">
            <a:xfrm>
              <a:off x="6338888" y="3314700"/>
              <a:ext cx="504825" cy="228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20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Logical abstraction of a persistent point-to-point communication link</a:t>
            </a:r>
          </a:p>
          <a:p>
            <a:pPr lvl="1"/>
            <a:r>
              <a:rPr lang="en-US"/>
              <a:t>Has a (single) source and sink</a:t>
            </a:r>
          </a:p>
          <a:p>
            <a:pPr lvl="1"/>
            <a:r>
              <a:rPr lang="en-US"/>
              <a:t>Carries data presence / flow control</a:t>
            </a:r>
          </a:p>
          <a:p>
            <a:pPr lvl="1"/>
            <a:r>
              <a:rPr lang="en-US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stream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9DADD-6057-5B42-87F0-061BF195EEFF}" type="slidenum">
              <a:rPr lang="en-US"/>
              <a:pPr/>
              <a:t>21</a:t>
            </a:fld>
            <a:endParaRPr lang="en-US"/>
          </a:p>
        </p:txBody>
      </p:sp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Streams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Captures communications structure</a:t>
            </a:r>
          </a:p>
          <a:p>
            <a:pPr lvl="1"/>
            <a:r>
              <a:rPr lang="en-US"/>
              <a:t>Explicit producer</a:t>
            </a:r>
            <a:r>
              <a:rPr lang="en-US">
                <a:sym typeface="Wingdings" charset="2"/>
              </a:rPr>
              <a:t>consumer link up</a:t>
            </a:r>
            <a:endParaRPr lang="en-US"/>
          </a:p>
          <a:p>
            <a:r>
              <a:rPr lang="en-US"/>
              <a:t>Abstract communications</a:t>
            </a:r>
          </a:p>
          <a:p>
            <a:pPr lvl="1"/>
            <a:r>
              <a:rPr lang="en-US"/>
              <a:t>Physical resources or implementation</a:t>
            </a:r>
          </a:p>
          <a:p>
            <a:pPr lvl="1"/>
            <a:r>
              <a:rPr lang="en-US"/>
              <a:t>Delay from source to sink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66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Register Transfer Level </a:t>
            </a:r>
            <a:br>
              <a:rPr lang="en-US" dirty="0" smtClean="0"/>
            </a:br>
            <a:r>
              <a:rPr lang="en-US" dirty="0" smtClean="0"/>
              <a:t>(RTL)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6324600" cy="4114800"/>
          </a:xfrm>
        </p:spPr>
        <p:txBody>
          <a:bodyPr/>
          <a:lstStyle/>
          <a:p>
            <a:r>
              <a:rPr lang="en-US" dirty="0" smtClean="0"/>
              <a:t>Describe computation as logic and registers</a:t>
            </a:r>
          </a:p>
          <a:p>
            <a:r>
              <a:rPr lang="en-US" dirty="0" smtClean="0"/>
              <a:t>Equations (logic) define values to be clocked into next register</a:t>
            </a:r>
          </a:p>
          <a:p>
            <a:r>
              <a:rPr lang="en-US" dirty="0" smtClean="0"/>
              <a:t>Typically what you right in VHDL, </a:t>
            </a:r>
            <a:r>
              <a:rPr lang="en-US" dirty="0" err="1" smtClean="0"/>
              <a:t>Verilog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6261100" y="0"/>
            <a:ext cx="2882900" cy="6248400"/>
            <a:chOff x="4078" y="96"/>
            <a:chExt cx="1816" cy="3936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4078" y="96"/>
              <a:ext cx="15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 dirty="0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626E3-17B7-7348-8242-7761A25A0123}" type="slidenum">
              <a:rPr lang="en-US"/>
              <a:pPr/>
              <a:t>23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Abstracts Timing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z="2800" dirty="0"/>
              <a:t>Doesn’t say </a:t>
            </a:r>
          </a:p>
          <a:p>
            <a:pPr lvl="1"/>
            <a:r>
              <a:rPr lang="en-US" sz="2400" dirty="0"/>
              <a:t>on which cycle calculation </a:t>
            </a:r>
            <a:r>
              <a:rPr lang="en-US" sz="2400" dirty="0" smtClean="0"/>
              <a:t>occurs </a:t>
            </a:r>
            <a:r>
              <a:rPr lang="en-US" sz="2400" dirty="0" smtClean="0">
                <a:solidFill>
                  <a:srgbClr val="00CC00"/>
                </a:solidFill>
              </a:rPr>
              <a:t>[contrast RTL]</a:t>
            </a:r>
          </a:p>
          <a:p>
            <a:r>
              <a:rPr lang="en-US" sz="2800" dirty="0"/>
              <a:t>Does say</a:t>
            </a:r>
          </a:p>
          <a:p>
            <a:pPr lvl="1"/>
            <a:r>
              <a:rPr lang="en-US" sz="2400" dirty="0"/>
              <a:t>What order operations occur in</a:t>
            </a:r>
          </a:p>
          <a:p>
            <a:pPr lvl="1"/>
            <a:r>
              <a:rPr lang="en-US" sz="2400" dirty="0"/>
              <a:t>How data interacts</a:t>
            </a:r>
          </a:p>
          <a:p>
            <a:pPr lvl="2"/>
            <a:r>
              <a:rPr lang="en-US" sz="2000" dirty="0"/>
              <a:t>i.e. which inputs get mixed together</a:t>
            </a:r>
          </a:p>
          <a:p>
            <a:r>
              <a:rPr lang="en-US" sz="2800" dirty="0"/>
              <a:t>Permits</a:t>
            </a:r>
          </a:p>
          <a:p>
            <a:pPr lvl="1"/>
            <a:r>
              <a:rPr lang="en-US" sz="2400" dirty="0"/>
              <a:t>Scheduling on different # of resources</a:t>
            </a:r>
          </a:p>
          <a:p>
            <a:pPr lvl="1"/>
            <a:r>
              <a:rPr lang="en-US" sz="2400" dirty="0"/>
              <a:t>Operators with variable </a:t>
            </a:r>
            <a:r>
              <a:rPr lang="en-US" sz="2400" dirty="0" smtClean="0"/>
              <a:t>delay </a:t>
            </a:r>
            <a:r>
              <a:rPr lang="en-US" sz="2400" dirty="0" smtClean="0">
                <a:solidFill>
                  <a:srgbClr val="FF6600"/>
                </a:solidFill>
              </a:rPr>
              <a:t>[examples?]</a:t>
            </a:r>
          </a:p>
          <a:p>
            <a:pPr lvl="1"/>
            <a:r>
              <a:rPr lang="en-US" sz="2400" dirty="0"/>
              <a:t>Variable delay in </a:t>
            </a:r>
            <a:r>
              <a:rPr lang="en-US" sz="2400" dirty="0" smtClean="0"/>
              <a:t>interconnect </a:t>
            </a:r>
            <a:r>
              <a:rPr lang="en-US" sz="2400" dirty="0" smtClean="0">
                <a:solidFill>
                  <a:srgbClr val="FF6600"/>
                </a:solidFill>
              </a:rPr>
              <a:t>[examples?]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Operators with Variable Delay</a:t>
            </a:r>
          </a:p>
          <a:p>
            <a:pPr lvl="1"/>
            <a:r>
              <a:rPr lang="en-US" dirty="0" smtClean="0"/>
              <a:t>Cached memory or computation</a:t>
            </a:r>
          </a:p>
          <a:p>
            <a:pPr lvl="1"/>
            <a:r>
              <a:rPr lang="en-US" dirty="0" smtClean="0"/>
              <a:t>Shift-and-add multiply</a:t>
            </a:r>
          </a:p>
          <a:p>
            <a:pPr lvl="1"/>
            <a:r>
              <a:rPr lang="en-US" dirty="0" smtClean="0"/>
              <a:t>Iterative divide or square-root</a:t>
            </a:r>
          </a:p>
          <a:p>
            <a:r>
              <a:rPr lang="en-US" dirty="0" smtClean="0"/>
              <a:t>Variable delay interconnect</a:t>
            </a:r>
          </a:p>
          <a:p>
            <a:pPr lvl="1"/>
            <a:r>
              <a:rPr lang="en-US" dirty="0" smtClean="0"/>
              <a:t>Shared bus</a:t>
            </a:r>
          </a:p>
          <a:p>
            <a:pPr lvl="1"/>
            <a:r>
              <a:rPr lang="en-US" dirty="0" smtClean="0"/>
              <a:t>Distance changes </a:t>
            </a:r>
          </a:p>
          <a:p>
            <a:pPr lvl="2"/>
            <a:r>
              <a:rPr lang="en-US" dirty="0" smtClean="0"/>
              <a:t>Wireless, longer/shorter cables</a:t>
            </a:r>
          </a:p>
          <a:p>
            <a:pPr lvl="1"/>
            <a:r>
              <a:rPr lang="en-US" dirty="0" smtClean="0"/>
              <a:t>Computation placed on different cores?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534C-C07F-2D41-97E8-12719ED9F312}" type="slidenum">
              <a:rPr lang="en-US"/>
              <a:pPr/>
              <a:t>25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Difference: </a:t>
            </a:r>
            <a:br>
              <a:rPr lang="en-US" sz="4000"/>
            </a:br>
            <a:r>
              <a:rPr lang="en-US" sz="4000"/>
              <a:t>Dataflow Graph/Pipeline</a:t>
            </a:r>
          </a:p>
        </p:txBody>
      </p:sp>
      <p:sp>
        <p:nvSpPr>
          <p:cNvPr id="411652" name="Oval 4"/>
          <p:cNvSpPr>
            <a:spLocks noChangeArrowheads="1"/>
          </p:cNvSpPr>
          <p:nvPr/>
        </p:nvSpPr>
        <p:spPr bwMode="auto">
          <a:xfrm>
            <a:off x="2590800" y="19812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53" name="Oval 5"/>
          <p:cNvSpPr>
            <a:spLocks noChangeArrowheads="1"/>
          </p:cNvSpPr>
          <p:nvPr/>
        </p:nvSpPr>
        <p:spPr bwMode="auto">
          <a:xfrm>
            <a:off x="2590800" y="32004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54" name="Oval 6"/>
          <p:cNvSpPr>
            <a:spLocks noChangeArrowheads="1"/>
          </p:cNvSpPr>
          <p:nvPr/>
        </p:nvSpPr>
        <p:spPr bwMode="auto">
          <a:xfrm>
            <a:off x="3962400" y="32004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55" name="Oval 7"/>
          <p:cNvSpPr>
            <a:spLocks noChangeArrowheads="1"/>
          </p:cNvSpPr>
          <p:nvPr/>
        </p:nvSpPr>
        <p:spPr bwMode="auto">
          <a:xfrm>
            <a:off x="5105400" y="22860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56" name="Line 8"/>
          <p:cNvSpPr>
            <a:spLocks noChangeShapeType="1"/>
          </p:cNvSpPr>
          <p:nvPr/>
        </p:nvSpPr>
        <p:spPr bwMode="auto">
          <a:xfrm>
            <a:off x="1524000" y="3657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57" name="Line 9"/>
          <p:cNvSpPr>
            <a:spLocks noChangeShapeType="1"/>
          </p:cNvSpPr>
          <p:nvPr/>
        </p:nvSpPr>
        <p:spPr bwMode="auto">
          <a:xfrm>
            <a:off x="3505200" y="3657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58" name="Line 10"/>
          <p:cNvSpPr>
            <a:spLocks noChangeShapeType="1"/>
          </p:cNvSpPr>
          <p:nvPr/>
        </p:nvSpPr>
        <p:spPr bwMode="auto">
          <a:xfrm flipV="1">
            <a:off x="4876800" y="3200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59" name="Line 11"/>
          <p:cNvSpPr>
            <a:spLocks noChangeShapeType="1"/>
          </p:cNvSpPr>
          <p:nvPr/>
        </p:nvSpPr>
        <p:spPr bwMode="auto">
          <a:xfrm>
            <a:off x="6019800" y="2743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0" name="Line 12"/>
          <p:cNvSpPr>
            <a:spLocks noChangeShapeType="1"/>
          </p:cNvSpPr>
          <p:nvPr/>
        </p:nvSpPr>
        <p:spPr bwMode="auto">
          <a:xfrm>
            <a:off x="3505200" y="23622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1" name="Line 13"/>
          <p:cNvSpPr>
            <a:spLocks noChangeShapeType="1"/>
          </p:cNvSpPr>
          <p:nvPr/>
        </p:nvSpPr>
        <p:spPr bwMode="auto">
          <a:xfrm>
            <a:off x="1600200" y="2362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2" name="Rectangle 14"/>
          <p:cNvSpPr>
            <a:spLocks noChangeArrowheads="1"/>
          </p:cNvSpPr>
          <p:nvPr/>
        </p:nvSpPr>
        <p:spPr bwMode="auto">
          <a:xfrm>
            <a:off x="2362200" y="5486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3" name="Rectangle 15"/>
          <p:cNvSpPr>
            <a:spLocks noChangeArrowheads="1"/>
          </p:cNvSpPr>
          <p:nvPr/>
        </p:nvSpPr>
        <p:spPr bwMode="auto">
          <a:xfrm>
            <a:off x="4267200" y="5486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4" name="Rectangle 16"/>
          <p:cNvSpPr>
            <a:spLocks noChangeArrowheads="1"/>
          </p:cNvSpPr>
          <p:nvPr/>
        </p:nvSpPr>
        <p:spPr bwMode="auto">
          <a:xfrm>
            <a:off x="4267200" y="45720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5" name="Rectangle 17"/>
          <p:cNvSpPr>
            <a:spLocks noChangeArrowheads="1"/>
          </p:cNvSpPr>
          <p:nvPr/>
        </p:nvSpPr>
        <p:spPr bwMode="auto">
          <a:xfrm>
            <a:off x="6324600" y="48768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6" name="Oval 18"/>
          <p:cNvSpPr>
            <a:spLocks noChangeArrowheads="1"/>
          </p:cNvSpPr>
          <p:nvPr/>
        </p:nvSpPr>
        <p:spPr bwMode="auto">
          <a:xfrm>
            <a:off x="4876800" y="48768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7" name="Oval 19"/>
          <p:cNvSpPr>
            <a:spLocks noChangeArrowheads="1"/>
          </p:cNvSpPr>
          <p:nvPr/>
        </p:nvSpPr>
        <p:spPr bwMode="auto">
          <a:xfrm>
            <a:off x="3048000" y="54102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8" name="Oval 20"/>
          <p:cNvSpPr>
            <a:spLocks noChangeArrowheads="1"/>
          </p:cNvSpPr>
          <p:nvPr/>
        </p:nvSpPr>
        <p:spPr bwMode="auto">
          <a:xfrm>
            <a:off x="1219200" y="54102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69" name="Oval 21"/>
          <p:cNvSpPr>
            <a:spLocks noChangeArrowheads="1"/>
          </p:cNvSpPr>
          <p:nvPr/>
        </p:nvSpPr>
        <p:spPr bwMode="auto">
          <a:xfrm>
            <a:off x="3048000" y="43434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0" name="Rectangle 22"/>
          <p:cNvSpPr>
            <a:spLocks noChangeArrowheads="1"/>
          </p:cNvSpPr>
          <p:nvPr/>
        </p:nvSpPr>
        <p:spPr bwMode="auto">
          <a:xfrm>
            <a:off x="2362200" y="44196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1" name="Rectangle 23"/>
          <p:cNvSpPr>
            <a:spLocks noChangeArrowheads="1"/>
          </p:cNvSpPr>
          <p:nvPr/>
        </p:nvSpPr>
        <p:spPr bwMode="auto">
          <a:xfrm>
            <a:off x="685800" y="5486400"/>
            <a:ext cx="228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2" name="Line 24"/>
          <p:cNvSpPr>
            <a:spLocks noChangeShapeType="1"/>
          </p:cNvSpPr>
          <p:nvPr/>
        </p:nvSpPr>
        <p:spPr bwMode="auto">
          <a:xfrm>
            <a:off x="228600" y="5791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3" name="Line 25"/>
          <p:cNvSpPr>
            <a:spLocks noChangeShapeType="1"/>
          </p:cNvSpPr>
          <p:nvPr/>
        </p:nvSpPr>
        <p:spPr bwMode="auto">
          <a:xfrm>
            <a:off x="914400" y="579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4" name="Line 26"/>
          <p:cNvSpPr>
            <a:spLocks noChangeShapeType="1"/>
          </p:cNvSpPr>
          <p:nvPr/>
        </p:nvSpPr>
        <p:spPr bwMode="auto">
          <a:xfrm>
            <a:off x="2133600" y="586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5" name="Line 27"/>
          <p:cNvSpPr>
            <a:spLocks noChangeShapeType="1"/>
          </p:cNvSpPr>
          <p:nvPr/>
        </p:nvSpPr>
        <p:spPr bwMode="auto">
          <a:xfrm>
            <a:off x="304800" y="4724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6" name="Line 28"/>
          <p:cNvSpPr>
            <a:spLocks noChangeShapeType="1"/>
          </p:cNvSpPr>
          <p:nvPr/>
        </p:nvSpPr>
        <p:spPr bwMode="auto">
          <a:xfrm>
            <a:off x="2514600" y="4800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7" name="Line 29"/>
          <p:cNvSpPr>
            <a:spLocks noChangeShapeType="1"/>
          </p:cNvSpPr>
          <p:nvPr/>
        </p:nvSpPr>
        <p:spPr bwMode="auto">
          <a:xfrm>
            <a:off x="2590800" y="586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8" name="Line 30"/>
          <p:cNvSpPr>
            <a:spLocks noChangeShapeType="1"/>
          </p:cNvSpPr>
          <p:nvPr/>
        </p:nvSpPr>
        <p:spPr bwMode="auto">
          <a:xfrm>
            <a:off x="3962400" y="5867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79" name="Line 31"/>
          <p:cNvSpPr>
            <a:spLocks noChangeShapeType="1"/>
          </p:cNvSpPr>
          <p:nvPr/>
        </p:nvSpPr>
        <p:spPr bwMode="auto">
          <a:xfrm>
            <a:off x="39624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80" name="Line 32"/>
          <p:cNvSpPr>
            <a:spLocks noChangeShapeType="1"/>
          </p:cNvSpPr>
          <p:nvPr/>
        </p:nvSpPr>
        <p:spPr bwMode="auto">
          <a:xfrm>
            <a:off x="4495800" y="4953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81" name="Line 33"/>
          <p:cNvSpPr>
            <a:spLocks noChangeShapeType="1"/>
          </p:cNvSpPr>
          <p:nvPr/>
        </p:nvSpPr>
        <p:spPr bwMode="auto">
          <a:xfrm flipV="1">
            <a:off x="4495800" y="56388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82" name="Line 34"/>
          <p:cNvSpPr>
            <a:spLocks noChangeShapeType="1"/>
          </p:cNvSpPr>
          <p:nvPr/>
        </p:nvSpPr>
        <p:spPr bwMode="auto">
          <a:xfrm>
            <a:off x="5791200" y="541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1683" name="Line 35"/>
          <p:cNvSpPr>
            <a:spLocks noChangeShapeType="1"/>
          </p:cNvSpPr>
          <p:nvPr/>
        </p:nvSpPr>
        <p:spPr bwMode="auto">
          <a:xfrm>
            <a:off x="65532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88A8B-B96F-2A40-803D-B9DDBC097E13}" type="slidenum">
              <a:rPr lang="en-US"/>
              <a:pPr/>
              <a:t>26</a:t>
            </a:fld>
            <a:endParaRPr 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Clock Independent Semantics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3940" name="Oval 4"/>
          <p:cNvSpPr>
            <a:spLocks noChangeArrowheads="1"/>
          </p:cNvSpPr>
          <p:nvPr/>
        </p:nvSpPr>
        <p:spPr bwMode="auto">
          <a:xfrm>
            <a:off x="914400" y="25908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1" name="Oval 5"/>
          <p:cNvSpPr>
            <a:spLocks noChangeArrowheads="1"/>
          </p:cNvSpPr>
          <p:nvPr/>
        </p:nvSpPr>
        <p:spPr bwMode="auto">
          <a:xfrm>
            <a:off x="914400" y="41148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2" name="Oval 6"/>
          <p:cNvSpPr>
            <a:spLocks noChangeArrowheads="1"/>
          </p:cNvSpPr>
          <p:nvPr/>
        </p:nvSpPr>
        <p:spPr bwMode="auto">
          <a:xfrm>
            <a:off x="4800600" y="2362200"/>
            <a:ext cx="9144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3" name="Line 7"/>
          <p:cNvSpPr>
            <a:spLocks noChangeShapeType="1"/>
          </p:cNvSpPr>
          <p:nvPr/>
        </p:nvSpPr>
        <p:spPr bwMode="auto">
          <a:xfrm>
            <a:off x="1371600" y="3505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4" name="Line 8"/>
          <p:cNvSpPr>
            <a:spLocks noChangeShapeType="1"/>
          </p:cNvSpPr>
          <p:nvPr/>
        </p:nvSpPr>
        <p:spPr bwMode="auto">
          <a:xfrm flipH="1">
            <a:off x="1828800" y="3124200"/>
            <a:ext cx="3124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5" name="Line 9"/>
          <p:cNvSpPr>
            <a:spLocks noChangeShapeType="1"/>
          </p:cNvSpPr>
          <p:nvPr/>
        </p:nvSpPr>
        <p:spPr bwMode="auto">
          <a:xfrm>
            <a:off x="1371600" y="5029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3946" name="Text Box 10"/>
          <p:cNvSpPr txBox="1">
            <a:spLocks noChangeArrowheads="1"/>
          </p:cNvSpPr>
          <p:nvPr/>
        </p:nvSpPr>
        <p:spPr bwMode="auto">
          <a:xfrm>
            <a:off x="3336925" y="3851275"/>
            <a:ext cx="2019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Interconnect</a:t>
            </a:r>
          </a:p>
          <a:p>
            <a:r>
              <a:rPr lang="en-US"/>
              <a:t>Takes n-clocks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DDF69-37A8-3141-B473-7BC1ACFE3BFA}" type="slidenum">
              <a:rPr lang="en-US"/>
              <a:pPr/>
              <a:t>27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Semantics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implement semantics</a:t>
            </a:r>
          </a:p>
          <a:p>
            <a:pPr lvl="1"/>
            <a:r>
              <a:rPr lang="en-US" i="1" dirty="0"/>
              <a:t>i.e.</a:t>
            </a:r>
            <a:r>
              <a:rPr lang="en-US" dirty="0"/>
              <a:t> get same result as if computed as indicated</a:t>
            </a:r>
          </a:p>
          <a:p>
            <a:r>
              <a:rPr lang="en-US" dirty="0"/>
              <a:t>But can implement any way we want</a:t>
            </a:r>
          </a:p>
          <a:p>
            <a:pPr lvl="1"/>
            <a:r>
              <a:rPr lang="en-US" dirty="0"/>
              <a:t>That preserves the </a:t>
            </a:r>
            <a:r>
              <a:rPr lang="en-US" dirty="0" smtClean="0"/>
              <a:t>semantics</a:t>
            </a:r>
          </a:p>
          <a:p>
            <a:pPr lvl="1"/>
            <a:r>
              <a:rPr lang="en-US" dirty="0" smtClean="0"/>
              <a:t>Exploit freedom of implementation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C31B4-D5E2-B649-89D6-B1958B9C77C8}" type="slidenum">
              <a:rPr lang="en-US"/>
              <a:pPr/>
              <a:t>28</a:t>
            </a:fld>
            <a:endParaRPr lang="en-US"/>
          </a:p>
        </p:txBody>
      </p:sp>
      <p:sp>
        <p:nvSpPr>
          <p:cNvPr id="394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Dataflow Variants</a:t>
            </a:r>
          </a:p>
        </p:txBody>
      </p:sp>
      <p:sp>
        <p:nvSpPr>
          <p:cNvPr id="394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F8CF2-AF14-6B47-A43E-533DB3C483A6}" type="slidenum">
              <a:rPr lang="en-US"/>
              <a:pPr/>
              <a:t>29</a:t>
            </a:fld>
            <a:endParaRPr lang="en-US"/>
          </a:p>
        </p:txBody>
      </p:sp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</a:t>
            </a:r>
            <a:r>
              <a:rPr lang="en-US" dirty="0" smtClean="0"/>
              <a:t>Dataflow (SDF)</a:t>
            </a:r>
            <a:endParaRPr lang="en-US" dirty="0"/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Particular, restricted form of dataflow</a:t>
            </a:r>
          </a:p>
          <a:p>
            <a:r>
              <a:rPr lang="en-US" dirty="0"/>
              <a:t>Each </a:t>
            </a:r>
            <a:r>
              <a:rPr lang="en-US" dirty="0" smtClean="0"/>
              <a:t>operation</a:t>
            </a:r>
          </a:p>
          <a:p>
            <a:pPr lvl="1"/>
            <a:r>
              <a:rPr lang="en-US" dirty="0"/>
              <a:t>Consumes a fixed number of input tokens</a:t>
            </a:r>
          </a:p>
          <a:p>
            <a:pPr lvl="1"/>
            <a:r>
              <a:rPr lang="en-US" dirty="0"/>
              <a:t>Produces a fixed number of output tokens</a:t>
            </a:r>
          </a:p>
          <a:p>
            <a:pPr lvl="1"/>
            <a:r>
              <a:rPr lang="en-US" dirty="0"/>
              <a:t>When full set of inputs are available</a:t>
            </a:r>
          </a:p>
          <a:p>
            <a:pPr lvl="2"/>
            <a:r>
              <a:rPr lang="en-US" dirty="0"/>
              <a:t>Can produce output</a:t>
            </a:r>
          </a:p>
          <a:p>
            <a:pPr lvl="1"/>
            <a:r>
              <a:rPr lang="en-US" dirty="0"/>
              <a:t>Can fire any (all) </a:t>
            </a:r>
            <a:r>
              <a:rPr lang="en-US" dirty="0" smtClean="0"/>
              <a:t>operations </a:t>
            </a:r>
            <a:r>
              <a:rPr lang="en-US" dirty="0"/>
              <a:t>with inputs available at any point in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CC223-9D66-6040-91A9-6941987C2338}" type="slidenum">
              <a:rPr lang="en-US"/>
              <a:pPr/>
              <a:t>3</a:t>
            </a:fld>
            <a:endParaRPr lang="en-US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Want to</a:t>
            </a:r>
            <a:r>
              <a:rPr lang="en-US" dirty="0" smtClean="0"/>
              <a:t> See</a:t>
            </a:r>
            <a:endParaRPr lang="en-US" dirty="0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Abstract compute model</a:t>
            </a:r>
          </a:p>
          <a:p>
            <a:pPr lvl="1"/>
            <a:r>
              <a:rPr lang="en-US" dirty="0" smtClean="0"/>
              <a:t>natural </a:t>
            </a:r>
            <a:r>
              <a:rPr lang="en-US" dirty="0"/>
              <a:t>for </a:t>
            </a:r>
            <a:r>
              <a:rPr lang="en-US" dirty="0" smtClean="0"/>
              <a:t>parallelism and hardware</a:t>
            </a:r>
          </a:p>
          <a:p>
            <a:endParaRPr lang="en-US" dirty="0" smtClean="0"/>
          </a:p>
          <a:p>
            <a:r>
              <a:rPr lang="en-US" dirty="0" smtClean="0"/>
              <a:t>Describe computation abstracted from implementation</a:t>
            </a:r>
          </a:p>
          <a:p>
            <a:pPr lvl="1"/>
            <a:r>
              <a:rPr lang="en-US" dirty="0" smtClean="0"/>
              <a:t>Defines correctness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43" y="1803400"/>
            <a:ext cx="2981357" cy="5054600"/>
          </a:xfrm>
          <a:prstGeom prst="rect">
            <a:avLst/>
          </a:prstGeom>
        </p:spPr>
      </p:pic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5DE19-C497-F144-83EA-47FEB89A3857}" type="slidenum">
              <a:rPr lang="en-US"/>
              <a:pPr/>
              <a:t>30</a:t>
            </a:fld>
            <a:endParaRPr 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Synchronous Dataflow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06562" name="Group 34"/>
          <p:cNvGrpSpPr>
            <a:grpSpLocks/>
          </p:cNvGrpSpPr>
          <p:nvPr/>
        </p:nvGrpSpPr>
        <p:grpSpPr bwMode="auto">
          <a:xfrm>
            <a:off x="0" y="3276600"/>
            <a:ext cx="6096000" cy="2209800"/>
            <a:chOff x="1104" y="1632"/>
            <a:chExt cx="3840" cy="1392"/>
          </a:xfrm>
        </p:grpSpPr>
        <p:sp>
          <p:nvSpPr>
            <p:cNvPr id="406533" name="Oval 5"/>
            <p:cNvSpPr>
              <a:spLocks noChangeArrowheads="1"/>
            </p:cNvSpPr>
            <p:nvPr/>
          </p:nvSpPr>
          <p:spPr bwMode="auto">
            <a:xfrm>
              <a:off x="4032" y="1632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/>
                <a:t>+</a:t>
              </a:r>
            </a:p>
          </p:txBody>
        </p:sp>
        <p:sp>
          <p:nvSpPr>
            <p:cNvPr id="406534" name="Oval 6"/>
            <p:cNvSpPr>
              <a:spLocks noChangeArrowheads="1"/>
            </p:cNvSpPr>
            <p:nvPr/>
          </p:nvSpPr>
          <p:spPr bwMode="auto">
            <a:xfrm>
              <a:off x="1680" y="1632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/>
                <a:t>+</a:t>
              </a:r>
            </a:p>
          </p:txBody>
        </p:sp>
        <p:sp>
          <p:nvSpPr>
            <p:cNvPr id="406535" name="Oval 7"/>
            <p:cNvSpPr>
              <a:spLocks noChangeArrowheads="1"/>
            </p:cNvSpPr>
            <p:nvPr/>
          </p:nvSpPr>
          <p:spPr bwMode="auto">
            <a:xfrm>
              <a:off x="2256" y="2064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ea typeface="Times New Roman" charset="0"/>
                  <a:cs typeface="Times New Roman" charset="0"/>
                </a:rPr>
                <a:t>×</a:t>
              </a:r>
              <a:r>
                <a:rPr lang="en-US"/>
                <a:t>k</a:t>
              </a:r>
            </a:p>
          </p:txBody>
        </p:sp>
        <p:sp>
          <p:nvSpPr>
            <p:cNvPr id="406536" name="Oval 8"/>
            <p:cNvSpPr>
              <a:spLocks noChangeArrowheads="1"/>
            </p:cNvSpPr>
            <p:nvPr/>
          </p:nvSpPr>
          <p:spPr bwMode="auto">
            <a:xfrm>
              <a:off x="2256" y="2640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×</a:t>
              </a:r>
              <a:r>
                <a:rPr lang="en-US" dirty="0" err="1"/>
                <a:t>k</a:t>
              </a:r>
              <a:endParaRPr lang="en-US" dirty="0"/>
            </a:p>
          </p:txBody>
        </p:sp>
        <p:sp>
          <p:nvSpPr>
            <p:cNvPr id="406538" name="Oval 10"/>
            <p:cNvSpPr>
              <a:spLocks noChangeArrowheads="1"/>
            </p:cNvSpPr>
            <p:nvPr/>
          </p:nvSpPr>
          <p:spPr bwMode="auto">
            <a:xfrm>
              <a:off x="3264" y="2640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×k</a:t>
              </a:r>
            </a:p>
          </p:txBody>
        </p:sp>
        <p:sp>
          <p:nvSpPr>
            <p:cNvPr id="406540" name="Oval 12"/>
            <p:cNvSpPr>
              <a:spLocks noChangeArrowheads="1"/>
            </p:cNvSpPr>
            <p:nvPr/>
          </p:nvSpPr>
          <p:spPr bwMode="auto">
            <a:xfrm>
              <a:off x="2880" y="273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1" name="Oval 13"/>
            <p:cNvSpPr>
              <a:spLocks noChangeArrowheads="1"/>
            </p:cNvSpPr>
            <p:nvPr/>
          </p:nvSpPr>
          <p:spPr bwMode="auto">
            <a:xfrm>
              <a:off x="2880" y="2208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2" name="Line 14"/>
            <p:cNvSpPr>
              <a:spLocks noChangeShapeType="1"/>
            </p:cNvSpPr>
            <p:nvPr/>
          </p:nvSpPr>
          <p:spPr bwMode="auto">
            <a:xfrm>
              <a:off x="1104" y="18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3" name="Line 15"/>
            <p:cNvSpPr>
              <a:spLocks noChangeShapeType="1"/>
            </p:cNvSpPr>
            <p:nvPr/>
          </p:nvSpPr>
          <p:spPr bwMode="auto">
            <a:xfrm>
              <a:off x="2064" y="18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4" name="Line 16"/>
            <p:cNvSpPr>
              <a:spLocks noChangeShapeType="1"/>
            </p:cNvSpPr>
            <p:nvPr/>
          </p:nvSpPr>
          <p:spPr bwMode="auto">
            <a:xfrm>
              <a:off x="3024" y="1824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5" name="Line 17"/>
            <p:cNvSpPr>
              <a:spLocks noChangeShapeType="1"/>
            </p:cNvSpPr>
            <p:nvPr/>
          </p:nvSpPr>
          <p:spPr bwMode="auto">
            <a:xfrm>
              <a:off x="2966" y="18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46" name="Line 18"/>
            <p:cNvSpPr>
              <a:spLocks noChangeShapeType="1"/>
            </p:cNvSpPr>
            <p:nvPr/>
          </p:nvSpPr>
          <p:spPr bwMode="auto">
            <a:xfrm>
              <a:off x="2948" y="23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0" name="Line 22"/>
            <p:cNvSpPr>
              <a:spLocks noChangeShapeType="1"/>
            </p:cNvSpPr>
            <p:nvPr/>
          </p:nvSpPr>
          <p:spPr bwMode="auto">
            <a:xfrm flipH="1">
              <a:off x="2640" y="22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1" name="Line 23"/>
            <p:cNvSpPr>
              <a:spLocks noChangeShapeType="1"/>
            </p:cNvSpPr>
            <p:nvPr/>
          </p:nvSpPr>
          <p:spPr bwMode="auto">
            <a:xfrm flipH="1">
              <a:off x="2640" y="283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2" name="Line 24"/>
            <p:cNvSpPr>
              <a:spLocks noChangeShapeType="1"/>
            </p:cNvSpPr>
            <p:nvPr/>
          </p:nvSpPr>
          <p:spPr bwMode="auto">
            <a:xfrm>
              <a:off x="3024" y="283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3" name="Line 25"/>
            <p:cNvSpPr>
              <a:spLocks noChangeShapeType="1"/>
            </p:cNvSpPr>
            <p:nvPr/>
          </p:nvSpPr>
          <p:spPr bwMode="auto">
            <a:xfrm>
              <a:off x="3024" y="226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7" name="Line 29"/>
            <p:cNvSpPr>
              <a:spLocks noChangeShapeType="1"/>
            </p:cNvSpPr>
            <p:nvPr/>
          </p:nvSpPr>
          <p:spPr bwMode="auto">
            <a:xfrm flipH="1" flipV="1">
              <a:off x="2016" y="196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8" name="Line 30"/>
            <p:cNvSpPr>
              <a:spLocks noChangeShapeType="1"/>
            </p:cNvSpPr>
            <p:nvPr/>
          </p:nvSpPr>
          <p:spPr bwMode="auto">
            <a:xfrm flipH="1" flipV="1">
              <a:off x="1872" y="2016"/>
              <a:ext cx="384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59" name="Line 31"/>
            <p:cNvSpPr>
              <a:spLocks noChangeShapeType="1"/>
            </p:cNvSpPr>
            <p:nvPr/>
          </p:nvSpPr>
          <p:spPr bwMode="auto">
            <a:xfrm flipV="1">
              <a:off x="3600" y="1968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60" name="Line 32"/>
            <p:cNvSpPr>
              <a:spLocks noChangeShapeType="1"/>
            </p:cNvSpPr>
            <p:nvPr/>
          </p:nvSpPr>
          <p:spPr bwMode="auto">
            <a:xfrm flipV="1">
              <a:off x="3648" y="2016"/>
              <a:ext cx="52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61" name="Line 33"/>
            <p:cNvSpPr>
              <a:spLocks noChangeShapeType="1"/>
            </p:cNvSpPr>
            <p:nvPr/>
          </p:nvSpPr>
          <p:spPr bwMode="auto">
            <a:xfrm>
              <a:off x="4416" y="182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39" name="Oval 11"/>
            <p:cNvSpPr>
              <a:spLocks noChangeArrowheads="1"/>
            </p:cNvSpPr>
            <p:nvPr/>
          </p:nvSpPr>
          <p:spPr bwMode="auto">
            <a:xfrm>
              <a:off x="2880" y="177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6537" name="Oval 9"/>
            <p:cNvSpPr>
              <a:spLocks noChangeArrowheads="1"/>
            </p:cNvSpPr>
            <p:nvPr/>
          </p:nvSpPr>
          <p:spPr bwMode="auto">
            <a:xfrm>
              <a:off x="3264" y="2064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×k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E3B7B-69BC-7848-B38C-2C06C3CC6E10}" type="slidenum">
              <a:rPr lang="en-US"/>
              <a:pPr/>
              <a:t>31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SDF: Execution Semantics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while (true)</a:t>
            </a:r>
          </a:p>
          <a:p>
            <a:pPr lvl="1">
              <a:buFontTx/>
              <a:buNone/>
            </a:pPr>
            <a:r>
              <a:rPr lang="en-US" dirty="0"/>
              <a:t>Pick up any operator</a:t>
            </a:r>
          </a:p>
          <a:p>
            <a:pPr lvl="1">
              <a:buFontTx/>
              <a:buNone/>
            </a:pPr>
            <a:r>
              <a:rPr lang="en-US" dirty="0"/>
              <a:t>If </a:t>
            </a:r>
            <a:r>
              <a:rPr lang="en-US" dirty="0" smtClean="0"/>
              <a:t>operation </a:t>
            </a:r>
            <a:r>
              <a:rPr lang="en-US" dirty="0"/>
              <a:t>has full set of inputs</a:t>
            </a:r>
          </a:p>
          <a:p>
            <a:pPr lvl="2">
              <a:buFontTx/>
              <a:buNone/>
            </a:pPr>
            <a:r>
              <a:rPr lang="en-US" sz="2800" dirty="0"/>
              <a:t>Compute </a:t>
            </a:r>
            <a:r>
              <a:rPr lang="en-US" sz="2800" dirty="0" smtClean="0"/>
              <a:t>operation</a:t>
            </a:r>
          </a:p>
          <a:p>
            <a:pPr lvl="2">
              <a:buFontTx/>
              <a:buNone/>
            </a:pPr>
            <a:r>
              <a:rPr lang="en-US" sz="2800" dirty="0"/>
              <a:t>Produce outputs</a:t>
            </a:r>
          </a:p>
          <a:p>
            <a:pPr lvl="2">
              <a:buFontTx/>
              <a:buNone/>
            </a:pPr>
            <a:r>
              <a:rPr lang="en-US" sz="2800" dirty="0"/>
              <a:t>Send outputs to consumers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C0ED-1487-2D46-B1B3-D5EB413F25EA}" type="slidenum">
              <a:rPr lang="en-US"/>
              <a:pPr/>
              <a:t>32</a:t>
            </a:fld>
            <a:endParaRPr lang="en-US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4000" dirty="0" err="1"/>
              <a:t>Multirate</a:t>
            </a:r>
            <a:r>
              <a:rPr lang="en-US" sz="4000" dirty="0"/>
              <a:t> Synchronous Dataflow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343400"/>
          </a:xfrm>
        </p:spPr>
        <p:txBody>
          <a:bodyPr/>
          <a:lstStyle/>
          <a:p>
            <a:r>
              <a:rPr lang="en-US" dirty="0"/>
              <a:t>Rates can be different</a:t>
            </a:r>
          </a:p>
          <a:p>
            <a:pPr lvl="1"/>
            <a:r>
              <a:rPr lang="en-US" dirty="0"/>
              <a:t>Allow lower frequency operations</a:t>
            </a:r>
          </a:p>
          <a:p>
            <a:pPr lvl="1"/>
            <a:r>
              <a:rPr lang="en-US" dirty="0"/>
              <a:t>Communicates rates to CAD</a:t>
            </a:r>
          </a:p>
          <a:p>
            <a:pPr lvl="2"/>
            <a:r>
              <a:rPr lang="en-US" dirty="0"/>
              <a:t>Something not clear in RTL</a:t>
            </a:r>
          </a:p>
          <a:p>
            <a:pPr lvl="2"/>
            <a:r>
              <a:rPr lang="en-US" dirty="0"/>
              <a:t>Use in scheduling, provisioning</a:t>
            </a:r>
          </a:p>
          <a:p>
            <a:pPr lvl="1"/>
            <a:r>
              <a:rPr lang="en-US" dirty="0"/>
              <a:t>Rates must be </a:t>
            </a:r>
            <a:r>
              <a:rPr lang="en-US" dirty="0" smtClean="0"/>
              <a:t>constant</a:t>
            </a:r>
          </a:p>
          <a:p>
            <a:pPr lvl="2"/>
            <a:r>
              <a:rPr lang="en-US" dirty="0" smtClean="0"/>
              <a:t>Data independent</a:t>
            </a:r>
            <a:endParaRPr lang="en-US" dirty="0"/>
          </a:p>
        </p:txBody>
      </p:sp>
      <p:grpSp>
        <p:nvGrpSpPr>
          <p:cNvPr id="345099" name="Group 11"/>
          <p:cNvGrpSpPr>
            <a:grpSpLocks/>
          </p:cNvGrpSpPr>
          <p:nvPr/>
        </p:nvGrpSpPr>
        <p:grpSpPr bwMode="auto">
          <a:xfrm>
            <a:off x="457200" y="5257800"/>
            <a:ext cx="2667000" cy="1025525"/>
            <a:chOff x="288" y="2906"/>
            <a:chExt cx="1680" cy="646"/>
          </a:xfrm>
        </p:grpSpPr>
        <p:sp>
          <p:nvSpPr>
            <p:cNvPr id="345094" name="Oval 6"/>
            <p:cNvSpPr>
              <a:spLocks noChangeArrowheads="1"/>
            </p:cNvSpPr>
            <p:nvPr/>
          </p:nvSpPr>
          <p:spPr bwMode="auto">
            <a:xfrm>
              <a:off x="624" y="2976"/>
              <a:ext cx="1008" cy="57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decimate</a:t>
              </a:r>
            </a:p>
          </p:txBody>
        </p:sp>
        <p:sp>
          <p:nvSpPr>
            <p:cNvPr id="345095" name="Line 7"/>
            <p:cNvSpPr>
              <a:spLocks noChangeShapeType="1"/>
            </p:cNvSpPr>
            <p:nvPr/>
          </p:nvSpPr>
          <p:spPr bwMode="auto">
            <a:xfrm>
              <a:off x="288" y="32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096" name="Line 8"/>
            <p:cNvSpPr>
              <a:spLocks noChangeShapeType="1"/>
            </p:cNvSpPr>
            <p:nvPr/>
          </p:nvSpPr>
          <p:spPr bwMode="auto">
            <a:xfrm>
              <a:off x="1632" y="326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5097" name="Text Box 9"/>
            <p:cNvSpPr txBox="1">
              <a:spLocks noChangeArrowheads="1"/>
            </p:cNvSpPr>
            <p:nvPr/>
          </p:nvSpPr>
          <p:spPr bwMode="auto">
            <a:xfrm>
              <a:off x="374" y="290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345098" name="Text Box 10"/>
            <p:cNvSpPr txBox="1">
              <a:spLocks noChangeArrowheads="1"/>
            </p:cNvSpPr>
            <p:nvPr/>
          </p:nvSpPr>
          <p:spPr bwMode="auto">
            <a:xfrm>
              <a:off x="1670" y="295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4572000"/>
            <a:ext cx="4267200" cy="1893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F4B79-094B-1B44-B08F-75D3D900A791}" type="slidenum">
              <a:rPr lang="en-US"/>
              <a:pPr/>
              <a:t>33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SDF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Can validate flows to check legal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Like KCL </a:t>
            </a:r>
            <a:r>
              <a:rPr lang="en-US" sz="2400" dirty="0" err="1">
                <a:sym typeface="Wingdings" charset="2"/>
              </a:rPr>
              <a:t></a:t>
            </a:r>
            <a:r>
              <a:rPr lang="en-US" sz="2400" dirty="0">
                <a:sym typeface="Wingdings" charset="2"/>
              </a:rPr>
              <a:t> token flow must be conserved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No node should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be starved of tokens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Collect tokens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Schedule</a:t>
            </a:r>
            <a:r>
              <a:rPr lang="en-US" sz="2800" dirty="0" smtClean="0"/>
              <a:t> operations onto </a:t>
            </a:r>
            <a:r>
              <a:rPr lang="en-US" sz="2800" dirty="0"/>
              <a:t>processing elements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Provisioning of operators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Provide real-time guarantees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Simulink</a:t>
            </a:r>
            <a:r>
              <a:rPr lang="en-US" sz="2800" dirty="0"/>
              <a:t> is SDF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8FCD2-4292-094A-9B11-50A4C4FEE6CD}" type="slidenum">
              <a:rPr lang="en-US"/>
              <a:pPr/>
              <a:t>34</a:t>
            </a:fld>
            <a:endParaRPr 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SDF: good/bad graphs</a:t>
            </a:r>
          </a:p>
        </p:txBody>
      </p:sp>
      <p:grpSp>
        <p:nvGrpSpPr>
          <p:cNvPr id="408610" name="Group 34"/>
          <p:cNvGrpSpPr>
            <a:grpSpLocks/>
          </p:cNvGrpSpPr>
          <p:nvPr/>
        </p:nvGrpSpPr>
        <p:grpSpPr bwMode="auto">
          <a:xfrm>
            <a:off x="1219200" y="2667000"/>
            <a:ext cx="2590800" cy="3429000"/>
            <a:chOff x="3552" y="1680"/>
            <a:chExt cx="1632" cy="2160"/>
          </a:xfrm>
        </p:grpSpPr>
        <p:grpSp>
          <p:nvGrpSpPr>
            <p:cNvPr id="408611" name="Group 35"/>
            <p:cNvGrpSpPr>
              <a:grpSpLocks/>
            </p:cNvGrpSpPr>
            <p:nvPr/>
          </p:nvGrpSpPr>
          <p:grpSpPr bwMode="auto">
            <a:xfrm>
              <a:off x="3552" y="1824"/>
              <a:ext cx="1009" cy="1776"/>
              <a:chOff x="1104" y="1728"/>
              <a:chExt cx="1009" cy="1776"/>
            </a:xfrm>
          </p:grpSpPr>
          <p:sp>
            <p:nvSpPr>
              <p:cNvPr id="408612" name="Oval 36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576" cy="57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8613" name="Oval 37"/>
              <p:cNvSpPr>
                <a:spLocks noChangeArrowheads="1"/>
              </p:cNvSpPr>
              <p:nvPr/>
            </p:nvSpPr>
            <p:spPr bwMode="auto">
              <a:xfrm>
                <a:off x="1536" y="2928"/>
                <a:ext cx="576" cy="576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408614" name="AutoShape 38"/>
              <p:cNvCxnSpPr>
                <a:cxnSpLocks noChangeShapeType="1"/>
                <a:stCxn id="408612" idx="6"/>
                <a:endCxn id="408613" idx="6"/>
              </p:cNvCxnSpPr>
              <p:nvPr/>
            </p:nvCxnSpPr>
            <p:spPr bwMode="auto">
              <a:xfrm>
                <a:off x="2112" y="2256"/>
                <a:ext cx="1" cy="960"/>
              </a:xfrm>
              <a:prstGeom prst="curvedConnector3">
                <a:avLst>
                  <a:gd name="adj1" fmla="val 144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8615" name="AutoShape 39"/>
              <p:cNvCxnSpPr>
                <a:cxnSpLocks noChangeShapeType="1"/>
                <a:stCxn id="408613" idx="2"/>
                <a:endCxn id="408612" idx="2"/>
              </p:cNvCxnSpPr>
              <p:nvPr/>
            </p:nvCxnSpPr>
            <p:spPr bwMode="auto">
              <a:xfrm rot="10800000" flipH="1">
                <a:off x="1536" y="2256"/>
                <a:ext cx="1" cy="960"/>
              </a:xfrm>
              <a:prstGeom prst="curvedConnector3">
                <a:avLst>
                  <a:gd name="adj1" fmla="val -1440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408616" name="AutoShape 40"/>
              <p:cNvCxnSpPr>
                <a:cxnSpLocks noChangeShapeType="1"/>
                <a:endCxn id="408612" idx="1"/>
              </p:cNvCxnSpPr>
              <p:nvPr/>
            </p:nvCxnSpPr>
            <p:spPr bwMode="auto">
              <a:xfrm>
                <a:off x="1104" y="1728"/>
                <a:ext cx="516" cy="324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</p:grpSp>
        <p:sp>
          <p:nvSpPr>
            <p:cNvPr id="408617" name="Text Box 41"/>
            <p:cNvSpPr txBox="1">
              <a:spLocks noChangeArrowheads="1"/>
            </p:cNvSpPr>
            <p:nvPr/>
          </p:nvSpPr>
          <p:spPr bwMode="auto">
            <a:xfrm>
              <a:off x="3888" y="168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08618" name="Text Box 42"/>
            <p:cNvSpPr txBox="1">
              <a:spLocks noChangeArrowheads="1"/>
            </p:cNvSpPr>
            <p:nvPr/>
          </p:nvSpPr>
          <p:spPr bwMode="auto">
            <a:xfrm>
              <a:off x="4560" y="211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408619" name="Text Box 43"/>
            <p:cNvSpPr txBox="1">
              <a:spLocks noChangeArrowheads="1"/>
            </p:cNvSpPr>
            <p:nvPr/>
          </p:nvSpPr>
          <p:spPr bwMode="auto">
            <a:xfrm>
              <a:off x="4704" y="302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08620" name="Text Box 44"/>
            <p:cNvSpPr txBox="1">
              <a:spLocks noChangeArrowheads="1"/>
            </p:cNvSpPr>
            <p:nvPr/>
          </p:nvSpPr>
          <p:spPr bwMode="auto">
            <a:xfrm>
              <a:off x="3648" y="220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08621" name="Text Box 45"/>
            <p:cNvSpPr txBox="1">
              <a:spLocks noChangeArrowheads="1"/>
            </p:cNvSpPr>
            <p:nvPr/>
          </p:nvSpPr>
          <p:spPr bwMode="auto">
            <a:xfrm>
              <a:off x="3696" y="316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cxnSp>
          <p:nvCxnSpPr>
            <p:cNvPr id="408622" name="AutoShape 46"/>
            <p:cNvCxnSpPr>
              <a:cxnSpLocks noChangeShapeType="1"/>
              <a:stCxn id="408613" idx="4"/>
            </p:cNvCxnSpPr>
            <p:nvPr/>
          </p:nvCxnSpPr>
          <p:spPr bwMode="auto">
            <a:xfrm rot="16200000" flipH="1">
              <a:off x="4608" y="3264"/>
              <a:ext cx="240" cy="9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08623" name="Text Box 47"/>
            <p:cNvSpPr txBox="1">
              <a:spLocks noChangeArrowheads="1"/>
            </p:cNvSpPr>
            <p:nvPr/>
          </p:nvSpPr>
          <p:spPr bwMode="auto">
            <a:xfrm>
              <a:off x="4454" y="353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096000" y="2667000"/>
            <a:ext cx="2590800" cy="3429000"/>
            <a:chOff x="6096000" y="2667000"/>
            <a:chExt cx="2590800" cy="3429000"/>
          </a:xfrm>
        </p:grpSpPr>
        <p:grpSp>
          <p:nvGrpSpPr>
            <p:cNvPr id="408609" name="Group 33"/>
            <p:cNvGrpSpPr>
              <a:grpSpLocks/>
            </p:cNvGrpSpPr>
            <p:nvPr/>
          </p:nvGrpSpPr>
          <p:grpSpPr bwMode="auto">
            <a:xfrm>
              <a:off x="6096000" y="2667000"/>
              <a:ext cx="2590800" cy="3429000"/>
              <a:chOff x="3552" y="1680"/>
              <a:chExt cx="1632" cy="2160"/>
            </a:xfrm>
          </p:grpSpPr>
          <p:grpSp>
            <p:nvGrpSpPr>
              <p:cNvPr id="408594" name="Group 18"/>
              <p:cNvGrpSpPr>
                <a:grpSpLocks/>
              </p:cNvGrpSpPr>
              <p:nvPr/>
            </p:nvGrpSpPr>
            <p:grpSpPr bwMode="auto">
              <a:xfrm>
                <a:off x="3552" y="1824"/>
                <a:ext cx="1009" cy="1776"/>
                <a:chOff x="1104" y="1728"/>
                <a:chExt cx="1009" cy="1776"/>
              </a:xfrm>
            </p:grpSpPr>
            <p:sp>
              <p:nvSpPr>
                <p:cNvPr id="408595" name="Oval 19"/>
                <p:cNvSpPr>
                  <a:spLocks noChangeArrowheads="1"/>
                </p:cNvSpPr>
                <p:nvPr/>
              </p:nvSpPr>
              <p:spPr bwMode="auto">
                <a:xfrm>
                  <a:off x="1536" y="196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08596" name="Oval 20"/>
                <p:cNvSpPr>
                  <a:spLocks noChangeArrowheads="1"/>
                </p:cNvSpPr>
                <p:nvPr/>
              </p:nvSpPr>
              <p:spPr bwMode="auto">
                <a:xfrm>
                  <a:off x="1536" y="292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408597" name="AutoShape 21"/>
                <p:cNvCxnSpPr>
                  <a:cxnSpLocks noChangeShapeType="1"/>
                  <a:stCxn id="408595" idx="6"/>
                  <a:endCxn id="408596" idx="6"/>
                </p:cNvCxnSpPr>
                <p:nvPr/>
              </p:nvCxnSpPr>
              <p:spPr bwMode="auto">
                <a:xfrm>
                  <a:off x="2112" y="2256"/>
                  <a:ext cx="1" cy="960"/>
                </a:xfrm>
                <a:prstGeom prst="curvedConnector3">
                  <a:avLst>
                    <a:gd name="adj1" fmla="val 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08598" name="AutoShape 22"/>
                <p:cNvCxnSpPr>
                  <a:cxnSpLocks noChangeShapeType="1"/>
                  <a:stCxn id="408596" idx="2"/>
                  <a:endCxn id="408595" idx="2"/>
                </p:cNvCxnSpPr>
                <p:nvPr/>
              </p:nvCxnSpPr>
              <p:spPr bwMode="auto">
                <a:xfrm rot="10800000" flipH="1">
                  <a:off x="1536" y="2256"/>
                  <a:ext cx="1" cy="960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08599" name="AutoShape 23"/>
                <p:cNvCxnSpPr>
                  <a:cxnSpLocks noChangeShapeType="1"/>
                  <a:endCxn id="408595" idx="1"/>
                </p:cNvCxnSpPr>
                <p:nvPr/>
              </p:nvCxnSpPr>
              <p:spPr bwMode="auto">
                <a:xfrm>
                  <a:off x="1104" y="1728"/>
                  <a:ext cx="516" cy="324"/>
                </a:xfrm>
                <a:prstGeom prst="curvedConnector2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408602" name="Text Box 26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08603" name="Text Box 27"/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08604" name="Text Box 28"/>
              <p:cNvSpPr txBox="1">
                <a:spLocks noChangeArrowheads="1"/>
              </p:cNvSpPr>
              <p:nvPr/>
            </p:nvSpPr>
            <p:spPr bwMode="auto">
              <a:xfrm>
                <a:off x="4704" y="302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08605" name="Text Box 29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08606" name="Text Box 30"/>
              <p:cNvSpPr txBox="1">
                <a:spLocks noChangeArrowheads="1"/>
              </p:cNvSpPr>
              <p:nvPr/>
            </p:nvSpPr>
            <p:spPr bwMode="auto">
              <a:xfrm>
                <a:off x="3696" y="316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408607" name="AutoShape 31"/>
              <p:cNvCxnSpPr>
                <a:cxnSpLocks noChangeShapeType="1"/>
                <a:stCxn id="408596" idx="4"/>
              </p:cNvCxnSpPr>
              <p:nvPr/>
            </p:nvCxnSpPr>
            <p:spPr bwMode="auto">
              <a:xfrm rot="16200000" flipH="1">
                <a:off x="4608" y="3264"/>
                <a:ext cx="240" cy="91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408608" name="Text Box 32"/>
              <p:cNvSpPr txBox="1">
                <a:spLocks noChangeArrowheads="1"/>
              </p:cNvSpPr>
              <p:nvPr/>
            </p:nvSpPr>
            <p:spPr bwMode="auto">
              <a:xfrm>
                <a:off x="4454" y="353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408639" name="Oval 63"/>
            <p:cNvSpPr>
              <a:spLocks noChangeArrowheads="1"/>
            </p:cNvSpPr>
            <p:nvPr/>
          </p:nvSpPr>
          <p:spPr bwMode="auto">
            <a:xfrm>
              <a:off x="7848600" y="4343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8640" name="Oval 64"/>
          <p:cNvSpPr>
            <a:spLocks noChangeArrowheads="1"/>
          </p:cNvSpPr>
          <p:nvPr/>
        </p:nvSpPr>
        <p:spPr bwMode="auto">
          <a:xfrm>
            <a:off x="2895600" y="4343400"/>
            <a:ext cx="228600" cy="2286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866EA-5C2C-A746-86EF-37FF566E5A54}" type="slidenum">
              <a:rPr lang="en-US"/>
              <a:pPr/>
              <a:t>35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SDF: good/bad graphs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609600" y="2743200"/>
            <a:ext cx="2590800" cy="3429000"/>
            <a:chOff x="609600" y="2743200"/>
            <a:chExt cx="2590800" cy="3429000"/>
          </a:xfrm>
        </p:grpSpPr>
        <p:grpSp>
          <p:nvGrpSpPr>
            <p:cNvPr id="415775" name="Group 31"/>
            <p:cNvGrpSpPr>
              <a:grpSpLocks/>
            </p:cNvGrpSpPr>
            <p:nvPr/>
          </p:nvGrpSpPr>
          <p:grpSpPr bwMode="auto">
            <a:xfrm>
              <a:off x="609600" y="2743200"/>
              <a:ext cx="2590800" cy="3429000"/>
              <a:chOff x="3552" y="1680"/>
              <a:chExt cx="1632" cy="2160"/>
            </a:xfrm>
          </p:grpSpPr>
          <p:grpSp>
            <p:nvGrpSpPr>
              <p:cNvPr id="415776" name="Group 32"/>
              <p:cNvGrpSpPr>
                <a:grpSpLocks/>
              </p:cNvGrpSpPr>
              <p:nvPr/>
            </p:nvGrpSpPr>
            <p:grpSpPr bwMode="auto">
              <a:xfrm>
                <a:off x="3552" y="1824"/>
                <a:ext cx="1009" cy="1776"/>
                <a:chOff x="1104" y="1728"/>
                <a:chExt cx="1009" cy="1776"/>
              </a:xfrm>
            </p:grpSpPr>
            <p:sp>
              <p:nvSpPr>
                <p:cNvPr id="415777" name="Oval 33"/>
                <p:cNvSpPr>
                  <a:spLocks noChangeArrowheads="1"/>
                </p:cNvSpPr>
                <p:nvPr/>
              </p:nvSpPr>
              <p:spPr bwMode="auto">
                <a:xfrm>
                  <a:off x="1536" y="196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5778" name="Oval 34"/>
                <p:cNvSpPr>
                  <a:spLocks noChangeArrowheads="1"/>
                </p:cNvSpPr>
                <p:nvPr/>
              </p:nvSpPr>
              <p:spPr bwMode="auto">
                <a:xfrm>
                  <a:off x="1536" y="292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415779" name="AutoShape 35"/>
                <p:cNvCxnSpPr>
                  <a:cxnSpLocks noChangeShapeType="1"/>
                  <a:stCxn id="415777" idx="6"/>
                  <a:endCxn id="415778" idx="6"/>
                </p:cNvCxnSpPr>
                <p:nvPr/>
              </p:nvCxnSpPr>
              <p:spPr bwMode="auto">
                <a:xfrm>
                  <a:off x="2112" y="2256"/>
                  <a:ext cx="1" cy="960"/>
                </a:xfrm>
                <a:prstGeom prst="curvedConnector3">
                  <a:avLst>
                    <a:gd name="adj1" fmla="val 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15780" name="AutoShape 36"/>
                <p:cNvCxnSpPr>
                  <a:cxnSpLocks noChangeShapeType="1"/>
                  <a:stCxn id="415778" idx="2"/>
                  <a:endCxn id="415777" idx="2"/>
                </p:cNvCxnSpPr>
                <p:nvPr/>
              </p:nvCxnSpPr>
              <p:spPr bwMode="auto">
                <a:xfrm rot="10800000" flipH="1">
                  <a:off x="1536" y="2256"/>
                  <a:ext cx="1" cy="960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15781" name="AutoShape 37"/>
                <p:cNvCxnSpPr>
                  <a:cxnSpLocks noChangeShapeType="1"/>
                  <a:endCxn id="415777" idx="1"/>
                </p:cNvCxnSpPr>
                <p:nvPr/>
              </p:nvCxnSpPr>
              <p:spPr bwMode="auto">
                <a:xfrm>
                  <a:off x="1104" y="1728"/>
                  <a:ext cx="516" cy="324"/>
                </a:xfrm>
                <a:prstGeom prst="curvedConnector2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415782" name="Text Box 38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783" name="Text Box 39"/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784" name="Text Box 40"/>
              <p:cNvSpPr txBox="1">
                <a:spLocks noChangeArrowheads="1"/>
              </p:cNvSpPr>
              <p:nvPr/>
            </p:nvSpPr>
            <p:spPr bwMode="auto">
              <a:xfrm>
                <a:off x="4704" y="302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785" name="Text Box 41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415786" name="Text Box 42"/>
              <p:cNvSpPr txBox="1">
                <a:spLocks noChangeArrowheads="1"/>
              </p:cNvSpPr>
              <p:nvPr/>
            </p:nvSpPr>
            <p:spPr bwMode="auto">
              <a:xfrm>
                <a:off x="3696" y="316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415787" name="AutoShape 43"/>
              <p:cNvCxnSpPr>
                <a:cxnSpLocks noChangeShapeType="1"/>
                <a:stCxn id="415778" idx="4"/>
              </p:cNvCxnSpPr>
              <p:nvPr/>
            </p:nvCxnSpPr>
            <p:spPr bwMode="auto">
              <a:xfrm rot="16200000" flipH="1">
                <a:off x="4608" y="3264"/>
                <a:ext cx="240" cy="91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415788" name="Text Box 44"/>
              <p:cNvSpPr txBox="1">
                <a:spLocks noChangeArrowheads="1"/>
              </p:cNvSpPr>
              <p:nvPr/>
            </p:nvSpPr>
            <p:spPr bwMode="auto">
              <a:xfrm>
                <a:off x="4454" y="353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415789" name="Oval 45"/>
            <p:cNvSpPr>
              <a:spLocks noChangeArrowheads="1"/>
            </p:cNvSpPr>
            <p:nvPr/>
          </p:nvSpPr>
          <p:spPr bwMode="auto">
            <a:xfrm>
              <a:off x="2286000" y="44196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276600" y="2667000"/>
            <a:ext cx="2590800" cy="3429000"/>
            <a:chOff x="3733800" y="2819400"/>
            <a:chExt cx="2590800" cy="3429000"/>
          </a:xfrm>
        </p:grpSpPr>
        <p:grpSp>
          <p:nvGrpSpPr>
            <p:cNvPr id="415792" name="Group 48"/>
            <p:cNvGrpSpPr>
              <a:grpSpLocks/>
            </p:cNvGrpSpPr>
            <p:nvPr/>
          </p:nvGrpSpPr>
          <p:grpSpPr bwMode="auto">
            <a:xfrm>
              <a:off x="3733800" y="2819400"/>
              <a:ext cx="2590800" cy="3429000"/>
              <a:chOff x="3552" y="1680"/>
              <a:chExt cx="1632" cy="2160"/>
            </a:xfrm>
          </p:grpSpPr>
          <p:grpSp>
            <p:nvGrpSpPr>
              <p:cNvPr id="415793" name="Group 49"/>
              <p:cNvGrpSpPr>
                <a:grpSpLocks/>
              </p:cNvGrpSpPr>
              <p:nvPr/>
            </p:nvGrpSpPr>
            <p:grpSpPr bwMode="auto">
              <a:xfrm>
                <a:off x="3552" y="1824"/>
                <a:ext cx="1009" cy="1776"/>
                <a:chOff x="1104" y="1728"/>
                <a:chExt cx="1009" cy="1776"/>
              </a:xfrm>
            </p:grpSpPr>
            <p:sp>
              <p:nvSpPr>
                <p:cNvPr id="415794" name="Oval 50"/>
                <p:cNvSpPr>
                  <a:spLocks noChangeArrowheads="1"/>
                </p:cNvSpPr>
                <p:nvPr/>
              </p:nvSpPr>
              <p:spPr bwMode="auto">
                <a:xfrm>
                  <a:off x="1536" y="196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15795" name="Oval 51"/>
                <p:cNvSpPr>
                  <a:spLocks noChangeArrowheads="1"/>
                </p:cNvSpPr>
                <p:nvPr/>
              </p:nvSpPr>
              <p:spPr bwMode="auto">
                <a:xfrm>
                  <a:off x="1536" y="292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415796" name="AutoShape 52"/>
                <p:cNvCxnSpPr>
                  <a:cxnSpLocks noChangeShapeType="1"/>
                  <a:stCxn id="415794" idx="6"/>
                  <a:endCxn id="415795" idx="6"/>
                </p:cNvCxnSpPr>
                <p:nvPr/>
              </p:nvCxnSpPr>
              <p:spPr bwMode="auto">
                <a:xfrm>
                  <a:off x="2112" y="2256"/>
                  <a:ext cx="1" cy="960"/>
                </a:xfrm>
                <a:prstGeom prst="curvedConnector3">
                  <a:avLst>
                    <a:gd name="adj1" fmla="val 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15797" name="AutoShape 53"/>
                <p:cNvCxnSpPr>
                  <a:cxnSpLocks noChangeShapeType="1"/>
                  <a:stCxn id="415795" idx="2"/>
                  <a:endCxn id="415794" idx="2"/>
                </p:cNvCxnSpPr>
                <p:nvPr/>
              </p:nvCxnSpPr>
              <p:spPr bwMode="auto">
                <a:xfrm rot="10800000" flipH="1">
                  <a:off x="1536" y="2256"/>
                  <a:ext cx="1" cy="960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415798" name="AutoShape 54"/>
                <p:cNvCxnSpPr>
                  <a:cxnSpLocks noChangeShapeType="1"/>
                  <a:endCxn id="415794" idx="1"/>
                </p:cNvCxnSpPr>
                <p:nvPr/>
              </p:nvCxnSpPr>
              <p:spPr bwMode="auto">
                <a:xfrm>
                  <a:off x="1104" y="1728"/>
                  <a:ext cx="516" cy="324"/>
                </a:xfrm>
                <a:prstGeom prst="curvedConnector2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415799" name="Text Box 55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800" name="Text Box 56"/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801" name="Text Box 57"/>
              <p:cNvSpPr txBox="1">
                <a:spLocks noChangeArrowheads="1"/>
              </p:cNvSpPr>
              <p:nvPr/>
            </p:nvSpPr>
            <p:spPr bwMode="auto">
              <a:xfrm>
                <a:off x="4704" y="302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15802" name="Text Box 58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415803" name="Text Box 59"/>
              <p:cNvSpPr txBox="1">
                <a:spLocks noChangeArrowheads="1"/>
              </p:cNvSpPr>
              <p:nvPr/>
            </p:nvSpPr>
            <p:spPr bwMode="auto">
              <a:xfrm>
                <a:off x="3696" y="316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415804" name="AutoShape 60"/>
              <p:cNvCxnSpPr>
                <a:cxnSpLocks noChangeShapeType="1"/>
                <a:stCxn id="415795" idx="4"/>
              </p:cNvCxnSpPr>
              <p:nvPr/>
            </p:nvCxnSpPr>
            <p:spPr bwMode="auto">
              <a:xfrm rot="16200000" flipH="1">
                <a:off x="4608" y="3264"/>
                <a:ext cx="240" cy="91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415805" name="Text Box 61"/>
              <p:cNvSpPr txBox="1">
                <a:spLocks noChangeArrowheads="1"/>
              </p:cNvSpPr>
              <p:nvPr/>
            </p:nvSpPr>
            <p:spPr bwMode="auto">
              <a:xfrm>
                <a:off x="4454" y="353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415806" name="Oval 62"/>
            <p:cNvSpPr>
              <a:spLocks noChangeArrowheads="1"/>
            </p:cNvSpPr>
            <p:nvPr/>
          </p:nvSpPr>
          <p:spPr bwMode="auto">
            <a:xfrm>
              <a:off x="5410200" y="4343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5807" name="Oval 63"/>
            <p:cNvSpPr>
              <a:spLocks noChangeArrowheads="1"/>
            </p:cNvSpPr>
            <p:nvPr/>
          </p:nvSpPr>
          <p:spPr bwMode="auto">
            <a:xfrm>
              <a:off x="5410200" y="4800600"/>
              <a:ext cx="228600" cy="22860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43600" y="2743200"/>
            <a:ext cx="2590800" cy="3429000"/>
            <a:chOff x="3733800" y="2819400"/>
            <a:chExt cx="2590800" cy="3429000"/>
          </a:xfrm>
        </p:grpSpPr>
        <p:grpSp>
          <p:nvGrpSpPr>
            <p:cNvPr id="42" name="Group 48"/>
            <p:cNvGrpSpPr>
              <a:grpSpLocks/>
            </p:cNvGrpSpPr>
            <p:nvPr/>
          </p:nvGrpSpPr>
          <p:grpSpPr bwMode="auto">
            <a:xfrm>
              <a:off x="3733803" y="2819400"/>
              <a:ext cx="2590801" cy="3429000"/>
              <a:chOff x="3552" y="1680"/>
              <a:chExt cx="1632" cy="2160"/>
            </a:xfrm>
          </p:grpSpPr>
          <p:grpSp>
            <p:nvGrpSpPr>
              <p:cNvPr id="45" name="Group 49"/>
              <p:cNvGrpSpPr>
                <a:grpSpLocks/>
              </p:cNvGrpSpPr>
              <p:nvPr/>
            </p:nvGrpSpPr>
            <p:grpSpPr bwMode="auto">
              <a:xfrm>
                <a:off x="3552" y="1824"/>
                <a:ext cx="1009" cy="1776"/>
                <a:chOff x="1104" y="1728"/>
                <a:chExt cx="1009" cy="1776"/>
              </a:xfrm>
            </p:grpSpPr>
            <p:sp>
              <p:nvSpPr>
                <p:cNvPr id="53" name="Oval 50"/>
                <p:cNvSpPr>
                  <a:spLocks noChangeArrowheads="1"/>
                </p:cNvSpPr>
                <p:nvPr/>
              </p:nvSpPr>
              <p:spPr bwMode="auto">
                <a:xfrm>
                  <a:off x="1536" y="196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4" name="Oval 51"/>
                <p:cNvSpPr>
                  <a:spLocks noChangeArrowheads="1"/>
                </p:cNvSpPr>
                <p:nvPr/>
              </p:nvSpPr>
              <p:spPr bwMode="auto">
                <a:xfrm>
                  <a:off x="1536" y="2928"/>
                  <a:ext cx="576" cy="576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55" name="AutoShape 52"/>
                <p:cNvCxnSpPr>
                  <a:cxnSpLocks noChangeShapeType="1"/>
                  <a:stCxn id="53" idx="6"/>
                  <a:endCxn id="54" idx="6"/>
                </p:cNvCxnSpPr>
                <p:nvPr/>
              </p:nvCxnSpPr>
              <p:spPr bwMode="auto">
                <a:xfrm>
                  <a:off x="2112" y="2256"/>
                  <a:ext cx="1" cy="960"/>
                </a:xfrm>
                <a:prstGeom prst="curvedConnector3">
                  <a:avLst>
                    <a:gd name="adj1" fmla="val 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56" name="AutoShape 53"/>
                <p:cNvCxnSpPr>
                  <a:cxnSpLocks noChangeShapeType="1"/>
                  <a:stCxn id="54" idx="2"/>
                  <a:endCxn id="53" idx="2"/>
                </p:cNvCxnSpPr>
                <p:nvPr/>
              </p:nvCxnSpPr>
              <p:spPr bwMode="auto">
                <a:xfrm rot="10800000" flipH="1">
                  <a:off x="1536" y="2256"/>
                  <a:ext cx="1" cy="960"/>
                </a:xfrm>
                <a:prstGeom prst="curvedConnector3">
                  <a:avLst>
                    <a:gd name="adj1" fmla="val -14400000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  <p:cxnSp>
              <p:nvCxnSpPr>
                <p:cNvPr id="57" name="AutoShape 54"/>
                <p:cNvCxnSpPr>
                  <a:cxnSpLocks noChangeShapeType="1"/>
                  <a:endCxn id="53" idx="1"/>
                </p:cNvCxnSpPr>
                <p:nvPr/>
              </p:nvCxnSpPr>
              <p:spPr bwMode="auto">
                <a:xfrm>
                  <a:off x="1104" y="1728"/>
                  <a:ext cx="516" cy="324"/>
                </a:xfrm>
                <a:prstGeom prst="curvedConnector2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</p:cxnSp>
          </p:grpSp>
          <p:sp>
            <p:nvSpPr>
              <p:cNvPr id="46" name="Text Box 55"/>
              <p:cNvSpPr txBox="1">
                <a:spLocks noChangeArrowheads="1"/>
              </p:cNvSpPr>
              <p:nvPr/>
            </p:nvSpPr>
            <p:spPr bwMode="auto">
              <a:xfrm>
                <a:off x="3888" y="168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7" name="Text Box 56"/>
              <p:cNvSpPr txBox="1">
                <a:spLocks noChangeArrowheads="1"/>
              </p:cNvSpPr>
              <p:nvPr/>
            </p:nvSpPr>
            <p:spPr bwMode="auto">
              <a:xfrm>
                <a:off x="4560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8" name="Text Box 57"/>
              <p:cNvSpPr txBox="1">
                <a:spLocks noChangeArrowheads="1"/>
              </p:cNvSpPr>
              <p:nvPr/>
            </p:nvSpPr>
            <p:spPr bwMode="auto">
              <a:xfrm>
                <a:off x="4704" y="302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49" name="Text Box 58"/>
              <p:cNvSpPr txBox="1">
                <a:spLocks noChangeArrowheads="1"/>
              </p:cNvSpPr>
              <p:nvPr/>
            </p:nvSpPr>
            <p:spPr bwMode="auto">
              <a:xfrm>
                <a:off x="3648" y="220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50" name="Text Box 59"/>
              <p:cNvSpPr txBox="1">
                <a:spLocks noChangeArrowheads="1"/>
              </p:cNvSpPr>
              <p:nvPr/>
            </p:nvSpPr>
            <p:spPr bwMode="auto">
              <a:xfrm>
                <a:off x="3696" y="3168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cxnSp>
            <p:nvCxnSpPr>
              <p:cNvPr id="51" name="AutoShape 60"/>
              <p:cNvCxnSpPr>
                <a:cxnSpLocks noChangeShapeType="1"/>
                <a:stCxn id="54" idx="4"/>
              </p:cNvCxnSpPr>
              <p:nvPr/>
            </p:nvCxnSpPr>
            <p:spPr bwMode="auto">
              <a:xfrm rot="16200000" flipH="1">
                <a:off x="4608" y="3264"/>
                <a:ext cx="240" cy="912"/>
              </a:xfrm>
              <a:prstGeom prst="curved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52" name="Text Box 61"/>
              <p:cNvSpPr txBox="1">
                <a:spLocks noChangeArrowheads="1"/>
              </p:cNvSpPr>
              <p:nvPr/>
            </p:nvSpPr>
            <p:spPr bwMode="auto">
              <a:xfrm>
                <a:off x="4454" y="3530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</p:grpSp>
        <p:sp>
          <p:nvSpPr>
            <p:cNvPr id="43" name="Oval 62"/>
            <p:cNvSpPr>
              <a:spLocks noChangeArrowheads="1"/>
            </p:cNvSpPr>
            <p:nvPr/>
          </p:nvSpPr>
          <p:spPr bwMode="auto">
            <a:xfrm>
              <a:off x="5410200" y="43434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63"/>
            <p:cNvSpPr>
              <a:spLocks noChangeArrowheads="1"/>
            </p:cNvSpPr>
            <p:nvPr/>
          </p:nvSpPr>
          <p:spPr bwMode="auto">
            <a:xfrm>
              <a:off x="5410200" y="4800600"/>
              <a:ext cx="228600" cy="22860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EB9A6-F3ED-734E-AC65-9200CDFDE12F}" type="slidenum">
              <a:rPr lang="en-US"/>
              <a:pPr/>
              <a:t>36</a:t>
            </a:fld>
            <a:endParaRPr lang="en-US"/>
          </a:p>
        </p:txBody>
      </p:sp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Rates?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When might static rates be limiting</a:t>
            </a:r>
            <a:r>
              <a:rPr lang="en-US" dirty="0" smtClean="0">
                <a:solidFill>
                  <a:srgbClr val="FF6600"/>
                </a:solidFill>
              </a:rPr>
              <a:t>? (prevent </a:t>
            </a:r>
            <a:r>
              <a:rPr lang="en-US" dirty="0" smtClean="0">
                <a:solidFill>
                  <a:srgbClr val="FF6600"/>
                </a:solidFill>
              </a:rPr>
              <a:t>useful optimizations?)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/>
              <a:t>Compress/decompress</a:t>
            </a:r>
          </a:p>
          <a:p>
            <a:pPr lvl="2"/>
            <a:r>
              <a:rPr lang="en-US" dirty="0"/>
              <a:t>Lossless</a:t>
            </a:r>
          </a:p>
          <a:p>
            <a:pPr lvl="2"/>
            <a:r>
              <a:rPr lang="en-US" dirty="0"/>
              <a:t>Even Run-Length-Encoding</a:t>
            </a:r>
          </a:p>
          <a:p>
            <a:pPr lvl="1"/>
            <a:r>
              <a:rPr lang="en-US" dirty="0"/>
              <a:t>Filtering</a:t>
            </a:r>
          </a:p>
          <a:p>
            <a:pPr lvl="2"/>
            <a:r>
              <a:rPr lang="en-US" dirty="0"/>
              <a:t>Discard all packets from</a:t>
            </a:r>
            <a:r>
              <a:rPr lang="en-US" dirty="0" smtClean="0"/>
              <a:t> </a:t>
            </a:r>
            <a:r>
              <a:rPr lang="en-US" dirty="0" err="1" smtClean="0"/>
              <a:t>spamRus</a:t>
            </a:r>
            <a:endParaRPr lang="en-US" dirty="0" smtClean="0"/>
          </a:p>
          <a:p>
            <a:pPr lvl="1"/>
            <a:r>
              <a:rPr lang="en-US" dirty="0"/>
              <a:t>Anything data 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57D1-46D2-2E4C-B804-A5B67BD10175}" type="slidenum">
              <a:rPr lang="en-US"/>
              <a:pPr/>
              <a:t>37</a:t>
            </a:fld>
            <a:endParaRPr lang="en-US"/>
          </a:p>
        </p:txBody>
      </p:sp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Dependence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Two Operators</a:t>
            </a:r>
          </a:p>
          <a:p>
            <a:pPr lvl="1"/>
            <a:r>
              <a:rPr lang="en-US"/>
              <a:t>Switch</a:t>
            </a:r>
          </a:p>
          <a:p>
            <a:pPr lvl="1"/>
            <a:r>
              <a:rPr lang="en-US"/>
              <a:t>Select</a:t>
            </a:r>
          </a:p>
          <a:p>
            <a:pPr lvl="1"/>
            <a:endParaRPr lang="en-US"/>
          </a:p>
        </p:txBody>
      </p:sp>
      <p:pic>
        <p:nvPicPr>
          <p:cNvPr id="373764" name="Picture 4" descr="select_operato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3886200"/>
            <a:ext cx="2843213" cy="2662238"/>
          </a:xfrm>
          <a:prstGeom prst="rect">
            <a:avLst/>
          </a:prstGeom>
          <a:noFill/>
        </p:spPr>
      </p:pic>
      <p:pic>
        <p:nvPicPr>
          <p:cNvPr id="373765" name="Picture 5" descr="switch_operat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657600"/>
            <a:ext cx="2762250" cy="2751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A3937-3C88-2946-BF66-D73C7A08873C}" type="slidenum">
              <a:rPr lang="en-US"/>
              <a:pPr/>
              <a:t>38</a:t>
            </a:fld>
            <a:endParaRPr 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Switch</a:t>
            </a:r>
          </a:p>
        </p:txBody>
      </p:sp>
      <p:pic>
        <p:nvPicPr>
          <p:cNvPr id="375811" name="Picture 3" descr="switch_oper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676400"/>
            <a:ext cx="7875588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EF5E-5793-074B-9E4B-81821FB9E57A}" type="slidenum">
              <a:rPr lang="en-US"/>
              <a:pPr/>
              <a:t>39</a:t>
            </a:fld>
            <a:endParaRPr 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Filtering Example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7796" name="Oval 4"/>
          <p:cNvSpPr>
            <a:spLocks noChangeArrowheads="1"/>
          </p:cNvSpPr>
          <p:nvPr/>
        </p:nvSpPr>
        <p:spPr bwMode="auto">
          <a:xfrm>
            <a:off x="3200400" y="3200400"/>
            <a:ext cx="15240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 smtClean="0"/>
              <a:t>spamRus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17797" name="Oval 5"/>
          <p:cNvSpPr>
            <a:spLocks noChangeArrowheads="1"/>
          </p:cNvSpPr>
          <p:nvPr/>
        </p:nvSpPr>
        <p:spPr bwMode="auto">
          <a:xfrm>
            <a:off x="4876800" y="4572000"/>
            <a:ext cx="1143000" cy="990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dirty="0" smtClean="0">
                <a:latin typeface="+mn-lt"/>
              </a:rPr>
              <a:t>switch</a:t>
            </a:r>
            <a:endParaRPr lang="en-US" dirty="0">
              <a:latin typeface="+mn-lt"/>
            </a:endParaRPr>
          </a:p>
        </p:txBody>
      </p:sp>
      <p:cxnSp>
        <p:nvCxnSpPr>
          <p:cNvPr id="417800" name="AutoShape 8"/>
          <p:cNvCxnSpPr>
            <a:cxnSpLocks noChangeShapeType="1"/>
            <a:stCxn id="417796" idx="6"/>
            <a:endCxn id="417797" idx="0"/>
          </p:cNvCxnSpPr>
          <p:nvPr/>
        </p:nvCxnSpPr>
        <p:spPr bwMode="auto">
          <a:xfrm>
            <a:off x="4724400" y="3657600"/>
            <a:ext cx="723900" cy="914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7801" name="Line 9"/>
          <p:cNvSpPr>
            <a:spLocks noChangeShapeType="1"/>
          </p:cNvSpPr>
          <p:nvPr/>
        </p:nvSpPr>
        <p:spPr bwMode="auto">
          <a:xfrm flipV="1">
            <a:off x="5943600" y="44958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802" name="Line 10"/>
          <p:cNvSpPr>
            <a:spLocks noChangeShapeType="1"/>
          </p:cNvSpPr>
          <p:nvPr/>
        </p:nvSpPr>
        <p:spPr bwMode="auto">
          <a:xfrm>
            <a:off x="5867400" y="5410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803" name="Line 11"/>
          <p:cNvSpPr>
            <a:spLocks noChangeShapeType="1"/>
          </p:cNvSpPr>
          <p:nvPr/>
        </p:nvSpPr>
        <p:spPr bwMode="auto">
          <a:xfrm>
            <a:off x="6553200" y="5638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7804" name="Text Box 12"/>
          <p:cNvSpPr txBox="1">
            <a:spLocks noChangeArrowheads="1"/>
          </p:cNvSpPr>
          <p:nvPr/>
        </p:nvSpPr>
        <p:spPr bwMode="auto">
          <a:xfrm>
            <a:off x="6172200" y="4038600"/>
            <a:ext cx="11768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+mn-lt"/>
              </a:rPr>
              <a:t>discard</a:t>
            </a:r>
          </a:p>
        </p:txBody>
      </p:sp>
      <p:sp>
        <p:nvSpPr>
          <p:cNvPr id="417805" name="Oval 13"/>
          <p:cNvSpPr>
            <a:spLocks noChangeArrowheads="1"/>
          </p:cNvSpPr>
          <p:nvPr/>
        </p:nvSpPr>
        <p:spPr bwMode="auto">
          <a:xfrm>
            <a:off x="1752600" y="4191000"/>
            <a:ext cx="914400" cy="914400"/>
          </a:xfrm>
          <a:prstGeom prst="ellipse">
            <a:avLst/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dup</a:t>
            </a:r>
          </a:p>
        </p:txBody>
      </p:sp>
      <p:cxnSp>
        <p:nvCxnSpPr>
          <p:cNvPr id="417806" name="AutoShape 14"/>
          <p:cNvCxnSpPr>
            <a:cxnSpLocks noChangeShapeType="1"/>
            <a:stCxn id="417805" idx="6"/>
            <a:endCxn id="417797" idx="2"/>
          </p:cNvCxnSpPr>
          <p:nvPr/>
        </p:nvCxnSpPr>
        <p:spPr bwMode="auto">
          <a:xfrm>
            <a:off x="2667000" y="4648200"/>
            <a:ext cx="2209800" cy="4191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17807" name="AutoShape 15"/>
          <p:cNvCxnSpPr>
            <a:cxnSpLocks noChangeShapeType="1"/>
            <a:stCxn id="417805" idx="7"/>
            <a:endCxn id="417796" idx="2"/>
          </p:cNvCxnSpPr>
          <p:nvPr/>
        </p:nvCxnSpPr>
        <p:spPr bwMode="auto">
          <a:xfrm rot="16200000">
            <a:off x="2533650" y="3657600"/>
            <a:ext cx="666750" cy="66675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7808" name="Line 16"/>
          <p:cNvSpPr>
            <a:spLocks noChangeShapeType="1"/>
          </p:cNvSpPr>
          <p:nvPr/>
        </p:nvSpPr>
        <p:spPr bwMode="auto">
          <a:xfrm>
            <a:off x="914400" y="4648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B95-8014-7E44-9772-46410EFB210A}" type="slidenum">
              <a:rPr lang="en-US"/>
              <a:pPr/>
              <a:t>4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Dataflow</a:t>
            </a:r>
          </a:p>
          <a:p>
            <a:r>
              <a:rPr lang="en-US"/>
              <a:t>SDF</a:t>
            </a:r>
          </a:p>
          <a:p>
            <a:pPr lvl="1"/>
            <a:r>
              <a:rPr lang="en-US"/>
              <a:t>Single rate</a:t>
            </a:r>
          </a:p>
          <a:p>
            <a:pPr lvl="1"/>
            <a:r>
              <a:rPr lang="en-US"/>
              <a:t>Multirate</a:t>
            </a:r>
          </a:p>
          <a:p>
            <a:r>
              <a:rPr lang="en-US"/>
              <a:t>Dynamic Dataflow</a:t>
            </a:r>
          </a:p>
          <a:p>
            <a:r>
              <a:rPr lang="en-US"/>
              <a:t>Expression</a:t>
            </a:r>
          </a:p>
          <a:p>
            <a:endParaRPr lang="en-US"/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6261100" y="0"/>
            <a:ext cx="2882900" cy="6248400"/>
            <a:chOff x="4078" y="96"/>
            <a:chExt cx="1816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78" y="96"/>
              <a:ext cx="156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 dirty="0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Gate Netlist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6EA53-1C42-A54F-9585-BB21DCEDB143}" type="slidenum">
              <a:rPr lang="en-US"/>
              <a:pPr/>
              <a:t>40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</a:t>
            </a:r>
          </a:p>
        </p:txBody>
      </p:sp>
      <p:pic>
        <p:nvPicPr>
          <p:cNvPr id="377859" name="Picture 3" descr="select_opera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133600"/>
            <a:ext cx="7772400" cy="4183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23E1B-7328-F84C-AF41-E723C093BA59}" type="slidenum">
              <a:rPr lang="en-US"/>
              <a:pPr/>
              <a:t>41</a:t>
            </a:fld>
            <a:endParaRPr lang="en-US"/>
          </a:p>
        </p:txBody>
      </p:sp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533400"/>
            <a:ext cx="7772400" cy="1143000"/>
          </a:xfrm>
        </p:spPr>
        <p:txBody>
          <a:bodyPr/>
          <a:lstStyle/>
          <a:p>
            <a:r>
              <a:rPr lang="en-US" dirty="0"/>
              <a:t>Constructing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If</a:t>
            </a:r>
            <a:r>
              <a:rPr lang="en-US" dirty="0"/>
              <a:t>-Then-Else</a:t>
            </a:r>
          </a:p>
        </p:txBody>
      </p:sp>
      <p:pic>
        <p:nvPicPr>
          <p:cNvPr id="379907" name="Picture 3" descr="df_if_then_el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609600"/>
            <a:ext cx="2590800" cy="57734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Task: </a:t>
            </a:r>
            <a:r>
              <a:rPr lang="en-US" dirty="0" smtClean="0"/>
              <a:t>Merge to ordered streams in order onto a single output stream</a:t>
            </a:r>
          </a:p>
          <a:p>
            <a:pPr lvl="1"/>
            <a:r>
              <a:rPr lang="en-US" dirty="0" smtClean="0"/>
              <a:t>Key step in merge sort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to illustrate switch/select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Idiom to Selectively </a:t>
            </a:r>
            <a:br>
              <a:rPr lang="en-US" dirty="0" smtClean="0"/>
            </a:br>
            <a:r>
              <a:rPr lang="en-US" dirty="0" smtClean="0"/>
              <a:t>Consume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038600" cy="4114800"/>
          </a:xfrm>
        </p:spPr>
        <p:txBody>
          <a:bodyPr/>
          <a:lstStyle/>
          <a:p>
            <a:r>
              <a:rPr lang="en-US" dirty="0" smtClean="0"/>
              <a:t>Hold onto current head on loop</a:t>
            </a:r>
          </a:p>
          <a:p>
            <a:pPr lvl="1"/>
            <a:r>
              <a:rPr lang="en-US" dirty="0" smtClean="0"/>
              <a:t>Shown left here</a:t>
            </a:r>
          </a:p>
          <a:p>
            <a:pPr lvl="1"/>
            <a:r>
              <a:rPr lang="en-US" dirty="0" smtClean="0"/>
              <a:t>With T-side control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981200"/>
            <a:ext cx="3048898" cy="43688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114800"/>
          </a:xfrm>
        </p:spPr>
        <p:txBody>
          <a:bodyPr/>
          <a:lstStyle/>
          <a:p>
            <a:r>
              <a:rPr lang="en-US" dirty="0" smtClean="0"/>
              <a:t>Use one for each of the two input streams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743200"/>
            <a:ext cx="5681033" cy="35687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In-Order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590800"/>
            <a:ext cx="6062360" cy="38608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In-Order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Act on result of comparison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865394"/>
            <a:ext cx="5638800" cy="4636211"/>
          </a:xfrm>
          <a:prstGeom prst="rect">
            <a:avLst/>
          </a:prstGeom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37771-D432-5348-9888-A6E6D490D3BE}" type="slidenum">
              <a:rPr lang="en-US"/>
              <a:pPr/>
              <a:t>47</a:t>
            </a:fld>
            <a:endParaRPr lang="en-US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(i=0;i&lt;Limit;i++)</a:t>
            </a:r>
          </a:p>
        </p:txBody>
      </p:sp>
      <p:pic>
        <p:nvPicPr>
          <p:cNvPr id="3819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2124075"/>
            <a:ext cx="413385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we add switch and select,</a:t>
            </a:r>
            <a:br>
              <a:rPr lang="en-US" dirty="0" smtClean="0"/>
            </a:br>
            <a:r>
              <a:rPr lang="en-US" dirty="0" smtClean="0"/>
              <a:t>the dataflow model is as powerful as any other</a:t>
            </a:r>
          </a:p>
          <a:p>
            <a:pPr lvl="1"/>
            <a:r>
              <a:rPr lang="en-US" dirty="0" smtClean="0"/>
              <a:t>E.g. can do anything we could do in C</a:t>
            </a:r>
          </a:p>
          <a:p>
            <a:pPr lvl="1"/>
            <a:r>
              <a:rPr lang="en-US" dirty="0" smtClean="0"/>
              <a:t>“Turing Complete” in formal CS terms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2F47-51DF-FA4C-B7C6-2DE4C01C5F85}" type="slidenum">
              <a:rPr lang="en-US"/>
              <a:pPr/>
              <a:t>49</a:t>
            </a:fld>
            <a:endParaRPr lang="en-US"/>
          </a:p>
        </p:txBody>
      </p:sp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Challenges</a:t>
            </a:r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general, cannot say</a:t>
            </a:r>
          </a:p>
          <a:p>
            <a:pPr lvl="1"/>
            <a:r>
              <a:rPr lang="en-US" dirty="0"/>
              <a:t>If a graph is well formed</a:t>
            </a:r>
          </a:p>
          <a:p>
            <a:pPr lvl="2"/>
            <a:r>
              <a:rPr lang="en-US" sz="2800" dirty="0"/>
              <a:t>Will not deadlock</a:t>
            </a:r>
          </a:p>
          <a:p>
            <a:pPr lvl="1"/>
            <a:r>
              <a:rPr lang="en-US" dirty="0"/>
              <a:t>How many tokens may have to buffer in stream</a:t>
            </a:r>
          </a:p>
          <a:p>
            <a:pPr lvl="1"/>
            <a:r>
              <a:rPr lang="en-US" dirty="0"/>
              <a:t>Right proportion of operators for computation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CA90A-4656-1B44-A266-39075B6C7F94}" type="slidenum">
              <a:rPr lang="en-US"/>
              <a:pPr/>
              <a:t>5</a:t>
            </a:fld>
            <a:endParaRPr lang="en-US"/>
          </a:p>
        </p:txBody>
      </p:sp>
      <p:sp>
        <p:nvSpPr>
          <p:cNvPr id="4034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Parallelism Motivation</a:t>
            </a:r>
          </a:p>
        </p:txBody>
      </p:sp>
      <p:sp>
        <p:nvSpPr>
          <p:cNvPr id="4034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427DD-2A18-3F47-A6F6-55711D7BC0CD}" type="slidenum">
              <a:rPr lang="en-US"/>
              <a:pPr/>
              <a:t>50</a:t>
            </a:fld>
            <a:endParaRPr lang="en-US"/>
          </a:p>
        </p:txBody>
      </p:sp>
      <p:sp>
        <p:nvSpPr>
          <p:cNvPr id="4003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Expression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dirty="0" smtClean="0">
                <a:solidFill>
                  <a:srgbClr val="A6A6A6"/>
                </a:solidFill>
              </a:rPr>
              <a:t>Time Permitting)</a:t>
            </a:r>
            <a:endParaRPr lang="en-US" dirty="0">
              <a:solidFill>
                <a:srgbClr val="A6A6A6"/>
              </a:solidFill>
            </a:endParaRPr>
          </a:p>
        </p:txBody>
      </p:sp>
      <p:sp>
        <p:nvSpPr>
          <p:cNvPr id="4003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would we capture this in a Programming Language?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EE475-F067-C34B-B563-EA408A9934EB}" type="slidenum">
              <a:rPr lang="en-US"/>
              <a:pPr/>
              <a:t>51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Expression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express </a:t>
            </a:r>
            <a:r>
              <a:rPr lang="en-US" dirty="0" smtClean="0"/>
              <a:t>operations </a:t>
            </a:r>
            <a:r>
              <a:rPr lang="en-US" dirty="0"/>
              <a:t>in C/Java</a:t>
            </a:r>
          </a:p>
          <a:p>
            <a:pPr lvl="1"/>
            <a:r>
              <a:rPr lang="en-US" dirty="0"/>
              <a:t>Each is own thread</a:t>
            </a:r>
          </a:p>
          <a:p>
            <a:r>
              <a:rPr lang="en-US" dirty="0"/>
              <a:t>Link together with Streams</a:t>
            </a:r>
          </a:p>
          <a:p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 err="1"/>
              <a:t>SystemC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4E5EB-8B0A-934E-B069-E2A534467191}" type="slidenum">
              <a:rPr lang="en-US"/>
              <a:pPr/>
              <a:t>52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Example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while (!(eos(stream_a) &amp;&amp; !(eos(stream_b))</a:t>
            </a:r>
          </a:p>
          <a:p>
            <a:pPr lvl="1">
              <a:buFontTx/>
              <a:buNone/>
            </a:pPr>
            <a:r>
              <a:rPr lang="en-US"/>
              <a:t>A=stream_a.read();</a:t>
            </a:r>
          </a:p>
          <a:p>
            <a:pPr lvl="1">
              <a:buFontTx/>
              <a:buNone/>
            </a:pPr>
            <a:r>
              <a:rPr lang="en-US"/>
              <a:t>B=stream_b.read();</a:t>
            </a:r>
          </a:p>
          <a:p>
            <a:pPr lvl="1">
              <a:buFontTx/>
              <a:buNone/>
            </a:pPr>
            <a:r>
              <a:rPr lang="en-US"/>
              <a:t>Out=(a+b)*(a-b);</a:t>
            </a:r>
          </a:p>
          <a:p>
            <a:pPr lvl="1">
              <a:buFontTx/>
              <a:buNone/>
            </a:pPr>
            <a:r>
              <a:rPr lang="en-US"/>
              <a:t>stream_out.write(Out);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95DD8-42E3-964F-BA08-AFC1B1BDBBD5}" type="slidenum">
              <a:rPr lang="en-US"/>
              <a:pPr/>
              <a:t>53</a:t>
            </a:fld>
            <a:endParaRPr 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Connecting up Dataflow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stream stream1=new stream();</a:t>
            </a:r>
          </a:p>
          <a:p>
            <a:pPr>
              <a:buFontTx/>
              <a:buNone/>
            </a:pPr>
            <a:r>
              <a:rPr lang="en-US" dirty="0" smtClean="0"/>
              <a:t>operation </a:t>
            </a:r>
            <a:r>
              <a:rPr lang="en-US" dirty="0"/>
              <a:t>prod=new stock(stream1);</a:t>
            </a:r>
          </a:p>
          <a:p>
            <a:pPr>
              <a:buFontTx/>
              <a:buNone/>
            </a:pPr>
            <a:r>
              <a:rPr lang="en-US" dirty="0" smtClean="0"/>
              <a:t>operation </a:t>
            </a:r>
            <a:r>
              <a:rPr lang="en-US" dirty="0"/>
              <a:t>cons=new encrypt(stream1);</a:t>
            </a:r>
          </a:p>
        </p:txBody>
      </p:sp>
      <p:grpSp>
        <p:nvGrpSpPr>
          <p:cNvPr id="421892" name="Group 4"/>
          <p:cNvGrpSpPr>
            <a:grpSpLocks/>
          </p:cNvGrpSpPr>
          <p:nvPr/>
        </p:nvGrpSpPr>
        <p:grpSpPr bwMode="auto">
          <a:xfrm>
            <a:off x="2590800" y="4191000"/>
            <a:ext cx="3733800" cy="1371600"/>
            <a:chOff x="1152" y="1680"/>
            <a:chExt cx="2352" cy="864"/>
          </a:xfrm>
        </p:grpSpPr>
        <p:sp>
          <p:nvSpPr>
            <p:cNvPr id="421893" name="Oval 5"/>
            <p:cNvSpPr>
              <a:spLocks noChangeArrowheads="1"/>
            </p:cNvSpPr>
            <p:nvPr/>
          </p:nvSpPr>
          <p:spPr bwMode="auto">
            <a:xfrm>
              <a:off x="1152" y="1680"/>
              <a:ext cx="1056" cy="864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Stock</a:t>
              </a:r>
            </a:p>
            <a:p>
              <a:pPr algn="ctr"/>
              <a:r>
                <a:rPr lang="en-US"/>
                <a:t>predictions</a:t>
              </a:r>
            </a:p>
          </p:txBody>
        </p:sp>
        <p:sp>
          <p:nvSpPr>
            <p:cNvPr id="421894" name="Line 6"/>
            <p:cNvSpPr>
              <a:spLocks noChangeShapeType="1"/>
            </p:cNvSpPr>
            <p:nvPr/>
          </p:nvSpPr>
          <p:spPr bwMode="auto">
            <a:xfrm>
              <a:off x="2208" y="21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1895" name="Oval 7"/>
            <p:cNvSpPr>
              <a:spLocks noChangeArrowheads="1"/>
            </p:cNvSpPr>
            <p:nvPr/>
          </p:nvSpPr>
          <p:spPr bwMode="auto">
            <a:xfrm>
              <a:off x="2640" y="1728"/>
              <a:ext cx="864" cy="816"/>
            </a:xfrm>
            <a:prstGeom prst="ellips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encrypt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have we gained?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114800"/>
          </a:xfrm>
        </p:spPr>
        <p:txBody>
          <a:bodyPr/>
          <a:lstStyle/>
          <a:p>
            <a:r>
              <a:rPr lang="en-US" dirty="0" smtClean="0"/>
              <a:t>Ability to </a:t>
            </a:r>
            <a:r>
              <a:rPr lang="en-US" dirty="0" smtClean="0"/>
              <a:t>capture more freedom that exists</a:t>
            </a:r>
          </a:p>
          <a:p>
            <a:pPr lvl="1"/>
            <a:r>
              <a:rPr lang="en-US" dirty="0" smtClean="0"/>
              <a:t>Freedom we can use to reduce costs</a:t>
            </a:r>
          </a:p>
          <a:p>
            <a:r>
              <a:rPr lang="en-US" dirty="0" smtClean="0"/>
              <a:t>A1:</a:t>
            </a:r>
            <a:r>
              <a:rPr lang="en-US" dirty="0" smtClean="0"/>
              <a:t> Model for expressing freedom </a:t>
            </a:r>
            <a:r>
              <a:rPr lang="en-US" dirty="0" smtClean="0"/>
              <a:t>that exists in the </a:t>
            </a:r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Higher-level than an implementation</a:t>
            </a:r>
          </a:p>
          <a:p>
            <a:pPr lvl="1"/>
            <a:r>
              <a:rPr lang="en-US" dirty="0" smtClean="0"/>
              <a:t>Perhaps as a useful intermediate</a:t>
            </a:r>
          </a:p>
          <a:p>
            <a:r>
              <a:rPr lang="en-US" dirty="0" smtClean="0"/>
              <a:t>A2:</a:t>
            </a:r>
            <a:r>
              <a:rPr lang="en-US" dirty="0" smtClean="0"/>
              <a:t> Model allows </a:t>
            </a:r>
            <a:r>
              <a:rPr lang="en-US" dirty="0" smtClean="0"/>
              <a:t>freedom for implementations (or instances) to take variable time?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E9370-3B8A-DB4E-91DE-FD1EDD2756C3}" type="slidenum">
              <a:rPr lang="en-US"/>
              <a:pPr/>
              <a:t>55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/>
              <a:t>Dataflow Models</a:t>
            </a:r>
          </a:p>
          <a:p>
            <a:pPr lvl="1"/>
            <a:r>
              <a:rPr lang="en-US"/>
              <a:t>Simple pipelines</a:t>
            </a:r>
          </a:p>
          <a:p>
            <a:pPr lvl="1"/>
            <a:r>
              <a:rPr lang="en-US"/>
              <a:t>DAGs</a:t>
            </a:r>
          </a:p>
          <a:p>
            <a:pPr lvl="1"/>
            <a:r>
              <a:rPr lang="en-US"/>
              <a:t>SDF (single, multi)-rate</a:t>
            </a:r>
          </a:p>
          <a:p>
            <a:pPr lvl="1"/>
            <a:r>
              <a:rPr lang="en-US"/>
              <a:t>Dynamic Dataflow</a:t>
            </a:r>
          </a:p>
          <a:p>
            <a:r>
              <a:rPr lang="en-US"/>
              <a:t>Allow </a:t>
            </a:r>
          </a:p>
          <a:p>
            <a:pPr lvl="1"/>
            <a:r>
              <a:rPr lang="en-US"/>
              <a:t>express parallelism</a:t>
            </a:r>
          </a:p>
          <a:p>
            <a:pPr lvl="1"/>
            <a:r>
              <a:rPr lang="en-US"/>
              <a:t>freedom of implementation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00026-8873-BF40-93C5-0A833968018C}" type="slidenum">
              <a:rPr lang="en-US"/>
              <a:pPr/>
              <a:t>56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Big Ideas: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Dataflow </a:t>
            </a:r>
          </a:p>
          <a:p>
            <a:pPr lvl="1"/>
            <a:r>
              <a:rPr lang="en-US"/>
              <a:t>Natural model for capturing computations</a:t>
            </a:r>
          </a:p>
          <a:p>
            <a:pPr lvl="1"/>
            <a:r>
              <a:rPr lang="en-US"/>
              <a:t>Communicates useful information for optimization</a:t>
            </a:r>
          </a:p>
          <a:p>
            <a:pPr lvl="2"/>
            <a:r>
              <a:rPr lang="en-US"/>
              <a:t>Linkage, operator usage rates</a:t>
            </a:r>
          </a:p>
          <a:p>
            <a:r>
              <a:rPr lang="en-US"/>
              <a:t>Abstract representations</a:t>
            </a:r>
          </a:p>
          <a:p>
            <a:pPr lvl="1"/>
            <a:r>
              <a:rPr lang="en-US"/>
              <a:t>Leave freedom to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bldLvl="2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B230A-EEB3-1344-9D8E-D47E3E8FC9D4}" type="slidenum">
              <a:rPr lang="en-US"/>
              <a:pPr/>
              <a:t>57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HW7</a:t>
            </a:r>
          </a:p>
          <a:p>
            <a:r>
              <a:rPr lang="en-US" dirty="0" smtClean="0"/>
              <a:t>Reading for Wednesday on Canvas</a:t>
            </a:r>
          </a:p>
          <a:p>
            <a:r>
              <a:rPr lang="en-US" dirty="0" smtClean="0"/>
              <a:t>HW8 Thursday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A99F6-2CB7-F349-91CF-D8469688BCBA}" type="slidenum">
              <a:rPr lang="en-US"/>
              <a:pPr/>
              <a:t>6</a:t>
            </a:fld>
            <a:endParaRPr lang="en-US"/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4000"/>
              <a:t>Producer-Consumer Parallelism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657600"/>
            <a:ext cx="77724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Can run concurrently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Just let consumer know when producer sending data</a:t>
            </a:r>
            <a:endParaRPr lang="en-US" sz="2800" dirty="0" smtClean="0"/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590800" y="1676400"/>
            <a:ext cx="4419600" cy="1371600"/>
            <a:chOff x="2590800" y="1676400"/>
            <a:chExt cx="4419600" cy="1371600"/>
          </a:xfrm>
        </p:grpSpPr>
        <p:sp>
          <p:nvSpPr>
            <p:cNvPr id="330756" name="Oval 4"/>
            <p:cNvSpPr>
              <a:spLocks noChangeArrowheads="1"/>
            </p:cNvSpPr>
            <p:nvPr/>
          </p:nvSpPr>
          <p:spPr bwMode="auto">
            <a:xfrm>
              <a:off x="2590800" y="1676400"/>
              <a:ext cx="1676400" cy="13716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+mn-lt"/>
                </a:rPr>
                <a:t>Stock</a:t>
              </a:r>
            </a:p>
            <a:p>
              <a:pPr algn="ctr"/>
              <a:r>
                <a:rPr lang="en-US" dirty="0">
                  <a:latin typeface="+mn-lt"/>
                </a:rPr>
                <a:t>predictions</a:t>
              </a:r>
            </a:p>
          </p:txBody>
        </p:sp>
        <p:sp>
          <p:nvSpPr>
            <p:cNvPr id="330757" name="Line 5"/>
            <p:cNvSpPr>
              <a:spLocks noChangeShapeType="1"/>
            </p:cNvSpPr>
            <p:nvPr/>
          </p:nvSpPr>
          <p:spPr bwMode="auto">
            <a:xfrm>
              <a:off x="4267200" y="2438400"/>
              <a:ext cx="6858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0758" name="Oval 6"/>
            <p:cNvSpPr>
              <a:spLocks noChangeArrowheads="1"/>
            </p:cNvSpPr>
            <p:nvPr/>
          </p:nvSpPr>
          <p:spPr bwMode="auto">
            <a:xfrm>
              <a:off x="4953000" y="1752600"/>
              <a:ext cx="1371600" cy="1295400"/>
            </a:xfrm>
            <a:prstGeom prst="ellips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latin typeface="+mn-lt"/>
                </a:rPr>
                <a:t>encrypt</a:t>
              </a:r>
            </a:p>
          </p:txBody>
        </p:sp>
        <p:sp>
          <p:nvSpPr>
            <p:cNvPr id="11" name="Line 5"/>
            <p:cNvSpPr>
              <a:spLocks noChangeShapeType="1"/>
            </p:cNvSpPr>
            <p:nvPr/>
          </p:nvSpPr>
          <p:spPr bwMode="auto">
            <a:xfrm>
              <a:off x="6324600" y="2438400"/>
              <a:ext cx="6858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CA966-4B29-774D-AEE2-ABD39B28F499}" type="slidenum">
              <a:rPr lang="en-US"/>
              <a:pPr/>
              <a:t>7</a:t>
            </a:fld>
            <a:endParaRPr lang="en-US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Parallelism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429000"/>
            <a:ext cx="7772400" cy="2667000"/>
          </a:xfrm>
        </p:spPr>
        <p:txBody>
          <a:bodyPr/>
          <a:lstStyle/>
          <a:p>
            <a:r>
              <a:rPr lang="en-US" dirty="0"/>
              <a:t>Can potentially all run in parallel</a:t>
            </a:r>
          </a:p>
          <a:p>
            <a:r>
              <a:rPr lang="en-US" dirty="0"/>
              <a:t>Like </a:t>
            </a:r>
            <a:r>
              <a:rPr lang="en-US" b="1" dirty="0"/>
              <a:t>physical</a:t>
            </a:r>
            <a:r>
              <a:rPr lang="en-US" dirty="0"/>
              <a:t> pipeline</a:t>
            </a:r>
          </a:p>
          <a:p>
            <a:r>
              <a:rPr lang="en-US" dirty="0"/>
              <a:t>Useful to think about </a:t>
            </a:r>
            <a:r>
              <a:rPr lang="en-US" b="1" dirty="0"/>
              <a:t>stream</a:t>
            </a:r>
            <a:r>
              <a:rPr lang="en-US" dirty="0"/>
              <a:t> of data between operators</a:t>
            </a:r>
          </a:p>
        </p:txBody>
      </p:sp>
      <p:sp>
        <p:nvSpPr>
          <p:cNvPr id="332805" name="Oval 5"/>
          <p:cNvSpPr>
            <a:spLocks noChangeArrowheads="1"/>
          </p:cNvSpPr>
          <p:nvPr/>
        </p:nvSpPr>
        <p:spPr bwMode="auto">
          <a:xfrm>
            <a:off x="2057400" y="2286000"/>
            <a:ext cx="914400" cy="9144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ME</a:t>
            </a:r>
          </a:p>
        </p:txBody>
      </p:sp>
      <p:sp>
        <p:nvSpPr>
          <p:cNvPr id="332806" name="Oval 6"/>
          <p:cNvSpPr>
            <a:spLocks noChangeArrowheads="1"/>
          </p:cNvSpPr>
          <p:nvPr/>
        </p:nvSpPr>
        <p:spPr bwMode="auto">
          <a:xfrm>
            <a:off x="3429000" y="2286000"/>
            <a:ext cx="914400" cy="9144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DCT</a:t>
            </a:r>
          </a:p>
        </p:txBody>
      </p:sp>
      <p:sp>
        <p:nvSpPr>
          <p:cNvPr id="332807" name="Oval 7"/>
          <p:cNvSpPr>
            <a:spLocks noChangeArrowheads="1"/>
          </p:cNvSpPr>
          <p:nvPr/>
        </p:nvSpPr>
        <p:spPr bwMode="auto">
          <a:xfrm>
            <a:off x="4800600" y="2286000"/>
            <a:ext cx="914400" cy="9144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VQ</a:t>
            </a:r>
          </a:p>
        </p:txBody>
      </p:sp>
      <p:sp>
        <p:nvSpPr>
          <p:cNvPr id="332808" name="Oval 8"/>
          <p:cNvSpPr>
            <a:spLocks noChangeArrowheads="1"/>
          </p:cNvSpPr>
          <p:nvPr/>
        </p:nvSpPr>
        <p:spPr bwMode="auto">
          <a:xfrm>
            <a:off x="6172200" y="2286000"/>
            <a:ext cx="914400" cy="9144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code</a:t>
            </a:r>
          </a:p>
        </p:txBody>
      </p:sp>
      <p:sp>
        <p:nvSpPr>
          <p:cNvPr id="332812" name="Line 12"/>
          <p:cNvSpPr>
            <a:spLocks noChangeShapeType="1"/>
          </p:cNvSpPr>
          <p:nvPr/>
        </p:nvSpPr>
        <p:spPr bwMode="auto">
          <a:xfrm>
            <a:off x="2971800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813" name="Line 13"/>
          <p:cNvSpPr>
            <a:spLocks noChangeShapeType="1"/>
          </p:cNvSpPr>
          <p:nvPr/>
        </p:nvSpPr>
        <p:spPr bwMode="auto">
          <a:xfrm>
            <a:off x="4343400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814" name="Line 14"/>
          <p:cNvSpPr>
            <a:spLocks noChangeShapeType="1"/>
          </p:cNvSpPr>
          <p:nvPr/>
        </p:nvSpPr>
        <p:spPr bwMode="auto">
          <a:xfrm>
            <a:off x="5715000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815" name="Line 15"/>
          <p:cNvSpPr>
            <a:spLocks noChangeShapeType="1"/>
          </p:cNvSpPr>
          <p:nvPr/>
        </p:nvSpPr>
        <p:spPr bwMode="auto">
          <a:xfrm>
            <a:off x="7086600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2816" name="Line 16"/>
          <p:cNvSpPr>
            <a:spLocks noChangeShapeType="1"/>
          </p:cNvSpPr>
          <p:nvPr/>
        </p:nvSpPr>
        <p:spPr bwMode="auto">
          <a:xfrm>
            <a:off x="1600200" y="2743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07FAC-ECCC-2B4A-A5E2-A2CFC141E58F}" type="slidenum">
              <a:rPr lang="en-US"/>
              <a:pPr/>
              <a:t>8</a:t>
            </a:fld>
            <a:endParaRPr lang="en-US"/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DAG Parallelism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r>
              <a:rPr lang="en-US"/>
              <a:t>Doesn’t need to be linear pipeline</a:t>
            </a:r>
          </a:p>
          <a:p>
            <a:r>
              <a:rPr lang="en-US"/>
              <a:t>Synchronize inputs</a:t>
            </a:r>
          </a:p>
        </p:txBody>
      </p:sp>
      <p:sp>
        <p:nvSpPr>
          <p:cNvPr id="334853" name="Oval 5"/>
          <p:cNvSpPr>
            <a:spLocks noChangeArrowheads="1"/>
          </p:cNvSpPr>
          <p:nvPr/>
        </p:nvSpPr>
        <p:spPr bwMode="auto">
          <a:xfrm>
            <a:off x="1143000" y="2057400"/>
            <a:ext cx="1905000" cy="838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Check/decode</a:t>
            </a:r>
          </a:p>
          <a:p>
            <a:pPr algn="ctr"/>
            <a:r>
              <a:rPr lang="en-US"/>
              <a:t>block</a:t>
            </a:r>
          </a:p>
        </p:txBody>
      </p:sp>
      <p:sp>
        <p:nvSpPr>
          <p:cNvPr id="334854" name="Oval 6"/>
          <p:cNvSpPr>
            <a:spLocks noChangeArrowheads="1"/>
          </p:cNvSpPr>
          <p:nvPr/>
        </p:nvSpPr>
        <p:spPr bwMode="auto">
          <a:xfrm>
            <a:off x="5105400" y="2057400"/>
            <a:ext cx="15240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synchronize</a:t>
            </a:r>
          </a:p>
        </p:txBody>
      </p:sp>
      <p:sp>
        <p:nvSpPr>
          <p:cNvPr id="334855" name="Oval 7"/>
          <p:cNvSpPr>
            <a:spLocks noChangeArrowheads="1"/>
          </p:cNvSpPr>
          <p:nvPr/>
        </p:nvSpPr>
        <p:spPr bwMode="auto">
          <a:xfrm>
            <a:off x="3581400" y="1219200"/>
            <a:ext cx="12192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Decode</a:t>
            </a:r>
          </a:p>
          <a:p>
            <a:pPr algn="ctr"/>
            <a:r>
              <a:rPr lang="en-US"/>
              <a:t>video</a:t>
            </a:r>
          </a:p>
        </p:txBody>
      </p:sp>
      <p:sp>
        <p:nvSpPr>
          <p:cNvPr id="334856" name="Oval 8"/>
          <p:cNvSpPr>
            <a:spLocks noChangeArrowheads="1"/>
          </p:cNvSpPr>
          <p:nvPr/>
        </p:nvSpPr>
        <p:spPr bwMode="auto">
          <a:xfrm>
            <a:off x="3733800" y="2895600"/>
            <a:ext cx="12192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Decode</a:t>
            </a:r>
          </a:p>
          <a:p>
            <a:pPr algn="ctr"/>
            <a:r>
              <a:rPr lang="en-US"/>
              <a:t>audio</a:t>
            </a:r>
          </a:p>
        </p:txBody>
      </p:sp>
      <p:sp>
        <p:nvSpPr>
          <p:cNvPr id="334857" name="Line 9"/>
          <p:cNvSpPr>
            <a:spLocks noChangeShapeType="1"/>
          </p:cNvSpPr>
          <p:nvPr/>
        </p:nvSpPr>
        <p:spPr bwMode="auto">
          <a:xfrm>
            <a:off x="4800600" y="17526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4858" name="Line 10"/>
          <p:cNvSpPr>
            <a:spLocks noChangeShapeType="1"/>
          </p:cNvSpPr>
          <p:nvPr/>
        </p:nvSpPr>
        <p:spPr bwMode="auto">
          <a:xfrm flipV="1">
            <a:off x="4876800" y="2895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4859" name="Line 11"/>
          <p:cNvSpPr>
            <a:spLocks noChangeShapeType="1"/>
          </p:cNvSpPr>
          <p:nvPr/>
        </p:nvSpPr>
        <p:spPr bwMode="auto">
          <a:xfrm>
            <a:off x="6629400" y="2514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4861" name="Line 13"/>
          <p:cNvSpPr>
            <a:spLocks noChangeShapeType="1"/>
          </p:cNvSpPr>
          <p:nvPr/>
        </p:nvSpPr>
        <p:spPr bwMode="auto">
          <a:xfrm flipV="1">
            <a:off x="3048000" y="16764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4862" name="Line 14"/>
          <p:cNvSpPr>
            <a:spLocks noChangeShapeType="1"/>
          </p:cNvSpPr>
          <p:nvPr/>
        </p:nvSpPr>
        <p:spPr bwMode="auto">
          <a:xfrm>
            <a:off x="3048000" y="25146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8818-BE39-D645-88F6-1AF693067E5F}" type="slidenum">
              <a:rPr lang="en-US"/>
              <a:pPr/>
              <a:t>9</a:t>
            </a:fld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Graphs with Feedback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US"/>
              <a:t>In general may hold state</a:t>
            </a:r>
          </a:p>
          <a:p>
            <a:r>
              <a:rPr lang="en-US"/>
              <a:t>Very natural for many tasks</a:t>
            </a:r>
          </a:p>
        </p:txBody>
      </p:sp>
      <p:grpSp>
        <p:nvGrpSpPr>
          <p:cNvPr id="336901" name="Group 5"/>
          <p:cNvGrpSpPr>
            <a:grpSpLocks/>
          </p:cNvGrpSpPr>
          <p:nvPr/>
        </p:nvGrpSpPr>
        <p:grpSpPr bwMode="auto">
          <a:xfrm>
            <a:off x="1752600" y="1676400"/>
            <a:ext cx="6096000" cy="2209800"/>
            <a:chOff x="1104" y="1632"/>
            <a:chExt cx="3840" cy="1392"/>
          </a:xfrm>
        </p:grpSpPr>
        <p:sp>
          <p:nvSpPr>
            <p:cNvPr id="336902" name="Oval 6"/>
            <p:cNvSpPr>
              <a:spLocks noChangeArrowheads="1"/>
            </p:cNvSpPr>
            <p:nvPr/>
          </p:nvSpPr>
          <p:spPr bwMode="auto">
            <a:xfrm>
              <a:off x="4032" y="1632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/>
                <a:t>+</a:t>
              </a:r>
            </a:p>
          </p:txBody>
        </p:sp>
        <p:sp>
          <p:nvSpPr>
            <p:cNvPr id="336903" name="Oval 7"/>
            <p:cNvSpPr>
              <a:spLocks noChangeArrowheads="1"/>
            </p:cNvSpPr>
            <p:nvPr/>
          </p:nvSpPr>
          <p:spPr bwMode="auto">
            <a:xfrm>
              <a:off x="1680" y="1632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600" b="1"/>
                <a:t>+</a:t>
              </a:r>
            </a:p>
          </p:txBody>
        </p:sp>
        <p:sp>
          <p:nvSpPr>
            <p:cNvPr id="336904" name="Oval 8"/>
            <p:cNvSpPr>
              <a:spLocks noChangeArrowheads="1"/>
            </p:cNvSpPr>
            <p:nvPr/>
          </p:nvSpPr>
          <p:spPr bwMode="auto">
            <a:xfrm>
              <a:off x="2256" y="2064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ea typeface="Times New Roman" charset="0"/>
                  <a:cs typeface="Times New Roman" charset="0"/>
                </a:rPr>
                <a:t>×</a:t>
              </a:r>
              <a:r>
                <a:rPr lang="en-US"/>
                <a:t>k</a:t>
              </a:r>
            </a:p>
          </p:txBody>
        </p:sp>
        <p:sp>
          <p:nvSpPr>
            <p:cNvPr id="336905" name="Oval 9"/>
            <p:cNvSpPr>
              <a:spLocks noChangeArrowheads="1"/>
            </p:cNvSpPr>
            <p:nvPr/>
          </p:nvSpPr>
          <p:spPr bwMode="auto">
            <a:xfrm>
              <a:off x="2256" y="2640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×k</a:t>
              </a:r>
            </a:p>
          </p:txBody>
        </p:sp>
        <p:sp>
          <p:nvSpPr>
            <p:cNvPr id="336906" name="Oval 10"/>
            <p:cNvSpPr>
              <a:spLocks noChangeArrowheads="1"/>
            </p:cNvSpPr>
            <p:nvPr/>
          </p:nvSpPr>
          <p:spPr bwMode="auto">
            <a:xfrm>
              <a:off x="3264" y="2640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×k</a:t>
              </a:r>
            </a:p>
          </p:txBody>
        </p:sp>
        <p:sp>
          <p:nvSpPr>
            <p:cNvPr id="336907" name="Oval 11"/>
            <p:cNvSpPr>
              <a:spLocks noChangeArrowheads="1"/>
            </p:cNvSpPr>
            <p:nvPr/>
          </p:nvSpPr>
          <p:spPr bwMode="auto">
            <a:xfrm>
              <a:off x="2880" y="273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08" name="Oval 12"/>
            <p:cNvSpPr>
              <a:spLocks noChangeArrowheads="1"/>
            </p:cNvSpPr>
            <p:nvPr/>
          </p:nvSpPr>
          <p:spPr bwMode="auto">
            <a:xfrm>
              <a:off x="2880" y="2208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09" name="Line 13"/>
            <p:cNvSpPr>
              <a:spLocks noChangeShapeType="1"/>
            </p:cNvSpPr>
            <p:nvPr/>
          </p:nvSpPr>
          <p:spPr bwMode="auto">
            <a:xfrm>
              <a:off x="1104" y="1824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0" name="Line 14"/>
            <p:cNvSpPr>
              <a:spLocks noChangeShapeType="1"/>
            </p:cNvSpPr>
            <p:nvPr/>
          </p:nvSpPr>
          <p:spPr bwMode="auto">
            <a:xfrm>
              <a:off x="2064" y="1824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1" name="Line 15"/>
            <p:cNvSpPr>
              <a:spLocks noChangeShapeType="1"/>
            </p:cNvSpPr>
            <p:nvPr/>
          </p:nvSpPr>
          <p:spPr bwMode="auto">
            <a:xfrm>
              <a:off x="3024" y="1824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2" name="Line 16"/>
            <p:cNvSpPr>
              <a:spLocks noChangeShapeType="1"/>
            </p:cNvSpPr>
            <p:nvPr/>
          </p:nvSpPr>
          <p:spPr bwMode="auto">
            <a:xfrm>
              <a:off x="2966" y="187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3" name="Line 17"/>
            <p:cNvSpPr>
              <a:spLocks noChangeShapeType="1"/>
            </p:cNvSpPr>
            <p:nvPr/>
          </p:nvSpPr>
          <p:spPr bwMode="auto">
            <a:xfrm>
              <a:off x="2948" y="235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4" name="Line 18"/>
            <p:cNvSpPr>
              <a:spLocks noChangeShapeType="1"/>
            </p:cNvSpPr>
            <p:nvPr/>
          </p:nvSpPr>
          <p:spPr bwMode="auto">
            <a:xfrm flipH="1">
              <a:off x="2640" y="22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5" name="Line 19"/>
            <p:cNvSpPr>
              <a:spLocks noChangeShapeType="1"/>
            </p:cNvSpPr>
            <p:nvPr/>
          </p:nvSpPr>
          <p:spPr bwMode="auto">
            <a:xfrm flipH="1">
              <a:off x="2640" y="283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6" name="Line 20"/>
            <p:cNvSpPr>
              <a:spLocks noChangeShapeType="1"/>
            </p:cNvSpPr>
            <p:nvPr/>
          </p:nvSpPr>
          <p:spPr bwMode="auto">
            <a:xfrm>
              <a:off x="3024" y="2832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7" name="Line 21"/>
            <p:cNvSpPr>
              <a:spLocks noChangeShapeType="1"/>
            </p:cNvSpPr>
            <p:nvPr/>
          </p:nvSpPr>
          <p:spPr bwMode="auto">
            <a:xfrm>
              <a:off x="3024" y="226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8" name="Line 22"/>
            <p:cNvSpPr>
              <a:spLocks noChangeShapeType="1"/>
            </p:cNvSpPr>
            <p:nvPr/>
          </p:nvSpPr>
          <p:spPr bwMode="auto">
            <a:xfrm flipH="1" flipV="1">
              <a:off x="2016" y="196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19" name="Line 23"/>
            <p:cNvSpPr>
              <a:spLocks noChangeShapeType="1"/>
            </p:cNvSpPr>
            <p:nvPr/>
          </p:nvSpPr>
          <p:spPr bwMode="auto">
            <a:xfrm flipH="1" flipV="1">
              <a:off x="1872" y="2016"/>
              <a:ext cx="384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20" name="Line 24"/>
            <p:cNvSpPr>
              <a:spLocks noChangeShapeType="1"/>
            </p:cNvSpPr>
            <p:nvPr/>
          </p:nvSpPr>
          <p:spPr bwMode="auto">
            <a:xfrm flipV="1">
              <a:off x="3600" y="1968"/>
              <a:ext cx="48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21" name="Line 25"/>
            <p:cNvSpPr>
              <a:spLocks noChangeShapeType="1"/>
            </p:cNvSpPr>
            <p:nvPr/>
          </p:nvSpPr>
          <p:spPr bwMode="auto">
            <a:xfrm flipV="1">
              <a:off x="3648" y="2016"/>
              <a:ext cx="52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22" name="Line 26"/>
            <p:cNvSpPr>
              <a:spLocks noChangeShapeType="1"/>
            </p:cNvSpPr>
            <p:nvPr/>
          </p:nvSpPr>
          <p:spPr bwMode="auto">
            <a:xfrm>
              <a:off x="4416" y="182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23" name="Oval 27"/>
            <p:cNvSpPr>
              <a:spLocks noChangeArrowheads="1"/>
            </p:cNvSpPr>
            <p:nvPr/>
          </p:nvSpPr>
          <p:spPr bwMode="auto">
            <a:xfrm>
              <a:off x="2880" y="1776"/>
              <a:ext cx="144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6924" name="Oval 28"/>
            <p:cNvSpPr>
              <a:spLocks noChangeArrowheads="1"/>
            </p:cNvSpPr>
            <p:nvPr/>
          </p:nvSpPr>
          <p:spPr bwMode="auto">
            <a:xfrm>
              <a:off x="3264" y="2064"/>
              <a:ext cx="384" cy="38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×k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4990</TotalTime>
  <Words>1794</Words>
  <Application>Microsoft Macintosh PowerPoint</Application>
  <PresentationFormat>On-screen Show (4:3)</PresentationFormat>
  <Paragraphs>526</Paragraphs>
  <Slides>57</Slides>
  <Notes>45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Blank Presentation</vt:lpstr>
      <vt:lpstr>ESE535: Electronic Design Automation</vt:lpstr>
      <vt:lpstr>Previously</vt:lpstr>
      <vt:lpstr>Want to See</vt:lpstr>
      <vt:lpstr>Today</vt:lpstr>
      <vt:lpstr>Parallelism Motivation</vt:lpstr>
      <vt:lpstr>Producer-Consumer Parallelism</vt:lpstr>
      <vt:lpstr>Pipeline Parallelism</vt:lpstr>
      <vt:lpstr>DAG Parallelism</vt:lpstr>
      <vt:lpstr>Graphs with Feedback</vt:lpstr>
      <vt:lpstr>Definitions</vt:lpstr>
      <vt:lpstr>Operation/Operator</vt:lpstr>
      <vt:lpstr>Dataflow / Control Flow</vt:lpstr>
      <vt:lpstr>Token</vt:lpstr>
      <vt:lpstr>Token Examples?</vt:lpstr>
      <vt:lpstr>Operation</vt:lpstr>
      <vt:lpstr>Slide 16</vt:lpstr>
      <vt:lpstr>Dataflow Graph</vt:lpstr>
      <vt:lpstr>Dataflow Graph Example</vt:lpstr>
      <vt:lpstr>In-Class Dataflow Example</vt:lpstr>
      <vt:lpstr>Stream</vt:lpstr>
      <vt:lpstr>Streams</vt:lpstr>
      <vt:lpstr>Register Transfer Level  (RTL)</vt:lpstr>
      <vt:lpstr>Dataflow Abstracts Timing</vt:lpstr>
      <vt:lpstr>Examples</vt:lpstr>
      <vt:lpstr>Difference:  Dataflow Graph/Pipeline</vt:lpstr>
      <vt:lpstr>Clock Independent Semantics</vt:lpstr>
      <vt:lpstr>Semantics</vt:lpstr>
      <vt:lpstr>Dataflow Variants</vt:lpstr>
      <vt:lpstr>Synchronous Dataflow (SDF)</vt:lpstr>
      <vt:lpstr>Synchronous Dataflow</vt:lpstr>
      <vt:lpstr>SDF: Execution Semantics</vt:lpstr>
      <vt:lpstr>Multirate Synchronous Dataflow</vt:lpstr>
      <vt:lpstr>SDF</vt:lpstr>
      <vt:lpstr>SDF: good/bad graphs</vt:lpstr>
      <vt:lpstr>SDF: good/bad graphs</vt:lpstr>
      <vt:lpstr>Dynamic Rates?</vt:lpstr>
      <vt:lpstr>Data Dependence</vt:lpstr>
      <vt:lpstr>Switch</vt:lpstr>
      <vt:lpstr>Filtering Example</vt:lpstr>
      <vt:lpstr>Select</vt:lpstr>
      <vt:lpstr>Constructing  If-Then-Else</vt:lpstr>
      <vt:lpstr>In-Order Merge</vt:lpstr>
      <vt:lpstr>Idiom to Selectively  Consume Input</vt:lpstr>
      <vt:lpstr>In-Order Merge</vt:lpstr>
      <vt:lpstr>In-Order Merge</vt:lpstr>
      <vt:lpstr>In-Order Merge</vt:lpstr>
      <vt:lpstr>Looping</vt:lpstr>
      <vt:lpstr>Universal</vt:lpstr>
      <vt:lpstr>Dynamic Challenges</vt:lpstr>
      <vt:lpstr>Expression (Time Permitting)</vt:lpstr>
      <vt:lpstr>Expression</vt:lpstr>
      <vt:lpstr>C Example</vt:lpstr>
      <vt:lpstr>Connecting up Dataflow</vt:lpstr>
      <vt:lpstr>What have we gained?</vt:lpstr>
      <vt:lpstr>Summary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68</cp:revision>
  <cp:lastPrinted>2015-03-23T12:08:42Z</cp:lastPrinted>
  <dcterms:created xsi:type="dcterms:W3CDTF">2015-03-22T12:13:43Z</dcterms:created>
  <dcterms:modified xsi:type="dcterms:W3CDTF">2015-03-23T12:09:07Z</dcterms:modified>
</cp:coreProperties>
</file>