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351" r:id="rId3"/>
    <p:sldId id="303" r:id="rId4"/>
    <p:sldId id="305" r:id="rId5"/>
    <p:sldId id="306" r:id="rId6"/>
    <p:sldId id="307" r:id="rId7"/>
    <p:sldId id="309" r:id="rId8"/>
    <p:sldId id="345" r:id="rId9"/>
    <p:sldId id="310" r:id="rId10"/>
    <p:sldId id="308" r:id="rId11"/>
    <p:sldId id="311" r:id="rId12"/>
    <p:sldId id="312" r:id="rId13"/>
    <p:sldId id="313" r:id="rId14"/>
    <p:sldId id="342" r:id="rId15"/>
    <p:sldId id="343" r:id="rId16"/>
    <p:sldId id="318" r:id="rId17"/>
    <p:sldId id="319" r:id="rId18"/>
    <p:sldId id="320" r:id="rId19"/>
    <p:sldId id="321" r:id="rId20"/>
    <p:sldId id="322" r:id="rId21"/>
    <p:sldId id="323" r:id="rId22"/>
    <p:sldId id="325" r:id="rId23"/>
    <p:sldId id="326" r:id="rId24"/>
    <p:sldId id="324" r:id="rId25"/>
    <p:sldId id="353" r:id="rId26"/>
    <p:sldId id="366" r:id="rId27"/>
    <p:sldId id="327" r:id="rId28"/>
    <p:sldId id="346" r:id="rId29"/>
    <p:sldId id="329" r:id="rId30"/>
    <p:sldId id="349" r:id="rId31"/>
    <p:sldId id="328" r:id="rId32"/>
    <p:sldId id="330" r:id="rId33"/>
    <p:sldId id="367" r:id="rId34"/>
    <p:sldId id="331" r:id="rId35"/>
    <p:sldId id="362" r:id="rId36"/>
    <p:sldId id="363" r:id="rId37"/>
    <p:sldId id="364" r:id="rId38"/>
    <p:sldId id="365" r:id="rId39"/>
    <p:sldId id="377" r:id="rId40"/>
    <p:sldId id="374" r:id="rId41"/>
    <p:sldId id="373" r:id="rId42"/>
    <p:sldId id="357" r:id="rId43"/>
    <p:sldId id="375" r:id="rId44"/>
    <p:sldId id="358" r:id="rId45"/>
    <p:sldId id="368" r:id="rId46"/>
    <p:sldId id="369" r:id="rId47"/>
    <p:sldId id="332" r:id="rId48"/>
    <p:sldId id="333" r:id="rId49"/>
    <p:sldId id="334" r:id="rId50"/>
    <p:sldId id="335" r:id="rId51"/>
    <p:sldId id="336" r:id="rId52"/>
    <p:sldId id="337" r:id="rId53"/>
    <p:sldId id="339" r:id="rId54"/>
    <p:sldId id="340" r:id="rId55"/>
    <p:sldId id="359" r:id="rId56"/>
    <p:sldId id="370" r:id="rId57"/>
    <p:sldId id="371" r:id="rId58"/>
    <p:sldId id="372" r:id="rId59"/>
    <p:sldId id="361" r:id="rId60"/>
    <p:sldId id="298" r:id="rId61"/>
    <p:sldId id="299" r:id="rId62"/>
    <p:sldId id="300" r:id="rId6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02" autoAdjust="0"/>
    <p:restoredTop sz="94617" autoAdjust="0"/>
  </p:normalViewPr>
  <p:slideViewPr>
    <p:cSldViewPr>
      <p:cViewPr varScale="1">
        <p:scale>
          <a:sx n="115" d="100"/>
          <a:sy n="115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330E5C-2719-1B44-9B8D-592237518FD7}" type="slidenum">
              <a:rPr lang="en-US"/>
              <a:pPr/>
              <a:t>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11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12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13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14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15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16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80AB6-3736-504C-B074-804DF5260ACA}" type="slidenum">
              <a:rPr lang="en-US"/>
              <a:pPr/>
              <a:t>17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F4CC-7ECE-8B48-9176-F2BF22C92BC0}" type="slidenum">
              <a:rPr lang="en-US"/>
              <a:pPr/>
              <a:t>18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AD4EE-53E9-5A4E-A7A8-1445766D99BB}" type="slidenum">
              <a:rPr lang="en-US"/>
              <a:pPr/>
              <a:t>19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0C415-0683-4A45-952F-E18F8BD3D8E4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93F1B-E384-6F4A-BC8C-EC05424F7494}" type="slidenum">
              <a:rPr lang="en-US"/>
              <a:pPr/>
              <a:t>20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21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8215F-0765-DF46-81F5-9A262DAC9D2B}" type="slidenum">
              <a:rPr lang="en-US"/>
              <a:pPr/>
              <a:t>22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4BA3C-F0C4-5C46-9578-C9E0AEB1C801}" type="slidenum">
              <a:rPr lang="en-US"/>
              <a:pPr/>
              <a:t>23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CAC5B-4B36-964B-914B-7622613D8C47}" type="slidenum">
              <a:rPr lang="en-US"/>
              <a:pPr/>
              <a:t>24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CD4BF-496A-2F42-9752-569376BFA870}" type="slidenum">
              <a:rPr lang="en-US"/>
              <a:pPr/>
              <a:t>27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CD4BF-496A-2F42-9752-569376BFA870}" type="slidenum">
              <a:rPr lang="en-US"/>
              <a:pPr/>
              <a:t>28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BA3CE-D501-FF40-9469-93D69729D11E}" type="slidenum">
              <a:rPr lang="en-US"/>
              <a:pPr/>
              <a:t>29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BA3CE-D501-FF40-9469-93D69729D11E}" type="slidenum">
              <a:rPr lang="en-US"/>
              <a:pPr/>
              <a:t>30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9CCF4-10B9-8D40-A1E3-7D55C45BC222}" type="slidenum">
              <a:rPr lang="en-US"/>
              <a:pPr/>
              <a:t>31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303ED-AC15-9043-BB9F-424A92F0FBA0}" type="slidenum">
              <a:rPr lang="en-US"/>
              <a:pPr/>
              <a:t>3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6838" y="698500"/>
            <a:ext cx="4597400" cy="34480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7DD34-B5CD-A846-8F11-04CBF22C6A3C}" type="slidenum">
              <a:rPr lang="en-US"/>
              <a:pPr/>
              <a:t>32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33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9D497-168D-0148-A7C7-E699CCD4ECCE}" type="slidenum">
              <a:rPr lang="en-US"/>
              <a:pPr/>
              <a:t>34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35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36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37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38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9CCF4-10B9-8D40-A1E3-7D55C45BC222}" type="slidenum">
              <a:rPr lang="en-US"/>
              <a:pPr/>
              <a:t>40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E4BC3E-3647-8D41-B2EA-DE0276E710EC}" type="slidenum">
              <a:rPr lang="en-US"/>
              <a:pPr/>
              <a:t>47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27048-6A8B-694F-9597-59E01D791BB8}" type="slidenum">
              <a:rPr lang="en-US"/>
              <a:pPr/>
              <a:t>48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4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B3E3-F3B2-D445-855D-F90ED396F2E4}" type="slidenum">
              <a:rPr lang="en-US"/>
              <a:pPr/>
              <a:t>49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5EBA7-351E-8648-A7EE-95E81918768B}" type="slidenum">
              <a:rPr lang="en-US"/>
              <a:pPr/>
              <a:t>50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24CC0-16B0-314A-9509-A64EDFAD3D3F}" type="slidenum">
              <a:rPr lang="en-US"/>
              <a:pPr/>
              <a:t>51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52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211B6-5F63-7045-A443-5E941E24994A}" type="slidenum">
              <a:rPr lang="en-US"/>
              <a:pPr/>
              <a:t>53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34CB6-A6A9-494C-911E-87F1C5DC359F}" type="slidenum">
              <a:rPr lang="en-US"/>
              <a:pPr/>
              <a:t>54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CDF04-0292-C746-B77D-3DB5683726AA}" type="slidenum">
              <a:rPr lang="en-US"/>
              <a:pPr/>
              <a:t>59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9A782-27DC-A649-AC67-7F2E4AE3E942}" type="slidenum">
              <a:rPr lang="en-US"/>
              <a:pPr/>
              <a:t>60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5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6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7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8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9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6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9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C90C-C4B3-E742-9539-4C5C4154058C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16:  </a:t>
            </a:r>
            <a:r>
              <a:rPr lang="en-US" dirty="0" smtClean="0"/>
              <a:t>March</a:t>
            </a:r>
            <a:r>
              <a:rPr lang="en-US" dirty="0" smtClean="0"/>
              <a:t> 25, 2015</a:t>
            </a:r>
          </a:p>
          <a:p>
            <a:r>
              <a:rPr lang="en-US" dirty="0"/>
              <a:t>C</a:t>
            </a:r>
            <a:r>
              <a:rPr lang="en-US" dirty="0">
                <a:sym typeface="Wingdings" charset="2"/>
              </a:rPr>
              <a:t>RTL</a:t>
            </a:r>
            <a:endParaRPr lang="en-US" dirty="0"/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10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  <a:endPara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+mn-lt"/>
                  </a:rPr>
                  <a:t>a</a:t>
                </a:r>
                <a:endParaRPr lang="en-US" sz="3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11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12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13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14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15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Next topic: Memory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16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/>
              <a:t>One big linear address space of locations</a:t>
            </a:r>
          </a:p>
          <a:p>
            <a:r>
              <a:rPr lang="en-US"/>
              <a:t>Most recent definition to location is value</a:t>
            </a:r>
          </a:p>
          <a:p>
            <a:r>
              <a:rPr lang="en-US"/>
              <a:t>Sequential flow of statements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A0C9-21E8-3C49-AB65-FC986662F959}" type="slidenum">
              <a:rPr lang="en-US"/>
              <a:pPr/>
              <a:t>17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Operations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Read/Use</a:t>
            </a:r>
          </a:p>
          <a:p>
            <a:r>
              <a:rPr lang="en-US"/>
              <a:t>a=*p;</a:t>
            </a:r>
          </a:p>
          <a:p>
            <a:r>
              <a:rPr lang="en-US"/>
              <a:t>a=p[0]</a:t>
            </a:r>
          </a:p>
          <a:p>
            <a:r>
              <a:rPr lang="en-US"/>
              <a:t>a=p[c*10+d]</a:t>
            </a:r>
          </a:p>
          <a:p>
            <a:endParaRPr lang="en-US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Write/Def</a:t>
            </a:r>
          </a:p>
          <a:p>
            <a:r>
              <a:rPr lang="en-US"/>
              <a:t>*p=2*a+b;</a:t>
            </a:r>
          </a:p>
          <a:p>
            <a:r>
              <a:rPr lang="en-US"/>
              <a:t>p[0]=23;</a:t>
            </a:r>
          </a:p>
          <a:p>
            <a:r>
              <a:rPr lang="en-US"/>
              <a:t>p[c*10+d]=a*x+b;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7314-6D8B-3448-A71D-1AEA80AE1398}" type="slidenum">
              <a:rPr lang="en-US"/>
              <a:pPr/>
              <a:t>18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Operation Challenge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is </a:t>
            </a:r>
            <a:r>
              <a:rPr lang="en-US" dirty="0"/>
              <a:t>just </a:t>
            </a:r>
            <a:r>
              <a:rPr lang="en-US" dirty="0" smtClean="0"/>
              <a:t>a set of </a:t>
            </a:r>
            <a:r>
              <a:rPr lang="en-US" dirty="0"/>
              <a:t>location</a:t>
            </a:r>
          </a:p>
          <a:p>
            <a:r>
              <a:rPr lang="en-US" dirty="0"/>
              <a:t>But </a:t>
            </a:r>
            <a:r>
              <a:rPr lang="en-US" b="1" dirty="0"/>
              <a:t>memory expressions</a:t>
            </a:r>
            <a:r>
              <a:rPr lang="en-US" dirty="0"/>
              <a:t> can refer to variable locations</a:t>
            </a:r>
          </a:p>
          <a:p>
            <a:pPr lvl="1"/>
            <a:r>
              <a:rPr lang="en-US" dirty="0"/>
              <a:t>Does *</a:t>
            </a:r>
            <a:r>
              <a:rPr lang="en-US" dirty="0" err="1"/>
              <a:t>q</a:t>
            </a:r>
            <a:r>
              <a:rPr lang="en-US" dirty="0"/>
              <a:t> and *</a:t>
            </a:r>
            <a:r>
              <a:rPr lang="en-US" dirty="0" err="1"/>
              <a:t>p</a:t>
            </a:r>
            <a:r>
              <a:rPr lang="en-US" dirty="0"/>
              <a:t> refer to same location?</a:t>
            </a:r>
            <a:endParaRPr lang="en-US" dirty="0" smtClean="0"/>
          </a:p>
          <a:p>
            <a:pPr lvl="1"/>
            <a:r>
              <a:rPr lang="en-US" dirty="0" smtClean="0"/>
              <a:t>p[0] and </a:t>
            </a:r>
            <a:r>
              <a:rPr lang="en-US" dirty="0" err="1" smtClean="0"/>
              <a:t>p[c</a:t>
            </a:r>
            <a:r>
              <a:rPr lang="en-US" dirty="0" smtClean="0"/>
              <a:t>*10+d]?</a:t>
            </a:r>
          </a:p>
          <a:p>
            <a:pPr lvl="1"/>
            <a:r>
              <a:rPr lang="en-US" dirty="0" smtClean="0"/>
              <a:t>*</a:t>
            </a:r>
            <a:r>
              <a:rPr lang="en-US" dirty="0" err="1"/>
              <a:t>p</a:t>
            </a:r>
            <a:r>
              <a:rPr lang="en-US" dirty="0"/>
              <a:t> and</a:t>
            </a:r>
            <a:r>
              <a:rPr lang="en-US" dirty="0" smtClean="0"/>
              <a:t> </a:t>
            </a:r>
            <a:r>
              <a:rPr lang="en-US" dirty="0" err="1" smtClean="0"/>
              <a:t>q[</a:t>
            </a:r>
            <a:r>
              <a:rPr lang="en-US" dirty="0" err="1"/>
              <a:t>c</a:t>
            </a:r>
            <a:r>
              <a:rPr lang="en-US" dirty="0"/>
              <a:t>*10+d]?</a:t>
            </a:r>
            <a:endParaRPr lang="en-US" dirty="0" smtClean="0"/>
          </a:p>
          <a:p>
            <a:pPr lvl="1"/>
            <a:r>
              <a:rPr lang="en-US" dirty="0" err="1" smtClean="0"/>
              <a:t>p</a:t>
            </a:r>
            <a:r>
              <a:rPr lang="en-US" dirty="0" err="1"/>
              <a:t>[f(a</a:t>
            </a:r>
            <a:r>
              <a:rPr lang="en-US" dirty="0"/>
              <a:t>)] and </a:t>
            </a:r>
            <a:r>
              <a:rPr lang="en-US" dirty="0" err="1"/>
              <a:t>p</a:t>
            </a:r>
            <a:r>
              <a:rPr lang="en-US" dirty="0" err="1" smtClean="0"/>
              <a:t>[g(</a:t>
            </a:r>
            <a:r>
              <a:rPr lang="en-US" dirty="0" err="1"/>
              <a:t>b</a:t>
            </a:r>
            <a:r>
              <a:rPr lang="en-US" dirty="0"/>
              <a:t>)]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66C-A276-C541-80E7-70EC5F6C62B1}" type="slidenum">
              <a:rPr lang="en-US"/>
              <a:pPr/>
              <a:t>19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err="1"/>
              <a:t>P[i</a:t>
            </a:r>
            <a:r>
              <a:rPr lang="en-US" dirty="0"/>
              <a:t>]=23</a:t>
            </a:r>
            <a:endParaRPr lang="en-US" dirty="0" smtClean="0"/>
          </a:p>
          <a:p>
            <a:r>
              <a:rPr lang="en-US" dirty="0" err="1" smtClean="0"/>
              <a:t>r</a:t>
            </a:r>
            <a:r>
              <a:rPr lang="en-US" dirty="0"/>
              <a:t>=10+P[i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P[j</a:t>
            </a:r>
            <a:r>
              <a:rPr lang="en-US" dirty="0" smtClean="0"/>
              <a:t>]=17</a:t>
            </a:r>
          </a:p>
          <a:p>
            <a:r>
              <a:rPr lang="en-US" dirty="0" err="1"/>
              <a:t>s</a:t>
            </a:r>
            <a:r>
              <a:rPr lang="en-US" dirty="0"/>
              <a:t>=</a:t>
            </a:r>
            <a:r>
              <a:rPr lang="en-US" dirty="0" err="1"/>
              <a:t>P[j</a:t>
            </a:r>
            <a:r>
              <a:rPr lang="en-US" dirty="0"/>
              <a:t>]*</a:t>
            </a:r>
            <a:r>
              <a:rPr lang="en-US" dirty="0" smtClean="0"/>
              <a:t>12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Value of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 and 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Could do: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P[i</a:t>
            </a:r>
            <a:r>
              <a:rPr lang="en-US" dirty="0"/>
              <a:t>]=23;  </a:t>
            </a:r>
            <a:r>
              <a:rPr lang="en-US" dirty="0" err="1"/>
              <a:t>P[j</a:t>
            </a:r>
            <a:r>
              <a:rPr lang="en-US" dirty="0"/>
              <a:t>]=17;</a:t>
            </a:r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err="1"/>
              <a:t>r</a:t>
            </a:r>
            <a:r>
              <a:rPr lang="en-US" dirty="0"/>
              <a:t>=10+P[i]; </a:t>
            </a:r>
            <a:r>
              <a:rPr lang="en-US" dirty="0" err="1"/>
              <a:t>s</a:t>
            </a:r>
            <a:r>
              <a:rPr lang="en-US" dirty="0"/>
              <a:t>=</a:t>
            </a:r>
            <a:r>
              <a:rPr lang="en-US" dirty="0" err="1"/>
              <a:t>P[j</a:t>
            </a:r>
            <a:r>
              <a:rPr lang="en-US" dirty="0"/>
              <a:t>]*12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….unless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==</a:t>
            </a:r>
            <a:r>
              <a:rPr lang="en-US" dirty="0" err="1" smtClean="0">
                <a:solidFill>
                  <a:srgbClr val="FF0000"/>
                </a:solidFill>
              </a:rPr>
              <a:t>j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6600"/>
                </a:solidFill>
              </a:rPr>
              <a:t>Value of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 and 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0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9E54-18D6-354C-83C1-C5C74749BCDF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See how get from a language (C) </a:t>
            </a:r>
            <a:br>
              <a:rPr lang="en-US" dirty="0" smtClean="0"/>
            </a:br>
            <a:r>
              <a:rPr lang="en-US" dirty="0" smtClean="0"/>
              <a:t>to dataflow</a:t>
            </a:r>
          </a:p>
          <a:p>
            <a:r>
              <a:rPr lang="en-US" sz="2400" dirty="0" smtClean="0"/>
              <a:t>Basic translation</a:t>
            </a:r>
          </a:p>
          <a:p>
            <a:pPr lvl="1"/>
            <a:r>
              <a:rPr lang="en-US" sz="2000" dirty="0" smtClean="0"/>
              <a:t>Straight</a:t>
            </a:r>
            <a:r>
              <a:rPr lang="en-US" sz="2000" dirty="0"/>
              <a:t>-line</a:t>
            </a:r>
            <a:r>
              <a:rPr lang="en-US" sz="2000" dirty="0" smtClean="0"/>
              <a:t> code</a:t>
            </a:r>
          </a:p>
          <a:p>
            <a:pPr lvl="1"/>
            <a:r>
              <a:rPr lang="en-US" sz="2000" dirty="0" smtClean="0"/>
              <a:t>Memory</a:t>
            </a:r>
            <a:endParaRPr lang="en-US" sz="2000" dirty="0"/>
          </a:p>
          <a:p>
            <a:pPr lvl="1"/>
            <a:r>
              <a:rPr lang="en-US" sz="2000" dirty="0"/>
              <a:t>Basic Blocks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Control </a:t>
            </a:r>
            <a:r>
              <a:rPr lang="en-US" sz="2000" dirty="0"/>
              <a:t>Flow</a:t>
            </a:r>
          </a:p>
          <a:p>
            <a:pPr lvl="1"/>
            <a:r>
              <a:rPr lang="en-US" sz="2000" dirty="0" smtClean="0"/>
              <a:t>Looping</a:t>
            </a:r>
          </a:p>
          <a:p>
            <a:r>
              <a:rPr lang="en-US" sz="2400" dirty="0" smtClean="0"/>
              <a:t>Optimization</a:t>
            </a:r>
          </a:p>
          <a:p>
            <a:pPr lvl="1"/>
            <a:r>
              <a:rPr lang="en-US" sz="2000" dirty="0" smtClean="0"/>
              <a:t>If-conversion</a:t>
            </a:r>
          </a:p>
          <a:p>
            <a:pPr lvl="1"/>
            <a:r>
              <a:rPr lang="en-US" sz="2000" dirty="0" err="1" smtClean="0"/>
              <a:t>Hyperblocks</a:t>
            </a:r>
            <a:endParaRPr lang="en-US" sz="2000" dirty="0"/>
          </a:p>
          <a:p>
            <a:pPr lvl="1"/>
            <a:r>
              <a:rPr lang="en-US" sz="2000" dirty="0"/>
              <a:t>Common </a:t>
            </a:r>
            <a:r>
              <a:rPr lang="en-US" sz="2000" dirty="0" smtClean="0"/>
              <a:t>Optimizations</a:t>
            </a:r>
          </a:p>
          <a:p>
            <a:pPr lvl="1"/>
            <a:r>
              <a:rPr lang="en-US" sz="2000" dirty="0" smtClean="0"/>
              <a:t>Pipelining</a:t>
            </a:r>
          </a:p>
          <a:p>
            <a:pPr lvl="1"/>
            <a:r>
              <a:rPr lang="en-US" sz="2000" dirty="0" smtClean="0"/>
              <a:t>Unrolling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pPr lvl="2"/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61100" y="0"/>
            <a:ext cx="2882900" cy="6248400"/>
            <a:chOff x="4078" y="96"/>
            <a:chExt cx="1816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78" y="96"/>
              <a:ext cx="15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C</a:t>
              </a:r>
              <a:r>
                <a:rPr lang="en-US" dirty="0">
                  <a:ea typeface="Arial" charset="0"/>
                  <a:cs typeface="Arial" charset="0"/>
                </a:rPr>
                <a:t>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ea typeface="Arial" charset="0"/>
                  <a:cs typeface="Arial" charset="0"/>
                </a:rPr>
                <a:t>Netlist</a:t>
              </a:r>
              <a:endParaRPr lang="en-US" dirty="0">
                <a:ea typeface="Arial" charset="0"/>
                <a:cs typeface="Arial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20FD-E0B2-F84D-A074-3767C642D38F}" type="slidenum">
              <a:rPr lang="en-US"/>
              <a:pPr/>
              <a:t>20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Pointer Pitfalls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p</a:t>
            </a:r>
            <a:r>
              <a:rPr lang="en-US" dirty="0"/>
              <a:t>=23</a:t>
            </a:r>
            <a:endParaRPr lang="en-US" dirty="0" smtClean="0"/>
          </a:p>
          <a:p>
            <a:r>
              <a:rPr lang="en-US" dirty="0" err="1" smtClean="0"/>
              <a:t>r</a:t>
            </a:r>
            <a:r>
              <a:rPr lang="en-US" dirty="0"/>
              <a:t>=10+*</a:t>
            </a:r>
            <a:r>
              <a:rPr lang="en-US" dirty="0" err="1"/>
              <a:t>p</a:t>
            </a:r>
            <a:r>
              <a:rPr lang="en-US" dirty="0" smtClean="0"/>
              <a:t>;</a:t>
            </a:r>
          </a:p>
          <a:p>
            <a:r>
              <a:rPr lang="en-US" dirty="0" smtClean="0"/>
              <a:t>*</a:t>
            </a:r>
            <a:r>
              <a:rPr lang="en-US" dirty="0" err="1" smtClean="0"/>
              <a:t>q</a:t>
            </a:r>
            <a:r>
              <a:rPr lang="en-US" dirty="0" smtClean="0"/>
              <a:t>=17</a:t>
            </a:r>
          </a:p>
          <a:p>
            <a:r>
              <a:rPr lang="en-US" dirty="0" err="1" smtClean="0"/>
              <a:t>s</a:t>
            </a:r>
            <a:r>
              <a:rPr lang="en-US" dirty="0"/>
              <a:t>=*</a:t>
            </a:r>
            <a:r>
              <a:rPr lang="en-US" dirty="0" err="1"/>
              <a:t>q</a:t>
            </a:r>
            <a:r>
              <a:rPr lang="en-US" dirty="0"/>
              <a:t>*12;</a:t>
            </a:r>
          </a:p>
          <a:p>
            <a:endParaRPr lang="en-US" dirty="0"/>
          </a:p>
          <a:p>
            <a:r>
              <a:rPr lang="en-US" dirty="0"/>
              <a:t>Similar limit if </a:t>
            </a:r>
            <a:r>
              <a:rPr lang="en-US" dirty="0" err="1"/>
              <a:t>p</a:t>
            </a:r>
            <a:r>
              <a:rPr lang="en-US" dirty="0"/>
              <a:t>==</a:t>
            </a:r>
            <a:r>
              <a:rPr lang="en-US" dirty="0" err="1"/>
              <a:t>q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21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/>
              <a:t>C Memory/Pointer Sequentialization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2"/>
            <a:r>
              <a:rPr lang="en-US" dirty="0"/>
              <a:t>Conservative: any write to memory</a:t>
            </a:r>
          </a:p>
          <a:p>
            <a:pPr lvl="2"/>
            <a:r>
              <a:rPr lang="en-US" dirty="0"/>
              <a:t>Sophisticated analysis may allow us to prove independence of read and write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D920-0677-724B-AB73-D6206FA40F41}" type="slidenum">
              <a:rPr lang="en-US"/>
              <a:pPr/>
              <a:t>22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b="1" dirty="0"/>
              <a:t>Expressions and operations </a:t>
            </a:r>
            <a:r>
              <a:rPr lang="en-US" dirty="0"/>
              <a:t>through variables (whose address is never taken) can be executed at any time</a:t>
            </a:r>
          </a:p>
          <a:p>
            <a:pPr lvl="1"/>
            <a:r>
              <a:rPr lang="en-US" dirty="0"/>
              <a:t>Just preserve the dataflow </a:t>
            </a:r>
          </a:p>
          <a:p>
            <a:r>
              <a:rPr lang="en-US" b="1" dirty="0"/>
              <a:t>Memory assignments </a:t>
            </a:r>
            <a:r>
              <a:rPr lang="en-US" dirty="0"/>
              <a:t>must execute in strict order</a:t>
            </a:r>
          </a:p>
          <a:p>
            <a:pPr lvl="1"/>
            <a:r>
              <a:rPr lang="en-US" dirty="0"/>
              <a:t>Ideally: partial order</a:t>
            </a:r>
          </a:p>
          <a:p>
            <a:pPr lvl="1"/>
            <a:r>
              <a:rPr lang="en-US" dirty="0"/>
              <a:t>Conservatively: strict sequential order of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8B5-8548-2349-8663-A3B94C4DF57C}" type="slidenum">
              <a:rPr lang="en-US"/>
              <a:pPr/>
              <a:t>23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Forcing Sequencing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Demands we introduce some discipline for deciding when operations occur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 FSM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an explicit dataflow token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Callahan uses control register</a:t>
            </a:r>
          </a:p>
          <a:p>
            <a:pPr>
              <a:lnSpc>
                <a:spcPct val="90000"/>
              </a:lnSpc>
            </a:pPr>
            <a:r>
              <a:rPr lang="en-US" dirty="0"/>
              <a:t>Other uses for timing </a:t>
            </a: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/>
              <a:t>delay blocks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Looping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77B-5336-6A45-8232-688985F0B55A}" type="slidenum">
              <a:rPr lang="en-US"/>
              <a:pPr/>
              <a:t>24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/>
              <a:t>Scheduled Memory Operations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27150"/>
            <a:ext cx="83058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DoA</a:t>
            </a:r>
            <a:endParaRPr lang="en-US" dirty="0" smtClean="0"/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err="1" smtClean="0"/>
              <a:t>DoB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While 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DoBody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longer </a:t>
            </a:r>
            <a:r>
              <a:rPr lang="en-US" dirty="0" err="1" smtClean="0"/>
              <a:t>straightline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Code selectively executed</a:t>
            </a:r>
          </a:p>
          <a:p>
            <a:r>
              <a:rPr lang="en-US" dirty="0" smtClean="0"/>
              <a:t>Data determines which computation to perform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5431-7DE4-9C4C-B91E-CF4EB84A558A}" type="slidenum">
              <a:rPr lang="en-US"/>
              <a:pPr/>
              <a:t>27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Blocks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772400" cy="2286000"/>
          </a:xfrm>
        </p:spPr>
        <p:txBody>
          <a:bodyPr/>
          <a:lstStyle/>
          <a:p>
            <a:r>
              <a:rPr lang="en-US" dirty="0"/>
              <a:t>Sequence of operations with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Once enter execute all operations in block</a:t>
            </a:r>
          </a:p>
          <a:p>
            <a:pPr lvl="1"/>
            <a:r>
              <a:rPr lang="en-US" dirty="0"/>
              <a:t>Set of exits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806720"/>
            <a:ext cx="23622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begin: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brfalse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smtClean="0"/>
              <a:t>finish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</a:t>
            </a:r>
          </a:p>
          <a:p>
            <a:r>
              <a:rPr lang="en-US" dirty="0" smtClean="0"/>
              <a:t>finish: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/>
              <a:t>end:</a:t>
            </a:r>
            <a:endParaRPr lang="en-US" dirty="0" smtClean="0"/>
          </a:p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3352800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BB0: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</a:t>
            </a:r>
            <a:endParaRPr lang="en-US" dirty="0" smtClean="0"/>
          </a:p>
          <a:p>
            <a:r>
              <a:rPr lang="en-US" dirty="0" smtClean="0"/>
              <a:t>   br(t,BB1,BB2)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3352800"/>
            <a:ext cx="2362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BB1: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</a:t>
            </a:r>
            <a:r>
              <a:rPr lang="en-US" dirty="0" smtClean="0"/>
              <a:t> </a:t>
            </a:r>
            <a:r>
              <a:rPr lang="en-US" dirty="0" smtClean="0"/>
              <a:t>BB2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BB2: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5791200"/>
            <a:ext cx="1936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Basic Blocks?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5431-7DE4-9C4C-B91E-CF4EB84A558A}" type="slidenum">
              <a:rPr lang="en-US"/>
              <a:pPr/>
              <a:t>28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Blocks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Sequence of operations with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Once enter execute all operations in block</a:t>
            </a:r>
          </a:p>
          <a:p>
            <a:pPr lvl="1"/>
            <a:r>
              <a:rPr lang="en-US" dirty="0"/>
              <a:t>Set of exits at end</a:t>
            </a:r>
          </a:p>
          <a:p>
            <a:r>
              <a:rPr lang="en-US" dirty="0"/>
              <a:t>Can dataflow schedule operations within a basic block</a:t>
            </a:r>
          </a:p>
          <a:p>
            <a:pPr lvl="1"/>
            <a:r>
              <a:rPr lang="en-US" dirty="0"/>
              <a:t>As long as preserve memory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1E08-9F6F-C145-8369-0F1C12503D36}" type="slidenum">
              <a:rPr lang="en-US"/>
              <a:pPr/>
              <a:t>29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Basic Blocks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Connect up basic blocks by routing control flow token</a:t>
            </a:r>
          </a:p>
          <a:p>
            <a:pPr lvl="1"/>
            <a:r>
              <a:rPr lang="en-US"/>
              <a:t>May enter from several places</a:t>
            </a:r>
          </a:p>
          <a:p>
            <a:pPr lvl="1"/>
            <a:r>
              <a:rPr lang="en-US"/>
              <a:t>May leave to one of several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F84B-C22C-444F-A5B0-A19A7DD8921E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164866" name="Group 2"/>
          <p:cNvGrpSpPr>
            <a:grpSpLocks/>
          </p:cNvGrpSpPr>
          <p:nvPr/>
        </p:nvGrpSpPr>
        <p:grpSpPr bwMode="auto">
          <a:xfrm>
            <a:off x="2552700" y="1657350"/>
            <a:ext cx="5953125" cy="4591050"/>
            <a:chOff x="1608" y="1044"/>
            <a:chExt cx="3750" cy="2892"/>
          </a:xfrm>
        </p:grpSpPr>
        <p:sp>
          <p:nvSpPr>
            <p:cNvPr id="164867" name="Line 3"/>
            <p:cNvSpPr>
              <a:spLocks noChangeShapeType="1"/>
            </p:cNvSpPr>
            <p:nvPr/>
          </p:nvSpPr>
          <p:spPr bwMode="auto">
            <a:xfrm flipV="1">
              <a:off x="1608" y="1044"/>
              <a:ext cx="0" cy="2892"/>
            </a:xfrm>
            <a:prstGeom prst="line">
              <a:avLst/>
            </a:prstGeom>
            <a:noFill/>
            <a:ln w="76200">
              <a:solidFill>
                <a:srgbClr val="EF91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68" name="Line 4"/>
            <p:cNvSpPr>
              <a:spLocks noChangeShapeType="1"/>
            </p:cNvSpPr>
            <p:nvPr/>
          </p:nvSpPr>
          <p:spPr bwMode="auto">
            <a:xfrm>
              <a:off x="1608" y="3936"/>
              <a:ext cx="3750" cy="0"/>
            </a:xfrm>
            <a:prstGeom prst="line">
              <a:avLst/>
            </a:prstGeom>
            <a:noFill/>
            <a:ln w="76200">
              <a:solidFill>
                <a:srgbClr val="EF9100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4869" name="Group 5"/>
          <p:cNvGrpSpPr>
            <a:grpSpLocks/>
          </p:cNvGrpSpPr>
          <p:nvPr/>
        </p:nvGrpSpPr>
        <p:grpSpPr bwMode="auto">
          <a:xfrm>
            <a:off x="296863" y="1784350"/>
            <a:ext cx="2209800" cy="3983038"/>
            <a:chOff x="187" y="1124"/>
            <a:chExt cx="1392" cy="2509"/>
          </a:xfrm>
        </p:grpSpPr>
        <p:sp>
          <p:nvSpPr>
            <p:cNvPr id="164870" name="Rectangle 6"/>
            <p:cNvSpPr>
              <a:spLocks noChangeArrowheads="1"/>
            </p:cNvSpPr>
            <p:nvPr/>
          </p:nvSpPr>
          <p:spPr bwMode="auto">
            <a:xfrm>
              <a:off x="414" y="1124"/>
              <a:ext cx="1055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DOMAIN </a:t>
              </a:r>
            </a:p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SPECIFIC </a:t>
              </a:r>
            </a:p>
          </p:txBody>
        </p:sp>
        <p:sp>
          <p:nvSpPr>
            <p:cNvPr id="164871" name="Rectangle 7"/>
            <p:cNvSpPr>
              <a:spLocks noChangeArrowheads="1"/>
            </p:cNvSpPr>
            <p:nvPr/>
          </p:nvSpPr>
          <p:spPr bwMode="auto">
            <a:xfrm>
              <a:off x="646" y="2336"/>
              <a:ext cx="48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RTL</a:t>
              </a:r>
            </a:p>
          </p:txBody>
        </p:sp>
        <p:sp>
          <p:nvSpPr>
            <p:cNvPr id="164872" name="Rectangle 8"/>
            <p:cNvSpPr>
              <a:spLocks noChangeArrowheads="1"/>
            </p:cNvSpPr>
            <p:nvPr/>
          </p:nvSpPr>
          <p:spPr bwMode="auto">
            <a:xfrm>
              <a:off x="587" y="2900"/>
              <a:ext cx="64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GATE</a:t>
              </a:r>
            </a:p>
          </p:txBody>
        </p:sp>
        <p:sp>
          <p:nvSpPr>
            <p:cNvPr id="164873" name="Rectangle 9"/>
            <p:cNvSpPr>
              <a:spLocks noChangeArrowheads="1"/>
            </p:cNvSpPr>
            <p:nvPr/>
          </p:nvSpPr>
          <p:spPr bwMode="auto">
            <a:xfrm>
              <a:off x="215" y="3368"/>
              <a:ext cx="136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TRANSISTOR</a:t>
              </a:r>
            </a:p>
          </p:txBody>
        </p:sp>
        <p:sp>
          <p:nvSpPr>
            <p:cNvPr id="164874" name="Rectangle 10"/>
            <p:cNvSpPr>
              <a:spLocks noChangeArrowheads="1"/>
            </p:cNvSpPr>
            <p:nvPr/>
          </p:nvSpPr>
          <p:spPr bwMode="auto">
            <a:xfrm>
              <a:off x="187" y="1868"/>
              <a:ext cx="1385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BEHAVIORAL</a:t>
              </a:r>
            </a:p>
          </p:txBody>
        </p:sp>
      </p:grpSp>
      <p:grpSp>
        <p:nvGrpSpPr>
          <p:cNvPr id="164875" name="Group 11"/>
          <p:cNvGrpSpPr>
            <a:grpSpLocks/>
          </p:cNvGrpSpPr>
          <p:nvPr/>
        </p:nvGrpSpPr>
        <p:grpSpPr bwMode="auto">
          <a:xfrm>
            <a:off x="3079750" y="1638300"/>
            <a:ext cx="1701800" cy="4413250"/>
            <a:chOff x="1940" y="1032"/>
            <a:chExt cx="1072" cy="2780"/>
          </a:xfrm>
        </p:grpSpPr>
        <p:sp>
          <p:nvSpPr>
            <p:cNvPr id="164876" name="AutoShape 12"/>
            <p:cNvSpPr>
              <a:spLocks noChangeArrowheads="1"/>
            </p:cNvSpPr>
            <p:nvPr/>
          </p:nvSpPr>
          <p:spPr bwMode="auto">
            <a:xfrm>
              <a:off x="2122" y="1170"/>
              <a:ext cx="697" cy="2642"/>
            </a:xfrm>
            <a:prstGeom prst="upArrow">
              <a:avLst>
                <a:gd name="adj1" fmla="val 50000"/>
                <a:gd name="adj2" fmla="val 189509"/>
              </a:avLst>
            </a:prstGeom>
            <a:solidFill>
              <a:srgbClr val="EF9100"/>
            </a:solidFill>
            <a:ln w="127000">
              <a:solidFill>
                <a:srgbClr val="EF91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77" name="AutoShape 13"/>
            <p:cNvSpPr>
              <a:spLocks noChangeArrowheads="1"/>
            </p:cNvSpPr>
            <p:nvPr/>
          </p:nvSpPr>
          <p:spPr bwMode="auto">
            <a:xfrm>
              <a:off x="1940" y="1766"/>
              <a:ext cx="1039" cy="701"/>
            </a:xfrm>
            <a:prstGeom prst="star16">
              <a:avLst>
                <a:gd name="adj" fmla="val 37500"/>
              </a:avLst>
            </a:prstGeom>
            <a:solidFill>
              <a:srgbClr val="EF9100"/>
            </a:solidFill>
            <a:ln w="76200">
              <a:solidFill>
                <a:srgbClr val="F57B4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78" name="AutoShape 14"/>
            <p:cNvSpPr>
              <a:spLocks noChangeArrowheads="1"/>
            </p:cNvSpPr>
            <p:nvPr/>
          </p:nvSpPr>
          <p:spPr bwMode="auto">
            <a:xfrm>
              <a:off x="1973" y="1032"/>
              <a:ext cx="1039" cy="701"/>
            </a:xfrm>
            <a:prstGeom prst="star16">
              <a:avLst>
                <a:gd name="adj" fmla="val 37500"/>
              </a:avLst>
            </a:prstGeom>
            <a:solidFill>
              <a:srgbClr val="EF9100"/>
            </a:solidFill>
            <a:ln w="76200">
              <a:solidFill>
                <a:srgbClr val="F57B4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4879" name="Rectangle 15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Design Productivity by Approach</a:t>
            </a:r>
          </a:p>
        </p:txBody>
      </p:sp>
      <p:grpSp>
        <p:nvGrpSpPr>
          <p:cNvPr id="164880" name="Group 16"/>
          <p:cNvGrpSpPr>
            <a:grpSpLocks/>
          </p:cNvGrpSpPr>
          <p:nvPr/>
        </p:nvGrpSpPr>
        <p:grpSpPr bwMode="auto">
          <a:xfrm>
            <a:off x="5205413" y="2936875"/>
            <a:ext cx="738187" cy="523875"/>
            <a:chOff x="3279" y="1850"/>
            <a:chExt cx="465" cy="330"/>
          </a:xfrm>
        </p:grpSpPr>
        <p:sp>
          <p:nvSpPr>
            <p:cNvPr id="164881" name="Rectangle 17"/>
            <p:cNvSpPr>
              <a:spLocks noChangeArrowheads="1"/>
            </p:cNvSpPr>
            <p:nvPr/>
          </p:nvSpPr>
          <p:spPr bwMode="auto">
            <a:xfrm>
              <a:off x="3279" y="1850"/>
              <a:ext cx="431" cy="3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2" name="Rectangle 18" descr="50%"/>
            <p:cNvSpPr>
              <a:spLocks noChangeArrowheads="1"/>
            </p:cNvSpPr>
            <p:nvPr/>
          </p:nvSpPr>
          <p:spPr bwMode="auto">
            <a:xfrm>
              <a:off x="3331" y="1860"/>
              <a:ext cx="91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3" name="Rectangle 19" descr="50%"/>
            <p:cNvSpPr>
              <a:spLocks noChangeArrowheads="1"/>
            </p:cNvSpPr>
            <p:nvPr/>
          </p:nvSpPr>
          <p:spPr bwMode="auto">
            <a:xfrm>
              <a:off x="3400" y="1878"/>
              <a:ext cx="190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4" name="Rectangle 20" descr="50%"/>
            <p:cNvSpPr>
              <a:spLocks noChangeArrowheads="1"/>
            </p:cNvSpPr>
            <p:nvPr/>
          </p:nvSpPr>
          <p:spPr bwMode="auto">
            <a:xfrm>
              <a:off x="3400" y="1902"/>
              <a:ext cx="137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5" name="Rectangle 21" descr="50%"/>
            <p:cNvSpPr>
              <a:spLocks noChangeArrowheads="1"/>
            </p:cNvSpPr>
            <p:nvPr/>
          </p:nvSpPr>
          <p:spPr bwMode="auto">
            <a:xfrm>
              <a:off x="3468" y="1918"/>
              <a:ext cx="108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6" name="Rectangle 22" descr="50%"/>
            <p:cNvSpPr>
              <a:spLocks noChangeArrowheads="1"/>
            </p:cNvSpPr>
            <p:nvPr/>
          </p:nvSpPr>
          <p:spPr bwMode="auto">
            <a:xfrm>
              <a:off x="3460" y="1942"/>
              <a:ext cx="168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7" name="Rectangle 23" descr="50%"/>
            <p:cNvSpPr>
              <a:spLocks noChangeArrowheads="1"/>
            </p:cNvSpPr>
            <p:nvPr/>
          </p:nvSpPr>
          <p:spPr bwMode="auto">
            <a:xfrm>
              <a:off x="3302" y="1963"/>
              <a:ext cx="26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8" name="Rectangle 24" descr="50%"/>
            <p:cNvSpPr>
              <a:spLocks noChangeArrowheads="1"/>
            </p:cNvSpPr>
            <p:nvPr/>
          </p:nvSpPr>
          <p:spPr bwMode="auto">
            <a:xfrm>
              <a:off x="3400" y="1980"/>
              <a:ext cx="27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89" name="Rectangle 25" descr="50%"/>
            <p:cNvSpPr>
              <a:spLocks noChangeArrowheads="1"/>
            </p:cNvSpPr>
            <p:nvPr/>
          </p:nvSpPr>
          <p:spPr bwMode="auto">
            <a:xfrm>
              <a:off x="3407" y="2001"/>
              <a:ext cx="190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0" name="Rectangle 26" descr="50%"/>
            <p:cNvSpPr>
              <a:spLocks noChangeArrowheads="1"/>
            </p:cNvSpPr>
            <p:nvPr/>
          </p:nvSpPr>
          <p:spPr bwMode="auto">
            <a:xfrm>
              <a:off x="3302" y="2026"/>
              <a:ext cx="172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1" name="Rectangle 27" descr="50%"/>
            <p:cNvSpPr>
              <a:spLocks noChangeArrowheads="1"/>
            </p:cNvSpPr>
            <p:nvPr/>
          </p:nvSpPr>
          <p:spPr bwMode="auto">
            <a:xfrm>
              <a:off x="3422" y="2047"/>
              <a:ext cx="161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2" name="Rectangle 28" descr="50%"/>
            <p:cNvSpPr>
              <a:spLocks noChangeArrowheads="1"/>
            </p:cNvSpPr>
            <p:nvPr/>
          </p:nvSpPr>
          <p:spPr bwMode="auto">
            <a:xfrm>
              <a:off x="3468" y="2087"/>
              <a:ext cx="168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3" name="Rectangle 29" descr="50%"/>
            <p:cNvSpPr>
              <a:spLocks noChangeArrowheads="1"/>
            </p:cNvSpPr>
            <p:nvPr/>
          </p:nvSpPr>
          <p:spPr bwMode="auto">
            <a:xfrm>
              <a:off x="3302" y="2112"/>
              <a:ext cx="26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4" name="Rectangle 30" descr="50%"/>
            <p:cNvSpPr>
              <a:spLocks noChangeArrowheads="1"/>
            </p:cNvSpPr>
            <p:nvPr/>
          </p:nvSpPr>
          <p:spPr bwMode="auto">
            <a:xfrm>
              <a:off x="3414" y="2125"/>
              <a:ext cx="260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5" name="Rectangle 31" descr="50%"/>
            <p:cNvSpPr>
              <a:spLocks noChangeArrowheads="1"/>
            </p:cNvSpPr>
            <p:nvPr/>
          </p:nvSpPr>
          <p:spPr bwMode="auto">
            <a:xfrm>
              <a:off x="3422" y="2149"/>
              <a:ext cx="189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6" name="Rectangle 32" descr="50%"/>
            <p:cNvSpPr>
              <a:spLocks noChangeArrowheads="1"/>
            </p:cNvSpPr>
            <p:nvPr/>
          </p:nvSpPr>
          <p:spPr bwMode="auto">
            <a:xfrm>
              <a:off x="3422" y="2066"/>
              <a:ext cx="115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7" name="Rectangle 33"/>
            <p:cNvSpPr>
              <a:spLocks noChangeArrowheads="1"/>
            </p:cNvSpPr>
            <p:nvPr/>
          </p:nvSpPr>
          <p:spPr bwMode="auto">
            <a:xfrm>
              <a:off x="3283" y="1853"/>
              <a:ext cx="401" cy="3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8" name="Rectangle 34"/>
            <p:cNvSpPr>
              <a:spLocks noChangeArrowheads="1"/>
            </p:cNvSpPr>
            <p:nvPr/>
          </p:nvSpPr>
          <p:spPr bwMode="auto">
            <a:xfrm>
              <a:off x="3706" y="1903"/>
              <a:ext cx="20" cy="1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99" name="Rectangle 35"/>
            <p:cNvSpPr>
              <a:spLocks noChangeArrowheads="1"/>
            </p:cNvSpPr>
            <p:nvPr/>
          </p:nvSpPr>
          <p:spPr bwMode="auto">
            <a:xfrm>
              <a:off x="3706" y="1906"/>
              <a:ext cx="20" cy="21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0" name="Rectangle 36"/>
            <p:cNvSpPr>
              <a:spLocks noChangeArrowheads="1"/>
            </p:cNvSpPr>
            <p:nvPr/>
          </p:nvSpPr>
          <p:spPr bwMode="auto">
            <a:xfrm>
              <a:off x="3709" y="1906"/>
              <a:ext cx="19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1" name="Rectangle 37"/>
            <p:cNvSpPr>
              <a:spLocks noChangeArrowheads="1"/>
            </p:cNvSpPr>
            <p:nvPr/>
          </p:nvSpPr>
          <p:spPr bwMode="auto">
            <a:xfrm>
              <a:off x="3710" y="1906"/>
              <a:ext cx="19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2" name="Rectangle 38"/>
            <p:cNvSpPr>
              <a:spLocks noChangeArrowheads="1"/>
            </p:cNvSpPr>
            <p:nvPr/>
          </p:nvSpPr>
          <p:spPr bwMode="auto">
            <a:xfrm>
              <a:off x="3714" y="1906"/>
              <a:ext cx="19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3" name="Rectangle 39"/>
            <p:cNvSpPr>
              <a:spLocks noChangeArrowheads="1"/>
            </p:cNvSpPr>
            <p:nvPr/>
          </p:nvSpPr>
          <p:spPr bwMode="auto">
            <a:xfrm>
              <a:off x="3716" y="1906"/>
              <a:ext cx="20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4" name="Rectangle 40"/>
            <p:cNvSpPr>
              <a:spLocks noChangeArrowheads="1"/>
            </p:cNvSpPr>
            <p:nvPr/>
          </p:nvSpPr>
          <p:spPr bwMode="auto">
            <a:xfrm>
              <a:off x="3719" y="1906"/>
              <a:ext cx="19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5" name="Rectangle 41"/>
            <p:cNvSpPr>
              <a:spLocks noChangeArrowheads="1"/>
            </p:cNvSpPr>
            <p:nvPr/>
          </p:nvSpPr>
          <p:spPr bwMode="auto">
            <a:xfrm>
              <a:off x="3722" y="1906"/>
              <a:ext cx="20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06" name="Rectangle 42"/>
            <p:cNvSpPr>
              <a:spLocks noChangeArrowheads="1"/>
            </p:cNvSpPr>
            <p:nvPr/>
          </p:nvSpPr>
          <p:spPr bwMode="auto">
            <a:xfrm>
              <a:off x="3725" y="1906"/>
              <a:ext cx="19" cy="2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4907" name="Group 43"/>
          <p:cNvGrpSpPr>
            <a:grpSpLocks/>
          </p:cNvGrpSpPr>
          <p:nvPr/>
        </p:nvGrpSpPr>
        <p:grpSpPr bwMode="auto">
          <a:xfrm>
            <a:off x="5138738" y="4319588"/>
            <a:ext cx="874712" cy="628650"/>
            <a:chOff x="3237" y="2721"/>
            <a:chExt cx="551" cy="396"/>
          </a:xfrm>
        </p:grpSpPr>
        <p:sp>
          <p:nvSpPr>
            <p:cNvPr id="164908" name="Rectangle 44"/>
            <p:cNvSpPr>
              <a:spLocks noChangeArrowheads="1"/>
            </p:cNvSpPr>
            <p:nvPr/>
          </p:nvSpPr>
          <p:spPr bwMode="auto">
            <a:xfrm>
              <a:off x="3237" y="2721"/>
              <a:ext cx="551" cy="3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4909" name="Group 45"/>
            <p:cNvGrpSpPr>
              <a:grpSpLocks/>
            </p:cNvGrpSpPr>
            <p:nvPr/>
          </p:nvGrpSpPr>
          <p:grpSpPr bwMode="auto">
            <a:xfrm>
              <a:off x="3277" y="2737"/>
              <a:ext cx="484" cy="368"/>
              <a:chOff x="3277" y="2737"/>
              <a:chExt cx="484" cy="368"/>
            </a:xfrm>
          </p:grpSpPr>
          <p:sp>
            <p:nvSpPr>
              <p:cNvPr id="164910" name="AutoShape 46"/>
              <p:cNvSpPr>
                <a:spLocks noChangeArrowheads="1"/>
              </p:cNvSpPr>
              <p:nvPr/>
            </p:nvSpPr>
            <p:spPr bwMode="auto">
              <a:xfrm rot="5400000" flipV="1">
                <a:off x="3269" y="2846"/>
                <a:ext cx="254" cy="3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1" name="Line 47"/>
              <p:cNvSpPr>
                <a:spLocks noChangeShapeType="1"/>
              </p:cNvSpPr>
              <p:nvPr/>
            </p:nvSpPr>
            <p:spPr bwMode="auto">
              <a:xfrm flipH="1">
                <a:off x="3328" y="2812"/>
                <a:ext cx="41" cy="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2" name="Line 48"/>
              <p:cNvSpPr>
                <a:spLocks noChangeShapeType="1"/>
              </p:cNvSpPr>
              <p:nvPr/>
            </p:nvSpPr>
            <p:spPr bwMode="auto">
              <a:xfrm flipH="1">
                <a:off x="3328" y="2893"/>
                <a:ext cx="40" cy="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3" name="Rectangle 49"/>
              <p:cNvSpPr>
                <a:spLocks noChangeArrowheads="1"/>
              </p:cNvSpPr>
              <p:nvPr/>
            </p:nvSpPr>
            <p:spPr bwMode="auto">
              <a:xfrm>
                <a:off x="3277" y="2781"/>
                <a:ext cx="51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64914" name="Rectangle 50"/>
              <p:cNvSpPr>
                <a:spLocks noChangeArrowheads="1"/>
              </p:cNvSpPr>
              <p:nvPr/>
            </p:nvSpPr>
            <p:spPr bwMode="auto">
              <a:xfrm>
                <a:off x="3279" y="2874"/>
                <a:ext cx="53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164915" name="Line 51"/>
              <p:cNvSpPr>
                <a:spLocks noChangeShapeType="1"/>
              </p:cNvSpPr>
              <p:nvPr/>
            </p:nvSpPr>
            <p:spPr bwMode="auto">
              <a:xfrm>
                <a:off x="3399" y="2960"/>
                <a:ext cx="0" cy="65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6" name="Rectangle 52"/>
              <p:cNvSpPr>
                <a:spLocks noChangeArrowheads="1"/>
              </p:cNvSpPr>
              <p:nvPr/>
            </p:nvSpPr>
            <p:spPr bwMode="auto">
              <a:xfrm>
                <a:off x="3381" y="3034"/>
                <a:ext cx="51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s</a:t>
                </a:r>
              </a:p>
            </p:txBody>
          </p:sp>
          <p:sp>
            <p:nvSpPr>
              <p:cNvPr id="164917" name="Line 53"/>
              <p:cNvSpPr>
                <a:spLocks noChangeShapeType="1"/>
              </p:cNvSpPr>
              <p:nvPr/>
            </p:nvSpPr>
            <p:spPr bwMode="auto">
              <a:xfrm>
                <a:off x="3419" y="2861"/>
                <a:ext cx="167" cy="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8" name="Rectangle 54"/>
              <p:cNvSpPr>
                <a:spLocks noChangeArrowheads="1"/>
              </p:cNvSpPr>
              <p:nvPr/>
            </p:nvSpPr>
            <p:spPr bwMode="auto">
              <a:xfrm>
                <a:off x="3594" y="2754"/>
                <a:ext cx="48" cy="228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9" name="Line 55"/>
              <p:cNvSpPr>
                <a:spLocks noChangeShapeType="1"/>
              </p:cNvSpPr>
              <p:nvPr/>
            </p:nvSpPr>
            <p:spPr bwMode="auto">
              <a:xfrm>
                <a:off x="3648" y="2861"/>
                <a:ext cx="60" cy="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0" name="Rectangle 56"/>
              <p:cNvSpPr>
                <a:spLocks noChangeArrowheads="1"/>
              </p:cNvSpPr>
              <p:nvPr/>
            </p:nvSpPr>
            <p:spPr bwMode="auto">
              <a:xfrm>
                <a:off x="3708" y="2834"/>
                <a:ext cx="53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q</a:t>
                </a:r>
              </a:p>
            </p:txBody>
          </p:sp>
          <p:sp>
            <p:nvSpPr>
              <p:cNvPr id="164921" name="AutoShape 57"/>
              <p:cNvSpPr>
                <a:spLocks noChangeArrowheads="1"/>
              </p:cNvSpPr>
              <p:nvPr/>
            </p:nvSpPr>
            <p:spPr bwMode="auto">
              <a:xfrm rot="5400000">
                <a:off x="3585" y="2940"/>
                <a:ext cx="22" cy="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2" name="Line 58"/>
              <p:cNvSpPr>
                <a:spLocks noChangeShapeType="1"/>
              </p:cNvSpPr>
              <p:nvPr/>
            </p:nvSpPr>
            <p:spPr bwMode="auto">
              <a:xfrm flipH="1">
                <a:off x="3551" y="2943"/>
                <a:ext cx="35" cy="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3" name="Line 59"/>
              <p:cNvSpPr>
                <a:spLocks noChangeShapeType="1"/>
              </p:cNvSpPr>
              <p:nvPr/>
            </p:nvSpPr>
            <p:spPr bwMode="auto">
              <a:xfrm>
                <a:off x="3551" y="2941"/>
                <a:ext cx="0" cy="9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4" name="Rectangle 60"/>
              <p:cNvSpPr>
                <a:spLocks noChangeArrowheads="1"/>
              </p:cNvSpPr>
              <p:nvPr/>
            </p:nvSpPr>
            <p:spPr bwMode="auto">
              <a:xfrm>
                <a:off x="3375" y="2789"/>
                <a:ext cx="46" cy="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500" b="1">
                    <a:solidFill>
                      <a:srgbClr val="FFFFFF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64925" name="Rectangle 61"/>
              <p:cNvSpPr>
                <a:spLocks noChangeArrowheads="1"/>
              </p:cNvSpPr>
              <p:nvPr/>
            </p:nvSpPr>
            <p:spPr bwMode="auto">
              <a:xfrm>
                <a:off x="3377" y="2867"/>
                <a:ext cx="46" cy="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500" b="1">
                    <a:solidFill>
                      <a:srgbClr val="FFFFFF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64926" name="Rectangle 62"/>
              <p:cNvSpPr>
                <a:spLocks noChangeArrowheads="1"/>
              </p:cNvSpPr>
              <p:nvPr/>
            </p:nvSpPr>
            <p:spPr bwMode="auto">
              <a:xfrm>
                <a:off x="3457" y="2790"/>
                <a:ext cx="53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d</a:t>
                </a:r>
              </a:p>
            </p:txBody>
          </p:sp>
          <p:sp>
            <p:nvSpPr>
              <p:cNvPr id="164927" name="Rectangle 63"/>
              <p:cNvSpPr>
                <a:spLocks noChangeArrowheads="1"/>
              </p:cNvSpPr>
              <p:nvPr/>
            </p:nvSpPr>
            <p:spPr bwMode="auto">
              <a:xfrm>
                <a:off x="3520" y="3041"/>
                <a:ext cx="91" cy="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9525" rIns="19050" bIns="9525">
                <a:prstTxWarp prst="textNoShape">
                  <a:avLst/>
                </a:prstTxWarp>
                <a:spAutoFit/>
              </a:bodyPr>
              <a:lstStyle/>
              <a:p>
                <a:pPr defTabSz="36513">
                  <a:lnSpc>
                    <a:spcPct val="90000"/>
                  </a:lnSpc>
                </a:pPr>
                <a:r>
                  <a:rPr lang="en-US" sz="600" b="1">
                    <a:solidFill>
                      <a:srgbClr val="FFBB00"/>
                    </a:solidFill>
                    <a:latin typeface="Arial" charset="0"/>
                  </a:rPr>
                  <a:t>clk</a:t>
                </a:r>
              </a:p>
            </p:txBody>
          </p:sp>
        </p:grpSp>
      </p:grpSp>
      <p:grpSp>
        <p:nvGrpSpPr>
          <p:cNvPr id="164928" name="Group 64"/>
          <p:cNvGrpSpPr>
            <a:grpSpLocks/>
          </p:cNvGrpSpPr>
          <p:nvPr/>
        </p:nvGrpSpPr>
        <p:grpSpPr bwMode="auto">
          <a:xfrm>
            <a:off x="5321300" y="5224463"/>
            <a:ext cx="603250" cy="528637"/>
            <a:chOff x="3352" y="3291"/>
            <a:chExt cx="380" cy="333"/>
          </a:xfrm>
        </p:grpSpPr>
        <p:sp>
          <p:nvSpPr>
            <p:cNvPr id="164929" name="Rectangle 65"/>
            <p:cNvSpPr>
              <a:spLocks noChangeArrowheads="1"/>
            </p:cNvSpPr>
            <p:nvPr/>
          </p:nvSpPr>
          <p:spPr bwMode="auto">
            <a:xfrm>
              <a:off x="3352" y="3291"/>
              <a:ext cx="380" cy="3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4930" name="Group 66"/>
            <p:cNvGrpSpPr>
              <a:grpSpLocks/>
            </p:cNvGrpSpPr>
            <p:nvPr/>
          </p:nvGrpSpPr>
          <p:grpSpPr bwMode="auto">
            <a:xfrm>
              <a:off x="3364" y="3304"/>
              <a:ext cx="350" cy="309"/>
              <a:chOff x="3364" y="3304"/>
              <a:chExt cx="350" cy="309"/>
            </a:xfrm>
          </p:grpSpPr>
          <p:sp>
            <p:nvSpPr>
              <p:cNvPr id="164931" name="Rectangle 67"/>
              <p:cNvSpPr>
                <a:spLocks noChangeArrowheads="1"/>
              </p:cNvSpPr>
              <p:nvPr/>
            </p:nvSpPr>
            <p:spPr bwMode="auto">
              <a:xfrm>
                <a:off x="3550" y="3405"/>
                <a:ext cx="38" cy="127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2" name="Rectangle 68"/>
              <p:cNvSpPr>
                <a:spLocks noChangeArrowheads="1"/>
              </p:cNvSpPr>
              <p:nvPr/>
            </p:nvSpPr>
            <p:spPr bwMode="auto">
              <a:xfrm>
                <a:off x="3550" y="3449"/>
                <a:ext cx="164" cy="2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3" name="Rectangle 69"/>
              <p:cNvSpPr>
                <a:spLocks noChangeArrowheads="1"/>
              </p:cNvSpPr>
              <p:nvPr/>
            </p:nvSpPr>
            <p:spPr bwMode="auto">
              <a:xfrm>
                <a:off x="3538" y="3350"/>
                <a:ext cx="57" cy="69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4934" name="Group 70"/>
              <p:cNvGrpSpPr>
                <a:grpSpLocks/>
              </p:cNvGrpSpPr>
              <p:nvPr/>
            </p:nvGrpSpPr>
            <p:grpSpPr bwMode="auto">
              <a:xfrm>
                <a:off x="3450" y="3304"/>
                <a:ext cx="229" cy="72"/>
                <a:chOff x="3450" y="3304"/>
                <a:chExt cx="229" cy="72"/>
              </a:xfrm>
            </p:grpSpPr>
            <p:sp>
              <p:nvSpPr>
                <p:cNvPr id="164935" name="Rectangle 71"/>
                <p:cNvSpPr>
                  <a:spLocks noChangeArrowheads="1"/>
                </p:cNvSpPr>
                <p:nvPr/>
              </p:nvSpPr>
              <p:spPr bwMode="auto">
                <a:xfrm>
                  <a:off x="3450" y="3304"/>
                  <a:ext cx="229" cy="29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936" name="Rectangle 72"/>
                <p:cNvSpPr>
                  <a:spLocks noChangeArrowheads="1"/>
                </p:cNvSpPr>
                <p:nvPr/>
              </p:nvSpPr>
              <p:spPr bwMode="auto">
                <a:xfrm>
                  <a:off x="3548" y="3314"/>
                  <a:ext cx="37" cy="6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4937" name="Rectangle 73"/>
              <p:cNvSpPr>
                <a:spLocks noChangeArrowheads="1"/>
              </p:cNvSpPr>
              <p:nvPr/>
            </p:nvSpPr>
            <p:spPr bwMode="auto">
              <a:xfrm>
                <a:off x="3558" y="3367"/>
                <a:ext cx="21" cy="1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8" name="Rectangle 74"/>
              <p:cNvSpPr>
                <a:spLocks noChangeArrowheads="1"/>
              </p:cNvSpPr>
              <p:nvPr/>
            </p:nvSpPr>
            <p:spPr bwMode="auto">
              <a:xfrm>
                <a:off x="3558" y="3412"/>
                <a:ext cx="21" cy="0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9" name="Rectangle 75"/>
              <p:cNvSpPr>
                <a:spLocks noChangeArrowheads="1"/>
              </p:cNvSpPr>
              <p:nvPr/>
            </p:nvSpPr>
            <p:spPr bwMode="auto">
              <a:xfrm>
                <a:off x="3538" y="3498"/>
                <a:ext cx="57" cy="70"/>
              </a:xfrm>
              <a:prstGeom prst="rect">
                <a:avLst/>
              </a:prstGeom>
              <a:solidFill>
                <a:srgbClr val="33CC3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4940" name="Group 76"/>
              <p:cNvGrpSpPr>
                <a:grpSpLocks/>
              </p:cNvGrpSpPr>
              <p:nvPr/>
            </p:nvGrpSpPr>
            <p:grpSpPr bwMode="auto">
              <a:xfrm>
                <a:off x="3450" y="3541"/>
                <a:ext cx="229" cy="72"/>
                <a:chOff x="3450" y="3541"/>
                <a:chExt cx="229" cy="72"/>
              </a:xfrm>
            </p:grpSpPr>
            <p:sp>
              <p:nvSpPr>
                <p:cNvPr id="164941" name="Rectangle 77"/>
                <p:cNvSpPr>
                  <a:spLocks noChangeArrowheads="1"/>
                </p:cNvSpPr>
                <p:nvPr/>
              </p:nvSpPr>
              <p:spPr bwMode="auto">
                <a:xfrm>
                  <a:off x="3450" y="3585"/>
                  <a:ext cx="229" cy="2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942" name="Rectangle 78"/>
                <p:cNvSpPr>
                  <a:spLocks noChangeArrowheads="1"/>
                </p:cNvSpPr>
                <p:nvPr/>
              </p:nvSpPr>
              <p:spPr bwMode="auto">
                <a:xfrm>
                  <a:off x="3548" y="3541"/>
                  <a:ext cx="37" cy="6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4943" name="Rectangle 79"/>
              <p:cNvSpPr>
                <a:spLocks noChangeArrowheads="1"/>
              </p:cNvSpPr>
              <p:nvPr/>
            </p:nvSpPr>
            <p:spPr bwMode="auto">
              <a:xfrm>
                <a:off x="3556" y="3550"/>
                <a:ext cx="21" cy="1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4" name="Rectangle 80"/>
              <p:cNvSpPr>
                <a:spLocks noChangeArrowheads="1"/>
              </p:cNvSpPr>
              <p:nvPr/>
            </p:nvSpPr>
            <p:spPr bwMode="auto">
              <a:xfrm>
                <a:off x="3558" y="3505"/>
                <a:ext cx="21" cy="1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5" name="Line 81"/>
              <p:cNvSpPr>
                <a:spLocks noChangeShapeType="1"/>
              </p:cNvSpPr>
              <p:nvPr/>
            </p:nvSpPr>
            <p:spPr bwMode="auto">
              <a:xfrm>
                <a:off x="3439" y="3383"/>
                <a:ext cx="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6" name="Rectangle 82"/>
              <p:cNvSpPr>
                <a:spLocks noChangeArrowheads="1"/>
              </p:cNvSpPr>
              <p:nvPr/>
            </p:nvSpPr>
            <p:spPr bwMode="auto">
              <a:xfrm>
                <a:off x="3435" y="3383"/>
                <a:ext cx="177" cy="16"/>
              </a:xfrm>
              <a:prstGeom prst="rect">
                <a:avLst/>
              </a:prstGeom>
              <a:solidFill>
                <a:srgbClr val="FF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7" name="Rectangle 83"/>
              <p:cNvSpPr>
                <a:spLocks noChangeArrowheads="1"/>
              </p:cNvSpPr>
              <p:nvPr/>
            </p:nvSpPr>
            <p:spPr bwMode="auto">
              <a:xfrm>
                <a:off x="3438" y="3522"/>
                <a:ext cx="167" cy="17"/>
              </a:xfrm>
              <a:prstGeom prst="rect">
                <a:avLst/>
              </a:prstGeom>
              <a:solidFill>
                <a:srgbClr val="FF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8" name="Rectangle 84"/>
              <p:cNvSpPr>
                <a:spLocks noChangeArrowheads="1"/>
              </p:cNvSpPr>
              <p:nvPr/>
            </p:nvSpPr>
            <p:spPr bwMode="auto">
              <a:xfrm>
                <a:off x="3436" y="3383"/>
                <a:ext cx="24" cy="156"/>
              </a:xfrm>
              <a:prstGeom prst="rect">
                <a:avLst/>
              </a:prstGeom>
              <a:solidFill>
                <a:srgbClr val="FF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49" name="Rectangle 85"/>
              <p:cNvSpPr>
                <a:spLocks noChangeArrowheads="1"/>
              </p:cNvSpPr>
              <p:nvPr/>
            </p:nvSpPr>
            <p:spPr bwMode="auto">
              <a:xfrm>
                <a:off x="3364" y="3447"/>
                <a:ext cx="96" cy="18"/>
              </a:xfrm>
              <a:prstGeom prst="rect">
                <a:avLst/>
              </a:prstGeom>
              <a:solidFill>
                <a:srgbClr val="FF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4950" name="Group 86"/>
          <p:cNvGrpSpPr>
            <a:grpSpLocks/>
          </p:cNvGrpSpPr>
          <p:nvPr/>
        </p:nvGrpSpPr>
        <p:grpSpPr bwMode="auto">
          <a:xfrm>
            <a:off x="5262563" y="3660775"/>
            <a:ext cx="681037" cy="542925"/>
            <a:chOff x="3315" y="2306"/>
            <a:chExt cx="429" cy="342"/>
          </a:xfrm>
        </p:grpSpPr>
        <p:sp>
          <p:nvSpPr>
            <p:cNvPr id="164951" name="Rectangle 87"/>
            <p:cNvSpPr>
              <a:spLocks noChangeArrowheads="1"/>
            </p:cNvSpPr>
            <p:nvPr/>
          </p:nvSpPr>
          <p:spPr bwMode="auto">
            <a:xfrm>
              <a:off x="3315" y="2306"/>
              <a:ext cx="397" cy="3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2" name="Rectangle 88" descr="50%"/>
            <p:cNvSpPr>
              <a:spLocks noChangeArrowheads="1"/>
            </p:cNvSpPr>
            <p:nvPr/>
          </p:nvSpPr>
          <p:spPr bwMode="auto">
            <a:xfrm>
              <a:off x="3363" y="2317"/>
              <a:ext cx="8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3" name="Rectangle 89" descr="50%"/>
            <p:cNvSpPr>
              <a:spLocks noChangeArrowheads="1"/>
            </p:cNvSpPr>
            <p:nvPr/>
          </p:nvSpPr>
          <p:spPr bwMode="auto">
            <a:xfrm>
              <a:off x="3426" y="2335"/>
              <a:ext cx="176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4" name="Rectangle 90" descr="50%"/>
            <p:cNvSpPr>
              <a:spLocks noChangeArrowheads="1"/>
            </p:cNvSpPr>
            <p:nvPr/>
          </p:nvSpPr>
          <p:spPr bwMode="auto">
            <a:xfrm>
              <a:off x="3426" y="2360"/>
              <a:ext cx="126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5" name="Rectangle 91" descr="50%"/>
            <p:cNvSpPr>
              <a:spLocks noChangeArrowheads="1"/>
            </p:cNvSpPr>
            <p:nvPr/>
          </p:nvSpPr>
          <p:spPr bwMode="auto">
            <a:xfrm>
              <a:off x="3489" y="2376"/>
              <a:ext cx="99" cy="1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6" name="Rectangle 92" descr="50%"/>
            <p:cNvSpPr>
              <a:spLocks noChangeArrowheads="1"/>
            </p:cNvSpPr>
            <p:nvPr/>
          </p:nvSpPr>
          <p:spPr bwMode="auto">
            <a:xfrm>
              <a:off x="3483" y="2402"/>
              <a:ext cx="15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7" name="Rectangle 93" descr="50%"/>
            <p:cNvSpPr>
              <a:spLocks noChangeArrowheads="1"/>
            </p:cNvSpPr>
            <p:nvPr/>
          </p:nvSpPr>
          <p:spPr bwMode="auto">
            <a:xfrm>
              <a:off x="3335" y="2424"/>
              <a:ext cx="245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8" name="Rectangle 94" descr="50%"/>
            <p:cNvSpPr>
              <a:spLocks noChangeArrowheads="1"/>
            </p:cNvSpPr>
            <p:nvPr/>
          </p:nvSpPr>
          <p:spPr bwMode="auto">
            <a:xfrm>
              <a:off x="3426" y="2440"/>
              <a:ext cx="253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59" name="Rectangle 95" descr="50%"/>
            <p:cNvSpPr>
              <a:spLocks noChangeArrowheads="1"/>
            </p:cNvSpPr>
            <p:nvPr/>
          </p:nvSpPr>
          <p:spPr bwMode="auto">
            <a:xfrm>
              <a:off x="3433" y="2462"/>
              <a:ext cx="175" cy="17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0" name="Rectangle 96" descr="50%"/>
            <p:cNvSpPr>
              <a:spLocks noChangeArrowheads="1"/>
            </p:cNvSpPr>
            <p:nvPr/>
          </p:nvSpPr>
          <p:spPr bwMode="auto">
            <a:xfrm>
              <a:off x="3335" y="2489"/>
              <a:ext cx="159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1" name="Rectangle 97" descr="50%"/>
            <p:cNvSpPr>
              <a:spLocks noChangeArrowheads="1"/>
            </p:cNvSpPr>
            <p:nvPr/>
          </p:nvSpPr>
          <p:spPr bwMode="auto">
            <a:xfrm>
              <a:off x="3447" y="2510"/>
              <a:ext cx="148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2" name="Rectangle 98" descr="50%"/>
            <p:cNvSpPr>
              <a:spLocks noChangeArrowheads="1"/>
            </p:cNvSpPr>
            <p:nvPr/>
          </p:nvSpPr>
          <p:spPr bwMode="auto">
            <a:xfrm>
              <a:off x="3489" y="2551"/>
              <a:ext cx="155" cy="1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3" name="Rectangle 99" descr="50%"/>
            <p:cNvSpPr>
              <a:spLocks noChangeArrowheads="1"/>
            </p:cNvSpPr>
            <p:nvPr/>
          </p:nvSpPr>
          <p:spPr bwMode="auto">
            <a:xfrm>
              <a:off x="3335" y="2578"/>
              <a:ext cx="245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4" name="Rectangle 100" descr="50%"/>
            <p:cNvSpPr>
              <a:spLocks noChangeArrowheads="1"/>
            </p:cNvSpPr>
            <p:nvPr/>
          </p:nvSpPr>
          <p:spPr bwMode="auto">
            <a:xfrm>
              <a:off x="3440" y="2591"/>
              <a:ext cx="239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5" name="Rectangle 101" descr="50%"/>
            <p:cNvSpPr>
              <a:spLocks noChangeArrowheads="1"/>
            </p:cNvSpPr>
            <p:nvPr/>
          </p:nvSpPr>
          <p:spPr bwMode="auto">
            <a:xfrm>
              <a:off x="3447" y="2616"/>
              <a:ext cx="174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6" name="Rectangle 102" descr="50%"/>
            <p:cNvSpPr>
              <a:spLocks noChangeArrowheads="1"/>
            </p:cNvSpPr>
            <p:nvPr/>
          </p:nvSpPr>
          <p:spPr bwMode="auto">
            <a:xfrm>
              <a:off x="3447" y="2530"/>
              <a:ext cx="105" cy="16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7" name="Rectangle 103"/>
            <p:cNvSpPr>
              <a:spLocks noChangeArrowheads="1"/>
            </p:cNvSpPr>
            <p:nvPr/>
          </p:nvSpPr>
          <p:spPr bwMode="auto">
            <a:xfrm>
              <a:off x="3318" y="2309"/>
              <a:ext cx="370" cy="32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8" name="Rectangle 104"/>
            <p:cNvSpPr>
              <a:spLocks noChangeArrowheads="1"/>
            </p:cNvSpPr>
            <p:nvPr/>
          </p:nvSpPr>
          <p:spPr bwMode="auto">
            <a:xfrm>
              <a:off x="3709" y="2361"/>
              <a:ext cx="18" cy="1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69" name="Rectangle 105"/>
            <p:cNvSpPr>
              <a:spLocks noChangeArrowheads="1"/>
            </p:cNvSpPr>
            <p:nvPr/>
          </p:nvSpPr>
          <p:spPr bwMode="auto">
            <a:xfrm>
              <a:off x="3709" y="2364"/>
              <a:ext cx="18" cy="2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0" name="Rectangle 106"/>
            <p:cNvSpPr>
              <a:spLocks noChangeArrowheads="1"/>
            </p:cNvSpPr>
            <p:nvPr/>
          </p:nvSpPr>
          <p:spPr bwMode="auto">
            <a:xfrm>
              <a:off x="3711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1" name="Rectangle 107"/>
            <p:cNvSpPr>
              <a:spLocks noChangeArrowheads="1"/>
            </p:cNvSpPr>
            <p:nvPr/>
          </p:nvSpPr>
          <p:spPr bwMode="auto">
            <a:xfrm>
              <a:off x="3712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2" name="Rectangle 108"/>
            <p:cNvSpPr>
              <a:spLocks noChangeArrowheads="1"/>
            </p:cNvSpPr>
            <p:nvPr/>
          </p:nvSpPr>
          <p:spPr bwMode="auto">
            <a:xfrm>
              <a:off x="3716" y="2364"/>
              <a:ext cx="17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3" name="Rectangle 109"/>
            <p:cNvSpPr>
              <a:spLocks noChangeArrowheads="1"/>
            </p:cNvSpPr>
            <p:nvPr/>
          </p:nvSpPr>
          <p:spPr bwMode="auto">
            <a:xfrm>
              <a:off x="3719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4" name="Rectangle 110"/>
            <p:cNvSpPr>
              <a:spLocks noChangeArrowheads="1"/>
            </p:cNvSpPr>
            <p:nvPr/>
          </p:nvSpPr>
          <p:spPr bwMode="auto">
            <a:xfrm>
              <a:off x="3721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5" name="Rectangle 111"/>
            <p:cNvSpPr>
              <a:spLocks noChangeArrowheads="1"/>
            </p:cNvSpPr>
            <p:nvPr/>
          </p:nvSpPr>
          <p:spPr bwMode="auto">
            <a:xfrm>
              <a:off x="3724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76" name="Rectangle 112"/>
            <p:cNvSpPr>
              <a:spLocks noChangeArrowheads="1"/>
            </p:cNvSpPr>
            <p:nvPr/>
          </p:nvSpPr>
          <p:spPr bwMode="auto">
            <a:xfrm>
              <a:off x="3726" y="2364"/>
              <a:ext cx="18" cy="2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64977" name="Picture 113"/>
          <p:cNvPicPr>
            <a:picLocks noChangeArrowheads="1"/>
          </p:cNvPicPr>
          <p:nvPr/>
        </p:nvPicPr>
        <p:blipFill>
          <a:blip r:embed="rId3"/>
          <a:srcRect l="7570" t="15390" r="8769" b="21530"/>
          <a:stretch>
            <a:fillRect/>
          </a:stretch>
        </p:blipFill>
        <p:spPr bwMode="auto">
          <a:xfrm>
            <a:off x="4933950" y="1943100"/>
            <a:ext cx="144303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978" name="Rectangle 114"/>
          <p:cNvSpPr>
            <a:spLocks noChangeArrowheads="1"/>
          </p:cNvSpPr>
          <p:nvPr/>
        </p:nvSpPr>
        <p:spPr bwMode="auto">
          <a:xfrm>
            <a:off x="6819900" y="1270000"/>
            <a:ext cx="22320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GATES/WEEK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(Dataquest)</a:t>
            </a:r>
          </a:p>
        </p:txBody>
      </p:sp>
      <p:grpSp>
        <p:nvGrpSpPr>
          <p:cNvPr id="164979" name="Group 115"/>
          <p:cNvGrpSpPr>
            <a:grpSpLocks/>
          </p:cNvGrpSpPr>
          <p:nvPr/>
        </p:nvGrpSpPr>
        <p:grpSpPr bwMode="auto">
          <a:xfrm>
            <a:off x="7159625" y="2279650"/>
            <a:ext cx="1657350" cy="3525838"/>
            <a:chOff x="4510" y="1436"/>
            <a:chExt cx="1044" cy="2221"/>
          </a:xfrm>
        </p:grpSpPr>
        <p:sp>
          <p:nvSpPr>
            <p:cNvPr id="164980" name="Rectangle 116"/>
            <p:cNvSpPr>
              <a:spLocks noChangeArrowheads="1"/>
            </p:cNvSpPr>
            <p:nvPr/>
          </p:nvSpPr>
          <p:spPr bwMode="auto">
            <a:xfrm>
              <a:off x="4546" y="2864"/>
              <a:ext cx="98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100 - 200 </a:t>
              </a:r>
            </a:p>
          </p:txBody>
        </p:sp>
        <p:sp>
          <p:nvSpPr>
            <p:cNvPr id="164981" name="Rectangle 117"/>
            <p:cNvSpPr>
              <a:spLocks noChangeArrowheads="1"/>
            </p:cNvSpPr>
            <p:nvPr/>
          </p:nvSpPr>
          <p:spPr bwMode="auto">
            <a:xfrm>
              <a:off x="4582" y="2384"/>
              <a:ext cx="93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1K - 2K   </a:t>
              </a:r>
            </a:p>
          </p:txBody>
        </p:sp>
        <p:sp>
          <p:nvSpPr>
            <p:cNvPr id="164982" name="Rectangle 118"/>
            <p:cNvSpPr>
              <a:spLocks noChangeArrowheads="1"/>
            </p:cNvSpPr>
            <p:nvPr/>
          </p:nvSpPr>
          <p:spPr bwMode="auto">
            <a:xfrm>
              <a:off x="4510" y="1964"/>
              <a:ext cx="104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2K - 10K   </a:t>
              </a:r>
            </a:p>
          </p:txBody>
        </p:sp>
        <p:sp>
          <p:nvSpPr>
            <p:cNvPr id="164983" name="Rectangle 119"/>
            <p:cNvSpPr>
              <a:spLocks noChangeArrowheads="1"/>
            </p:cNvSpPr>
            <p:nvPr/>
          </p:nvSpPr>
          <p:spPr bwMode="auto">
            <a:xfrm>
              <a:off x="4524" y="1436"/>
              <a:ext cx="99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8K - 12K  </a:t>
              </a:r>
            </a:p>
          </p:txBody>
        </p:sp>
        <p:sp>
          <p:nvSpPr>
            <p:cNvPr id="164984" name="Rectangle 120"/>
            <p:cNvSpPr>
              <a:spLocks noChangeArrowheads="1"/>
            </p:cNvSpPr>
            <p:nvPr/>
          </p:nvSpPr>
          <p:spPr bwMode="auto">
            <a:xfrm>
              <a:off x="4630" y="3392"/>
              <a:ext cx="76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10 - 20 </a:t>
              </a:r>
            </a:p>
          </p:txBody>
        </p:sp>
      </p:grpSp>
      <p:sp>
        <p:nvSpPr>
          <p:cNvPr id="164985" name="Text Box 121"/>
          <p:cNvSpPr txBox="1">
            <a:spLocks noChangeArrowheads="1"/>
          </p:cNvSpPr>
          <p:nvPr/>
        </p:nvSpPr>
        <p:spPr bwMode="auto">
          <a:xfrm>
            <a:off x="4038600" y="6400800"/>
            <a:ext cx="404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Source: Keutzer (UCB EE 244)</a:t>
            </a:r>
          </a:p>
        </p:txBody>
      </p:sp>
      <p:sp>
        <p:nvSpPr>
          <p:cNvPr id="164986" name="Text Box 122"/>
          <p:cNvSpPr txBox="1">
            <a:spLocks noChangeArrowheads="1"/>
          </p:cNvSpPr>
          <p:nvPr/>
        </p:nvSpPr>
        <p:spPr bwMode="auto">
          <a:xfrm>
            <a:off x="136525" y="26828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</a:rPr>
              <a:t>Day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1E08-9F6F-C145-8369-0F1C12503D36}" type="slidenum">
              <a:rPr lang="en-US"/>
              <a:pPr/>
              <a:t>30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Connecting Basic Blocks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4114800"/>
          </a:xfrm>
        </p:spPr>
        <p:txBody>
          <a:bodyPr/>
          <a:lstStyle/>
          <a:p>
            <a:r>
              <a:rPr lang="en-US" dirty="0"/>
              <a:t>Connect up basic blocks by routing control flow token</a:t>
            </a:r>
          </a:p>
          <a:p>
            <a:pPr lvl="1"/>
            <a:r>
              <a:rPr lang="en-US" dirty="0"/>
              <a:t>May enter from several places</a:t>
            </a:r>
          </a:p>
          <a:p>
            <a:pPr lvl="1"/>
            <a:r>
              <a:rPr lang="en-US" dirty="0"/>
              <a:t>May leave to one of several places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543800" y="2514600"/>
            <a:ext cx="7620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229600" y="3429000"/>
            <a:ext cx="9144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0" y="4191000"/>
            <a:ext cx="8382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>
            <a:stCxn id="11" idx="2"/>
          </p:cNvCxnSpPr>
          <p:nvPr/>
        </p:nvCxnSpPr>
        <p:spPr bwMode="auto">
          <a:xfrm rot="5400000">
            <a:off x="7353300" y="3619500"/>
            <a:ext cx="1143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1" idx="2"/>
            <a:endCxn id="12" idx="0"/>
          </p:cNvCxnSpPr>
          <p:nvPr/>
        </p:nvCxnSpPr>
        <p:spPr bwMode="auto">
          <a:xfrm rot="16200000" flipH="1">
            <a:off x="8115300" y="2857500"/>
            <a:ext cx="3810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2"/>
            <a:endCxn id="13" idx="0"/>
          </p:cNvCxnSpPr>
          <p:nvPr/>
        </p:nvCxnSpPr>
        <p:spPr bwMode="auto">
          <a:xfrm rot="5400000">
            <a:off x="8248650" y="3752850"/>
            <a:ext cx="228600" cy="647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04800" y="2806720"/>
            <a:ext cx="23622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begin: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brfalse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smtClean="0"/>
              <a:t>finish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</a:t>
            </a:r>
          </a:p>
          <a:p>
            <a:r>
              <a:rPr lang="en-US" dirty="0" smtClean="0"/>
              <a:t>finish: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/>
              <a:t>end:</a:t>
            </a:r>
            <a:endParaRPr lang="en-US" dirty="0" smtClean="0"/>
          </a:p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76600" y="3352800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BB0: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</a:t>
            </a:r>
            <a:endParaRPr lang="en-US" dirty="0" smtClean="0"/>
          </a:p>
          <a:p>
            <a:r>
              <a:rPr lang="en-US" dirty="0" smtClean="0"/>
              <a:t>   br(t,BB1,BB2)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1200" y="3352800"/>
            <a:ext cx="2362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BB1: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</a:t>
            </a:r>
            <a:r>
              <a:rPr lang="en-US" dirty="0" smtClean="0"/>
              <a:t> </a:t>
            </a:r>
            <a:r>
              <a:rPr lang="en-US" dirty="0" smtClean="0"/>
              <a:t>BB2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BB2: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C38-08DF-C14D-9E0B-9EA4F3E56B6A}" type="slidenum">
              <a:rPr lang="en-US"/>
              <a:pPr/>
              <a:t>31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Basic Blocks for if/then/else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219200"/>
            <a:ext cx="667861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303-3A2F-204D-9CAE-876A8818AFC7}" type="slidenum">
              <a:rPr lang="en-US"/>
              <a:pPr/>
              <a:t>32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sum=0;</a:t>
            </a:r>
          </a:p>
          <a:p>
            <a:pPr>
              <a:buFontTx/>
              <a:buNone/>
            </a:pPr>
            <a:r>
              <a:rPr lang="en-US"/>
              <a:t>for (i=0;i&lt;imax;i++)</a:t>
            </a:r>
          </a:p>
          <a:p>
            <a:pPr lvl="1">
              <a:buFontTx/>
              <a:buNone/>
            </a:pPr>
            <a:r>
              <a:rPr lang="en-US"/>
              <a:t>sum+=i;</a:t>
            </a:r>
          </a:p>
          <a:p>
            <a:pPr>
              <a:buFontTx/>
              <a:buNone/>
            </a:pPr>
            <a:r>
              <a:rPr lang="en-US"/>
              <a:t>r=sum&lt;&lt;2;</a:t>
            </a:r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6591300" y="14478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sum=0;</a:t>
            </a:r>
          </a:p>
          <a:p>
            <a:pPr algn="ctr"/>
            <a:r>
              <a:rPr lang="en-US"/>
              <a:t>i=0;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6629400" y="2590800"/>
            <a:ext cx="1143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i&lt;imax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6629400" y="3581400"/>
            <a:ext cx="1143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sum+=i;</a:t>
            </a:r>
          </a:p>
          <a:p>
            <a:pPr algn="ctr"/>
            <a:r>
              <a:rPr lang="en-US"/>
              <a:t>i=i+1;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6400800" y="4724400"/>
            <a:ext cx="1600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r=sum&lt;&lt;2;</a:t>
            </a:r>
          </a:p>
        </p:txBody>
      </p:sp>
      <p:cxnSp>
        <p:nvCxnSpPr>
          <p:cNvPr id="224266" name="AutoShape 10"/>
          <p:cNvCxnSpPr>
            <a:cxnSpLocks noChangeShapeType="1"/>
            <a:stCxn id="224261" idx="2"/>
            <a:endCxn id="224262" idx="0"/>
          </p:cNvCxnSpPr>
          <p:nvPr/>
        </p:nvCxnSpPr>
        <p:spPr bwMode="auto">
          <a:xfrm>
            <a:off x="7200900" y="2133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67" name="AutoShape 11"/>
          <p:cNvCxnSpPr>
            <a:cxnSpLocks noChangeShapeType="1"/>
            <a:stCxn id="224262" idx="3"/>
            <a:endCxn id="224265" idx="3"/>
          </p:cNvCxnSpPr>
          <p:nvPr/>
        </p:nvCxnSpPr>
        <p:spPr bwMode="auto">
          <a:xfrm>
            <a:off x="7772400" y="2857500"/>
            <a:ext cx="228600" cy="2247900"/>
          </a:xfrm>
          <a:prstGeom prst="bentConnector3">
            <a:avLst>
              <a:gd name="adj1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24268" name="AutoShape 12"/>
          <p:cNvCxnSpPr>
            <a:cxnSpLocks noChangeShapeType="1"/>
            <a:stCxn id="224262" idx="2"/>
            <a:endCxn id="224263" idx="0"/>
          </p:cNvCxnSpPr>
          <p:nvPr/>
        </p:nvCxnSpPr>
        <p:spPr bwMode="auto">
          <a:xfrm>
            <a:off x="7200900" y="3124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70" name="AutoShape 14"/>
          <p:cNvCxnSpPr>
            <a:cxnSpLocks noChangeShapeType="1"/>
            <a:stCxn id="224263" idx="1"/>
            <a:endCxn id="224262" idx="1"/>
          </p:cNvCxnSpPr>
          <p:nvPr/>
        </p:nvCxnSpPr>
        <p:spPr bwMode="auto">
          <a:xfrm rot="10800000" flipH="1">
            <a:off x="6629400" y="2857500"/>
            <a:ext cx="1588" cy="1104900"/>
          </a:xfrm>
          <a:prstGeom prst="bentConnector3">
            <a:avLst>
              <a:gd name="adj1" fmla="val -27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33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Q: Satisfied with implementation this is producing?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BD13-C14C-2341-BD9A-19051FB4709C}" type="slidenum">
              <a:rPr lang="en-US"/>
              <a:pPr/>
              <a:t>34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Beyond Basic Blocks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 blocks tend to be limiting </a:t>
            </a:r>
          </a:p>
          <a:p>
            <a:r>
              <a:rPr lang="en-US"/>
              <a:t>Runs of straight-line code are not long</a:t>
            </a:r>
          </a:p>
          <a:p>
            <a:r>
              <a:rPr lang="en-US"/>
              <a:t>For good hardware implementation</a:t>
            </a:r>
          </a:p>
          <a:p>
            <a:pPr lvl="1"/>
            <a:r>
              <a:rPr lang="en-US"/>
              <a:t>Want more parallelism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35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</a:t>
            </a:r>
            <a:r>
              <a:rPr lang="en-US" dirty="0" smtClean="0"/>
              <a:t>cases (no memory ops), </a:t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select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36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37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38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{min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{max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Finish drawing 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4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Arithmetic </a:t>
            </a:r>
            <a:r>
              <a:rPr lang="en-US" dirty="0"/>
              <a:t>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C38-08DF-C14D-9E0B-9EA4F3E56B6A}" type="slidenum">
              <a:rPr lang="en-US"/>
              <a:pPr/>
              <a:t>40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Recall: Basic </a:t>
            </a:r>
            <a:r>
              <a:rPr lang="en-US" dirty="0"/>
              <a:t>Blocks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if/then/else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524000"/>
            <a:ext cx="667861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f (a&gt;10)</a:t>
            </a:r>
          </a:p>
          <a:p>
            <a:pPr>
              <a:buNone/>
            </a:pPr>
            <a:r>
              <a:rPr lang="en-US" dirty="0" smtClean="0"/>
              <a:t>   a++;</a:t>
            </a:r>
          </a:p>
          <a:p>
            <a:pPr>
              <a:buNone/>
            </a:pPr>
            <a:r>
              <a:rPr lang="en-US" dirty="0" smtClean="0"/>
              <a:t>e</a:t>
            </a:r>
            <a:r>
              <a:rPr lang="en-US" dirty="0" smtClean="0"/>
              <a:t>lse;</a:t>
            </a:r>
          </a:p>
          <a:p>
            <a:pPr>
              <a:buNone/>
            </a:pPr>
            <a:r>
              <a:rPr lang="en-US" dirty="0" smtClean="0"/>
              <a:t>   a—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dirty="0" smtClean="0"/>
              <a:t>=a^0x07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447800"/>
            <a:ext cx="4737100" cy="473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Height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Mux</a:t>
            </a:r>
            <a:r>
              <a:rPr lang="en-US" dirty="0" smtClean="0">
                <a:solidFill>
                  <a:srgbClr val="000000"/>
                </a:solidFill>
              </a:rPr>
              <a:t> converted version has shorter path (lower latency)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372094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43000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Height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9812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Mux</a:t>
            </a:r>
            <a:r>
              <a:rPr lang="en-US" dirty="0" smtClean="0">
                <a:solidFill>
                  <a:srgbClr val="000000"/>
                </a:solidFill>
              </a:rPr>
              <a:t> converted version has shorter path (lower latency)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Can execute condition in </a:t>
            </a:r>
            <a:r>
              <a:rPr lang="en-US" b="1" dirty="0" smtClean="0">
                <a:solidFill>
                  <a:schemeClr val="accent2"/>
                </a:solidFill>
              </a:rPr>
              <a:t>parallel </a:t>
            </a:r>
            <a:r>
              <a:rPr lang="en-US" dirty="0" smtClean="0">
                <a:solidFill>
                  <a:schemeClr val="accent2"/>
                </a:solidFill>
              </a:rPr>
              <a:t>with then and else clauses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372094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43000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might go wrong if we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-converted the following</a:t>
            </a:r>
            <a:r>
              <a:rPr lang="en-US" dirty="0" smtClean="0">
                <a:solidFill>
                  <a:schemeClr val="accent4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What might go wrong if we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-converted the following: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Conclude: </a:t>
            </a:r>
            <a:r>
              <a:rPr lang="en-US" dirty="0" smtClean="0">
                <a:solidFill>
                  <a:schemeClr val="accent4"/>
                </a:solidFill>
              </a:rPr>
              <a:t>cannot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 blocks with branches (without additional care)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C3C6-547C-614C-B87B-DF75B689CD53}" type="slidenum">
              <a:rPr lang="en-US"/>
              <a:pPr/>
              <a:t>47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Hyperblocks 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convert if/then/else into dataflow</a:t>
            </a:r>
          </a:p>
          <a:p>
            <a:pPr lvl="1">
              <a:lnSpc>
                <a:spcPct val="90000"/>
              </a:lnSpc>
            </a:pPr>
            <a:r>
              <a:rPr lang="en-US"/>
              <a:t>If/mux-conversion</a:t>
            </a:r>
          </a:p>
          <a:p>
            <a:pPr>
              <a:lnSpc>
                <a:spcPct val="90000"/>
              </a:lnSpc>
            </a:pPr>
            <a:r>
              <a:rPr lang="en-US"/>
              <a:t>Hyperblock</a:t>
            </a:r>
          </a:p>
          <a:p>
            <a:pPr lvl="1">
              <a:lnSpc>
                <a:spcPct val="90000"/>
              </a:lnSpc>
            </a:pPr>
            <a:r>
              <a:rPr lang="en-US"/>
              <a:t>Single entry point</a:t>
            </a:r>
          </a:p>
          <a:p>
            <a:pPr lvl="1">
              <a:lnSpc>
                <a:spcPct val="90000"/>
              </a:lnSpc>
            </a:pPr>
            <a:r>
              <a:rPr lang="en-US"/>
              <a:t>No internal branches</a:t>
            </a:r>
          </a:p>
          <a:p>
            <a:pPr lvl="1">
              <a:lnSpc>
                <a:spcPct val="90000"/>
              </a:lnSpc>
            </a:pPr>
            <a:r>
              <a:rPr lang="en-US"/>
              <a:t>Internal control flow provided by mux conversion</a:t>
            </a:r>
          </a:p>
          <a:p>
            <a:pPr lvl="1">
              <a:lnSpc>
                <a:spcPct val="90000"/>
              </a:lnSpc>
            </a:pPr>
            <a:r>
              <a:rPr lang="en-US"/>
              <a:t>May exit at multiple points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096000" y="2667000"/>
            <a:ext cx="3048000" cy="2438400"/>
            <a:chOff x="4572000" y="2133600"/>
            <a:chExt cx="3048000" cy="2438400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4572000" y="2133600"/>
              <a:ext cx="3048000" cy="1981200"/>
              <a:chOff x="2880" y="1344"/>
              <a:chExt cx="1920" cy="1248"/>
            </a:xfrm>
          </p:grpSpPr>
          <p:sp>
            <p:nvSpPr>
              <p:cNvPr id="8" name="Oval 4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a&gt;b</a:t>
                </a:r>
              </a:p>
            </p:txBody>
          </p:sp>
          <p:sp>
            <p:nvSpPr>
              <p:cNvPr id="9" name="Oval 5"/>
              <p:cNvSpPr>
                <a:spLocks noChangeArrowheads="1"/>
              </p:cNvSpPr>
              <p:nvPr/>
            </p:nvSpPr>
            <p:spPr bwMode="auto">
              <a:xfrm>
                <a:off x="3552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b*c</a:t>
                </a:r>
              </a:p>
            </p:txBody>
          </p:sp>
          <p:sp>
            <p:nvSpPr>
              <p:cNvPr id="10" name="Oval 6"/>
              <p:cNvSpPr>
                <a:spLocks noChangeArrowheads="1"/>
              </p:cNvSpPr>
              <p:nvPr/>
            </p:nvSpPr>
            <p:spPr bwMode="auto">
              <a:xfrm>
                <a:off x="4224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a*c</a:t>
                </a:r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3792" y="2064"/>
                <a:ext cx="765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2" name="AutoShape 10"/>
              <p:cNvCxnSpPr>
                <a:cxnSpLocks noChangeShapeType="1"/>
                <a:stCxn id="8" idx="4"/>
                <a:endCxn id="11" idx="2"/>
              </p:cNvCxnSpPr>
              <p:nvPr/>
            </p:nvCxnSpPr>
            <p:spPr bwMode="auto">
              <a:xfrm rot="16200000" flipH="1">
                <a:off x="3264" y="1536"/>
                <a:ext cx="528" cy="72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3" name="AutoShape 13"/>
              <p:cNvCxnSpPr>
                <a:cxnSpLocks noChangeShapeType="1"/>
                <a:stCxn id="9" idx="4"/>
              </p:cNvCxnSpPr>
              <p:nvPr/>
            </p:nvCxnSpPr>
            <p:spPr bwMode="auto">
              <a:xfrm rot="16200000" flipH="1">
                <a:off x="3720" y="1752"/>
                <a:ext cx="432" cy="19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4" name="AutoShape 14"/>
              <p:cNvCxnSpPr>
                <a:cxnSpLocks noChangeShapeType="1"/>
                <a:stCxn id="10" idx="4"/>
              </p:cNvCxnSpPr>
              <p:nvPr/>
            </p:nvCxnSpPr>
            <p:spPr bwMode="auto">
              <a:xfrm rot="5400000">
                <a:off x="4176" y="1728"/>
                <a:ext cx="432" cy="24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4176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477000" y="4114800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FB5C-111D-EA48-91D3-A3802A980E72}" type="slidenum">
              <a:rPr lang="en-US"/>
              <a:pPr/>
              <a:t>48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Blocks </a:t>
            </a:r>
            <a:r>
              <a:rPr lang="en-US">
                <a:sym typeface="Wingdings" charset="2"/>
              </a:rPr>
              <a:t> Hyperblock</a:t>
            </a: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04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013" y="1600200"/>
            <a:ext cx="8662987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152400" y="5638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DE69-0C62-2A43-9CBB-4E65A53ECC92}" type="slidenum">
              <a:rPr lang="en-US"/>
              <a:pPr/>
              <a:t>49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Hyperblock Benefits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code </a:t>
            </a:r>
            <a:r>
              <a:rPr lang="en-US">
                <a:sym typeface="Wingdings" charset="2"/>
              </a:rPr>
              <a:t> typically more parallelism</a:t>
            </a:r>
          </a:p>
          <a:p>
            <a:pPr lvl="1"/>
            <a:r>
              <a:rPr lang="en-US"/>
              <a:t>Shorter critical path</a:t>
            </a:r>
          </a:p>
          <a:p>
            <a:r>
              <a:rPr lang="en-US"/>
              <a:t>Optimization opportunities</a:t>
            </a:r>
          </a:p>
          <a:p>
            <a:pPr lvl="1"/>
            <a:r>
              <a:rPr lang="en-US"/>
              <a:t>Reduce work in common flow path</a:t>
            </a:r>
          </a:p>
          <a:p>
            <a:pPr lvl="1"/>
            <a:r>
              <a:rPr lang="en-US"/>
              <a:t>Move logic for uncommon case out of path</a:t>
            </a:r>
          </a:p>
          <a:p>
            <a:pPr lvl="2"/>
            <a:r>
              <a:rPr lang="en-US"/>
              <a:t>Makes smaller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Bitwise </a:t>
            </a:r>
            <a:r>
              <a:rPr lang="en-US" dirty="0"/>
              <a:t>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7BB8-D815-394E-BA38-88400071A586}" type="slidenum">
              <a:rPr lang="en-US"/>
              <a:pPr/>
              <a:t>50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/>
              <a:t>Common Case Height Reduction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4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952625"/>
            <a:ext cx="586740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45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52600"/>
            <a:ext cx="3182938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3962400" y="6019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3786-F301-4948-B545-1CFA7E111DE4}" type="slidenum">
              <a:rPr lang="en-US"/>
              <a:pPr/>
              <a:t>51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/>
              <a:t>Common-Case Flow Optimization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65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8229600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2895600" y="6019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52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0EF3-11CE-E04B-99EB-8FE627DF726A}" type="slidenum">
              <a:rPr lang="en-US"/>
              <a:pPr/>
              <a:t>53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Concerns?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What are we still not satisfied with?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Parallelism </a:t>
            </a:r>
            <a:r>
              <a:rPr lang="en-US" sz="2800" dirty="0"/>
              <a:t>in </a:t>
            </a:r>
            <a:r>
              <a:rPr lang="en-US" sz="2800" dirty="0" err="1"/>
              <a:t>hyperblock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Especially if memory </a:t>
            </a:r>
            <a:r>
              <a:rPr lang="en-US" sz="2400" dirty="0" err="1"/>
              <a:t>sequentialized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Disambiguate memories?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Allow multiple memory banks?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Only one </a:t>
            </a:r>
            <a:r>
              <a:rPr lang="en-US" sz="2800" dirty="0" err="1"/>
              <a:t>hyperblock</a:t>
            </a:r>
            <a:r>
              <a:rPr lang="en-US" sz="2800" dirty="0"/>
              <a:t> active at a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blocks?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 only used from one side of </a:t>
            </a:r>
            <a:r>
              <a:rPr lang="en-US" sz="2800" dirty="0" err="1"/>
              <a:t>mux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sides?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Most logic in </a:t>
            </a:r>
            <a:r>
              <a:rPr lang="en-US" sz="2800" dirty="0" err="1"/>
              <a:t>hyperblock</a:t>
            </a:r>
            <a:r>
              <a:rPr lang="en-US" sz="2800" dirty="0"/>
              <a:t> idle?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Couldn’t we pipeline execution?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bldLvl="2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D986-B758-7F4F-B7E1-19585E4585C4}" type="slidenum">
              <a:rPr lang="en-US"/>
              <a:pPr/>
              <a:t>54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3733800" cy="1143000"/>
          </a:xfrm>
        </p:spPr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FontTx/>
              <a:buNone/>
            </a:pPr>
            <a:r>
              <a:rPr lang="en-US" dirty="0" err="1"/>
              <a:t>o[i</a:t>
            </a:r>
            <a:r>
              <a:rPr lang="en-US" dirty="0"/>
              <a:t>]=(a*</a:t>
            </a:r>
            <a:r>
              <a:rPr lang="en-US" dirty="0" err="1"/>
              <a:t>x[i]+b</a:t>
            </a:r>
            <a:r>
              <a:rPr lang="en-US" dirty="0"/>
              <a:t>)*</a:t>
            </a:r>
            <a:r>
              <a:rPr lang="en-US" dirty="0" err="1"/>
              <a:t>x[i]+c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If know memory operations independent</a:t>
            </a:r>
          </a:p>
        </p:txBody>
      </p:sp>
      <p:sp>
        <p:nvSpPr>
          <p:cNvPr id="244772" name="Oval 36"/>
          <p:cNvSpPr>
            <a:spLocks noChangeArrowheads="1"/>
          </p:cNvSpPr>
          <p:nvPr/>
        </p:nvSpPr>
        <p:spPr bwMode="auto">
          <a:xfrm>
            <a:off x="6172200" y="381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i&lt;MAX</a:t>
            </a:r>
          </a:p>
        </p:txBody>
      </p:sp>
      <p:sp>
        <p:nvSpPr>
          <p:cNvPr id="244741" name="Oval 5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5791200" y="3581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4" name="Oval 8"/>
          <p:cNvSpPr>
            <a:spLocks noChangeArrowheads="1"/>
          </p:cNvSpPr>
          <p:nvPr/>
        </p:nvSpPr>
        <p:spPr bwMode="auto">
          <a:xfrm>
            <a:off x="6553200" y="4267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5" name="Oval 9"/>
          <p:cNvSpPr>
            <a:spLocks noChangeArrowheads="1"/>
          </p:cNvSpPr>
          <p:nvPr/>
        </p:nvSpPr>
        <p:spPr bwMode="auto">
          <a:xfrm>
            <a:off x="6553200" y="5105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62484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>
            <a:off x="7010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>
            <a:off x="6248400" y="4114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56388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4864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44753" name="Text Box 17"/>
          <p:cNvSpPr txBox="1">
            <a:spLocks noChangeArrowheads="1"/>
          </p:cNvSpPr>
          <p:nvPr/>
        </p:nvSpPr>
        <p:spPr bwMode="auto">
          <a:xfrm flipH="1">
            <a:off x="6172200" y="4724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>
            <a:off x="7010400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7" name="Line 21"/>
          <p:cNvSpPr>
            <a:spLocks noChangeShapeType="1"/>
          </p:cNvSpPr>
          <p:nvPr/>
        </p:nvSpPr>
        <p:spPr bwMode="auto">
          <a:xfrm flipH="1">
            <a:off x="6553200" y="2514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0" name="Line 24"/>
          <p:cNvSpPr>
            <a:spLocks noChangeShapeType="1"/>
          </p:cNvSpPr>
          <p:nvPr/>
        </p:nvSpPr>
        <p:spPr bwMode="auto">
          <a:xfrm>
            <a:off x="5791200" y="2590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2" name="Oval 26"/>
          <p:cNvSpPr>
            <a:spLocks noChangeArrowheads="1"/>
          </p:cNvSpPr>
          <p:nvPr/>
        </p:nvSpPr>
        <p:spPr bwMode="auto">
          <a:xfrm>
            <a:off x="7620000" y="1981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63" name="Oval 27"/>
          <p:cNvSpPr>
            <a:spLocks noChangeArrowheads="1"/>
          </p:cNvSpPr>
          <p:nvPr/>
        </p:nvSpPr>
        <p:spPr bwMode="auto">
          <a:xfrm>
            <a:off x="6400800" y="19812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read</a:t>
            </a:r>
          </a:p>
        </p:txBody>
      </p:sp>
      <p:sp>
        <p:nvSpPr>
          <p:cNvPr id="244765" name="Oval 29"/>
          <p:cNvSpPr>
            <a:spLocks noChangeArrowheads="1"/>
          </p:cNvSpPr>
          <p:nvPr/>
        </p:nvSpPr>
        <p:spPr bwMode="auto">
          <a:xfrm>
            <a:off x="6540500" y="59690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write</a:t>
            </a:r>
          </a:p>
        </p:txBody>
      </p:sp>
      <p:sp>
        <p:nvSpPr>
          <p:cNvPr id="244767" name="Line 31"/>
          <p:cNvSpPr>
            <a:spLocks noChangeShapeType="1"/>
          </p:cNvSpPr>
          <p:nvPr/>
        </p:nvSpPr>
        <p:spPr bwMode="auto">
          <a:xfrm>
            <a:off x="6858000" y="2514600"/>
            <a:ext cx="152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8" name="Line 32"/>
          <p:cNvSpPr>
            <a:spLocks noChangeShapeType="1"/>
          </p:cNvSpPr>
          <p:nvPr/>
        </p:nvSpPr>
        <p:spPr bwMode="auto">
          <a:xfrm>
            <a:off x="5791200" y="3429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61722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4770" name="Text Box 34"/>
          <p:cNvSpPr txBox="1">
            <a:spLocks noChangeArrowheads="1"/>
          </p:cNvSpPr>
          <p:nvPr/>
        </p:nvSpPr>
        <p:spPr bwMode="auto">
          <a:xfrm>
            <a:off x="6324600" y="144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>
            <a:off x="6400800" y="579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7315200" y="15240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44777" name="Line 41"/>
          <p:cNvSpPr>
            <a:spLocks noChangeShapeType="1"/>
          </p:cNvSpPr>
          <p:nvPr/>
        </p:nvSpPr>
        <p:spPr bwMode="auto">
          <a:xfrm>
            <a:off x="65532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8" name="Line 42"/>
          <p:cNvSpPr>
            <a:spLocks noChangeShapeType="1"/>
          </p:cNvSpPr>
          <p:nvPr/>
        </p:nvSpPr>
        <p:spPr bwMode="auto">
          <a:xfrm flipH="1">
            <a:off x="71628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9" name="Line 43"/>
          <p:cNvSpPr>
            <a:spLocks noChangeShapeType="1"/>
          </p:cNvSpPr>
          <p:nvPr/>
        </p:nvSpPr>
        <p:spPr bwMode="auto">
          <a:xfrm>
            <a:off x="7391400" y="1905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4" name="Line 48"/>
          <p:cNvSpPr>
            <a:spLocks noChangeShapeType="1"/>
          </p:cNvSpPr>
          <p:nvPr/>
        </p:nvSpPr>
        <p:spPr bwMode="auto">
          <a:xfrm>
            <a:off x="7391400" y="1905000"/>
            <a:ext cx="38100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5" name="Line 49"/>
          <p:cNvSpPr>
            <a:spLocks noChangeShapeType="1"/>
          </p:cNvSpPr>
          <p:nvPr/>
        </p:nvSpPr>
        <p:spPr bwMode="auto">
          <a:xfrm flipH="1">
            <a:off x="7391400" y="5943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6" name="Line 50"/>
          <p:cNvSpPr>
            <a:spLocks noChangeShapeType="1"/>
          </p:cNvSpPr>
          <p:nvPr/>
        </p:nvSpPr>
        <p:spPr bwMode="auto">
          <a:xfrm>
            <a:off x="8077200" y="2514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8" name="Line 52"/>
          <p:cNvSpPr>
            <a:spLocks noChangeShapeType="1"/>
          </p:cNvSpPr>
          <p:nvPr/>
        </p:nvSpPr>
        <p:spPr bwMode="auto">
          <a:xfrm>
            <a:off x="6781800" y="91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9" name="Line 53"/>
          <p:cNvSpPr>
            <a:spLocks noChangeShapeType="1"/>
          </p:cNvSpPr>
          <p:nvPr/>
        </p:nvSpPr>
        <p:spPr bwMode="auto">
          <a:xfrm>
            <a:off x="7010400" y="647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0" name="Line 54"/>
          <p:cNvSpPr>
            <a:spLocks noChangeShapeType="1"/>
          </p:cNvSpPr>
          <p:nvPr/>
        </p:nvSpPr>
        <p:spPr bwMode="auto">
          <a:xfrm>
            <a:off x="8077200" y="670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1" name="Line 55"/>
          <p:cNvSpPr>
            <a:spLocks noChangeShapeType="1"/>
          </p:cNvSpPr>
          <p:nvPr/>
        </p:nvSpPr>
        <p:spPr bwMode="auto">
          <a:xfrm flipV="1">
            <a:off x="8839200" y="152400"/>
            <a:ext cx="0" cy="655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2" name="Line 56"/>
          <p:cNvSpPr>
            <a:spLocks noChangeShapeType="1"/>
          </p:cNvSpPr>
          <p:nvPr/>
        </p:nvSpPr>
        <p:spPr bwMode="auto">
          <a:xfrm flipH="1">
            <a:off x="7315200" y="1524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H="1">
            <a:off x="5334000" y="685800"/>
            <a:ext cx="838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5334000" y="20574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Put several (all?) executions of loop into straight-line code in the body.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rgbClr val="FF6600"/>
                </a:solidFill>
              </a:rPr>
              <a:t>Benefits?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Create larger basic block.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More scheduling freedom.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More parallelism.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E93A6-97E0-AD4E-AB9F-A40991466AF8}" type="slidenum">
              <a:rPr lang="en-US"/>
              <a:pPr/>
              <a:t>59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Flow Review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1676400"/>
            <a:ext cx="9094787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6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Comparison </a:t>
            </a:r>
            <a:r>
              <a:rPr lang="en-US" dirty="0"/>
              <a:t>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F307-4592-9D4B-BFFE-C92A9C47FE24}" type="slidenum">
              <a:rPr lang="en-US"/>
              <a:pPr/>
              <a:t>60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Language (here C) defines meaning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Dataflow connection of computations</a:t>
            </a:r>
          </a:p>
          <a:p>
            <a:pPr>
              <a:lnSpc>
                <a:spcPct val="90000"/>
              </a:lnSpc>
            </a:pPr>
            <a:r>
              <a:rPr lang="en-US" dirty="0"/>
              <a:t>Sequential precedents constraints to preserve</a:t>
            </a:r>
          </a:p>
          <a:p>
            <a:pPr>
              <a:lnSpc>
                <a:spcPct val="90000"/>
              </a:lnSpc>
            </a:pPr>
            <a:r>
              <a:rPr lang="en-US" dirty="0"/>
              <a:t>Create basic blocks</a:t>
            </a:r>
          </a:p>
          <a:p>
            <a:pPr>
              <a:lnSpc>
                <a:spcPct val="90000"/>
              </a:lnSpc>
            </a:pPr>
            <a:r>
              <a:rPr lang="en-US" dirty="0"/>
              <a:t>Link together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Optimize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Merge </a:t>
            </a:r>
            <a:r>
              <a:rPr lang="en-US" dirty="0"/>
              <a:t>into </a:t>
            </a:r>
            <a:r>
              <a:rPr lang="en-US" dirty="0" err="1"/>
              <a:t>hyperblocks</a:t>
            </a:r>
            <a:r>
              <a:rPr lang="en-US" dirty="0"/>
              <a:t> with if-</a:t>
            </a:r>
            <a:r>
              <a:rPr lang="en-US" dirty="0" smtClean="0"/>
              <a:t>conversion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Pipeline, unroll</a:t>
            </a:r>
          </a:p>
          <a:p>
            <a:pPr>
              <a:lnSpc>
                <a:spcPct val="90000"/>
              </a:lnSpc>
            </a:pPr>
            <a:r>
              <a:rPr lang="en-US" dirty="0"/>
              <a:t>Result is</a:t>
            </a:r>
            <a:r>
              <a:rPr lang="en-US" dirty="0" smtClean="0"/>
              <a:t> dataflow graph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(can schedule to RTL)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</a:p>
          <a:p>
            <a:r>
              <a:rPr lang="en-US" dirty="0" smtClean="0"/>
              <a:t>Dataflow</a:t>
            </a:r>
            <a:endParaRPr lang="en-US" dirty="0"/>
          </a:p>
          <a:p>
            <a:r>
              <a:rPr lang="en-US" dirty="0" err="1"/>
              <a:t>Mux</a:t>
            </a:r>
            <a:r>
              <a:rPr lang="en-US" dirty="0"/>
              <a:t>-conversion</a:t>
            </a:r>
          </a:p>
          <a:p>
            <a:r>
              <a:rPr lang="en-US" dirty="0"/>
              <a:t>Specialization</a:t>
            </a:r>
          </a:p>
          <a:p>
            <a:r>
              <a:rPr lang="en-US" dirty="0"/>
              <a:t>Common-case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Assignment</a:t>
            </a:r>
          </a:p>
          <a:p>
            <a:r>
              <a:rPr lang="en-US" dirty="0" smtClean="0"/>
              <a:t>HW8</a:t>
            </a:r>
          </a:p>
          <a:p>
            <a:r>
              <a:rPr lang="en-US" dirty="0" smtClean="0"/>
              <a:t>Reading for Monday on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7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8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9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</a:t>
            </a:r>
            <a:r>
              <a:rPr lang="en-US" dirty="0" smtClean="0"/>
              <a:t>statement is:</a:t>
            </a:r>
          </a:p>
          <a:p>
            <a:pPr>
              <a:buNone/>
            </a:pPr>
            <a:r>
              <a:rPr lang="en-US" dirty="0" smtClean="0"/>
              <a:t>         Location </a:t>
            </a:r>
            <a:r>
              <a:rPr lang="en-US" dirty="0"/>
              <a:t>= expression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dirty="0" smtClean="0"/>
              <a:t>=</a:t>
            </a:r>
            <a:r>
              <a:rPr lang="en-US" dirty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5399</TotalTime>
  <Words>3805</Words>
  <Application>Microsoft Macintosh PowerPoint</Application>
  <PresentationFormat>On-screen Show (4:3)</PresentationFormat>
  <Paragraphs>773</Paragraphs>
  <Slides>62</Slides>
  <Notes>49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Blank Presentation</vt:lpstr>
      <vt:lpstr>ESE535: Electronic Design Automation</vt:lpstr>
      <vt:lpstr>Today</vt:lpstr>
      <vt:lpstr>Design Productivity by Approach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C Memory Model</vt:lpstr>
      <vt:lpstr>C Memory Operations</vt:lpstr>
      <vt:lpstr>Memory Operation Challenge</vt:lpstr>
      <vt:lpstr>Pitfall</vt:lpstr>
      <vt:lpstr>C Pointer Pitfalls</vt:lpstr>
      <vt:lpstr>C Memory/Pointer Sequentialization</vt:lpstr>
      <vt:lpstr>Consequence</vt:lpstr>
      <vt:lpstr>Forcing Sequencing</vt:lpstr>
      <vt:lpstr>Scheduled Memory Operations</vt:lpstr>
      <vt:lpstr>Control</vt:lpstr>
      <vt:lpstr>Conditions</vt:lpstr>
      <vt:lpstr>Basic Blocks</vt:lpstr>
      <vt:lpstr>Basic Blocks</vt:lpstr>
      <vt:lpstr>Connecting Basic Blocks</vt:lpstr>
      <vt:lpstr>Connecting Basic Blocks</vt:lpstr>
      <vt:lpstr>Basic Blocks for if/then/else</vt:lpstr>
      <vt:lpstr>Loops</vt:lpstr>
      <vt:lpstr>Lecture Checkpoint</vt:lpstr>
      <vt:lpstr>Beyond Basic Blocks</vt:lpstr>
      <vt:lpstr>Simple Control Flow</vt:lpstr>
      <vt:lpstr>Simple Conditionals</vt:lpstr>
      <vt:lpstr>Simple Conditionals</vt:lpstr>
      <vt:lpstr>Simple Conditionals</vt:lpstr>
      <vt:lpstr>Preclass G</vt:lpstr>
      <vt:lpstr>Recall: Basic Blocks  for if/then/else</vt:lpstr>
      <vt:lpstr>Mux Converted</vt:lpstr>
      <vt:lpstr>Height Reduction</vt:lpstr>
      <vt:lpstr>Height Reduction</vt:lpstr>
      <vt:lpstr>Mux Conversion and Memory</vt:lpstr>
      <vt:lpstr>Mux Conversion and Memory</vt:lpstr>
      <vt:lpstr>Mux Conversion and Memory</vt:lpstr>
      <vt:lpstr>Hyperblocks </vt:lpstr>
      <vt:lpstr>Basic Blocks  Hyperblock</vt:lpstr>
      <vt:lpstr>Hyperblock Benefits</vt:lpstr>
      <vt:lpstr>Common Case Height Reduction</vt:lpstr>
      <vt:lpstr>Common-Case Flow Optimization</vt:lpstr>
      <vt:lpstr>Optimizations</vt:lpstr>
      <vt:lpstr>Additional Concerns?</vt:lpstr>
      <vt:lpstr>Pipelining</vt:lpstr>
      <vt:lpstr>Unrolling</vt:lpstr>
      <vt:lpstr>Unrolling</vt:lpstr>
      <vt:lpstr>Unrolling</vt:lpstr>
      <vt:lpstr>Unrolling</vt:lpstr>
      <vt:lpstr>Flow Review</vt:lpstr>
      <vt:lpstr>Summary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54</cp:revision>
  <cp:lastPrinted>2015-03-25T12:09:21Z</cp:lastPrinted>
  <dcterms:created xsi:type="dcterms:W3CDTF">2015-03-24T13:12:05Z</dcterms:created>
  <dcterms:modified xsi:type="dcterms:W3CDTF">2015-03-25T12:09:27Z</dcterms:modified>
</cp:coreProperties>
</file>